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42"/>
  </p:notesMasterIdLst>
  <p:sldIdLst>
    <p:sldId id="256" r:id="rId2"/>
    <p:sldId id="259" r:id="rId3"/>
    <p:sldId id="258" r:id="rId4"/>
    <p:sldId id="260" r:id="rId5"/>
    <p:sldId id="312" r:id="rId6"/>
    <p:sldId id="264" r:id="rId7"/>
    <p:sldId id="313" r:id="rId8"/>
    <p:sldId id="314" r:id="rId9"/>
    <p:sldId id="316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271" r:id="rId18"/>
    <p:sldId id="324" r:id="rId19"/>
    <p:sldId id="325" r:id="rId20"/>
    <p:sldId id="326" r:id="rId21"/>
    <p:sldId id="327" r:id="rId22"/>
    <p:sldId id="329" r:id="rId23"/>
    <p:sldId id="330" r:id="rId24"/>
    <p:sldId id="337" r:id="rId25"/>
    <p:sldId id="338" r:id="rId26"/>
    <p:sldId id="331" r:id="rId27"/>
    <p:sldId id="333" r:id="rId28"/>
    <p:sldId id="280" r:id="rId29"/>
    <p:sldId id="335" r:id="rId30"/>
    <p:sldId id="336" r:id="rId31"/>
    <p:sldId id="348" r:id="rId32"/>
    <p:sldId id="339" r:id="rId33"/>
    <p:sldId id="341" r:id="rId34"/>
    <p:sldId id="343" r:id="rId35"/>
    <p:sldId id="342" r:id="rId36"/>
    <p:sldId id="344" r:id="rId37"/>
    <p:sldId id="345" r:id="rId38"/>
    <p:sldId id="346" r:id="rId39"/>
    <p:sldId id="347" r:id="rId40"/>
    <p:sldId id="266" r:id="rId41"/>
  </p:sldIdLst>
  <p:sldSz cx="9144000" cy="5143500" type="screen16x9"/>
  <p:notesSz cx="6858000" cy="9144000"/>
  <p:embeddedFontLst>
    <p:embeddedFont>
      <p:font typeface="Bai Jamjuree" panose="020B0604020202020204" charset="-34"/>
      <p:regular r:id="rId43"/>
      <p:bold r:id="rId44"/>
      <p:italic r:id="rId45"/>
      <p:boldItalic r:id="rId46"/>
    </p:embeddedFont>
    <p:embeddedFont>
      <p:font typeface="Bai Jamjuree Medium" panose="020B0604020202020204" charset="-34"/>
      <p:regular r:id="rId47"/>
      <p:bold r:id="rId48"/>
      <p:italic r:id="rId49"/>
      <p:boldItalic r:id="rId50"/>
    </p:embeddedFont>
    <p:embeddedFont>
      <p:font typeface="Cambria Math" panose="02040503050406030204" pitchFamily="18" charset="0"/>
      <p:regular r:id="rId51"/>
    </p:embeddedFont>
    <p:embeddedFont>
      <p:font typeface="Didact Gothic" panose="00000500000000000000" pitchFamily="2" charset="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9704C-2519-46A0-BA18-5215FAFCB2A0}" v="3" dt="2022-11-12T19:40:07.030"/>
  </p1510:revLst>
</p1510:revInfo>
</file>

<file path=ppt/tableStyles.xml><?xml version="1.0" encoding="utf-8"?>
<a:tblStyleLst xmlns:a="http://schemas.openxmlformats.org/drawingml/2006/main" def="{6A22FA40-C786-4283-A679-C3E599EF8FAA}">
  <a:tblStyle styleId="{6A22FA40-C786-4283-A679-C3E599EF8F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Zhao" userId="888fc9893cbb9cfb" providerId="LiveId" clId="{6A49704C-2519-46A0-BA18-5215FAFCB2A0}"/>
    <pc:docChg chg="undo custSel addSld delSld modSld sldOrd">
      <pc:chgData name="David Zhao" userId="888fc9893cbb9cfb" providerId="LiveId" clId="{6A49704C-2519-46A0-BA18-5215FAFCB2A0}" dt="2022-11-12T21:47:40.371" v="20" actId="20577"/>
      <pc:docMkLst>
        <pc:docMk/>
      </pc:docMkLst>
      <pc:sldChg chg="modSp mod">
        <pc:chgData name="David Zhao" userId="888fc9893cbb9cfb" providerId="LiveId" clId="{6A49704C-2519-46A0-BA18-5215FAFCB2A0}" dt="2022-11-12T21:47:40.371" v="20" actId="20577"/>
        <pc:sldMkLst>
          <pc:docMk/>
          <pc:sldMk cId="934112788" sldId="337"/>
        </pc:sldMkLst>
        <pc:spChg chg="mod">
          <ac:chgData name="David Zhao" userId="888fc9893cbb9cfb" providerId="LiveId" clId="{6A49704C-2519-46A0-BA18-5215FAFCB2A0}" dt="2022-11-12T21:47:40.371" v="20" actId="20577"/>
          <ac:spMkLst>
            <pc:docMk/>
            <pc:sldMk cId="934112788" sldId="337"/>
            <ac:spMk id="2" creationId="{ACB75D1A-6635-BBF1-A07B-0DFA7C95A4E7}"/>
          </ac:spMkLst>
        </pc:spChg>
      </pc:sldChg>
      <pc:sldChg chg="modSp mod">
        <pc:chgData name="David Zhao" userId="888fc9893cbb9cfb" providerId="LiveId" clId="{6A49704C-2519-46A0-BA18-5215FAFCB2A0}" dt="2022-11-12T21:21:35.361" v="15" actId="20577"/>
        <pc:sldMkLst>
          <pc:docMk/>
          <pc:sldMk cId="2192273753" sldId="338"/>
        </pc:sldMkLst>
        <pc:spChg chg="mod">
          <ac:chgData name="David Zhao" userId="888fc9893cbb9cfb" providerId="LiveId" clId="{6A49704C-2519-46A0-BA18-5215FAFCB2A0}" dt="2022-11-12T21:21:35.361" v="15" actId="20577"/>
          <ac:spMkLst>
            <pc:docMk/>
            <pc:sldMk cId="2192273753" sldId="338"/>
            <ac:spMk id="2" creationId="{ACB75D1A-6635-BBF1-A07B-0DFA7C95A4E7}"/>
          </ac:spMkLst>
        </pc:spChg>
      </pc:sldChg>
      <pc:sldChg chg="addSp delSp modSp mod">
        <pc:chgData name="David Zhao" userId="888fc9893cbb9cfb" providerId="LiveId" clId="{6A49704C-2519-46A0-BA18-5215FAFCB2A0}" dt="2022-11-12T21:47:19.740" v="18" actId="20577"/>
        <pc:sldMkLst>
          <pc:docMk/>
          <pc:sldMk cId="951863941" sldId="339"/>
        </pc:sldMkLst>
        <pc:spChg chg="del mod">
          <ac:chgData name="David Zhao" userId="888fc9893cbb9cfb" providerId="LiveId" clId="{6A49704C-2519-46A0-BA18-5215FAFCB2A0}" dt="2022-11-12T19:39:42.820" v="5" actId="478"/>
          <ac:spMkLst>
            <pc:docMk/>
            <pc:sldMk cId="951863941" sldId="339"/>
            <ac:spMk id="3" creationId="{D6956872-9A92-3C64-87A8-77BD2E67AFDD}"/>
          </ac:spMkLst>
        </pc:spChg>
        <pc:spChg chg="add del mod">
          <ac:chgData name="David Zhao" userId="888fc9893cbb9cfb" providerId="LiveId" clId="{6A49704C-2519-46A0-BA18-5215FAFCB2A0}" dt="2022-11-12T19:39:44.509" v="6" actId="478"/>
          <ac:spMkLst>
            <pc:docMk/>
            <pc:sldMk cId="951863941" sldId="339"/>
            <ac:spMk id="21" creationId="{E9A7BE49-7D25-49FF-BAE5-C16AF5A10AD5}"/>
          </ac:spMkLst>
        </pc:spChg>
        <pc:spChg chg="add mod">
          <ac:chgData name="David Zhao" userId="888fc9893cbb9cfb" providerId="LiveId" clId="{6A49704C-2519-46A0-BA18-5215FAFCB2A0}" dt="2022-11-12T19:39:44.873" v="7"/>
          <ac:spMkLst>
            <pc:docMk/>
            <pc:sldMk cId="951863941" sldId="339"/>
            <ac:spMk id="22" creationId="{C39221BB-5FDD-69FE-9B9E-47DE42BE877D}"/>
          </ac:spMkLst>
        </pc:spChg>
        <pc:spChg chg="add mod">
          <ac:chgData name="David Zhao" userId="888fc9893cbb9cfb" providerId="LiveId" clId="{6A49704C-2519-46A0-BA18-5215FAFCB2A0}" dt="2022-11-12T21:47:19.740" v="18" actId="20577"/>
          <ac:spMkLst>
            <pc:docMk/>
            <pc:sldMk cId="951863941" sldId="339"/>
            <ac:spMk id="23" creationId="{4915742C-2382-56AE-9516-2197FED50449}"/>
          </ac:spMkLst>
        </pc:spChg>
        <pc:picChg chg="del">
          <ac:chgData name="David Zhao" userId="888fc9893cbb9cfb" providerId="LiveId" clId="{6A49704C-2519-46A0-BA18-5215FAFCB2A0}" dt="2022-11-12T19:39:32.534" v="4" actId="478"/>
          <ac:picMkLst>
            <pc:docMk/>
            <pc:sldMk cId="951863941" sldId="339"/>
            <ac:picMk id="19" creationId="{95076A84-14D6-063D-D63E-C07FDB44B2E5}"/>
          </ac:picMkLst>
        </pc:picChg>
        <pc:picChg chg="add mod">
          <ac:chgData name="David Zhao" userId="888fc9893cbb9cfb" providerId="LiveId" clId="{6A49704C-2519-46A0-BA18-5215FAFCB2A0}" dt="2022-11-12T19:39:44.873" v="7"/>
          <ac:picMkLst>
            <pc:docMk/>
            <pc:sldMk cId="951863941" sldId="339"/>
            <ac:picMk id="24" creationId="{1EE9A89E-5FE2-EBC4-586F-82BB78AD8CEC}"/>
          </ac:picMkLst>
        </pc:picChg>
      </pc:sldChg>
      <pc:sldChg chg="modSp del mod">
        <pc:chgData name="David Zhao" userId="888fc9893cbb9cfb" providerId="LiveId" clId="{6A49704C-2519-46A0-BA18-5215FAFCB2A0}" dt="2022-11-12T19:39:50.910" v="8" actId="2696"/>
        <pc:sldMkLst>
          <pc:docMk/>
          <pc:sldMk cId="3988165140" sldId="340"/>
        </pc:sldMkLst>
        <pc:spChg chg="mod">
          <ac:chgData name="David Zhao" userId="888fc9893cbb9cfb" providerId="LiveId" clId="{6A49704C-2519-46A0-BA18-5215FAFCB2A0}" dt="2022-11-12T19:39:18.018" v="2" actId="1076"/>
          <ac:spMkLst>
            <pc:docMk/>
            <pc:sldMk cId="3988165140" sldId="340"/>
            <ac:spMk id="2" creationId="{51599369-DDDC-C2BA-D30B-F2A7C705D651}"/>
          </ac:spMkLst>
        </pc:spChg>
        <pc:spChg chg="mod">
          <ac:chgData name="David Zhao" userId="888fc9893cbb9cfb" providerId="LiveId" clId="{6A49704C-2519-46A0-BA18-5215FAFCB2A0}" dt="2022-11-12T19:39:20.387" v="3" actId="1076"/>
          <ac:spMkLst>
            <pc:docMk/>
            <pc:sldMk cId="3988165140" sldId="340"/>
            <ac:spMk id="3" creationId="{D6956872-9A92-3C64-87A8-77BD2E67AFDD}"/>
          </ac:spMkLst>
        </pc:spChg>
      </pc:sldChg>
      <pc:sldChg chg="delSp add mod ord">
        <pc:chgData name="David Zhao" userId="888fc9893cbb9cfb" providerId="LiveId" clId="{6A49704C-2519-46A0-BA18-5215FAFCB2A0}" dt="2022-11-12T19:40:07.030" v="13" actId="478"/>
        <pc:sldMkLst>
          <pc:docMk/>
          <pc:sldMk cId="3670513205" sldId="348"/>
        </pc:sldMkLst>
        <pc:spChg chg="del">
          <ac:chgData name="David Zhao" userId="888fc9893cbb9cfb" providerId="LiveId" clId="{6A49704C-2519-46A0-BA18-5215FAFCB2A0}" dt="2022-11-12T19:40:04.132" v="12" actId="478"/>
          <ac:spMkLst>
            <pc:docMk/>
            <pc:sldMk cId="3670513205" sldId="348"/>
            <ac:spMk id="23" creationId="{4915742C-2382-56AE-9516-2197FED50449}"/>
          </ac:spMkLst>
        </pc:spChg>
        <pc:picChg chg="del">
          <ac:chgData name="David Zhao" userId="888fc9893cbb9cfb" providerId="LiveId" clId="{6A49704C-2519-46A0-BA18-5215FAFCB2A0}" dt="2022-11-12T19:40:07.030" v="13" actId="478"/>
          <ac:picMkLst>
            <pc:docMk/>
            <pc:sldMk cId="3670513205" sldId="348"/>
            <ac:picMk id="24" creationId="{1EE9A89E-5FE2-EBC4-586F-82BB78AD8CE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d93de69ded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d93de69ded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d93de69ded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d93de69ded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d93de69de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d93de69de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dc14e0e7de_0_24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dc14e0e7de_0_24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dc14e0e7de_0_24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dc14e0e7de_0_24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dc14e0e7de_1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dc14e0e7de_1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dc14e0e7de_0_2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dc14e0e7de_0_2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344584" y="295260"/>
            <a:ext cx="2489848" cy="2488567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 w="85100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746450" y="4059808"/>
            <a:ext cx="2682300" cy="2680934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accent4"/>
          </a:solidFill>
          <a:ln w="85100" cap="flat" cmpd="sng">
            <a:solidFill>
              <a:srgbClr val="FFFFFF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749541" y="2975400"/>
            <a:ext cx="3555300" cy="3555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21737" y="3952762"/>
            <a:ext cx="1589389" cy="1589307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066112" y="4302762"/>
            <a:ext cx="900622" cy="900575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527100" y="4049327"/>
            <a:ext cx="1589400" cy="15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1972573" y="-1958600"/>
            <a:ext cx="3101100" cy="31011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342396" y="4234063"/>
            <a:ext cx="1219991" cy="1219928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73263" y="4229402"/>
            <a:ext cx="1976202" cy="1976099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445182" y="4757890"/>
            <a:ext cx="1284836" cy="1284770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810660" y="4668518"/>
            <a:ext cx="1099632" cy="1099575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024341" y="4880422"/>
            <a:ext cx="674055" cy="674055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979525" y="929060"/>
            <a:ext cx="1219967" cy="1220967"/>
          </a:xfrm>
          <a:custGeom>
            <a:avLst/>
            <a:gdLst/>
            <a:ahLst/>
            <a:cxnLst/>
            <a:rect l="l" t="t" r="r" b="b"/>
            <a:pathLst>
              <a:path w="36567" h="36597" extrusionOk="0">
                <a:moveTo>
                  <a:pt x="36567" y="18298"/>
                </a:moveTo>
                <a:cubicBezTo>
                  <a:pt x="36567" y="28390"/>
                  <a:pt x="28390" y="36596"/>
                  <a:pt x="18269" y="36596"/>
                </a:cubicBezTo>
                <a:cubicBezTo>
                  <a:pt x="8177" y="36596"/>
                  <a:pt x="1" y="28390"/>
                  <a:pt x="1" y="18298"/>
                </a:cubicBezTo>
                <a:cubicBezTo>
                  <a:pt x="1" y="8207"/>
                  <a:pt x="8177" y="0"/>
                  <a:pt x="18269" y="0"/>
                </a:cubicBezTo>
                <a:cubicBezTo>
                  <a:pt x="28390" y="0"/>
                  <a:pt x="36567" y="8207"/>
                  <a:pt x="36567" y="18298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273429" y="152400"/>
            <a:ext cx="129851" cy="538530"/>
            <a:chOff x="273429" y="0"/>
            <a:chExt cx="129851" cy="538530"/>
          </a:xfrm>
        </p:grpSpPr>
        <p:sp>
          <p:nvSpPr>
            <p:cNvPr id="23" name="Google Shape;23;p2"/>
            <p:cNvSpPr/>
            <p:nvPr/>
          </p:nvSpPr>
          <p:spPr>
            <a:xfrm>
              <a:off x="273429" y="0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1" y="0"/>
                  </a:moveTo>
                  <a:cubicBezTo>
                    <a:pt x="335" y="0"/>
                    <a:pt x="1" y="334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4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2536" y="0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0" y="0"/>
                  </a:moveTo>
                  <a:cubicBezTo>
                    <a:pt x="335" y="0"/>
                    <a:pt x="1" y="334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4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73429" y="6996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1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2536" y="6996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0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73429" y="138929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2536" y="138929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73429" y="208894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52536" y="208894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1" y="33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73429" y="278858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2536" y="278858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3429" y="348857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1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2536" y="348857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0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73429" y="417821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1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2536" y="417821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73429" y="48778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2536" y="48778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/>
          <p:nvPr/>
        </p:nvSpPr>
        <p:spPr>
          <a:xfrm rot="5400000">
            <a:off x="1851324" y="-220762"/>
            <a:ext cx="50711" cy="1284857"/>
          </a:xfrm>
          <a:custGeom>
            <a:avLst/>
            <a:gdLst/>
            <a:ahLst/>
            <a:cxnLst/>
            <a:rect l="l" t="t" r="r" b="b"/>
            <a:pathLst>
              <a:path w="1520" h="38512" fill="none" extrusionOk="0">
                <a:moveTo>
                  <a:pt x="1520" y="0"/>
                </a:moveTo>
                <a:cubicBezTo>
                  <a:pt x="1520" y="1216"/>
                  <a:pt x="0" y="1216"/>
                  <a:pt x="0" y="2402"/>
                </a:cubicBezTo>
                <a:cubicBezTo>
                  <a:pt x="0" y="3617"/>
                  <a:pt x="1520" y="3617"/>
                  <a:pt x="1520" y="4803"/>
                </a:cubicBezTo>
                <a:cubicBezTo>
                  <a:pt x="1520" y="6019"/>
                  <a:pt x="0" y="6019"/>
                  <a:pt x="0" y="7234"/>
                </a:cubicBezTo>
                <a:cubicBezTo>
                  <a:pt x="0" y="8420"/>
                  <a:pt x="1520" y="8420"/>
                  <a:pt x="1520" y="9636"/>
                </a:cubicBezTo>
                <a:cubicBezTo>
                  <a:pt x="1520" y="10821"/>
                  <a:pt x="0" y="10821"/>
                  <a:pt x="0" y="12037"/>
                </a:cubicBezTo>
                <a:cubicBezTo>
                  <a:pt x="0" y="13222"/>
                  <a:pt x="1520" y="13222"/>
                  <a:pt x="1520" y="14438"/>
                </a:cubicBezTo>
                <a:cubicBezTo>
                  <a:pt x="1520" y="15654"/>
                  <a:pt x="0" y="15624"/>
                  <a:pt x="0" y="16839"/>
                </a:cubicBezTo>
                <a:cubicBezTo>
                  <a:pt x="0" y="18055"/>
                  <a:pt x="1520" y="18055"/>
                  <a:pt x="1520" y="19241"/>
                </a:cubicBezTo>
                <a:cubicBezTo>
                  <a:pt x="1520" y="20457"/>
                  <a:pt x="0" y="20457"/>
                  <a:pt x="0" y="21642"/>
                </a:cubicBezTo>
                <a:cubicBezTo>
                  <a:pt x="0" y="22858"/>
                  <a:pt x="1520" y="22858"/>
                  <a:pt x="1520" y="24043"/>
                </a:cubicBezTo>
                <a:cubicBezTo>
                  <a:pt x="1520" y="25259"/>
                  <a:pt x="0" y="25259"/>
                  <a:pt x="0" y="26475"/>
                </a:cubicBezTo>
                <a:cubicBezTo>
                  <a:pt x="0" y="27660"/>
                  <a:pt x="1520" y="27660"/>
                  <a:pt x="1520" y="28876"/>
                </a:cubicBezTo>
                <a:cubicBezTo>
                  <a:pt x="1520" y="30062"/>
                  <a:pt x="0" y="30062"/>
                  <a:pt x="0" y="31277"/>
                </a:cubicBezTo>
                <a:cubicBezTo>
                  <a:pt x="0" y="32493"/>
                  <a:pt x="1520" y="32493"/>
                  <a:pt x="1520" y="33679"/>
                </a:cubicBezTo>
                <a:cubicBezTo>
                  <a:pt x="1520" y="34894"/>
                  <a:pt x="0" y="34894"/>
                  <a:pt x="0" y="36110"/>
                </a:cubicBezTo>
                <a:cubicBezTo>
                  <a:pt x="0" y="37296"/>
                  <a:pt x="1520" y="37296"/>
                  <a:pt x="1520" y="38512"/>
                </a:cubicBezTo>
              </a:path>
            </a:pathLst>
          </a:custGeom>
          <a:solidFill>
            <a:schemeClr val="accent3"/>
          </a:solidFill>
          <a:ln w="1900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1603019" y="3866996"/>
            <a:ext cx="211952" cy="210951"/>
          </a:xfrm>
          <a:custGeom>
            <a:avLst/>
            <a:gdLst/>
            <a:ahLst/>
            <a:cxnLst/>
            <a:rect l="l" t="t" r="r" b="b"/>
            <a:pathLst>
              <a:path w="6353" h="6323" extrusionOk="0">
                <a:moveTo>
                  <a:pt x="2249" y="1"/>
                </a:moveTo>
                <a:lnTo>
                  <a:pt x="2249" y="2220"/>
                </a:lnTo>
                <a:lnTo>
                  <a:pt x="0" y="2220"/>
                </a:lnTo>
                <a:lnTo>
                  <a:pt x="0" y="4104"/>
                </a:lnTo>
                <a:lnTo>
                  <a:pt x="2249" y="4104"/>
                </a:lnTo>
                <a:lnTo>
                  <a:pt x="2249" y="6323"/>
                </a:lnTo>
                <a:lnTo>
                  <a:pt x="4103" y="6323"/>
                </a:lnTo>
                <a:lnTo>
                  <a:pt x="4103" y="4104"/>
                </a:lnTo>
                <a:lnTo>
                  <a:pt x="6353" y="4104"/>
                </a:lnTo>
                <a:lnTo>
                  <a:pt x="6353" y="2220"/>
                </a:lnTo>
                <a:lnTo>
                  <a:pt x="4103" y="2220"/>
                </a:lnTo>
                <a:lnTo>
                  <a:pt x="41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4670239" y="4003234"/>
            <a:ext cx="227199" cy="227199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717425" y="1272250"/>
            <a:ext cx="6952200" cy="17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765800" y="3062725"/>
            <a:ext cx="51483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156060" y="3383904"/>
            <a:ext cx="2727158" cy="2727022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5676856" y="4989551"/>
            <a:ext cx="821489" cy="821446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-132466" y="4443982"/>
            <a:ext cx="800130" cy="800089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3720760" y="-1508311"/>
            <a:ext cx="2182106" cy="2182106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418550" y="249000"/>
            <a:ext cx="800138" cy="805691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613952" y="563988"/>
            <a:ext cx="1951111" cy="1951111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247142" y="4483805"/>
            <a:ext cx="538535" cy="538507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-993275" y="3583800"/>
            <a:ext cx="2521749" cy="2520454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accent4"/>
          </a:solidFill>
          <a:ln w="85100" cap="flat" cmpd="sng">
            <a:solidFill>
              <a:srgbClr val="FFFFFF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9232448" y="1182527"/>
            <a:ext cx="714119" cy="714034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6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9"/>
          <p:cNvSpPr/>
          <p:nvPr/>
        </p:nvSpPr>
        <p:spPr>
          <a:xfrm rot="-8568487" flipH="1">
            <a:off x="160172" y="2036050"/>
            <a:ext cx="2946968" cy="2945658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accent4"/>
          </a:solidFill>
          <a:ln w="85100" cap="flat" cmpd="sng">
            <a:solidFill>
              <a:srgbClr val="FFFFFF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 rot="-8568429" flipH="1">
            <a:off x="1158139" y="3033450"/>
            <a:ext cx="950989" cy="950989"/>
          </a:xfrm>
          <a:custGeom>
            <a:avLst/>
            <a:gdLst/>
            <a:ahLst/>
            <a:cxnLst/>
            <a:rect l="l" t="t" r="r" b="b"/>
            <a:pathLst>
              <a:path w="23983" h="23983" extrusionOk="0">
                <a:moveTo>
                  <a:pt x="14347" y="1277"/>
                </a:moveTo>
                <a:cubicBezTo>
                  <a:pt x="20244" y="2584"/>
                  <a:pt x="23983" y="8420"/>
                  <a:pt x="22706" y="14317"/>
                </a:cubicBezTo>
                <a:cubicBezTo>
                  <a:pt x="21399" y="20213"/>
                  <a:pt x="15563" y="23982"/>
                  <a:pt x="9667" y="22675"/>
                </a:cubicBezTo>
                <a:cubicBezTo>
                  <a:pt x="3739" y="21399"/>
                  <a:pt x="1" y="15563"/>
                  <a:pt x="1308" y="9636"/>
                </a:cubicBezTo>
                <a:cubicBezTo>
                  <a:pt x="2584" y="3739"/>
                  <a:pt x="8420" y="0"/>
                  <a:pt x="14347" y="1277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 rot="-8568329" flipH="1">
            <a:off x="2830860" y="-3567"/>
            <a:ext cx="2649000" cy="2648134"/>
          </a:xfrm>
          <a:custGeom>
            <a:avLst/>
            <a:gdLst/>
            <a:ahLst/>
            <a:cxnLst/>
            <a:rect l="l" t="t" r="r" b="b"/>
            <a:pathLst>
              <a:path w="91796" h="91766" fill="none" extrusionOk="0">
                <a:moveTo>
                  <a:pt x="75473" y="16323"/>
                </a:moveTo>
                <a:cubicBezTo>
                  <a:pt x="91795" y="32646"/>
                  <a:pt x="91795" y="59120"/>
                  <a:pt x="75473" y="75443"/>
                </a:cubicBezTo>
                <a:cubicBezTo>
                  <a:pt x="59150" y="91765"/>
                  <a:pt x="32675" y="91765"/>
                  <a:pt x="16353" y="75443"/>
                </a:cubicBezTo>
                <a:cubicBezTo>
                  <a:pt x="0" y="59120"/>
                  <a:pt x="0" y="32646"/>
                  <a:pt x="16353" y="16323"/>
                </a:cubicBezTo>
                <a:cubicBezTo>
                  <a:pt x="32675" y="1"/>
                  <a:pt x="59150" y="1"/>
                  <a:pt x="75473" y="16323"/>
                </a:cubicBezTo>
                <a:close/>
              </a:path>
            </a:pathLst>
          </a:custGeom>
          <a:noFill/>
          <a:ln w="182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 rot="-8568329" flipH="1">
            <a:off x="3149271" y="314828"/>
            <a:ext cx="2012202" cy="2011307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accent4"/>
          </a:solidFill>
          <a:ln w="85100" cap="flat" cmpd="sng">
            <a:solidFill>
              <a:srgbClr val="FFFFFF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 rot="2231671" flipH="1">
            <a:off x="3361770" y="546373"/>
            <a:ext cx="1566614" cy="1566614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 rot="-8568329" flipH="1">
            <a:off x="3864472" y="1028886"/>
            <a:ext cx="582430" cy="582459"/>
          </a:xfrm>
          <a:custGeom>
            <a:avLst/>
            <a:gdLst/>
            <a:ahLst/>
            <a:cxnLst/>
            <a:rect l="l" t="t" r="r" b="b"/>
            <a:pathLst>
              <a:path w="20183" h="20184" extrusionOk="0">
                <a:moveTo>
                  <a:pt x="20183" y="10092"/>
                </a:moveTo>
                <a:cubicBezTo>
                  <a:pt x="20183" y="15655"/>
                  <a:pt x="15654" y="20184"/>
                  <a:pt x="10092" y="20184"/>
                </a:cubicBezTo>
                <a:cubicBezTo>
                  <a:pt x="4529" y="20184"/>
                  <a:pt x="0" y="15655"/>
                  <a:pt x="0" y="10092"/>
                </a:cubicBezTo>
                <a:cubicBezTo>
                  <a:pt x="0" y="4499"/>
                  <a:pt x="4529" y="1"/>
                  <a:pt x="10092" y="1"/>
                </a:cubicBezTo>
                <a:cubicBezTo>
                  <a:pt x="15654" y="1"/>
                  <a:pt x="20183" y="4499"/>
                  <a:pt x="20183" y="10092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 rot="2231670" flipH="1">
            <a:off x="1801451" y="998792"/>
            <a:ext cx="641933" cy="641900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 rot="-8568330" flipH="1">
            <a:off x="1925759" y="1123717"/>
            <a:ext cx="393493" cy="393493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 rot="-8568372" flipH="1">
            <a:off x="466401" y="2341453"/>
            <a:ext cx="2334937" cy="2334937"/>
          </a:xfrm>
          <a:prstGeom prst="donut">
            <a:avLst>
              <a:gd name="adj" fmla="val 6601"/>
            </a:avLst>
          </a:pr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 rot="-8568339" flipH="1">
            <a:off x="1142211" y="340378"/>
            <a:ext cx="1960231" cy="1960231"/>
          </a:xfrm>
          <a:prstGeom prst="donut">
            <a:avLst>
              <a:gd name="adj" fmla="val 6601"/>
            </a:avLst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5158208" y="2221227"/>
            <a:ext cx="205951" cy="205951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7754730" y="4112307"/>
            <a:ext cx="2280647" cy="2280678"/>
          </a:xfrm>
          <a:custGeom>
            <a:avLst/>
            <a:gdLst/>
            <a:ahLst/>
            <a:cxnLst/>
            <a:rect l="l" t="t" r="r" b="b"/>
            <a:pathLst>
              <a:path w="75412" h="75413" extrusionOk="0">
                <a:moveTo>
                  <a:pt x="39150" y="1"/>
                </a:moveTo>
                <a:cubicBezTo>
                  <a:pt x="24469" y="1"/>
                  <a:pt x="11247" y="8846"/>
                  <a:pt x="5623" y="22402"/>
                </a:cubicBezTo>
                <a:cubicBezTo>
                  <a:pt x="0" y="35959"/>
                  <a:pt x="3101" y="51552"/>
                  <a:pt x="13496" y="61947"/>
                </a:cubicBezTo>
                <a:cubicBezTo>
                  <a:pt x="23861" y="72312"/>
                  <a:pt x="39454" y="75412"/>
                  <a:pt x="53010" y="69789"/>
                </a:cubicBezTo>
                <a:cubicBezTo>
                  <a:pt x="66567" y="64196"/>
                  <a:pt x="75412" y="50944"/>
                  <a:pt x="75412" y="36293"/>
                </a:cubicBezTo>
                <a:cubicBezTo>
                  <a:pt x="75381" y="16262"/>
                  <a:pt x="59150" y="31"/>
                  <a:pt x="39150" y="1"/>
                </a:cubicBezTo>
                <a:close/>
                <a:moveTo>
                  <a:pt x="39150" y="67570"/>
                </a:moveTo>
                <a:cubicBezTo>
                  <a:pt x="26475" y="67570"/>
                  <a:pt x="15076" y="59941"/>
                  <a:pt x="10213" y="48269"/>
                </a:cubicBezTo>
                <a:cubicBezTo>
                  <a:pt x="5380" y="36567"/>
                  <a:pt x="8055" y="23101"/>
                  <a:pt x="17022" y="14135"/>
                </a:cubicBezTo>
                <a:cubicBezTo>
                  <a:pt x="25958" y="5199"/>
                  <a:pt x="39423" y="2524"/>
                  <a:pt x="51126" y="7357"/>
                </a:cubicBezTo>
                <a:cubicBezTo>
                  <a:pt x="62828" y="12220"/>
                  <a:pt x="70427" y="23618"/>
                  <a:pt x="70457" y="36293"/>
                </a:cubicBezTo>
                <a:cubicBezTo>
                  <a:pt x="70427" y="53558"/>
                  <a:pt x="56415" y="67570"/>
                  <a:pt x="39150" y="67601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8238284" y="4509450"/>
            <a:ext cx="1400016" cy="1400046"/>
          </a:xfrm>
          <a:custGeom>
            <a:avLst/>
            <a:gdLst/>
            <a:ahLst/>
            <a:cxnLst/>
            <a:rect l="l" t="t" r="r" b="b"/>
            <a:pathLst>
              <a:path w="46293" h="46294" extrusionOk="0">
                <a:moveTo>
                  <a:pt x="28086" y="2736"/>
                </a:moveTo>
                <a:cubicBezTo>
                  <a:pt x="39363" y="5472"/>
                  <a:pt x="46293" y="16809"/>
                  <a:pt x="43557" y="28086"/>
                </a:cubicBezTo>
                <a:cubicBezTo>
                  <a:pt x="40852" y="39363"/>
                  <a:pt x="29484" y="46293"/>
                  <a:pt x="18207" y="43558"/>
                </a:cubicBezTo>
                <a:cubicBezTo>
                  <a:pt x="6931" y="40852"/>
                  <a:pt x="0" y="29484"/>
                  <a:pt x="2736" y="18208"/>
                </a:cubicBezTo>
                <a:cubicBezTo>
                  <a:pt x="5472" y="6931"/>
                  <a:pt x="16809" y="1"/>
                  <a:pt x="28086" y="2736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8550834" y="4822029"/>
            <a:ext cx="774964" cy="774934"/>
          </a:xfrm>
          <a:custGeom>
            <a:avLst/>
            <a:gdLst/>
            <a:ahLst/>
            <a:cxnLst/>
            <a:rect l="l" t="t" r="r" b="b"/>
            <a:pathLst>
              <a:path w="25625" h="25624" extrusionOk="0">
                <a:moveTo>
                  <a:pt x="15533" y="1490"/>
                </a:moveTo>
                <a:cubicBezTo>
                  <a:pt x="21764" y="2979"/>
                  <a:pt x="25624" y="9271"/>
                  <a:pt x="24135" y="15502"/>
                </a:cubicBezTo>
                <a:cubicBezTo>
                  <a:pt x="22646" y="21763"/>
                  <a:pt x="16354" y="25624"/>
                  <a:pt x="10092" y="24134"/>
                </a:cubicBezTo>
                <a:cubicBezTo>
                  <a:pt x="3861" y="22645"/>
                  <a:pt x="1" y="16353"/>
                  <a:pt x="1490" y="10092"/>
                </a:cubicBezTo>
                <a:cubicBezTo>
                  <a:pt x="2980" y="3830"/>
                  <a:pt x="9272" y="0"/>
                  <a:pt x="15533" y="14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 txBox="1">
            <a:spLocks noGrp="1"/>
          </p:cNvSpPr>
          <p:nvPr>
            <p:ph type="title"/>
          </p:nvPr>
        </p:nvSpPr>
        <p:spPr>
          <a:xfrm>
            <a:off x="3344350" y="2886500"/>
            <a:ext cx="51963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1" name="Google Shape;521;p29"/>
          <p:cNvSpPr txBox="1">
            <a:spLocks noGrp="1"/>
          </p:cNvSpPr>
          <p:nvPr>
            <p:ph type="subTitle" idx="1"/>
          </p:nvPr>
        </p:nvSpPr>
        <p:spPr>
          <a:xfrm>
            <a:off x="4569375" y="3445425"/>
            <a:ext cx="39330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9"/>
          <p:cNvSpPr txBox="1">
            <a:spLocks noGrp="1"/>
          </p:cNvSpPr>
          <p:nvPr>
            <p:ph type="title" idx="2" hasCustomPrompt="1"/>
          </p:nvPr>
        </p:nvSpPr>
        <p:spPr>
          <a:xfrm>
            <a:off x="5079945" y="1062075"/>
            <a:ext cx="3483900" cy="18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_1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0"/>
          <p:cNvSpPr txBox="1">
            <a:spLocks noGrp="1"/>
          </p:cNvSpPr>
          <p:nvPr>
            <p:ph type="title"/>
          </p:nvPr>
        </p:nvSpPr>
        <p:spPr>
          <a:xfrm>
            <a:off x="1973850" y="2886500"/>
            <a:ext cx="51963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5" name="Google Shape;525;p30"/>
          <p:cNvSpPr txBox="1">
            <a:spLocks noGrp="1"/>
          </p:cNvSpPr>
          <p:nvPr>
            <p:ph type="subTitle" idx="1"/>
          </p:nvPr>
        </p:nvSpPr>
        <p:spPr>
          <a:xfrm>
            <a:off x="2605500" y="3445425"/>
            <a:ext cx="39330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30"/>
          <p:cNvSpPr txBox="1">
            <a:spLocks noGrp="1"/>
          </p:cNvSpPr>
          <p:nvPr>
            <p:ph type="title" idx="2" hasCustomPrompt="1"/>
          </p:nvPr>
        </p:nvSpPr>
        <p:spPr>
          <a:xfrm>
            <a:off x="2830050" y="1062075"/>
            <a:ext cx="3483900" cy="18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7" name="Google Shape;527;p30"/>
          <p:cNvSpPr/>
          <p:nvPr/>
        </p:nvSpPr>
        <p:spPr>
          <a:xfrm rot="10800000" flipH="1">
            <a:off x="-482215" y="4203688"/>
            <a:ext cx="1441800" cy="144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0"/>
          <p:cNvSpPr/>
          <p:nvPr/>
        </p:nvSpPr>
        <p:spPr>
          <a:xfrm rot="10800000" flipH="1">
            <a:off x="-868963" y="3799882"/>
            <a:ext cx="2215290" cy="2214131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dk2"/>
          </a:solidFill>
          <a:ln w="8510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0"/>
          <p:cNvSpPr/>
          <p:nvPr/>
        </p:nvSpPr>
        <p:spPr>
          <a:xfrm rot="10800000" flipH="1">
            <a:off x="-929254" y="-924702"/>
            <a:ext cx="3016500" cy="30165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0"/>
          <p:cNvSpPr/>
          <p:nvPr/>
        </p:nvSpPr>
        <p:spPr>
          <a:xfrm rot="10800000" flipH="1">
            <a:off x="8377836" y="4125718"/>
            <a:ext cx="1441654" cy="1442837"/>
          </a:xfrm>
          <a:custGeom>
            <a:avLst/>
            <a:gdLst/>
            <a:ahLst/>
            <a:cxnLst/>
            <a:rect l="l" t="t" r="r" b="b"/>
            <a:pathLst>
              <a:path w="36567" h="36597" extrusionOk="0">
                <a:moveTo>
                  <a:pt x="36567" y="18298"/>
                </a:moveTo>
                <a:cubicBezTo>
                  <a:pt x="36567" y="28390"/>
                  <a:pt x="28390" y="36596"/>
                  <a:pt x="18269" y="36596"/>
                </a:cubicBezTo>
                <a:cubicBezTo>
                  <a:pt x="8177" y="36596"/>
                  <a:pt x="1" y="28390"/>
                  <a:pt x="1" y="18298"/>
                </a:cubicBezTo>
                <a:cubicBezTo>
                  <a:pt x="1" y="8207"/>
                  <a:pt x="8177" y="0"/>
                  <a:pt x="18269" y="0"/>
                </a:cubicBezTo>
                <a:cubicBezTo>
                  <a:pt x="28390" y="0"/>
                  <a:pt x="36567" y="8207"/>
                  <a:pt x="36567" y="18298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0"/>
          <p:cNvSpPr/>
          <p:nvPr/>
        </p:nvSpPr>
        <p:spPr>
          <a:xfrm rot="10800000" flipH="1">
            <a:off x="7840674" y="3589148"/>
            <a:ext cx="2515977" cy="2515977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0"/>
          <p:cNvSpPr/>
          <p:nvPr/>
        </p:nvSpPr>
        <p:spPr>
          <a:xfrm rot="10800000" flipH="1">
            <a:off x="7056752" y="930993"/>
            <a:ext cx="227199" cy="227199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0"/>
          <p:cNvSpPr/>
          <p:nvPr/>
        </p:nvSpPr>
        <p:spPr>
          <a:xfrm rot="10800000" flipH="1">
            <a:off x="8698646" y="4447140"/>
            <a:ext cx="800034" cy="799993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0"/>
          <p:cNvSpPr/>
          <p:nvPr/>
        </p:nvSpPr>
        <p:spPr>
          <a:xfrm rot="10800000" flipH="1">
            <a:off x="8853460" y="4601933"/>
            <a:ext cx="490407" cy="490407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0"/>
          <p:cNvSpPr/>
          <p:nvPr/>
        </p:nvSpPr>
        <p:spPr>
          <a:xfrm rot="10800000" flipH="1">
            <a:off x="442270" y="3976661"/>
            <a:ext cx="1284857" cy="50711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/>
          <p:cNvSpPr/>
          <p:nvPr/>
        </p:nvSpPr>
        <p:spPr>
          <a:xfrm rot="10800000" flipH="1">
            <a:off x="7957875" y="2738351"/>
            <a:ext cx="740785" cy="745925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/>
          <p:cNvSpPr/>
          <p:nvPr/>
        </p:nvSpPr>
        <p:spPr>
          <a:xfrm rot="10800000" flipH="1">
            <a:off x="7480200" y="-654319"/>
            <a:ext cx="2429795" cy="2429795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0"/>
          <p:cNvSpPr/>
          <p:nvPr/>
        </p:nvSpPr>
        <p:spPr>
          <a:xfrm rot="10800000" flipH="1">
            <a:off x="-569128" y="-564576"/>
            <a:ext cx="2296247" cy="2296247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0"/>
          <p:cNvSpPr/>
          <p:nvPr/>
        </p:nvSpPr>
        <p:spPr>
          <a:xfrm rot="10800000" flipH="1">
            <a:off x="231838" y="236105"/>
            <a:ext cx="694316" cy="694886"/>
          </a:xfrm>
          <a:custGeom>
            <a:avLst/>
            <a:gdLst/>
            <a:ahLst/>
            <a:cxnLst/>
            <a:rect l="l" t="t" r="r" b="b"/>
            <a:pathLst>
              <a:path w="36567" h="36597" extrusionOk="0">
                <a:moveTo>
                  <a:pt x="36567" y="18298"/>
                </a:moveTo>
                <a:cubicBezTo>
                  <a:pt x="36567" y="28390"/>
                  <a:pt x="28390" y="36596"/>
                  <a:pt x="18269" y="36596"/>
                </a:cubicBezTo>
                <a:cubicBezTo>
                  <a:pt x="8177" y="36596"/>
                  <a:pt x="1" y="28390"/>
                  <a:pt x="1" y="18298"/>
                </a:cubicBezTo>
                <a:cubicBezTo>
                  <a:pt x="1" y="8207"/>
                  <a:pt x="8177" y="0"/>
                  <a:pt x="18269" y="0"/>
                </a:cubicBezTo>
                <a:cubicBezTo>
                  <a:pt x="28390" y="0"/>
                  <a:pt x="36567" y="8207"/>
                  <a:pt x="36567" y="18298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0"/>
          <p:cNvSpPr/>
          <p:nvPr/>
        </p:nvSpPr>
        <p:spPr>
          <a:xfrm rot="10800000" flipH="1">
            <a:off x="375800" y="380363"/>
            <a:ext cx="406391" cy="406370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0"/>
          <p:cNvSpPr/>
          <p:nvPr/>
        </p:nvSpPr>
        <p:spPr>
          <a:xfrm rot="10800000" flipH="1">
            <a:off x="-310238" y="4375739"/>
            <a:ext cx="1097804" cy="1097699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0"/>
          <p:cNvSpPr/>
          <p:nvPr/>
        </p:nvSpPr>
        <p:spPr>
          <a:xfrm rot="10800000" flipH="1">
            <a:off x="-131726" y="4554219"/>
            <a:ext cx="740785" cy="740726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30"/>
          <p:cNvGrpSpPr/>
          <p:nvPr/>
        </p:nvGrpSpPr>
        <p:grpSpPr>
          <a:xfrm flipH="1">
            <a:off x="8630182" y="1987650"/>
            <a:ext cx="129851" cy="538530"/>
            <a:chOff x="273429" y="0"/>
            <a:chExt cx="129851" cy="538530"/>
          </a:xfrm>
        </p:grpSpPr>
        <p:sp>
          <p:nvSpPr>
            <p:cNvPr id="544" name="Google Shape;544;p30"/>
            <p:cNvSpPr/>
            <p:nvPr/>
          </p:nvSpPr>
          <p:spPr>
            <a:xfrm>
              <a:off x="273429" y="0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1" y="0"/>
                  </a:moveTo>
                  <a:cubicBezTo>
                    <a:pt x="335" y="0"/>
                    <a:pt x="1" y="334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4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352536" y="0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0" y="0"/>
                  </a:moveTo>
                  <a:cubicBezTo>
                    <a:pt x="335" y="0"/>
                    <a:pt x="1" y="334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4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73429" y="6996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1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52536" y="6996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0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73429" y="138929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352536" y="138929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73429" y="208894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352536" y="208894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1" y="33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273429" y="278858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352536" y="278858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273429" y="348857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1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352536" y="348857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0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273429" y="417821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1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352536" y="417821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273429" y="48778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352536" y="48778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6_1_1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1"/>
          <p:cNvSpPr/>
          <p:nvPr/>
        </p:nvSpPr>
        <p:spPr>
          <a:xfrm rot="10800000">
            <a:off x="8276450" y="588408"/>
            <a:ext cx="1644300" cy="1644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1"/>
          <p:cNvSpPr/>
          <p:nvPr/>
        </p:nvSpPr>
        <p:spPr>
          <a:xfrm rot="10800000">
            <a:off x="7835220" y="127692"/>
            <a:ext cx="2526630" cy="2525333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dk2"/>
          </a:solidFill>
          <a:ln w="8510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1"/>
          <p:cNvSpPr/>
          <p:nvPr/>
        </p:nvSpPr>
        <p:spPr>
          <a:xfrm rot="10800000" flipH="1">
            <a:off x="3787631" y="127699"/>
            <a:ext cx="1569090" cy="1570377"/>
          </a:xfrm>
          <a:custGeom>
            <a:avLst/>
            <a:gdLst/>
            <a:ahLst/>
            <a:cxnLst/>
            <a:rect l="l" t="t" r="r" b="b"/>
            <a:pathLst>
              <a:path w="36567" h="36597" extrusionOk="0">
                <a:moveTo>
                  <a:pt x="36567" y="18298"/>
                </a:moveTo>
                <a:cubicBezTo>
                  <a:pt x="36567" y="28390"/>
                  <a:pt x="28390" y="36596"/>
                  <a:pt x="18269" y="36596"/>
                </a:cubicBezTo>
                <a:cubicBezTo>
                  <a:pt x="8177" y="36596"/>
                  <a:pt x="1" y="28390"/>
                  <a:pt x="1" y="18298"/>
                </a:cubicBezTo>
                <a:cubicBezTo>
                  <a:pt x="1" y="8207"/>
                  <a:pt x="8177" y="0"/>
                  <a:pt x="18269" y="0"/>
                </a:cubicBezTo>
                <a:cubicBezTo>
                  <a:pt x="28390" y="0"/>
                  <a:pt x="36567" y="8207"/>
                  <a:pt x="36567" y="18298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1"/>
          <p:cNvSpPr/>
          <p:nvPr/>
        </p:nvSpPr>
        <p:spPr>
          <a:xfrm rot="10800000" flipH="1">
            <a:off x="3202988" y="-456212"/>
            <a:ext cx="2738287" cy="2738287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1"/>
          <p:cNvSpPr/>
          <p:nvPr/>
        </p:nvSpPr>
        <p:spPr>
          <a:xfrm rot="10800000" flipH="1">
            <a:off x="4136798" y="477539"/>
            <a:ext cx="870749" cy="870703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1"/>
          <p:cNvSpPr/>
          <p:nvPr/>
        </p:nvSpPr>
        <p:spPr>
          <a:xfrm rot="10800000" flipH="1">
            <a:off x="4305296" y="646014"/>
            <a:ext cx="533753" cy="533753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1"/>
          <p:cNvSpPr/>
          <p:nvPr/>
        </p:nvSpPr>
        <p:spPr>
          <a:xfrm rot="10800000" flipH="1">
            <a:off x="6516383" y="1851722"/>
            <a:ext cx="1111440" cy="1119152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1"/>
          <p:cNvSpPr/>
          <p:nvPr/>
        </p:nvSpPr>
        <p:spPr>
          <a:xfrm rot="10800000" flipH="1">
            <a:off x="-1036975" y="3659556"/>
            <a:ext cx="2429795" cy="2429795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1"/>
          <p:cNvSpPr/>
          <p:nvPr/>
        </p:nvSpPr>
        <p:spPr>
          <a:xfrm rot="10800000">
            <a:off x="8472528" y="784515"/>
            <a:ext cx="1252077" cy="1251964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1"/>
          <p:cNvSpPr/>
          <p:nvPr/>
        </p:nvSpPr>
        <p:spPr>
          <a:xfrm rot="10800000">
            <a:off x="8676100" y="988054"/>
            <a:ext cx="844905" cy="844846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1"/>
          <p:cNvSpPr/>
          <p:nvPr/>
        </p:nvSpPr>
        <p:spPr>
          <a:xfrm rot="10800000">
            <a:off x="-156435" y="883970"/>
            <a:ext cx="1465478" cy="57840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1"/>
          <p:cNvSpPr/>
          <p:nvPr/>
        </p:nvSpPr>
        <p:spPr>
          <a:xfrm rot="10800000">
            <a:off x="3055350" y="2278842"/>
            <a:ext cx="844905" cy="844846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1"/>
          <p:cNvSpPr/>
          <p:nvPr/>
        </p:nvSpPr>
        <p:spPr>
          <a:xfrm rot="10800000">
            <a:off x="3697740" y="2699157"/>
            <a:ext cx="1465478" cy="57840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1"/>
          <p:cNvSpPr txBox="1">
            <a:spLocks noGrp="1"/>
          </p:cNvSpPr>
          <p:nvPr>
            <p:ph type="title"/>
          </p:nvPr>
        </p:nvSpPr>
        <p:spPr>
          <a:xfrm>
            <a:off x="717425" y="3421850"/>
            <a:ext cx="77094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5" name="Google Shape;575;p31"/>
          <p:cNvSpPr txBox="1">
            <a:spLocks noGrp="1"/>
          </p:cNvSpPr>
          <p:nvPr>
            <p:ph type="subTitle" idx="1"/>
          </p:nvPr>
        </p:nvSpPr>
        <p:spPr>
          <a:xfrm>
            <a:off x="4435725" y="4222750"/>
            <a:ext cx="39330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31"/>
          <p:cNvSpPr txBox="1">
            <a:spLocks noGrp="1"/>
          </p:cNvSpPr>
          <p:nvPr>
            <p:ph type="title" idx="2" hasCustomPrompt="1"/>
          </p:nvPr>
        </p:nvSpPr>
        <p:spPr>
          <a:xfrm>
            <a:off x="717425" y="1492050"/>
            <a:ext cx="2484600" cy="12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CUSTOM_1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2"/>
          <p:cNvSpPr/>
          <p:nvPr/>
        </p:nvSpPr>
        <p:spPr>
          <a:xfrm>
            <a:off x="836560" y="-672787"/>
            <a:ext cx="1441800" cy="144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449812" y="-1041312"/>
            <a:ext cx="2215290" cy="2214131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dk2"/>
          </a:solidFill>
          <a:ln w="8510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2"/>
          <p:cNvSpPr/>
          <p:nvPr/>
        </p:nvSpPr>
        <p:spPr>
          <a:xfrm>
            <a:off x="-929254" y="3088625"/>
            <a:ext cx="3016500" cy="30165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2"/>
          <p:cNvSpPr/>
          <p:nvPr/>
        </p:nvSpPr>
        <p:spPr>
          <a:xfrm>
            <a:off x="8377836" y="-512879"/>
            <a:ext cx="1441654" cy="1442837"/>
          </a:xfrm>
          <a:custGeom>
            <a:avLst/>
            <a:gdLst/>
            <a:ahLst/>
            <a:cxnLst/>
            <a:rect l="l" t="t" r="r" b="b"/>
            <a:pathLst>
              <a:path w="36567" h="36597" extrusionOk="0">
                <a:moveTo>
                  <a:pt x="36567" y="18298"/>
                </a:moveTo>
                <a:cubicBezTo>
                  <a:pt x="36567" y="28390"/>
                  <a:pt x="28390" y="36596"/>
                  <a:pt x="18269" y="36596"/>
                </a:cubicBezTo>
                <a:cubicBezTo>
                  <a:pt x="8177" y="36596"/>
                  <a:pt x="1" y="28390"/>
                  <a:pt x="1" y="18298"/>
                </a:cubicBezTo>
                <a:cubicBezTo>
                  <a:pt x="1" y="8207"/>
                  <a:pt x="8177" y="0"/>
                  <a:pt x="18269" y="0"/>
                </a:cubicBezTo>
                <a:cubicBezTo>
                  <a:pt x="28390" y="0"/>
                  <a:pt x="36567" y="8207"/>
                  <a:pt x="36567" y="18298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2"/>
          <p:cNvSpPr/>
          <p:nvPr/>
        </p:nvSpPr>
        <p:spPr>
          <a:xfrm>
            <a:off x="7840674" y="-1049449"/>
            <a:ext cx="2515977" cy="2515977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2"/>
          <p:cNvSpPr/>
          <p:nvPr/>
        </p:nvSpPr>
        <p:spPr>
          <a:xfrm>
            <a:off x="7050602" y="2514609"/>
            <a:ext cx="227199" cy="227199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2"/>
          <p:cNvSpPr/>
          <p:nvPr/>
        </p:nvSpPr>
        <p:spPr>
          <a:xfrm>
            <a:off x="8698646" y="-191457"/>
            <a:ext cx="800034" cy="799993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2"/>
          <p:cNvSpPr/>
          <p:nvPr/>
        </p:nvSpPr>
        <p:spPr>
          <a:xfrm>
            <a:off x="8853460" y="-36664"/>
            <a:ext cx="490407" cy="490407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2"/>
          <p:cNvSpPr/>
          <p:nvPr/>
        </p:nvSpPr>
        <p:spPr>
          <a:xfrm>
            <a:off x="1761045" y="945329"/>
            <a:ext cx="1284857" cy="50711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2"/>
          <p:cNvSpPr txBox="1">
            <a:spLocks noGrp="1"/>
          </p:cNvSpPr>
          <p:nvPr>
            <p:ph type="body" idx="1"/>
          </p:nvPr>
        </p:nvSpPr>
        <p:spPr>
          <a:xfrm>
            <a:off x="2293950" y="3568175"/>
            <a:ext cx="45561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8" name="Google Shape;588;p32"/>
          <p:cNvSpPr txBox="1">
            <a:spLocks noGrp="1"/>
          </p:cNvSpPr>
          <p:nvPr>
            <p:ph type="title"/>
          </p:nvPr>
        </p:nvSpPr>
        <p:spPr>
          <a:xfrm>
            <a:off x="1663800" y="2909099"/>
            <a:ext cx="58164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32"/>
          <p:cNvSpPr/>
          <p:nvPr/>
        </p:nvSpPr>
        <p:spPr>
          <a:xfrm>
            <a:off x="7277800" y="2675349"/>
            <a:ext cx="740785" cy="745925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2"/>
          <p:cNvSpPr/>
          <p:nvPr/>
        </p:nvSpPr>
        <p:spPr>
          <a:xfrm>
            <a:off x="7480200" y="3280200"/>
            <a:ext cx="2429795" cy="2429795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2"/>
          <p:cNvSpPr/>
          <p:nvPr/>
        </p:nvSpPr>
        <p:spPr>
          <a:xfrm>
            <a:off x="-569128" y="3448752"/>
            <a:ext cx="2296247" cy="2296247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2"/>
          <p:cNvSpPr/>
          <p:nvPr/>
        </p:nvSpPr>
        <p:spPr>
          <a:xfrm>
            <a:off x="231838" y="4249432"/>
            <a:ext cx="694316" cy="694886"/>
          </a:xfrm>
          <a:custGeom>
            <a:avLst/>
            <a:gdLst/>
            <a:ahLst/>
            <a:cxnLst/>
            <a:rect l="l" t="t" r="r" b="b"/>
            <a:pathLst>
              <a:path w="36567" h="36597" extrusionOk="0">
                <a:moveTo>
                  <a:pt x="36567" y="18298"/>
                </a:moveTo>
                <a:cubicBezTo>
                  <a:pt x="36567" y="28390"/>
                  <a:pt x="28390" y="36596"/>
                  <a:pt x="18269" y="36596"/>
                </a:cubicBezTo>
                <a:cubicBezTo>
                  <a:pt x="8177" y="36596"/>
                  <a:pt x="1" y="28390"/>
                  <a:pt x="1" y="18298"/>
                </a:cubicBezTo>
                <a:cubicBezTo>
                  <a:pt x="1" y="8207"/>
                  <a:pt x="8177" y="0"/>
                  <a:pt x="18269" y="0"/>
                </a:cubicBezTo>
                <a:cubicBezTo>
                  <a:pt x="28390" y="0"/>
                  <a:pt x="36567" y="8207"/>
                  <a:pt x="36567" y="18298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2"/>
          <p:cNvSpPr/>
          <p:nvPr/>
        </p:nvSpPr>
        <p:spPr>
          <a:xfrm>
            <a:off x="375800" y="4393690"/>
            <a:ext cx="406391" cy="406370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2"/>
          <p:cNvSpPr/>
          <p:nvPr/>
        </p:nvSpPr>
        <p:spPr>
          <a:xfrm>
            <a:off x="1008537" y="-500737"/>
            <a:ext cx="1097804" cy="1097699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2"/>
          <p:cNvSpPr/>
          <p:nvPr/>
        </p:nvSpPr>
        <p:spPr>
          <a:xfrm>
            <a:off x="1187049" y="-322244"/>
            <a:ext cx="740785" cy="740726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2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5"/>
          <p:cNvSpPr txBox="1">
            <a:spLocks noGrp="1"/>
          </p:cNvSpPr>
          <p:nvPr>
            <p:ph type="subTitle" idx="1"/>
          </p:nvPr>
        </p:nvSpPr>
        <p:spPr>
          <a:xfrm>
            <a:off x="2456550" y="3911725"/>
            <a:ext cx="4230900" cy="6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35"/>
          <p:cNvSpPr txBox="1">
            <a:spLocks noGrp="1"/>
          </p:cNvSpPr>
          <p:nvPr>
            <p:ph type="title"/>
          </p:nvPr>
        </p:nvSpPr>
        <p:spPr>
          <a:xfrm>
            <a:off x="717425" y="351425"/>
            <a:ext cx="77091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35"/>
          <p:cNvSpPr/>
          <p:nvPr/>
        </p:nvSpPr>
        <p:spPr>
          <a:xfrm>
            <a:off x="-547556" y="3507025"/>
            <a:ext cx="2143200" cy="21432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5"/>
          <p:cNvSpPr/>
          <p:nvPr/>
        </p:nvSpPr>
        <p:spPr>
          <a:xfrm>
            <a:off x="-286047" y="254224"/>
            <a:ext cx="1113453" cy="1121180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5"/>
          <p:cNvSpPr/>
          <p:nvPr/>
        </p:nvSpPr>
        <p:spPr>
          <a:xfrm>
            <a:off x="7643111" y="1639175"/>
            <a:ext cx="2253495" cy="2253495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5"/>
          <p:cNvSpPr/>
          <p:nvPr/>
        </p:nvSpPr>
        <p:spPr>
          <a:xfrm>
            <a:off x="7366911" y="4164621"/>
            <a:ext cx="749189" cy="754388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5"/>
          <p:cNvSpPr/>
          <p:nvPr/>
        </p:nvSpPr>
        <p:spPr>
          <a:xfrm>
            <a:off x="310806" y="906179"/>
            <a:ext cx="1284857" cy="50711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5"/>
          <p:cNvSpPr/>
          <p:nvPr/>
        </p:nvSpPr>
        <p:spPr>
          <a:xfrm>
            <a:off x="7795513" y="1098059"/>
            <a:ext cx="227199" cy="227199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5"/>
          <p:cNvSpPr/>
          <p:nvPr/>
        </p:nvSpPr>
        <p:spPr>
          <a:xfrm>
            <a:off x="7304561" y="293599"/>
            <a:ext cx="683882" cy="688628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5"/>
          <p:cNvSpPr/>
          <p:nvPr/>
        </p:nvSpPr>
        <p:spPr>
          <a:xfrm>
            <a:off x="593629" y="2866814"/>
            <a:ext cx="1002027" cy="1002023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9"/>
          <p:cNvSpPr/>
          <p:nvPr/>
        </p:nvSpPr>
        <p:spPr>
          <a:xfrm>
            <a:off x="8344584" y="295260"/>
            <a:ext cx="2489848" cy="2488567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9"/>
          <p:cNvSpPr/>
          <p:nvPr/>
        </p:nvSpPr>
        <p:spPr>
          <a:xfrm>
            <a:off x="6749541" y="2975400"/>
            <a:ext cx="3555300" cy="3555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9"/>
          <p:cNvSpPr/>
          <p:nvPr/>
        </p:nvSpPr>
        <p:spPr>
          <a:xfrm>
            <a:off x="7721737" y="3952762"/>
            <a:ext cx="1589389" cy="1589307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9"/>
          <p:cNvSpPr/>
          <p:nvPr/>
        </p:nvSpPr>
        <p:spPr>
          <a:xfrm>
            <a:off x="8066112" y="4302762"/>
            <a:ext cx="900622" cy="900575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9"/>
          <p:cNvSpPr/>
          <p:nvPr/>
        </p:nvSpPr>
        <p:spPr>
          <a:xfrm>
            <a:off x="-527100" y="4049327"/>
            <a:ext cx="1589400" cy="15894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9"/>
          <p:cNvSpPr/>
          <p:nvPr/>
        </p:nvSpPr>
        <p:spPr>
          <a:xfrm>
            <a:off x="-342396" y="4234063"/>
            <a:ext cx="1219991" cy="1219928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9"/>
          <p:cNvSpPr/>
          <p:nvPr/>
        </p:nvSpPr>
        <p:spPr>
          <a:xfrm>
            <a:off x="8979525" y="929060"/>
            <a:ext cx="1219967" cy="1220967"/>
          </a:xfrm>
          <a:custGeom>
            <a:avLst/>
            <a:gdLst/>
            <a:ahLst/>
            <a:cxnLst/>
            <a:rect l="l" t="t" r="r" b="b"/>
            <a:pathLst>
              <a:path w="36567" h="36597" extrusionOk="0">
                <a:moveTo>
                  <a:pt x="36567" y="18298"/>
                </a:moveTo>
                <a:cubicBezTo>
                  <a:pt x="36567" y="28390"/>
                  <a:pt x="28390" y="36596"/>
                  <a:pt x="18269" y="36596"/>
                </a:cubicBezTo>
                <a:cubicBezTo>
                  <a:pt x="8177" y="36596"/>
                  <a:pt x="1" y="28390"/>
                  <a:pt x="1" y="18298"/>
                </a:cubicBezTo>
                <a:cubicBezTo>
                  <a:pt x="1" y="8207"/>
                  <a:pt x="8177" y="0"/>
                  <a:pt x="18269" y="0"/>
                </a:cubicBezTo>
                <a:cubicBezTo>
                  <a:pt x="28390" y="0"/>
                  <a:pt x="36567" y="8207"/>
                  <a:pt x="36567" y="1829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9"/>
          <p:cNvSpPr/>
          <p:nvPr/>
        </p:nvSpPr>
        <p:spPr>
          <a:xfrm>
            <a:off x="1603019" y="3866996"/>
            <a:ext cx="211952" cy="210951"/>
          </a:xfrm>
          <a:custGeom>
            <a:avLst/>
            <a:gdLst/>
            <a:ahLst/>
            <a:cxnLst/>
            <a:rect l="l" t="t" r="r" b="b"/>
            <a:pathLst>
              <a:path w="6353" h="6323" extrusionOk="0">
                <a:moveTo>
                  <a:pt x="2249" y="1"/>
                </a:moveTo>
                <a:lnTo>
                  <a:pt x="2249" y="2220"/>
                </a:lnTo>
                <a:lnTo>
                  <a:pt x="0" y="2220"/>
                </a:lnTo>
                <a:lnTo>
                  <a:pt x="0" y="4104"/>
                </a:lnTo>
                <a:lnTo>
                  <a:pt x="2249" y="4104"/>
                </a:lnTo>
                <a:lnTo>
                  <a:pt x="2249" y="6323"/>
                </a:lnTo>
                <a:lnTo>
                  <a:pt x="4103" y="6323"/>
                </a:lnTo>
                <a:lnTo>
                  <a:pt x="4103" y="4104"/>
                </a:lnTo>
                <a:lnTo>
                  <a:pt x="6353" y="4104"/>
                </a:lnTo>
                <a:lnTo>
                  <a:pt x="6353" y="2220"/>
                </a:lnTo>
                <a:lnTo>
                  <a:pt x="4103" y="2220"/>
                </a:lnTo>
                <a:lnTo>
                  <a:pt x="41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9"/>
          <p:cNvSpPr/>
          <p:nvPr/>
        </p:nvSpPr>
        <p:spPr>
          <a:xfrm>
            <a:off x="7156060" y="3383904"/>
            <a:ext cx="2727158" cy="2727022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9"/>
          <p:cNvSpPr/>
          <p:nvPr/>
        </p:nvSpPr>
        <p:spPr>
          <a:xfrm>
            <a:off x="-132466" y="4443982"/>
            <a:ext cx="800130" cy="800089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9"/>
          <p:cNvSpPr/>
          <p:nvPr/>
        </p:nvSpPr>
        <p:spPr>
          <a:xfrm>
            <a:off x="7418550" y="249000"/>
            <a:ext cx="800138" cy="805691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9"/>
          <p:cNvSpPr/>
          <p:nvPr/>
        </p:nvSpPr>
        <p:spPr>
          <a:xfrm>
            <a:off x="8613952" y="563988"/>
            <a:ext cx="1951111" cy="1951111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9"/>
          <p:cNvSpPr/>
          <p:nvPr/>
        </p:nvSpPr>
        <p:spPr>
          <a:xfrm>
            <a:off x="8247142" y="4483805"/>
            <a:ext cx="538535" cy="538507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9"/>
          <p:cNvSpPr/>
          <p:nvPr/>
        </p:nvSpPr>
        <p:spPr>
          <a:xfrm>
            <a:off x="-993275" y="3583800"/>
            <a:ext cx="2521749" cy="2520454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accent4"/>
          </a:solidFill>
          <a:ln w="85100" cap="flat" cmpd="sng">
            <a:solidFill>
              <a:srgbClr val="FFFFFF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9"/>
          <p:cNvSpPr/>
          <p:nvPr/>
        </p:nvSpPr>
        <p:spPr>
          <a:xfrm>
            <a:off x="9232448" y="1182527"/>
            <a:ext cx="714119" cy="714034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0"/>
          <p:cNvSpPr/>
          <p:nvPr/>
        </p:nvSpPr>
        <p:spPr>
          <a:xfrm>
            <a:off x="-1713184" y="-1624675"/>
            <a:ext cx="3555300" cy="3555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0"/>
          <p:cNvSpPr/>
          <p:nvPr/>
        </p:nvSpPr>
        <p:spPr>
          <a:xfrm>
            <a:off x="-740988" y="-647313"/>
            <a:ext cx="1589389" cy="1589307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0"/>
          <p:cNvSpPr/>
          <p:nvPr/>
        </p:nvSpPr>
        <p:spPr>
          <a:xfrm>
            <a:off x="-396613" y="-297313"/>
            <a:ext cx="900622" cy="900575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0"/>
          <p:cNvSpPr/>
          <p:nvPr/>
        </p:nvSpPr>
        <p:spPr>
          <a:xfrm>
            <a:off x="-1180441" y="3726160"/>
            <a:ext cx="2489848" cy="2488567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0"/>
          <p:cNvSpPr/>
          <p:nvPr/>
        </p:nvSpPr>
        <p:spPr>
          <a:xfrm>
            <a:off x="-545500" y="4359960"/>
            <a:ext cx="1219967" cy="1220967"/>
          </a:xfrm>
          <a:custGeom>
            <a:avLst/>
            <a:gdLst/>
            <a:ahLst/>
            <a:cxnLst/>
            <a:rect l="l" t="t" r="r" b="b"/>
            <a:pathLst>
              <a:path w="36567" h="36597" extrusionOk="0">
                <a:moveTo>
                  <a:pt x="36567" y="18298"/>
                </a:moveTo>
                <a:cubicBezTo>
                  <a:pt x="36567" y="28390"/>
                  <a:pt x="28390" y="36596"/>
                  <a:pt x="18269" y="36596"/>
                </a:cubicBezTo>
                <a:cubicBezTo>
                  <a:pt x="8177" y="36596"/>
                  <a:pt x="1" y="28390"/>
                  <a:pt x="1" y="18298"/>
                </a:cubicBezTo>
                <a:cubicBezTo>
                  <a:pt x="1" y="8207"/>
                  <a:pt x="8177" y="0"/>
                  <a:pt x="18269" y="0"/>
                </a:cubicBezTo>
                <a:cubicBezTo>
                  <a:pt x="28390" y="0"/>
                  <a:pt x="36567" y="8207"/>
                  <a:pt x="36567" y="1829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0"/>
          <p:cNvSpPr/>
          <p:nvPr/>
        </p:nvSpPr>
        <p:spPr>
          <a:xfrm>
            <a:off x="-911073" y="3994888"/>
            <a:ext cx="1951111" cy="1951111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0"/>
          <p:cNvSpPr/>
          <p:nvPr/>
        </p:nvSpPr>
        <p:spPr>
          <a:xfrm>
            <a:off x="-292577" y="4613427"/>
            <a:ext cx="714119" cy="714034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0"/>
          <p:cNvSpPr/>
          <p:nvPr/>
        </p:nvSpPr>
        <p:spPr>
          <a:xfrm>
            <a:off x="7050602" y="2514609"/>
            <a:ext cx="227199" cy="227199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0"/>
          <p:cNvSpPr/>
          <p:nvPr/>
        </p:nvSpPr>
        <p:spPr>
          <a:xfrm>
            <a:off x="7277800" y="2675349"/>
            <a:ext cx="740785" cy="745925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0"/>
          <p:cNvSpPr/>
          <p:nvPr/>
        </p:nvSpPr>
        <p:spPr>
          <a:xfrm>
            <a:off x="7480200" y="3280200"/>
            <a:ext cx="2429795" cy="2429795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1"/>
          <p:cNvSpPr/>
          <p:nvPr/>
        </p:nvSpPr>
        <p:spPr>
          <a:xfrm rot="10800000">
            <a:off x="7503479" y="3521794"/>
            <a:ext cx="1441800" cy="1441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1"/>
          <p:cNvSpPr/>
          <p:nvPr/>
        </p:nvSpPr>
        <p:spPr>
          <a:xfrm rot="10800000">
            <a:off x="7116736" y="3117988"/>
            <a:ext cx="2215290" cy="2214131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dk2"/>
          </a:solidFill>
          <a:ln w="8510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41"/>
          <p:cNvSpPr/>
          <p:nvPr/>
        </p:nvSpPr>
        <p:spPr>
          <a:xfrm flipH="1">
            <a:off x="164173" y="3552333"/>
            <a:ext cx="1441654" cy="1442837"/>
          </a:xfrm>
          <a:custGeom>
            <a:avLst/>
            <a:gdLst/>
            <a:ahLst/>
            <a:cxnLst/>
            <a:rect l="l" t="t" r="r" b="b"/>
            <a:pathLst>
              <a:path w="36567" h="36597" extrusionOk="0">
                <a:moveTo>
                  <a:pt x="36567" y="18298"/>
                </a:moveTo>
                <a:cubicBezTo>
                  <a:pt x="36567" y="28390"/>
                  <a:pt x="28390" y="36596"/>
                  <a:pt x="18269" y="36596"/>
                </a:cubicBezTo>
                <a:cubicBezTo>
                  <a:pt x="8177" y="36596"/>
                  <a:pt x="1" y="28390"/>
                  <a:pt x="1" y="18298"/>
                </a:cubicBezTo>
                <a:cubicBezTo>
                  <a:pt x="1" y="8207"/>
                  <a:pt x="8177" y="0"/>
                  <a:pt x="18269" y="0"/>
                </a:cubicBezTo>
                <a:cubicBezTo>
                  <a:pt x="28390" y="0"/>
                  <a:pt x="36567" y="8207"/>
                  <a:pt x="36567" y="18298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1"/>
          <p:cNvSpPr/>
          <p:nvPr/>
        </p:nvSpPr>
        <p:spPr>
          <a:xfrm flipH="1">
            <a:off x="-372988" y="3015763"/>
            <a:ext cx="2515977" cy="2515977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1"/>
          <p:cNvSpPr/>
          <p:nvPr/>
        </p:nvSpPr>
        <p:spPr>
          <a:xfrm flipH="1">
            <a:off x="484983" y="3873755"/>
            <a:ext cx="800034" cy="799993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1"/>
          <p:cNvSpPr/>
          <p:nvPr/>
        </p:nvSpPr>
        <p:spPr>
          <a:xfrm flipH="1">
            <a:off x="639797" y="4028548"/>
            <a:ext cx="490407" cy="490407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41"/>
          <p:cNvSpPr/>
          <p:nvPr/>
        </p:nvSpPr>
        <p:spPr>
          <a:xfrm rot="10800000">
            <a:off x="6735937" y="3294767"/>
            <a:ext cx="1284857" cy="50711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1"/>
          <p:cNvSpPr/>
          <p:nvPr/>
        </p:nvSpPr>
        <p:spPr>
          <a:xfrm rot="10800000">
            <a:off x="6484549" y="3459211"/>
            <a:ext cx="57851" cy="57851"/>
          </a:xfrm>
          <a:custGeom>
            <a:avLst/>
            <a:gdLst/>
            <a:ahLst/>
            <a:cxnLst/>
            <a:rect l="l" t="t" r="r" b="b"/>
            <a:pathLst>
              <a:path w="1734" h="1734" extrusionOk="0">
                <a:moveTo>
                  <a:pt x="852" y="1"/>
                </a:moveTo>
                <a:cubicBezTo>
                  <a:pt x="365" y="1"/>
                  <a:pt x="1" y="365"/>
                  <a:pt x="1" y="852"/>
                </a:cubicBezTo>
                <a:cubicBezTo>
                  <a:pt x="1" y="1338"/>
                  <a:pt x="365" y="1733"/>
                  <a:pt x="852" y="1733"/>
                </a:cubicBezTo>
                <a:cubicBezTo>
                  <a:pt x="1338" y="1733"/>
                  <a:pt x="1733" y="1338"/>
                  <a:pt x="1733" y="852"/>
                </a:cubicBezTo>
                <a:cubicBezTo>
                  <a:pt x="1733" y="365"/>
                  <a:pt x="1338" y="1"/>
                  <a:pt x="8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1"/>
          <p:cNvSpPr/>
          <p:nvPr/>
        </p:nvSpPr>
        <p:spPr>
          <a:xfrm rot="10800000">
            <a:off x="7675498" y="3693845"/>
            <a:ext cx="1097804" cy="1097699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1"/>
          <p:cNvSpPr/>
          <p:nvPr/>
        </p:nvSpPr>
        <p:spPr>
          <a:xfrm rot="10800000">
            <a:off x="7854005" y="3872325"/>
            <a:ext cx="740785" cy="740726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_1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2"/>
          <p:cNvSpPr/>
          <p:nvPr/>
        </p:nvSpPr>
        <p:spPr>
          <a:xfrm flipH="1">
            <a:off x="8798095" y="3330675"/>
            <a:ext cx="1073100" cy="10731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2"/>
          <p:cNvSpPr/>
          <p:nvPr/>
        </p:nvSpPr>
        <p:spPr>
          <a:xfrm flipH="1">
            <a:off x="8518968" y="-431576"/>
            <a:ext cx="1113453" cy="1121180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2"/>
          <p:cNvSpPr/>
          <p:nvPr/>
        </p:nvSpPr>
        <p:spPr>
          <a:xfrm flipH="1">
            <a:off x="-1312231" y="1639175"/>
            <a:ext cx="2253495" cy="2253495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42"/>
          <p:cNvSpPr/>
          <p:nvPr/>
        </p:nvSpPr>
        <p:spPr>
          <a:xfrm flipH="1">
            <a:off x="468274" y="4164621"/>
            <a:ext cx="749189" cy="754388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/>
          <p:cNvSpPr/>
          <p:nvPr/>
        </p:nvSpPr>
        <p:spPr>
          <a:xfrm flipH="1">
            <a:off x="7750712" y="220379"/>
            <a:ext cx="1284857" cy="50711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/>
          <p:cNvSpPr/>
          <p:nvPr/>
        </p:nvSpPr>
        <p:spPr>
          <a:xfrm flipH="1">
            <a:off x="561663" y="1098059"/>
            <a:ext cx="227199" cy="227199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2"/>
          <p:cNvSpPr/>
          <p:nvPr/>
        </p:nvSpPr>
        <p:spPr>
          <a:xfrm flipH="1">
            <a:off x="595931" y="293599"/>
            <a:ext cx="683882" cy="688628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2"/>
          <p:cNvSpPr/>
          <p:nvPr/>
        </p:nvSpPr>
        <p:spPr>
          <a:xfrm flipH="1">
            <a:off x="560057" y="2483126"/>
            <a:ext cx="565619" cy="565589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/>
          <p:nvPr/>
        </p:nvSpPr>
        <p:spPr>
          <a:xfrm rot="10800000" flipH="1">
            <a:off x="223343" y="4051221"/>
            <a:ext cx="277594" cy="276283"/>
          </a:xfrm>
          <a:custGeom>
            <a:avLst/>
            <a:gdLst/>
            <a:ahLst/>
            <a:cxnLst/>
            <a:rect l="l" t="t" r="r" b="b"/>
            <a:pathLst>
              <a:path w="6353" h="6323" extrusionOk="0">
                <a:moveTo>
                  <a:pt x="2249" y="1"/>
                </a:moveTo>
                <a:lnTo>
                  <a:pt x="2249" y="2220"/>
                </a:lnTo>
                <a:lnTo>
                  <a:pt x="0" y="2220"/>
                </a:lnTo>
                <a:lnTo>
                  <a:pt x="0" y="4104"/>
                </a:lnTo>
                <a:lnTo>
                  <a:pt x="2249" y="4104"/>
                </a:lnTo>
                <a:lnTo>
                  <a:pt x="2249" y="6323"/>
                </a:lnTo>
                <a:lnTo>
                  <a:pt x="4103" y="6323"/>
                </a:lnTo>
                <a:lnTo>
                  <a:pt x="4103" y="4104"/>
                </a:lnTo>
                <a:lnTo>
                  <a:pt x="6353" y="4104"/>
                </a:lnTo>
                <a:lnTo>
                  <a:pt x="6353" y="2220"/>
                </a:lnTo>
                <a:lnTo>
                  <a:pt x="4103" y="2220"/>
                </a:lnTo>
                <a:lnTo>
                  <a:pt x="41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500924" y="1074238"/>
            <a:ext cx="50711" cy="1284857"/>
          </a:xfrm>
          <a:custGeom>
            <a:avLst/>
            <a:gdLst/>
            <a:ahLst/>
            <a:cxnLst/>
            <a:rect l="l" t="t" r="r" b="b"/>
            <a:pathLst>
              <a:path w="1520" h="38512" fill="none" extrusionOk="0">
                <a:moveTo>
                  <a:pt x="1520" y="0"/>
                </a:moveTo>
                <a:cubicBezTo>
                  <a:pt x="1520" y="1216"/>
                  <a:pt x="0" y="1216"/>
                  <a:pt x="0" y="2402"/>
                </a:cubicBezTo>
                <a:cubicBezTo>
                  <a:pt x="0" y="3617"/>
                  <a:pt x="1520" y="3617"/>
                  <a:pt x="1520" y="4803"/>
                </a:cubicBezTo>
                <a:cubicBezTo>
                  <a:pt x="1520" y="6019"/>
                  <a:pt x="0" y="6019"/>
                  <a:pt x="0" y="7234"/>
                </a:cubicBezTo>
                <a:cubicBezTo>
                  <a:pt x="0" y="8420"/>
                  <a:pt x="1520" y="8420"/>
                  <a:pt x="1520" y="9636"/>
                </a:cubicBezTo>
                <a:cubicBezTo>
                  <a:pt x="1520" y="10821"/>
                  <a:pt x="0" y="10821"/>
                  <a:pt x="0" y="12037"/>
                </a:cubicBezTo>
                <a:cubicBezTo>
                  <a:pt x="0" y="13222"/>
                  <a:pt x="1520" y="13222"/>
                  <a:pt x="1520" y="14438"/>
                </a:cubicBezTo>
                <a:cubicBezTo>
                  <a:pt x="1520" y="15654"/>
                  <a:pt x="0" y="15624"/>
                  <a:pt x="0" y="16839"/>
                </a:cubicBezTo>
                <a:cubicBezTo>
                  <a:pt x="0" y="18055"/>
                  <a:pt x="1520" y="18055"/>
                  <a:pt x="1520" y="19241"/>
                </a:cubicBezTo>
                <a:cubicBezTo>
                  <a:pt x="1520" y="20457"/>
                  <a:pt x="0" y="20457"/>
                  <a:pt x="0" y="21642"/>
                </a:cubicBezTo>
                <a:cubicBezTo>
                  <a:pt x="0" y="22858"/>
                  <a:pt x="1520" y="22858"/>
                  <a:pt x="1520" y="24043"/>
                </a:cubicBezTo>
                <a:cubicBezTo>
                  <a:pt x="1520" y="25259"/>
                  <a:pt x="0" y="25259"/>
                  <a:pt x="0" y="26475"/>
                </a:cubicBezTo>
                <a:cubicBezTo>
                  <a:pt x="0" y="27660"/>
                  <a:pt x="1520" y="27660"/>
                  <a:pt x="1520" y="28876"/>
                </a:cubicBezTo>
                <a:cubicBezTo>
                  <a:pt x="1520" y="30062"/>
                  <a:pt x="0" y="30062"/>
                  <a:pt x="0" y="31277"/>
                </a:cubicBezTo>
                <a:cubicBezTo>
                  <a:pt x="0" y="32493"/>
                  <a:pt x="1520" y="32493"/>
                  <a:pt x="1520" y="33679"/>
                </a:cubicBezTo>
                <a:cubicBezTo>
                  <a:pt x="1520" y="34894"/>
                  <a:pt x="0" y="34894"/>
                  <a:pt x="0" y="36110"/>
                </a:cubicBezTo>
                <a:cubicBezTo>
                  <a:pt x="0" y="37296"/>
                  <a:pt x="1520" y="37296"/>
                  <a:pt x="1520" y="38512"/>
                </a:cubicBezTo>
              </a:path>
            </a:pathLst>
          </a:custGeom>
          <a:solidFill>
            <a:schemeClr val="accent3"/>
          </a:solidFill>
          <a:ln w="190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671165" y="2514600"/>
            <a:ext cx="48807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717425" y="3073525"/>
            <a:ext cx="4030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617196" y="690175"/>
            <a:ext cx="3496800" cy="18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/>
          <p:nvPr/>
        </p:nvSpPr>
        <p:spPr>
          <a:xfrm>
            <a:off x="179600" y="4464225"/>
            <a:ext cx="1059900" cy="10599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717425" y="1317075"/>
            <a:ext cx="77091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body" idx="1"/>
          </p:nvPr>
        </p:nvSpPr>
        <p:spPr>
          <a:xfrm>
            <a:off x="717425" y="3152225"/>
            <a:ext cx="7709100" cy="4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11"/>
          <p:cNvSpPr/>
          <p:nvPr/>
        </p:nvSpPr>
        <p:spPr>
          <a:xfrm rot="-8568487" flipH="1">
            <a:off x="-790628" y="2984950"/>
            <a:ext cx="2946968" cy="2945658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accent4"/>
          </a:solidFill>
          <a:ln w="85100" cap="flat" cmpd="sng">
            <a:solidFill>
              <a:srgbClr val="FFFFFF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 rot="-8568429" flipH="1">
            <a:off x="207339" y="3982350"/>
            <a:ext cx="950989" cy="950989"/>
          </a:xfrm>
          <a:custGeom>
            <a:avLst/>
            <a:gdLst/>
            <a:ahLst/>
            <a:cxnLst/>
            <a:rect l="l" t="t" r="r" b="b"/>
            <a:pathLst>
              <a:path w="23983" h="23983" extrusionOk="0">
                <a:moveTo>
                  <a:pt x="14347" y="1277"/>
                </a:moveTo>
                <a:cubicBezTo>
                  <a:pt x="20244" y="2584"/>
                  <a:pt x="23983" y="8420"/>
                  <a:pt x="22706" y="14317"/>
                </a:cubicBezTo>
                <a:cubicBezTo>
                  <a:pt x="21399" y="20213"/>
                  <a:pt x="15563" y="23982"/>
                  <a:pt x="9667" y="22675"/>
                </a:cubicBezTo>
                <a:cubicBezTo>
                  <a:pt x="3739" y="21399"/>
                  <a:pt x="1" y="15563"/>
                  <a:pt x="1308" y="9636"/>
                </a:cubicBezTo>
                <a:cubicBezTo>
                  <a:pt x="2584" y="3739"/>
                  <a:pt x="8420" y="0"/>
                  <a:pt x="14347" y="1277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 rot="-8568329" flipH="1">
            <a:off x="7151660" y="-785692"/>
            <a:ext cx="2649000" cy="2648134"/>
          </a:xfrm>
          <a:custGeom>
            <a:avLst/>
            <a:gdLst/>
            <a:ahLst/>
            <a:cxnLst/>
            <a:rect l="l" t="t" r="r" b="b"/>
            <a:pathLst>
              <a:path w="91796" h="91766" fill="none" extrusionOk="0">
                <a:moveTo>
                  <a:pt x="75473" y="16323"/>
                </a:moveTo>
                <a:cubicBezTo>
                  <a:pt x="91795" y="32646"/>
                  <a:pt x="91795" y="59120"/>
                  <a:pt x="75473" y="75443"/>
                </a:cubicBezTo>
                <a:cubicBezTo>
                  <a:pt x="59150" y="91765"/>
                  <a:pt x="32675" y="91765"/>
                  <a:pt x="16353" y="75443"/>
                </a:cubicBezTo>
                <a:cubicBezTo>
                  <a:pt x="0" y="59120"/>
                  <a:pt x="0" y="32646"/>
                  <a:pt x="16353" y="16323"/>
                </a:cubicBezTo>
                <a:cubicBezTo>
                  <a:pt x="32675" y="1"/>
                  <a:pt x="59150" y="1"/>
                  <a:pt x="75473" y="16323"/>
                </a:cubicBezTo>
                <a:close/>
              </a:path>
            </a:pathLst>
          </a:custGeom>
          <a:noFill/>
          <a:ln w="182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 rot="2231670" flipH="1">
            <a:off x="232126" y="216667"/>
            <a:ext cx="641933" cy="641900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 rot="-8568330" flipH="1">
            <a:off x="356434" y="341592"/>
            <a:ext cx="393493" cy="393493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 rot="-8568372" flipH="1">
            <a:off x="-484399" y="3290353"/>
            <a:ext cx="2334937" cy="2334937"/>
          </a:xfrm>
          <a:prstGeom prst="donut">
            <a:avLst>
              <a:gd name="adj" fmla="val 6601"/>
            </a:avLst>
          </a:pr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/>
          <p:nvPr/>
        </p:nvSpPr>
        <p:spPr>
          <a:xfrm rot="-8568339" flipH="1">
            <a:off x="-427114" y="-441747"/>
            <a:ext cx="1960231" cy="1960231"/>
          </a:xfrm>
          <a:prstGeom prst="donut">
            <a:avLst>
              <a:gd name="adj" fmla="val 6601"/>
            </a:avLst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8607933" y="1999077"/>
            <a:ext cx="205951" cy="205951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7194780" y="3310518"/>
            <a:ext cx="2280647" cy="2280678"/>
          </a:xfrm>
          <a:custGeom>
            <a:avLst/>
            <a:gdLst/>
            <a:ahLst/>
            <a:cxnLst/>
            <a:rect l="l" t="t" r="r" b="b"/>
            <a:pathLst>
              <a:path w="75412" h="75413" extrusionOk="0">
                <a:moveTo>
                  <a:pt x="39150" y="1"/>
                </a:moveTo>
                <a:cubicBezTo>
                  <a:pt x="24469" y="1"/>
                  <a:pt x="11247" y="8846"/>
                  <a:pt x="5623" y="22402"/>
                </a:cubicBezTo>
                <a:cubicBezTo>
                  <a:pt x="0" y="35959"/>
                  <a:pt x="3101" y="51552"/>
                  <a:pt x="13496" y="61947"/>
                </a:cubicBezTo>
                <a:cubicBezTo>
                  <a:pt x="23861" y="72312"/>
                  <a:pt x="39454" y="75412"/>
                  <a:pt x="53010" y="69789"/>
                </a:cubicBezTo>
                <a:cubicBezTo>
                  <a:pt x="66567" y="64196"/>
                  <a:pt x="75412" y="50944"/>
                  <a:pt x="75412" y="36293"/>
                </a:cubicBezTo>
                <a:cubicBezTo>
                  <a:pt x="75381" y="16262"/>
                  <a:pt x="59150" y="31"/>
                  <a:pt x="39150" y="1"/>
                </a:cubicBezTo>
                <a:close/>
                <a:moveTo>
                  <a:pt x="39150" y="67570"/>
                </a:moveTo>
                <a:cubicBezTo>
                  <a:pt x="26475" y="67570"/>
                  <a:pt x="15076" y="59941"/>
                  <a:pt x="10213" y="48269"/>
                </a:cubicBezTo>
                <a:cubicBezTo>
                  <a:pt x="5380" y="36567"/>
                  <a:pt x="8055" y="23101"/>
                  <a:pt x="17022" y="14135"/>
                </a:cubicBezTo>
                <a:cubicBezTo>
                  <a:pt x="25958" y="5199"/>
                  <a:pt x="39423" y="2524"/>
                  <a:pt x="51126" y="7357"/>
                </a:cubicBezTo>
                <a:cubicBezTo>
                  <a:pt x="62828" y="12220"/>
                  <a:pt x="70427" y="23618"/>
                  <a:pt x="70457" y="36293"/>
                </a:cubicBezTo>
                <a:cubicBezTo>
                  <a:pt x="70427" y="53558"/>
                  <a:pt x="56415" y="67570"/>
                  <a:pt x="39150" y="67601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7678334" y="3707662"/>
            <a:ext cx="1400016" cy="1400046"/>
          </a:xfrm>
          <a:custGeom>
            <a:avLst/>
            <a:gdLst/>
            <a:ahLst/>
            <a:cxnLst/>
            <a:rect l="l" t="t" r="r" b="b"/>
            <a:pathLst>
              <a:path w="46293" h="46294" extrusionOk="0">
                <a:moveTo>
                  <a:pt x="28086" y="2736"/>
                </a:moveTo>
                <a:cubicBezTo>
                  <a:pt x="39363" y="5472"/>
                  <a:pt x="46293" y="16809"/>
                  <a:pt x="43557" y="28086"/>
                </a:cubicBezTo>
                <a:cubicBezTo>
                  <a:pt x="40852" y="39363"/>
                  <a:pt x="29484" y="46293"/>
                  <a:pt x="18207" y="43558"/>
                </a:cubicBezTo>
                <a:cubicBezTo>
                  <a:pt x="6931" y="40852"/>
                  <a:pt x="0" y="29484"/>
                  <a:pt x="2736" y="18208"/>
                </a:cubicBezTo>
                <a:cubicBezTo>
                  <a:pt x="5472" y="6931"/>
                  <a:pt x="16809" y="1"/>
                  <a:pt x="28086" y="2736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7990884" y="4020241"/>
            <a:ext cx="774964" cy="774934"/>
          </a:xfrm>
          <a:custGeom>
            <a:avLst/>
            <a:gdLst/>
            <a:ahLst/>
            <a:cxnLst/>
            <a:rect l="l" t="t" r="r" b="b"/>
            <a:pathLst>
              <a:path w="25625" h="25624" extrusionOk="0">
                <a:moveTo>
                  <a:pt x="15533" y="1490"/>
                </a:moveTo>
                <a:cubicBezTo>
                  <a:pt x="21764" y="2979"/>
                  <a:pt x="25624" y="9271"/>
                  <a:pt x="24135" y="15502"/>
                </a:cubicBezTo>
                <a:cubicBezTo>
                  <a:pt x="22646" y="21763"/>
                  <a:pt x="16354" y="25624"/>
                  <a:pt x="10092" y="24134"/>
                </a:cubicBezTo>
                <a:cubicBezTo>
                  <a:pt x="3861" y="22645"/>
                  <a:pt x="1" y="16353"/>
                  <a:pt x="1490" y="10092"/>
                </a:cubicBezTo>
                <a:cubicBezTo>
                  <a:pt x="2980" y="3830"/>
                  <a:pt x="9272" y="0"/>
                  <a:pt x="15533" y="14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/>
          <p:nvPr/>
        </p:nvSpPr>
        <p:spPr>
          <a:xfrm>
            <a:off x="-515750" y="3918350"/>
            <a:ext cx="1819800" cy="1819800"/>
          </a:xfrm>
          <a:prstGeom prst="ellipse">
            <a:avLst/>
          </a:pr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"/>
          <p:cNvSpPr/>
          <p:nvPr/>
        </p:nvSpPr>
        <p:spPr>
          <a:xfrm>
            <a:off x="7764151" y="-660125"/>
            <a:ext cx="2206224" cy="2206224"/>
          </a:xfrm>
          <a:custGeom>
            <a:avLst/>
            <a:gdLst/>
            <a:ahLst/>
            <a:cxnLst/>
            <a:rect l="l" t="t" r="r" b="b"/>
            <a:pathLst>
              <a:path w="93316" h="93316" extrusionOk="0">
                <a:moveTo>
                  <a:pt x="76719" y="16597"/>
                </a:moveTo>
                <a:cubicBezTo>
                  <a:pt x="93315" y="33193"/>
                  <a:pt x="93315" y="60123"/>
                  <a:pt x="76719" y="76719"/>
                </a:cubicBezTo>
                <a:cubicBezTo>
                  <a:pt x="60123" y="93315"/>
                  <a:pt x="33192" y="93315"/>
                  <a:pt x="16596" y="76719"/>
                </a:cubicBezTo>
                <a:cubicBezTo>
                  <a:pt x="0" y="60123"/>
                  <a:pt x="0" y="33193"/>
                  <a:pt x="16596" y="16597"/>
                </a:cubicBezTo>
                <a:cubicBezTo>
                  <a:pt x="33192" y="1"/>
                  <a:pt x="60123" y="1"/>
                  <a:pt x="76719" y="16597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7858299" y="-565977"/>
            <a:ext cx="2017935" cy="2017935"/>
          </a:xfrm>
          <a:custGeom>
            <a:avLst/>
            <a:gdLst/>
            <a:ahLst/>
            <a:cxnLst/>
            <a:rect l="l" t="t" r="r" b="b"/>
            <a:pathLst>
              <a:path w="85352" h="85352" extrusionOk="0">
                <a:moveTo>
                  <a:pt x="70154" y="15168"/>
                </a:moveTo>
                <a:cubicBezTo>
                  <a:pt x="85351" y="30366"/>
                  <a:pt x="85351" y="54986"/>
                  <a:pt x="70154" y="70184"/>
                </a:cubicBezTo>
                <a:cubicBezTo>
                  <a:pt x="54986" y="85351"/>
                  <a:pt x="30366" y="85351"/>
                  <a:pt x="15168" y="70184"/>
                </a:cubicBezTo>
                <a:cubicBezTo>
                  <a:pt x="0" y="54986"/>
                  <a:pt x="0" y="30366"/>
                  <a:pt x="15168" y="15168"/>
                </a:cubicBezTo>
                <a:cubicBezTo>
                  <a:pt x="30366" y="1"/>
                  <a:pt x="54986" y="1"/>
                  <a:pt x="70154" y="151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8413091" y="26196"/>
            <a:ext cx="906217" cy="863802"/>
          </a:xfrm>
          <a:custGeom>
            <a:avLst/>
            <a:gdLst/>
            <a:ahLst/>
            <a:cxnLst/>
            <a:rect l="l" t="t" r="r" b="b"/>
            <a:pathLst>
              <a:path w="38330" h="36536" extrusionOk="0">
                <a:moveTo>
                  <a:pt x="19211" y="31"/>
                </a:moveTo>
                <a:cubicBezTo>
                  <a:pt x="11885" y="61"/>
                  <a:pt x="5320" y="4560"/>
                  <a:pt x="2706" y="11429"/>
                </a:cubicBezTo>
                <a:cubicBezTo>
                  <a:pt x="1" y="18633"/>
                  <a:pt x="2280" y="26779"/>
                  <a:pt x="8360" y="31521"/>
                </a:cubicBezTo>
                <a:cubicBezTo>
                  <a:pt x="14408" y="36293"/>
                  <a:pt x="22889" y="36536"/>
                  <a:pt x="29241" y="32159"/>
                </a:cubicBezTo>
                <a:cubicBezTo>
                  <a:pt x="35564" y="27752"/>
                  <a:pt x="38330" y="19758"/>
                  <a:pt x="36020" y="12402"/>
                </a:cubicBezTo>
                <a:cubicBezTo>
                  <a:pt x="33740" y="5016"/>
                  <a:pt x="26931" y="0"/>
                  <a:pt x="19211" y="31"/>
                </a:cubicBezTo>
                <a:close/>
                <a:moveTo>
                  <a:pt x="19211" y="30092"/>
                </a:moveTo>
                <a:cubicBezTo>
                  <a:pt x="14165" y="30092"/>
                  <a:pt x="9636" y="27053"/>
                  <a:pt x="7721" y="22402"/>
                </a:cubicBezTo>
                <a:cubicBezTo>
                  <a:pt x="5776" y="17752"/>
                  <a:pt x="6840" y="12402"/>
                  <a:pt x="10426" y="8846"/>
                </a:cubicBezTo>
                <a:cubicBezTo>
                  <a:pt x="13983" y="5289"/>
                  <a:pt x="19332" y="4225"/>
                  <a:pt x="23983" y="6140"/>
                </a:cubicBezTo>
                <a:cubicBezTo>
                  <a:pt x="28603" y="8086"/>
                  <a:pt x="31643" y="12615"/>
                  <a:pt x="31643" y="17660"/>
                </a:cubicBezTo>
                <a:cubicBezTo>
                  <a:pt x="31643" y="24499"/>
                  <a:pt x="26050" y="30062"/>
                  <a:pt x="19211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8280144" y="-145574"/>
            <a:ext cx="1174985" cy="1175718"/>
          </a:xfrm>
          <a:custGeom>
            <a:avLst/>
            <a:gdLst/>
            <a:ahLst/>
            <a:cxnLst/>
            <a:rect l="l" t="t" r="r" b="b"/>
            <a:pathLst>
              <a:path w="49698" h="49729" fill="none" extrusionOk="0">
                <a:moveTo>
                  <a:pt x="49394" y="24317"/>
                </a:moveTo>
                <a:cubicBezTo>
                  <a:pt x="49697" y="37843"/>
                  <a:pt x="38968" y="49090"/>
                  <a:pt x="25411" y="49394"/>
                </a:cubicBezTo>
                <a:cubicBezTo>
                  <a:pt x="11855" y="49728"/>
                  <a:pt x="608" y="38968"/>
                  <a:pt x="304" y="25412"/>
                </a:cubicBezTo>
                <a:cubicBezTo>
                  <a:pt x="1" y="11886"/>
                  <a:pt x="10730" y="639"/>
                  <a:pt x="24287" y="335"/>
                </a:cubicBezTo>
                <a:cubicBezTo>
                  <a:pt x="37843" y="1"/>
                  <a:pt x="49059" y="10761"/>
                  <a:pt x="49394" y="24317"/>
                </a:cubicBezTo>
                <a:close/>
              </a:path>
            </a:pathLst>
          </a:custGeom>
          <a:noFill/>
          <a:ln w="167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8160771" y="4227506"/>
            <a:ext cx="1315630" cy="1316451"/>
          </a:xfrm>
          <a:custGeom>
            <a:avLst/>
            <a:gdLst/>
            <a:ahLst/>
            <a:cxnLst/>
            <a:rect l="l" t="t" r="r" b="b"/>
            <a:pathLst>
              <a:path w="49698" h="49729" fill="none" extrusionOk="0">
                <a:moveTo>
                  <a:pt x="49394" y="24317"/>
                </a:moveTo>
                <a:cubicBezTo>
                  <a:pt x="49697" y="37843"/>
                  <a:pt x="38968" y="49090"/>
                  <a:pt x="25411" y="49394"/>
                </a:cubicBezTo>
                <a:cubicBezTo>
                  <a:pt x="11855" y="49728"/>
                  <a:pt x="608" y="38968"/>
                  <a:pt x="304" y="25412"/>
                </a:cubicBezTo>
                <a:cubicBezTo>
                  <a:pt x="1" y="11886"/>
                  <a:pt x="10730" y="639"/>
                  <a:pt x="24287" y="335"/>
                </a:cubicBezTo>
                <a:cubicBezTo>
                  <a:pt x="37843" y="1"/>
                  <a:pt x="49059" y="10761"/>
                  <a:pt x="49394" y="24317"/>
                </a:cubicBezTo>
                <a:close/>
              </a:path>
            </a:pathLst>
          </a:custGeom>
          <a:noFill/>
          <a:ln w="167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13"/>
          <p:cNvGrpSpPr/>
          <p:nvPr/>
        </p:nvGrpSpPr>
        <p:grpSpPr>
          <a:xfrm>
            <a:off x="8705267" y="1658200"/>
            <a:ext cx="129851" cy="538530"/>
            <a:chOff x="273429" y="0"/>
            <a:chExt cx="129851" cy="538530"/>
          </a:xfrm>
        </p:grpSpPr>
        <p:sp>
          <p:nvSpPr>
            <p:cNvPr id="201" name="Google Shape;201;p13"/>
            <p:cNvSpPr/>
            <p:nvPr/>
          </p:nvSpPr>
          <p:spPr>
            <a:xfrm>
              <a:off x="273429" y="0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1" y="0"/>
                  </a:moveTo>
                  <a:cubicBezTo>
                    <a:pt x="335" y="0"/>
                    <a:pt x="1" y="334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4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352536" y="0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0" y="0"/>
                  </a:moveTo>
                  <a:cubicBezTo>
                    <a:pt x="335" y="0"/>
                    <a:pt x="1" y="334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4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273429" y="6996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1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352536" y="6996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0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273429" y="138929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52536" y="138929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273429" y="208894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52536" y="208894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1" y="33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273429" y="278858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352536" y="278858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73429" y="348857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1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352536" y="348857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55"/>
                    <a:pt x="335" y="1520"/>
                    <a:pt x="760" y="1520"/>
                  </a:cubicBezTo>
                  <a:cubicBezTo>
                    <a:pt x="1186" y="1520"/>
                    <a:pt x="1520" y="1155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73429" y="417821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1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52536" y="417821"/>
              <a:ext cx="50744" cy="50711"/>
            </a:xfrm>
            <a:custGeom>
              <a:avLst/>
              <a:gdLst/>
              <a:ahLst/>
              <a:cxnLst/>
              <a:rect l="l" t="t" r="r" b="b"/>
              <a:pathLst>
                <a:path w="1521" h="1520" extrusionOk="0">
                  <a:moveTo>
                    <a:pt x="760" y="0"/>
                  </a:moveTo>
                  <a:cubicBezTo>
                    <a:pt x="335" y="0"/>
                    <a:pt x="1" y="36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6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273429" y="48778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352536" y="487785"/>
              <a:ext cx="50744" cy="50744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3"/>
          <p:cNvSpPr/>
          <p:nvPr/>
        </p:nvSpPr>
        <p:spPr>
          <a:xfrm>
            <a:off x="672970" y="4758541"/>
            <a:ext cx="1284857" cy="50711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369969" y="3338121"/>
            <a:ext cx="211952" cy="210951"/>
          </a:xfrm>
          <a:custGeom>
            <a:avLst/>
            <a:gdLst/>
            <a:ahLst/>
            <a:cxnLst/>
            <a:rect l="l" t="t" r="r" b="b"/>
            <a:pathLst>
              <a:path w="6353" h="6323" extrusionOk="0">
                <a:moveTo>
                  <a:pt x="2249" y="1"/>
                </a:moveTo>
                <a:lnTo>
                  <a:pt x="2249" y="2220"/>
                </a:lnTo>
                <a:lnTo>
                  <a:pt x="0" y="2220"/>
                </a:lnTo>
                <a:lnTo>
                  <a:pt x="0" y="4104"/>
                </a:lnTo>
                <a:lnTo>
                  <a:pt x="2249" y="4104"/>
                </a:lnTo>
                <a:lnTo>
                  <a:pt x="2249" y="6323"/>
                </a:lnTo>
                <a:lnTo>
                  <a:pt x="4103" y="6323"/>
                </a:lnTo>
                <a:lnTo>
                  <a:pt x="4103" y="4104"/>
                </a:lnTo>
                <a:lnTo>
                  <a:pt x="6353" y="4104"/>
                </a:lnTo>
                <a:lnTo>
                  <a:pt x="6353" y="2220"/>
                </a:lnTo>
                <a:lnTo>
                  <a:pt x="4103" y="2220"/>
                </a:lnTo>
                <a:lnTo>
                  <a:pt x="4103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/>
          </p:nvPr>
        </p:nvSpPr>
        <p:spPr>
          <a:xfrm>
            <a:off x="979574" y="1650100"/>
            <a:ext cx="3339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1816575" y="2109575"/>
            <a:ext cx="2502600" cy="6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2"/>
          </p:nvPr>
        </p:nvSpPr>
        <p:spPr>
          <a:xfrm>
            <a:off x="4824826" y="1650100"/>
            <a:ext cx="3339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3"/>
          </p:nvPr>
        </p:nvSpPr>
        <p:spPr>
          <a:xfrm>
            <a:off x="4831700" y="2109575"/>
            <a:ext cx="2502600" cy="6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4"/>
          </p:nvPr>
        </p:nvSpPr>
        <p:spPr>
          <a:xfrm>
            <a:off x="979574" y="3519470"/>
            <a:ext cx="3339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5"/>
          </p:nvPr>
        </p:nvSpPr>
        <p:spPr>
          <a:xfrm>
            <a:off x="1816575" y="3978924"/>
            <a:ext cx="2502600" cy="6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6"/>
          </p:nvPr>
        </p:nvSpPr>
        <p:spPr>
          <a:xfrm>
            <a:off x="4824824" y="3519470"/>
            <a:ext cx="3339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7"/>
          </p:nvPr>
        </p:nvSpPr>
        <p:spPr>
          <a:xfrm>
            <a:off x="4824825" y="3978924"/>
            <a:ext cx="2502600" cy="633900"/>
          </a:xfrm>
          <a:prstGeom prst="rect">
            <a:avLst/>
          </a:prstGeom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8"/>
          </p:nvPr>
        </p:nvSpPr>
        <p:spPr>
          <a:xfrm>
            <a:off x="717425" y="351425"/>
            <a:ext cx="77091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-551750" y="-404926"/>
            <a:ext cx="1531329" cy="1531329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>
            <a:spLocks noGrp="1"/>
          </p:cNvSpPr>
          <p:nvPr>
            <p:ph type="title"/>
          </p:nvPr>
        </p:nvSpPr>
        <p:spPr>
          <a:xfrm>
            <a:off x="717425" y="351425"/>
            <a:ext cx="77091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title" idx="2"/>
          </p:nvPr>
        </p:nvSpPr>
        <p:spPr>
          <a:xfrm>
            <a:off x="607338" y="2185288"/>
            <a:ext cx="2902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789150" y="2644778"/>
            <a:ext cx="2538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title" idx="3"/>
          </p:nvPr>
        </p:nvSpPr>
        <p:spPr>
          <a:xfrm>
            <a:off x="3120900" y="3155100"/>
            <a:ext cx="2902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4"/>
          </p:nvPr>
        </p:nvSpPr>
        <p:spPr>
          <a:xfrm>
            <a:off x="3302700" y="3614575"/>
            <a:ext cx="2538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4"/>
          <p:cNvSpPr txBox="1">
            <a:spLocks noGrp="1"/>
          </p:cNvSpPr>
          <p:nvPr>
            <p:ph type="title" idx="5"/>
          </p:nvPr>
        </p:nvSpPr>
        <p:spPr>
          <a:xfrm>
            <a:off x="5634463" y="2185288"/>
            <a:ext cx="2902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subTitle" idx="6"/>
          </p:nvPr>
        </p:nvSpPr>
        <p:spPr>
          <a:xfrm>
            <a:off x="5816275" y="2644778"/>
            <a:ext cx="2538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4"/>
          <p:cNvSpPr/>
          <p:nvPr/>
        </p:nvSpPr>
        <p:spPr>
          <a:xfrm flipH="1">
            <a:off x="7753405" y="3618075"/>
            <a:ext cx="2143200" cy="21432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/>
          <p:nvPr/>
        </p:nvSpPr>
        <p:spPr>
          <a:xfrm flipH="1">
            <a:off x="7944613" y="366423"/>
            <a:ext cx="1002011" cy="1008965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"/>
          <p:cNvSpPr/>
          <p:nvPr/>
        </p:nvSpPr>
        <p:spPr>
          <a:xfrm flipH="1">
            <a:off x="-1200731" y="4064075"/>
            <a:ext cx="2253495" cy="2253495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4"/>
          <p:cNvSpPr/>
          <p:nvPr/>
        </p:nvSpPr>
        <p:spPr>
          <a:xfrm flipH="1">
            <a:off x="1188474" y="4040808"/>
            <a:ext cx="749189" cy="754388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"/>
          <p:cNvSpPr/>
          <p:nvPr/>
        </p:nvSpPr>
        <p:spPr>
          <a:xfrm flipH="1">
            <a:off x="7064912" y="906179"/>
            <a:ext cx="1284857" cy="50711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"/>
          <p:cNvSpPr/>
          <p:nvPr/>
        </p:nvSpPr>
        <p:spPr>
          <a:xfrm flipH="1">
            <a:off x="334613" y="1220171"/>
            <a:ext cx="227199" cy="227199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"/>
          <p:cNvSpPr/>
          <p:nvPr/>
        </p:nvSpPr>
        <p:spPr>
          <a:xfrm flipH="1">
            <a:off x="368881" y="415711"/>
            <a:ext cx="683882" cy="688628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"/>
          <p:cNvSpPr/>
          <p:nvPr/>
        </p:nvSpPr>
        <p:spPr>
          <a:xfrm flipH="1">
            <a:off x="7275468" y="3916989"/>
            <a:ext cx="1002027" cy="1002023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2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717425" y="351425"/>
            <a:ext cx="77091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5"/>
          <p:cNvSpPr txBox="1">
            <a:spLocks noGrp="1"/>
          </p:cNvSpPr>
          <p:nvPr>
            <p:ph type="title" idx="2"/>
          </p:nvPr>
        </p:nvSpPr>
        <p:spPr>
          <a:xfrm>
            <a:off x="124175" y="1362395"/>
            <a:ext cx="2902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48" name="Google Shape;248;p15"/>
          <p:cNvSpPr txBox="1">
            <a:spLocks noGrp="1"/>
          </p:cNvSpPr>
          <p:nvPr>
            <p:ph type="subTitle" idx="1"/>
          </p:nvPr>
        </p:nvSpPr>
        <p:spPr>
          <a:xfrm>
            <a:off x="487925" y="1821870"/>
            <a:ext cx="21747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title" idx="3"/>
          </p:nvPr>
        </p:nvSpPr>
        <p:spPr>
          <a:xfrm>
            <a:off x="3120875" y="1362395"/>
            <a:ext cx="2902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50" name="Google Shape;250;p15"/>
          <p:cNvSpPr txBox="1">
            <a:spLocks noGrp="1"/>
          </p:cNvSpPr>
          <p:nvPr>
            <p:ph type="subTitle" idx="4"/>
          </p:nvPr>
        </p:nvSpPr>
        <p:spPr>
          <a:xfrm>
            <a:off x="3484625" y="1821870"/>
            <a:ext cx="21747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5"/>
          <p:cNvSpPr txBox="1">
            <a:spLocks noGrp="1"/>
          </p:cNvSpPr>
          <p:nvPr>
            <p:ph type="title" idx="5"/>
          </p:nvPr>
        </p:nvSpPr>
        <p:spPr>
          <a:xfrm>
            <a:off x="6117575" y="1362395"/>
            <a:ext cx="2902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52" name="Google Shape;252;p15"/>
          <p:cNvSpPr txBox="1">
            <a:spLocks noGrp="1"/>
          </p:cNvSpPr>
          <p:nvPr>
            <p:ph type="subTitle" idx="6"/>
          </p:nvPr>
        </p:nvSpPr>
        <p:spPr>
          <a:xfrm>
            <a:off x="6481325" y="1821869"/>
            <a:ext cx="21747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5"/>
          <p:cNvSpPr/>
          <p:nvPr/>
        </p:nvSpPr>
        <p:spPr>
          <a:xfrm flipH="1">
            <a:off x="7861869" y="3395075"/>
            <a:ext cx="2253495" cy="2253495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"/>
          <p:cNvSpPr/>
          <p:nvPr/>
        </p:nvSpPr>
        <p:spPr>
          <a:xfrm flipH="1">
            <a:off x="342616" y="3961323"/>
            <a:ext cx="951062" cy="957662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"/>
          <p:cNvSpPr/>
          <p:nvPr/>
        </p:nvSpPr>
        <p:spPr>
          <a:xfrm flipH="1">
            <a:off x="637863" y="1098059"/>
            <a:ext cx="227199" cy="227199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"/>
          <p:cNvSpPr/>
          <p:nvPr/>
        </p:nvSpPr>
        <p:spPr>
          <a:xfrm flipH="1">
            <a:off x="672131" y="293599"/>
            <a:ext cx="683882" cy="688628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"/>
          <p:cNvSpPr/>
          <p:nvPr/>
        </p:nvSpPr>
        <p:spPr>
          <a:xfrm rot="10800000">
            <a:off x="8129124" y="-566650"/>
            <a:ext cx="1664700" cy="1664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"/>
          <p:cNvSpPr/>
          <p:nvPr/>
        </p:nvSpPr>
        <p:spPr>
          <a:xfrm rot="10800000">
            <a:off x="8327739" y="-368003"/>
            <a:ext cx="1267519" cy="1267405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8533801" y="-161940"/>
            <a:ext cx="855344" cy="855255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5"/>
          <p:cNvSpPr/>
          <p:nvPr/>
        </p:nvSpPr>
        <p:spPr>
          <a:xfrm rot="10800000">
            <a:off x="7297358" y="351419"/>
            <a:ext cx="1483482" cy="58550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 txBox="1">
            <a:spLocks noGrp="1"/>
          </p:cNvSpPr>
          <p:nvPr>
            <p:ph type="title"/>
          </p:nvPr>
        </p:nvSpPr>
        <p:spPr>
          <a:xfrm>
            <a:off x="717425" y="351425"/>
            <a:ext cx="77091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7"/>
          <p:cNvSpPr txBox="1">
            <a:spLocks noGrp="1"/>
          </p:cNvSpPr>
          <p:nvPr>
            <p:ph type="title" idx="2"/>
          </p:nvPr>
        </p:nvSpPr>
        <p:spPr>
          <a:xfrm>
            <a:off x="1508263" y="1573900"/>
            <a:ext cx="2902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2" name="Google Shape;282;p17"/>
          <p:cNvSpPr txBox="1">
            <a:spLocks noGrp="1"/>
          </p:cNvSpPr>
          <p:nvPr>
            <p:ph type="subTitle" idx="1"/>
          </p:nvPr>
        </p:nvSpPr>
        <p:spPr>
          <a:xfrm>
            <a:off x="1872013" y="2033375"/>
            <a:ext cx="21747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title" idx="3"/>
          </p:nvPr>
        </p:nvSpPr>
        <p:spPr>
          <a:xfrm>
            <a:off x="4733563" y="1573900"/>
            <a:ext cx="2902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4"/>
          </p:nvPr>
        </p:nvSpPr>
        <p:spPr>
          <a:xfrm>
            <a:off x="5097313" y="2033375"/>
            <a:ext cx="21747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title" idx="5"/>
          </p:nvPr>
        </p:nvSpPr>
        <p:spPr>
          <a:xfrm>
            <a:off x="1508238" y="3167150"/>
            <a:ext cx="2902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6"/>
          </p:nvPr>
        </p:nvSpPr>
        <p:spPr>
          <a:xfrm>
            <a:off x="1871988" y="3626625"/>
            <a:ext cx="21747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title" idx="7"/>
          </p:nvPr>
        </p:nvSpPr>
        <p:spPr>
          <a:xfrm>
            <a:off x="4733538" y="3167150"/>
            <a:ext cx="2902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8"/>
          </p:nvPr>
        </p:nvSpPr>
        <p:spPr>
          <a:xfrm>
            <a:off x="5097288" y="3626625"/>
            <a:ext cx="21747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7591097" y="-699575"/>
            <a:ext cx="2429252" cy="2429117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8045178" y="4050902"/>
            <a:ext cx="1622950" cy="1634213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7"/>
          <p:cNvSpPr/>
          <p:nvPr/>
        </p:nvSpPr>
        <p:spPr>
          <a:xfrm>
            <a:off x="-1272662" y="-1291762"/>
            <a:ext cx="3021300" cy="3021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7"/>
          <p:cNvSpPr/>
          <p:nvPr/>
        </p:nvSpPr>
        <p:spPr>
          <a:xfrm>
            <a:off x="-421508" y="-441063"/>
            <a:ext cx="1318991" cy="1318922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7"/>
          <p:cNvSpPr/>
          <p:nvPr/>
        </p:nvSpPr>
        <p:spPr>
          <a:xfrm>
            <a:off x="-136894" y="-156422"/>
            <a:ext cx="749765" cy="749629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7"/>
          <p:cNvSpPr/>
          <p:nvPr/>
        </p:nvSpPr>
        <p:spPr>
          <a:xfrm>
            <a:off x="-925675" y="-944712"/>
            <a:ext cx="2327327" cy="2327191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7"/>
          <p:cNvSpPr/>
          <p:nvPr/>
        </p:nvSpPr>
        <p:spPr>
          <a:xfrm>
            <a:off x="-438275" y="4229650"/>
            <a:ext cx="1352532" cy="1361918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7"/>
          <p:cNvSpPr/>
          <p:nvPr/>
        </p:nvSpPr>
        <p:spPr>
          <a:xfrm>
            <a:off x="419254" y="4126088"/>
            <a:ext cx="771900" cy="7719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7"/>
          <p:cNvSpPr/>
          <p:nvPr/>
        </p:nvSpPr>
        <p:spPr>
          <a:xfrm>
            <a:off x="2442" y="-16625"/>
            <a:ext cx="471092" cy="471020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7"/>
          <p:cNvSpPr/>
          <p:nvPr/>
        </p:nvSpPr>
        <p:spPr>
          <a:xfrm>
            <a:off x="7914827" y="1782021"/>
            <a:ext cx="227199" cy="227199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5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"/>
          <p:cNvSpPr txBox="1">
            <a:spLocks noGrp="1"/>
          </p:cNvSpPr>
          <p:nvPr>
            <p:ph type="title"/>
          </p:nvPr>
        </p:nvSpPr>
        <p:spPr>
          <a:xfrm>
            <a:off x="717425" y="351425"/>
            <a:ext cx="77091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1"/>
          <p:cNvSpPr/>
          <p:nvPr/>
        </p:nvSpPr>
        <p:spPr>
          <a:xfrm flipH="1">
            <a:off x="7753405" y="3618075"/>
            <a:ext cx="2143200" cy="21432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1"/>
          <p:cNvSpPr/>
          <p:nvPr/>
        </p:nvSpPr>
        <p:spPr>
          <a:xfrm flipH="1">
            <a:off x="7833168" y="254224"/>
            <a:ext cx="1113453" cy="1121180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1"/>
          <p:cNvSpPr/>
          <p:nvPr/>
        </p:nvSpPr>
        <p:spPr>
          <a:xfrm flipH="1">
            <a:off x="-1236031" y="1639175"/>
            <a:ext cx="2253495" cy="2253495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1"/>
          <p:cNvSpPr/>
          <p:nvPr/>
        </p:nvSpPr>
        <p:spPr>
          <a:xfrm flipH="1">
            <a:off x="544474" y="4164621"/>
            <a:ext cx="749189" cy="754388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1"/>
          <p:cNvSpPr/>
          <p:nvPr/>
        </p:nvSpPr>
        <p:spPr>
          <a:xfrm flipH="1">
            <a:off x="7064912" y="906179"/>
            <a:ext cx="1284857" cy="50711"/>
          </a:xfrm>
          <a:custGeom>
            <a:avLst/>
            <a:gdLst/>
            <a:ahLst/>
            <a:cxnLst/>
            <a:rect l="l" t="t" r="r" b="b"/>
            <a:pathLst>
              <a:path w="38512" h="1520" fill="none" extrusionOk="0">
                <a:moveTo>
                  <a:pt x="38512" y="1520"/>
                </a:moveTo>
                <a:cubicBezTo>
                  <a:pt x="37296" y="1520"/>
                  <a:pt x="37296" y="0"/>
                  <a:pt x="36111" y="0"/>
                </a:cubicBezTo>
                <a:cubicBezTo>
                  <a:pt x="34895" y="0"/>
                  <a:pt x="34895" y="1520"/>
                  <a:pt x="33709" y="1520"/>
                </a:cubicBezTo>
                <a:cubicBezTo>
                  <a:pt x="32493" y="1520"/>
                  <a:pt x="32493" y="0"/>
                  <a:pt x="31278" y="0"/>
                </a:cubicBezTo>
                <a:cubicBezTo>
                  <a:pt x="30092" y="0"/>
                  <a:pt x="30092" y="1520"/>
                  <a:pt x="28876" y="1520"/>
                </a:cubicBezTo>
                <a:cubicBezTo>
                  <a:pt x="27691" y="1520"/>
                  <a:pt x="27691" y="0"/>
                  <a:pt x="26475" y="0"/>
                </a:cubicBezTo>
                <a:cubicBezTo>
                  <a:pt x="25259" y="0"/>
                  <a:pt x="25259" y="1520"/>
                  <a:pt x="24074" y="1520"/>
                </a:cubicBezTo>
                <a:cubicBezTo>
                  <a:pt x="22858" y="1520"/>
                  <a:pt x="22858" y="0"/>
                  <a:pt x="21673" y="0"/>
                </a:cubicBezTo>
                <a:cubicBezTo>
                  <a:pt x="20457" y="0"/>
                  <a:pt x="20457" y="1520"/>
                  <a:pt x="19271" y="1520"/>
                </a:cubicBezTo>
                <a:cubicBezTo>
                  <a:pt x="18056" y="1520"/>
                  <a:pt x="18056" y="0"/>
                  <a:pt x="16870" y="0"/>
                </a:cubicBezTo>
                <a:cubicBezTo>
                  <a:pt x="15654" y="0"/>
                  <a:pt x="15654" y="1520"/>
                  <a:pt x="14438" y="1520"/>
                </a:cubicBezTo>
                <a:cubicBezTo>
                  <a:pt x="13253" y="1520"/>
                  <a:pt x="13253" y="0"/>
                  <a:pt x="12037" y="0"/>
                </a:cubicBezTo>
                <a:cubicBezTo>
                  <a:pt x="10852" y="0"/>
                  <a:pt x="10852" y="1520"/>
                  <a:pt x="9636" y="1520"/>
                </a:cubicBezTo>
                <a:cubicBezTo>
                  <a:pt x="8420" y="1520"/>
                  <a:pt x="8420" y="0"/>
                  <a:pt x="7235" y="0"/>
                </a:cubicBezTo>
                <a:cubicBezTo>
                  <a:pt x="6019" y="0"/>
                  <a:pt x="6019" y="1520"/>
                  <a:pt x="4833" y="1520"/>
                </a:cubicBezTo>
                <a:cubicBezTo>
                  <a:pt x="3618" y="1520"/>
                  <a:pt x="3618" y="0"/>
                  <a:pt x="2402" y="0"/>
                </a:cubicBezTo>
                <a:cubicBezTo>
                  <a:pt x="1216" y="0"/>
                  <a:pt x="1216" y="1520"/>
                  <a:pt x="0" y="1520"/>
                </a:cubicBezTo>
              </a:path>
            </a:pathLst>
          </a:custGeom>
          <a:noFill/>
          <a:ln w="1900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 flipH="1">
            <a:off x="637863" y="1098059"/>
            <a:ext cx="227199" cy="227199"/>
          </a:xfrm>
          <a:custGeom>
            <a:avLst/>
            <a:gdLst/>
            <a:ahLst/>
            <a:cxnLst/>
            <a:rect l="l" t="t" r="r" b="b"/>
            <a:pathLst>
              <a:path w="6810" h="6810" extrusionOk="0">
                <a:moveTo>
                  <a:pt x="6810" y="2372"/>
                </a:moveTo>
                <a:lnTo>
                  <a:pt x="4439" y="2372"/>
                </a:lnTo>
                <a:lnTo>
                  <a:pt x="4439" y="1"/>
                </a:lnTo>
                <a:lnTo>
                  <a:pt x="2402" y="1"/>
                </a:lnTo>
                <a:lnTo>
                  <a:pt x="2402" y="2372"/>
                </a:lnTo>
                <a:lnTo>
                  <a:pt x="1" y="2372"/>
                </a:lnTo>
                <a:lnTo>
                  <a:pt x="1" y="4408"/>
                </a:lnTo>
                <a:lnTo>
                  <a:pt x="2402" y="4408"/>
                </a:lnTo>
                <a:lnTo>
                  <a:pt x="2402" y="6809"/>
                </a:lnTo>
                <a:lnTo>
                  <a:pt x="4439" y="6809"/>
                </a:lnTo>
                <a:lnTo>
                  <a:pt x="4439" y="4408"/>
                </a:lnTo>
                <a:lnTo>
                  <a:pt x="6810" y="4408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/>
          <p:nvPr/>
        </p:nvSpPr>
        <p:spPr>
          <a:xfrm flipH="1">
            <a:off x="672131" y="293599"/>
            <a:ext cx="683882" cy="688628"/>
          </a:xfrm>
          <a:custGeom>
            <a:avLst/>
            <a:gdLst/>
            <a:ahLst/>
            <a:cxnLst/>
            <a:rect l="l" t="t" r="r" b="b"/>
            <a:pathLst>
              <a:path w="35017" h="35260" extrusionOk="0">
                <a:moveTo>
                  <a:pt x="33892" y="11399"/>
                </a:moveTo>
                <a:cubicBezTo>
                  <a:pt x="31247" y="4560"/>
                  <a:pt x="24712" y="31"/>
                  <a:pt x="17387" y="1"/>
                </a:cubicBezTo>
                <a:cubicBezTo>
                  <a:pt x="7751" y="153"/>
                  <a:pt x="0" y="7995"/>
                  <a:pt x="0" y="17630"/>
                </a:cubicBezTo>
                <a:cubicBezTo>
                  <a:pt x="0" y="27266"/>
                  <a:pt x="7751" y="35108"/>
                  <a:pt x="17387" y="35260"/>
                </a:cubicBezTo>
                <a:cubicBezTo>
                  <a:pt x="27113" y="35229"/>
                  <a:pt x="35016" y="27357"/>
                  <a:pt x="35016" y="17630"/>
                </a:cubicBezTo>
                <a:cubicBezTo>
                  <a:pt x="35016" y="15503"/>
                  <a:pt x="34621" y="13375"/>
                  <a:pt x="33892" y="11399"/>
                </a:cubicBezTo>
                <a:close/>
                <a:moveTo>
                  <a:pt x="17387" y="30062"/>
                </a:moveTo>
                <a:cubicBezTo>
                  <a:pt x="10609" y="29940"/>
                  <a:pt x="5168" y="24408"/>
                  <a:pt x="5168" y="17630"/>
                </a:cubicBezTo>
                <a:cubicBezTo>
                  <a:pt x="5168" y="10852"/>
                  <a:pt x="10609" y="5320"/>
                  <a:pt x="17387" y="5198"/>
                </a:cubicBezTo>
                <a:cubicBezTo>
                  <a:pt x="22554" y="5229"/>
                  <a:pt x="27174" y="8420"/>
                  <a:pt x="29028" y="13253"/>
                </a:cubicBezTo>
                <a:cubicBezTo>
                  <a:pt x="29545" y="14652"/>
                  <a:pt x="29819" y="16141"/>
                  <a:pt x="29819" y="17661"/>
                </a:cubicBezTo>
                <a:cubicBezTo>
                  <a:pt x="29788" y="24500"/>
                  <a:pt x="24226" y="30062"/>
                  <a:pt x="17387" y="3006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1"/>
          <p:cNvSpPr/>
          <p:nvPr/>
        </p:nvSpPr>
        <p:spPr>
          <a:xfrm flipH="1">
            <a:off x="7303539" y="3892677"/>
            <a:ext cx="873635" cy="873590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i Jamjuree Medium"/>
              <a:buNone/>
              <a:defRPr sz="2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i Jamjuree Medium"/>
              <a:buNone/>
              <a:defRPr sz="2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i Jamjuree Medium"/>
              <a:buNone/>
              <a:defRPr sz="2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i Jamjuree Medium"/>
              <a:buNone/>
              <a:defRPr sz="2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i Jamjuree Medium"/>
              <a:buNone/>
              <a:defRPr sz="2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i Jamjuree Medium"/>
              <a:buNone/>
              <a:defRPr sz="2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i Jamjuree Medium"/>
              <a:buNone/>
              <a:defRPr sz="2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i Jamjuree Medium"/>
              <a:buNone/>
              <a:defRPr sz="2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i Jamjuree Medium"/>
              <a:buNone/>
              <a:defRPr sz="2800">
                <a:solidFill>
                  <a:schemeClr val="dk1"/>
                </a:solidFill>
                <a:latin typeface="Bai Jamjuree Medium"/>
                <a:ea typeface="Bai Jamjuree Medium"/>
                <a:cs typeface="Bai Jamjuree Medium"/>
                <a:sym typeface="Bai Jamjure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3" r:id="rId8"/>
    <p:sldLayoutId id="2147483667" r:id="rId9"/>
    <p:sldLayoutId id="2147483675" r:id="rId10"/>
    <p:sldLayoutId id="2147483676" r:id="rId11"/>
    <p:sldLayoutId id="2147483677" r:id="rId12"/>
    <p:sldLayoutId id="2147483678" r:id="rId13"/>
    <p:sldLayoutId id="2147483681" r:id="rId14"/>
    <p:sldLayoutId id="2147483685" r:id="rId15"/>
    <p:sldLayoutId id="2147483686" r:id="rId16"/>
    <p:sldLayoutId id="2147483687" r:id="rId17"/>
    <p:sldLayoutId id="214748368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hyperlink" Target="https://umdsurvey.umd.edu/jfe/form/SV_8pESxFL6Ce4uYh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5"/>
          <p:cNvSpPr txBox="1">
            <a:spLocks noGrp="1"/>
          </p:cNvSpPr>
          <p:nvPr>
            <p:ph type="ctrTitle"/>
          </p:nvPr>
        </p:nvSpPr>
        <p:spPr>
          <a:xfrm>
            <a:off x="717425" y="1272250"/>
            <a:ext cx="6952200" cy="17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BCHM 463 GSS – </a:t>
            </a:r>
            <a:br>
              <a:rPr lang="en" dirty="0"/>
            </a:br>
            <a:r>
              <a:rPr lang="en" dirty="0"/>
              <a:t>Exam III Review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19BBA-DF5D-788A-7432-D25EEBAAE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Zhao | Dr. Tseng | 11/12/2022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30DE-E4D6-23E4-D437-C4B4746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“High Energy” Bonds Covered in class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8B5287-9B86-B08A-4933-A4AB4C42755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Acylphosphates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A8BBDC-A45F-21D2-D95F-287A5A335B2A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/>
              <a:t>Phosphoenols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9E23F6-229D-3FCD-FD6D-E58B9DC6780C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1420426" y="3167150"/>
            <a:ext cx="3077824" cy="459600"/>
          </a:xfrm>
        </p:spPr>
        <p:txBody>
          <a:bodyPr/>
          <a:lstStyle/>
          <a:p>
            <a:r>
              <a:rPr lang="en-US" dirty="0"/>
              <a:t>Phosphoanhydrides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668ADD4-52D5-F344-B9BB-2FD0FC15BC19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en-US" dirty="0"/>
              <a:t>Thioesters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86DAF4E-5C9D-C10A-AB88-92D98E60A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161" y="2033500"/>
            <a:ext cx="1792953" cy="101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F633863C-9CF6-4CE0-C001-1984BD2F4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09" y="3626625"/>
            <a:ext cx="2174658" cy="12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Shape&#10;&#10;Description automatically generated">
            <a:extLst>
              <a:ext uri="{FF2B5EF4-FFF2-40B4-BE49-F238E27FC236}">
                <a16:creationId xmlns:a16="http://schemas.microsoft.com/office/drawing/2014/main" id="{FF8492A8-D535-5BFC-BFE6-AEF4A3CAB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12" y="1994506"/>
            <a:ext cx="1922667" cy="1093931"/>
          </a:xfrm>
          <a:prstGeom prst="rect">
            <a:avLst/>
          </a:prstGeom>
        </p:spPr>
      </p:pic>
      <p:pic>
        <p:nvPicPr>
          <p:cNvPr id="17" name="Picture 4" descr="Acyl-CoA - Wikipedia">
            <a:extLst>
              <a:ext uri="{FF2B5EF4-FFF2-40B4-BE49-F238E27FC236}">
                <a16:creationId xmlns:a16="http://schemas.microsoft.com/office/drawing/2014/main" id="{3A23FEDB-25BE-BBD1-D551-9562B2AB6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65" y="3744456"/>
            <a:ext cx="1777944" cy="74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38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790F-778C-D3DA-8913-31AB5C98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Regulatory Mechanisms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D2C09-B408-4E3B-7AB2-B1F9A5E24064}"/>
              </a:ext>
            </a:extLst>
          </p:cNvPr>
          <p:cNvSpPr txBox="1"/>
          <p:nvPr/>
        </p:nvSpPr>
        <p:spPr>
          <a:xfrm>
            <a:off x="199974" y="3593805"/>
            <a:ext cx="222048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Control of Gene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0C379-3C7F-17BB-2153-BA21CA82702F}"/>
              </a:ext>
            </a:extLst>
          </p:cNvPr>
          <p:cNvSpPr txBox="1"/>
          <p:nvPr/>
        </p:nvSpPr>
        <p:spPr>
          <a:xfrm>
            <a:off x="2532685" y="3593805"/>
            <a:ext cx="177324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Control of Proteolysis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233B5-527B-BA92-3502-84C1F7092B02}"/>
              </a:ext>
            </a:extLst>
          </p:cNvPr>
          <p:cNvSpPr txBox="1"/>
          <p:nvPr/>
        </p:nvSpPr>
        <p:spPr>
          <a:xfrm>
            <a:off x="4762751" y="3593805"/>
            <a:ext cx="185179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Covalent Modification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2414A-9457-0382-FAC7-A0462E5979B3}"/>
              </a:ext>
            </a:extLst>
          </p:cNvPr>
          <p:cNvSpPr txBox="1"/>
          <p:nvPr/>
        </p:nvSpPr>
        <p:spPr>
          <a:xfrm>
            <a:off x="6726772" y="3593805"/>
            <a:ext cx="219803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Non-covalent Modification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441AA-7E58-F00A-6AF3-87869F84271A}"/>
              </a:ext>
            </a:extLst>
          </p:cNvPr>
          <p:cNvSpPr txBox="1"/>
          <p:nvPr/>
        </p:nvSpPr>
        <p:spPr>
          <a:xfrm>
            <a:off x="1672036" y="1997987"/>
            <a:ext cx="172129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1A44C-A67E-A844-0DC8-4B3075BD27D1}"/>
              </a:ext>
            </a:extLst>
          </p:cNvPr>
          <p:cNvSpPr txBox="1"/>
          <p:nvPr/>
        </p:nvSpPr>
        <p:spPr>
          <a:xfrm>
            <a:off x="5750668" y="1997986"/>
            <a:ext cx="207975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E18001-D82E-FF94-C3D3-E2ED8972A51F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532685" y="2305764"/>
            <a:ext cx="886621" cy="1288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CB3394-5255-8264-E68C-B6E53E5F8267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1310214" y="2305764"/>
            <a:ext cx="1222471" cy="1288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75D9E6-434B-C9D2-2C4A-45927AF42B22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688646" y="2305763"/>
            <a:ext cx="1101900" cy="1288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882BA2-3518-6F00-4301-3E33FF091347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790546" y="2305763"/>
            <a:ext cx="1035245" cy="1288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1B66F8-8978-EF8F-6880-6CDA5F2EB3CC}"/>
              </a:ext>
            </a:extLst>
          </p:cNvPr>
          <p:cNvSpPr txBox="1"/>
          <p:nvPr/>
        </p:nvSpPr>
        <p:spPr>
          <a:xfrm>
            <a:off x="963993" y="1026475"/>
            <a:ext cx="7215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idact Gothic" panose="00000500000000000000" pitchFamily="2" charset="0"/>
              </a:rPr>
              <a:t>We discussed two main methods by which enzymes may be regulated. Given the subclasses of those regulatory methods, what describes the methods of regulation given before?</a:t>
            </a:r>
          </a:p>
          <a:p>
            <a:endParaRPr lang="en-US" sz="800" dirty="0">
              <a:latin typeface="Didact Gothic" panose="00000500000000000000" pitchFamily="2" charset="0"/>
            </a:endParaRPr>
          </a:p>
          <a:p>
            <a:r>
              <a:rPr lang="en-US" sz="800" dirty="0">
                <a:latin typeface="Didact Gothic" panose="00000500000000000000" pitchFamily="2" charset="0"/>
              </a:rPr>
              <a:t>Note: Check online session for 11/02/2022 for a more detailed diagram!</a:t>
            </a:r>
          </a:p>
        </p:txBody>
      </p:sp>
    </p:spTree>
    <p:extLst>
      <p:ext uri="{BB962C8B-B14F-4D97-AF65-F5344CB8AC3E}">
        <p14:creationId xmlns:p14="http://schemas.microsoft.com/office/powerpoint/2010/main" val="4095315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790F-778C-D3DA-8913-31AB5C98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Regulatory Mechanisms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D2C09-B408-4E3B-7AB2-B1F9A5E24064}"/>
              </a:ext>
            </a:extLst>
          </p:cNvPr>
          <p:cNvSpPr txBox="1"/>
          <p:nvPr/>
        </p:nvSpPr>
        <p:spPr>
          <a:xfrm>
            <a:off x="199974" y="3593805"/>
            <a:ext cx="222048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Control of Gene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0C379-3C7F-17BB-2153-BA21CA82702F}"/>
              </a:ext>
            </a:extLst>
          </p:cNvPr>
          <p:cNvSpPr txBox="1"/>
          <p:nvPr/>
        </p:nvSpPr>
        <p:spPr>
          <a:xfrm>
            <a:off x="2532685" y="3593805"/>
            <a:ext cx="177324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Control of Proteolysis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233B5-527B-BA92-3502-84C1F7092B02}"/>
              </a:ext>
            </a:extLst>
          </p:cNvPr>
          <p:cNvSpPr txBox="1"/>
          <p:nvPr/>
        </p:nvSpPr>
        <p:spPr>
          <a:xfrm>
            <a:off x="4762751" y="3593805"/>
            <a:ext cx="185179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Covalent Modification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2414A-9457-0382-FAC7-A0462E5979B3}"/>
              </a:ext>
            </a:extLst>
          </p:cNvPr>
          <p:cNvSpPr txBox="1"/>
          <p:nvPr/>
        </p:nvSpPr>
        <p:spPr>
          <a:xfrm>
            <a:off x="6726772" y="3593805"/>
            <a:ext cx="219803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Non-covalent Modification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441AA-7E58-F00A-6AF3-87869F84271A}"/>
              </a:ext>
            </a:extLst>
          </p:cNvPr>
          <p:cNvSpPr txBox="1"/>
          <p:nvPr/>
        </p:nvSpPr>
        <p:spPr>
          <a:xfrm>
            <a:off x="1672036" y="1997987"/>
            <a:ext cx="172129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Enzyme Availability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1A44C-A67E-A844-0DC8-4B3075BD27D1}"/>
              </a:ext>
            </a:extLst>
          </p:cNvPr>
          <p:cNvSpPr txBox="1"/>
          <p:nvPr/>
        </p:nvSpPr>
        <p:spPr>
          <a:xfrm>
            <a:off x="5750668" y="1997986"/>
            <a:ext cx="207975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Enzyme Catalytic Activity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E18001-D82E-FF94-C3D3-E2ED8972A51F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532685" y="2305764"/>
            <a:ext cx="886621" cy="1288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CB3394-5255-8264-E68C-B6E53E5F8267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1310214" y="2305764"/>
            <a:ext cx="1222471" cy="1288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75D9E6-434B-C9D2-2C4A-45927AF42B22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688646" y="2305763"/>
            <a:ext cx="1101900" cy="1288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882BA2-3518-6F00-4301-3E33FF091347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790546" y="2305763"/>
            <a:ext cx="1035245" cy="1288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1B66F8-8978-EF8F-6880-6CDA5F2EB3CC}"/>
              </a:ext>
            </a:extLst>
          </p:cNvPr>
          <p:cNvSpPr txBox="1"/>
          <p:nvPr/>
        </p:nvSpPr>
        <p:spPr>
          <a:xfrm>
            <a:off x="963993" y="1026475"/>
            <a:ext cx="7215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idact Gothic" panose="00000500000000000000" pitchFamily="2" charset="0"/>
              </a:rPr>
              <a:t>We discussed two main methods by which enzymes may be regulated. Given the subclasses of those regulatory methods, what describes the methods of regulation given before?</a:t>
            </a:r>
          </a:p>
        </p:txBody>
      </p:sp>
    </p:spTree>
    <p:extLst>
      <p:ext uri="{BB962C8B-B14F-4D97-AF65-F5344CB8AC3E}">
        <p14:creationId xmlns:p14="http://schemas.microsoft.com/office/powerpoint/2010/main" val="222237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790F-778C-D3DA-8913-31AB5C98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Regulatory Mechanisms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D2C09-B408-4E3B-7AB2-B1F9A5E24064}"/>
              </a:ext>
            </a:extLst>
          </p:cNvPr>
          <p:cNvSpPr txBox="1"/>
          <p:nvPr/>
        </p:nvSpPr>
        <p:spPr>
          <a:xfrm>
            <a:off x="199974" y="3593805"/>
            <a:ext cx="222048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Control of Gene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0C379-3C7F-17BB-2153-BA21CA82702F}"/>
              </a:ext>
            </a:extLst>
          </p:cNvPr>
          <p:cNvSpPr txBox="1"/>
          <p:nvPr/>
        </p:nvSpPr>
        <p:spPr>
          <a:xfrm>
            <a:off x="2532685" y="3593805"/>
            <a:ext cx="177324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Control of Proteolysis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233B5-527B-BA92-3502-84C1F7092B02}"/>
              </a:ext>
            </a:extLst>
          </p:cNvPr>
          <p:cNvSpPr txBox="1"/>
          <p:nvPr/>
        </p:nvSpPr>
        <p:spPr>
          <a:xfrm>
            <a:off x="4762751" y="3593805"/>
            <a:ext cx="185179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Covalent Modification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2414A-9457-0382-FAC7-A0462E5979B3}"/>
              </a:ext>
            </a:extLst>
          </p:cNvPr>
          <p:cNvSpPr txBox="1"/>
          <p:nvPr/>
        </p:nvSpPr>
        <p:spPr>
          <a:xfrm>
            <a:off x="6726772" y="3593805"/>
            <a:ext cx="219803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Non-covalent Modification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441AA-7E58-F00A-6AF3-87869F84271A}"/>
              </a:ext>
            </a:extLst>
          </p:cNvPr>
          <p:cNvSpPr txBox="1"/>
          <p:nvPr/>
        </p:nvSpPr>
        <p:spPr>
          <a:xfrm>
            <a:off x="1672036" y="1997987"/>
            <a:ext cx="172129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Enzyme Availability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1A44C-A67E-A844-0DC8-4B3075BD27D1}"/>
              </a:ext>
            </a:extLst>
          </p:cNvPr>
          <p:cNvSpPr txBox="1"/>
          <p:nvPr/>
        </p:nvSpPr>
        <p:spPr>
          <a:xfrm>
            <a:off x="5750668" y="1997986"/>
            <a:ext cx="207975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Enzyme Catalytic Activity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E18001-D82E-FF94-C3D3-E2ED8972A51F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532685" y="2305764"/>
            <a:ext cx="886621" cy="1288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CB3394-5255-8264-E68C-B6E53E5F8267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1310214" y="2305764"/>
            <a:ext cx="1222471" cy="1288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75D9E6-434B-C9D2-2C4A-45927AF42B22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688646" y="2305763"/>
            <a:ext cx="1101900" cy="1288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882BA2-3518-6F00-4301-3E33FF091347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790546" y="2305763"/>
            <a:ext cx="1035245" cy="1288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1B66F8-8978-EF8F-6880-6CDA5F2EB3CC}"/>
              </a:ext>
            </a:extLst>
          </p:cNvPr>
          <p:cNvSpPr txBox="1"/>
          <p:nvPr/>
        </p:nvSpPr>
        <p:spPr>
          <a:xfrm>
            <a:off x="963993" y="1026475"/>
            <a:ext cx="7215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idact Gothic" panose="00000500000000000000" pitchFamily="2" charset="0"/>
              </a:rPr>
              <a:t>Where does hormonal control and allosteric control come into play in this diagram?</a:t>
            </a:r>
          </a:p>
        </p:txBody>
      </p:sp>
    </p:spTree>
    <p:extLst>
      <p:ext uri="{BB962C8B-B14F-4D97-AF65-F5344CB8AC3E}">
        <p14:creationId xmlns:p14="http://schemas.microsoft.com/office/powerpoint/2010/main" val="53740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790F-778C-D3DA-8913-31AB5C98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Regulatory Mechanisms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D2C09-B408-4E3B-7AB2-B1F9A5E24064}"/>
              </a:ext>
            </a:extLst>
          </p:cNvPr>
          <p:cNvSpPr txBox="1"/>
          <p:nvPr/>
        </p:nvSpPr>
        <p:spPr>
          <a:xfrm>
            <a:off x="199974" y="3593805"/>
            <a:ext cx="222048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Control of Gene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0C379-3C7F-17BB-2153-BA21CA82702F}"/>
              </a:ext>
            </a:extLst>
          </p:cNvPr>
          <p:cNvSpPr txBox="1"/>
          <p:nvPr/>
        </p:nvSpPr>
        <p:spPr>
          <a:xfrm>
            <a:off x="2532685" y="3593805"/>
            <a:ext cx="177324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Control of Proteolysis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233B5-527B-BA92-3502-84C1F7092B02}"/>
              </a:ext>
            </a:extLst>
          </p:cNvPr>
          <p:cNvSpPr txBox="1"/>
          <p:nvPr/>
        </p:nvSpPr>
        <p:spPr>
          <a:xfrm>
            <a:off x="4762751" y="3593805"/>
            <a:ext cx="185179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Covalent Modification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2414A-9457-0382-FAC7-A0462E5979B3}"/>
              </a:ext>
            </a:extLst>
          </p:cNvPr>
          <p:cNvSpPr txBox="1"/>
          <p:nvPr/>
        </p:nvSpPr>
        <p:spPr>
          <a:xfrm>
            <a:off x="6726772" y="3593805"/>
            <a:ext cx="219803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Non-covalent Modification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441AA-7E58-F00A-6AF3-87869F84271A}"/>
              </a:ext>
            </a:extLst>
          </p:cNvPr>
          <p:cNvSpPr txBox="1"/>
          <p:nvPr/>
        </p:nvSpPr>
        <p:spPr>
          <a:xfrm>
            <a:off x="1672036" y="1997987"/>
            <a:ext cx="172129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Enzyme Availability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1A44C-A67E-A844-0DC8-4B3075BD27D1}"/>
              </a:ext>
            </a:extLst>
          </p:cNvPr>
          <p:cNvSpPr txBox="1"/>
          <p:nvPr/>
        </p:nvSpPr>
        <p:spPr>
          <a:xfrm>
            <a:off x="5750668" y="1997986"/>
            <a:ext cx="207975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Enzyme Catalytic Activity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E18001-D82E-FF94-C3D3-E2ED8972A51F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532685" y="2305764"/>
            <a:ext cx="886621" cy="1288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CB3394-5255-8264-E68C-B6E53E5F8267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1310214" y="2305764"/>
            <a:ext cx="1222471" cy="1288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75D9E6-434B-C9D2-2C4A-45927AF42B22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688646" y="2305763"/>
            <a:ext cx="1101900" cy="1288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882BA2-3518-6F00-4301-3E33FF091347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6790546" y="2305763"/>
            <a:ext cx="1035245" cy="1288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1B66F8-8978-EF8F-6880-6CDA5F2EB3CC}"/>
              </a:ext>
            </a:extLst>
          </p:cNvPr>
          <p:cNvSpPr txBox="1"/>
          <p:nvPr/>
        </p:nvSpPr>
        <p:spPr>
          <a:xfrm>
            <a:off x="963993" y="1026475"/>
            <a:ext cx="7215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idact Gothic" panose="00000500000000000000" pitchFamily="2" charset="0"/>
              </a:rPr>
              <a:t>Where does hormonal control and allosteric control come into play in this diagram?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39E8D4-37A3-9756-DC3C-37168A44E44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688646" y="3901582"/>
            <a:ext cx="0" cy="358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00ECA8-0F50-B6A5-7B3F-A2E1B8FB7B0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825791" y="3901582"/>
            <a:ext cx="0" cy="358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603209-13EA-DC08-CB64-9257226A7D4C}"/>
              </a:ext>
            </a:extLst>
          </p:cNvPr>
          <p:cNvSpPr txBox="1"/>
          <p:nvPr/>
        </p:nvSpPr>
        <p:spPr>
          <a:xfrm>
            <a:off x="4934272" y="4260112"/>
            <a:ext cx="150874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Hormonal Control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F174B-FCDC-B8BA-F1D8-89127154B98C}"/>
              </a:ext>
            </a:extLst>
          </p:cNvPr>
          <p:cNvSpPr txBox="1"/>
          <p:nvPr/>
        </p:nvSpPr>
        <p:spPr>
          <a:xfrm>
            <a:off x="7094612" y="4260111"/>
            <a:ext cx="146226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Allosteric Control</a:t>
            </a:r>
          </a:p>
        </p:txBody>
      </p:sp>
    </p:spTree>
    <p:extLst>
      <p:ext uri="{BB962C8B-B14F-4D97-AF65-F5344CB8AC3E}">
        <p14:creationId xmlns:p14="http://schemas.microsoft.com/office/powerpoint/2010/main" val="300985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790F-778C-D3DA-8913-31AB5C98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Glycogen Phosphorylase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1B66F8-8978-EF8F-6880-6CDA5F2EB3CC}"/>
              </a:ext>
            </a:extLst>
          </p:cNvPr>
          <p:cNvSpPr txBox="1"/>
          <p:nvPr/>
        </p:nvSpPr>
        <p:spPr>
          <a:xfrm>
            <a:off x="963993" y="1026475"/>
            <a:ext cx="7215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Didact Gothic" panose="00000500000000000000" pitchFamily="2" charset="0"/>
              </a:rPr>
              <a:t>Is glycogen phosphorylase regulated allosterically or hormonally?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67B101F-E778-5A27-58EF-A8033C90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8" y="2259117"/>
            <a:ext cx="4248932" cy="2483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502156-586D-FCE4-9BAA-E5C0DE081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963" y="2077709"/>
            <a:ext cx="2248562" cy="27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9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790F-778C-D3DA-8913-31AB5C98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Glycogen Phosphorylase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1B66F8-8978-EF8F-6880-6CDA5F2EB3CC}"/>
              </a:ext>
            </a:extLst>
          </p:cNvPr>
          <p:cNvSpPr txBox="1"/>
          <p:nvPr/>
        </p:nvSpPr>
        <p:spPr>
          <a:xfrm>
            <a:off x="963993" y="1026475"/>
            <a:ext cx="7215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Didact Gothic" panose="00000500000000000000" pitchFamily="2" charset="0"/>
              </a:rPr>
              <a:t>Trick question: It’s both!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67B101F-E778-5A27-58EF-A8033C90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8" y="2259117"/>
            <a:ext cx="4248932" cy="2483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502156-586D-FCE4-9BAA-E5C0DE081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963" y="2077709"/>
            <a:ext cx="2248562" cy="271436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BEF9AA2-A31F-0556-043D-F1CC6C4293A6}"/>
              </a:ext>
            </a:extLst>
          </p:cNvPr>
          <p:cNvSpPr/>
          <p:nvPr/>
        </p:nvSpPr>
        <p:spPr>
          <a:xfrm>
            <a:off x="871871" y="3248982"/>
            <a:ext cx="340242" cy="5032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61368B-B1ED-787F-36C7-CB89775F8FC2}"/>
              </a:ext>
            </a:extLst>
          </p:cNvPr>
          <p:cNvSpPr/>
          <p:nvPr/>
        </p:nvSpPr>
        <p:spPr>
          <a:xfrm>
            <a:off x="2818076" y="3437860"/>
            <a:ext cx="478018" cy="155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14077D-5D6B-C1AF-1736-67FC2F6182E8}"/>
              </a:ext>
            </a:extLst>
          </p:cNvPr>
          <p:cNvSpPr/>
          <p:nvPr/>
        </p:nvSpPr>
        <p:spPr>
          <a:xfrm>
            <a:off x="1776085" y="3317933"/>
            <a:ext cx="478018" cy="23391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481D9-0276-B23D-8438-4BC118191DA7}"/>
              </a:ext>
            </a:extLst>
          </p:cNvPr>
          <p:cNvSpPr txBox="1"/>
          <p:nvPr/>
        </p:nvSpPr>
        <p:spPr>
          <a:xfrm>
            <a:off x="5260668" y="309509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dact Gothic" panose="00000500000000000000" pitchFamily="2" charset="0"/>
              </a:rPr>
              <a:t>Insulin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C2CC8C-E407-806B-D8B1-A04FA350A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262490">
            <a:off x="5928811" y="3174089"/>
            <a:ext cx="498303" cy="3452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7B263FB-4971-C874-8F6C-F2EE9FEFF650}"/>
              </a:ext>
            </a:extLst>
          </p:cNvPr>
          <p:cNvSpPr/>
          <p:nvPr/>
        </p:nvSpPr>
        <p:spPr>
          <a:xfrm>
            <a:off x="5260669" y="3052923"/>
            <a:ext cx="70243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5AABCC-72C5-3FFE-86E0-037A443572D1}"/>
              </a:ext>
            </a:extLst>
          </p:cNvPr>
          <p:cNvSpPr/>
          <p:nvPr/>
        </p:nvSpPr>
        <p:spPr>
          <a:xfrm>
            <a:off x="7774406" y="2991293"/>
            <a:ext cx="405550" cy="2055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4CFCEA-2814-4B1C-1E39-2A57CDB58B17}"/>
              </a:ext>
            </a:extLst>
          </p:cNvPr>
          <p:cNvSpPr/>
          <p:nvPr/>
        </p:nvSpPr>
        <p:spPr>
          <a:xfrm>
            <a:off x="7783925" y="3537754"/>
            <a:ext cx="642600" cy="3102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60"/>
          <p:cNvSpPr txBox="1">
            <a:spLocks noGrp="1"/>
          </p:cNvSpPr>
          <p:nvPr>
            <p:ph type="title" idx="2"/>
          </p:nvPr>
        </p:nvSpPr>
        <p:spPr>
          <a:xfrm>
            <a:off x="2830050" y="1062075"/>
            <a:ext cx="3483900" cy="18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43" name="Google Shape;1043;p60"/>
          <p:cNvSpPr txBox="1">
            <a:spLocks noGrp="1"/>
          </p:cNvSpPr>
          <p:nvPr>
            <p:ph type="title"/>
          </p:nvPr>
        </p:nvSpPr>
        <p:spPr>
          <a:xfrm>
            <a:off x="1973850" y="2886500"/>
            <a:ext cx="51963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Glycolysis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CB75D1A-6635-BBF1-A07B-0DFA7C95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1017725"/>
            <a:ext cx="8222673" cy="2044130"/>
          </a:xfrm>
        </p:spPr>
        <p:txBody>
          <a:bodyPr/>
          <a:lstStyle/>
          <a:p>
            <a:r>
              <a:rPr lang="en-US" sz="2000" b="1" dirty="0"/>
              <a:t>Four</a:t>
            </a:r>
            <a:r>
              <a:rPr lang="en-US" sz="2000" dirty="0"/>
              <a:t> steps in glycolysis involve either the formation or use of ATP.</a:t>
            </a:r>
          </a:p>
          <a:p>
            <a:endParaRPr lang="en-US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Name each enzyme which catalyzes these steps.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Draw the intermediates involved, making sure to specify how many of each species is reacting given one mole of glucose.</a:t>
            </a:r>
          </a:p>
          <a:p>
            <a:pPr marL="114300" indent="0"/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9800ED-251A-62BF-ABD8-0D3DA4A6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Glycolysis</a:t>
            </a:r>
          </a:p>
        </p:txBody>
      </p:sp>
    </p:spTree>
    <p:extLst>
      <p:ext uri="{BB962C8B-B14F-4D97-AF65-F5344CB8AC3E}">
        <p14:creationId xmlns:p14="http://schemas.microsoft.com/office/powerpoint/2010/main" val="229422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9800ED-251A-62BF-ABD8-0D3DA4A6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2B93F2-1CE5-CCD0-1C52-0A9A70138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6549" y="3911725"/>
            <a:ext cx="4484577" cy="693600"/>
          </a:xfrm>
        </p:spPr>
        <p:txBody>
          <a:bodyPr/>
          <a:lstStyle/>
          <a:p>
            <a:r>
              <a:rPr lang="en-US" dirty="0"/>
              <a:t>Formation of G6P from Glucose via </a:t>
            </a:r>
            <a:r>
              <a:rPr lang="en-US" b="1" dirty="0"/>
              <a:t>Hexokinase</a:t>
            </a:r>
          </a:p>
        </p:txBody>
      </p:sp>
      <p:pic>
        <p:nvPicPr>
          <p:cNvPr id="6" name="Picture 5" descr="Scatter chart&#10;&#10;Description automatically generated">
            <a:extLst>
              <a:ext uri="{FF2B5EF4-FFF2-40B4-BE49-F238E27FC236}">
                <a16:creationId xmlns:a16="http://schemas.microsoft.com/office/drawing/2014/main" id="{19BDF458-BF42-62FD-D2C7-93875517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39621">
            <a:off x="2019163" y="1207716"/>
            <a:ext cx="5105623" cy="221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1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 txBox="1">
            <a:spLocks noGrp="1"/>
          </p:cNvSpPr>
          <p:nvPr>
            <p:ph type="body" idx="1"/>
          </p:nvPr>
        </p:nvSpPr>
        <p:spPr>
          <a:xfrm>
            <a:off x="1845179" y="3497177"/>
            <a:ext cx="5453641" cy="408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hlinkClick r:id="rId4"/>
              </a:rPr>
              <a:t>https://umdsurvey.umd.edu/jfe/form/SV_8pESxFL6Ce4uYho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812" name="Google Shape;812;p48"/>
          <p:cNvSpPr txBox="1">
            <a:spLocks noGrp="1"/>
          </p:cNvSpPr>
          <p:nvPr>
            <p:ph type="title"/>
          </p:nvPr>
        </p:nvSpPr>
        <p:spPr>
          <a:xfrm>
            <a:off x="1663800" y="2909099"/>
            <a:ext cx="58164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Please sign in!</a:t>
            </a:r>
            <a:endParaRPr dirty="0"/>
          </a:p>
        </p:txBody>
      </p:sp>
      <p:sp>
        <p:nvSpPr>
          <p:cNvPr id="814" name="Google Shape;814;p48"/>
          <p:cNvSpPr/>
          <p:nvPr/>
        </p:nvSpPr>
        <p:spPr>
          <a:xfrm>
            <a:off x="3371250" y="463400"/>
            <a:ext cx="2401500" cy="24015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729FC342-A6B7-C53E-6FB1-07BABD66C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259" y="468409"/>
            <a:ext cx="2391482" cy="2391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9800ED-251A-62BF-ABD8-0D3DA4A6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2B93F2-1CE5-CCD0-1C52-0A9A70138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9686" y="4270703"/>
            <a:ext cx="4484577" cy="693600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u="sng" dirty="0"/>
              <a:t>committed step</a:t>
            </a:r>
            <a:r>
              <a:rPr lang="en-US" dirty="0"/>
              <a:t> of glycolysis!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562E12-014B-E28F-653B-63B8EF4F1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0832">
            <a:off x="1694626" y="1399618"/>
            <a:ext cx="5906324" cy="1762371"/>
          </a:xfrm>
          <a:prstGeom prst="rect">
            <a:avLst/>
          </a:prstGeom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id="{640C0D03-764F-4C11-10A0-E8D8B30DFE00}"/>
              </a:ext>
            </a:extLst>
          </p:cNvPr>
          <p:cNvSpPr txBox="1">
            <a:spLocks/>
          </p:cNvSpPr>
          <p:nvPr/>
        </p:nvSpPr>
        <p:spPr>
          <a:xfrm>
            <a:off x="2329686" y="3641560"/>
            <a:ext cx="4484577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dirty="0"/>
              <a:t>Formation of F-1,6-BP from F6P via </a:t>
            </a:r>
            <a:r>
              <a:rPr lang="en-US" b="1" dirty="0"/>
              <a:t>Phosphofructokinase</a:t>
            </a:r>
          </a:p>
        </p:txBody>
      </p:sp>
    </p:spTree>
    <p:extLst>
      <p:ext uri="{BB962C8B-B14F-4D97-AF65-F5344CB8AC3E}">
        <p14:creationId xmlns:p14="http://schemas.microsoft.com/office/powerpoint/2010/main" val="3330098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9800ED-251A-62BF-ABD8-0D3DA4A6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2B93F2-1CE5-CCD0-1C52-0A9A70138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9686" y="4270703"/>
            <a:ext cx="4484577" cy="693600"/>
          </a:xfrm>
        </p:spPr>
        <p:txBody>
          <a:bodyPr/>
          <a:lstStyle/>
          <a:p>
            <a:r>
              <a:rPr lang="en-US" dirty="0"/>
              <a:t>Our high energy intermediate being used.</a:t>
            </a:r>
          </a:p>
          <a:p>
            <a:r>
              <a:rPr lang="en-US" b="1" dirty="0"/>
              <a:t>Why is this reaction reversible?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640C0D03-764F-4C11-10A0-E8D8B30DFE00}"/>
              </a:ext>
            </a:extLst>
          </p:cNvPr>
          <p:cNvSpPr txBox="1">
            <a:spLocks/>
          </p:cNvSpPr>
          <p:nvPr/>
        </p:nvSpPr>
        <p:spPr>
          <a:xfrm>
            <a:off x="2329686" y="3641560"/>
            <a:ext cx="4484577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dirty="0"/>
              <a:t>Formation of 3-PG from 1,3-BPG via </a:t>
            </a:r>
            <a:r>
              <a:rPr lang="en-US" b="1" dirty="0"/>
              <a:t>Phosphoglycerate Kinase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2E279-504D-68F2-5123-7F45EE01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32" y="1547256"/>
            <a:ext cx="5439534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5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9800ED-251A-62BF-ABD8-0D3DA4A6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2B93F2-1CE5-CCD0-1C52-0A9A70138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9686" y="4270703"/>
            <a:ext cx="4484577" cy="693600"/>
          </a:xfrm>
        </p:spPr>
        <p:txBody>
          <a:bodyPr/>
          <a:lstStyle/>
          <a:p>
            <a:r>
              <a:rPr lang="en-US" dirty="0"/>
              <a:t>Our high energy intermediate being used.</a:t>
            </a:r>
          </a:p>
          <a:p>
            <a:r>
              <a:rPr lang="en-US" b="1" dirty="0"/>
              <a:t>Why is this reaction reversible?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640C0D03-764F-4C11-10A0-E8D8B30DFE00}"/>
              </a:ext>
            </a:extLst>
          </p:cNvPr>
          <p:cNvSpPr txBox="1">
            <a:spLocks/>
          </p:cNvSpPr>
          <p:nvPr/>
        </p:nvSpPr>
        <p:spPr>
          <a:xfrm>
            <a:off x="2329686" y="3641560"/>
            <a:ext cx="4484577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dirty="0"/>
              <a:t>Formation of 3-PG from 1,3-BPG via </a:t>
            </a:r>
            <a:r>
              <a:rPr lang="en-US" b="1" dirty="0"/>
              <a:t>Phosphoglycerate Kinase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2E279-504D-68F2-5123-7F45EE01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32" y="1547256"/>
            <a:ext cx="5439534" cy="17718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907DAE-3189-EBC8-7E22-3B9296C9B0CD}"/>
              </a:ext>
            </a:extLst>
          </p:cNvPr>
          <p:cNvSpPr txBox="1"/>
          <p:nvPr/>
        </p:nvSpPr>
        <p:spPr>
          <a:xfrm>
            <a:off x="1852232" y="2495549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Didact Gothic" panose="00000500000000000000" pitchFamily="2" charset="0"/>
              </a:rPr>
              <a:t>2x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0C017-DFBB-A017-FB23-7ED06CCA993F}"/>
              </a:ext>
            </a:extLst>
          </p:cNvPr>
          <p:cNvSpPr txBox="1"/>
          <p:nvPr/>
        </p:nvSpPr>
        <p:spPr>
          <a:xfrm>
            <a:off x="5731505" y="2612307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Didact Gothic" panose="00000500000000000000" pitchFamily="2" charset="0"/>
              </a:rPr>
              <a:t>2x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20DAB-2DF6-1FB9-68CB-B193CFAF0A67}"/>
              </a:ext>
            </a:extLst>
          </p:cNvPr>
          <p:cNvSpPr txBox="1"/>
          <p:nvPr/>
        </p:nvSpPr>
        <p:spPr>
          <a:xfrm>
            <a:off x="3660250" y="1711761"/>
            <a:ext cx="431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Didact Gothic" panose="00000500000000000000" pitchFamily="2" charset="0"/>
              </a:rPr>
              <a:t>2x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D5E3A-23E9-21FA-50DE-91E55AAFEFEB}"/>
              </a:ext>
            </a:extLst>
          </p:cNvPr>
          <p:cNvSpPr txBox="1"/>
          <p:nvPr/>
        </p:nvSpPr>
        <p:spPr>
          <a:xfrm>
            <a:off x="4706268" y="1767179"/>
            <a:ext cx="431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Didact Gothic" panose="00000500000000000000" pitchFamily="2" charset="0"/>
              </a:rPr>
              <a:t>2x</a:t>
            </a:r>
          </a:p>
        </p:txBody>
      </p:sp>
    </p:spTree>
    <p:extLst>
      <p:ext uri="{BB962C8B-B14F-4D97-AF65-F5344CB8AC3E}">
        <p14:creationId xmlns:p14="http://schemas.microsoft.com/office/powerpoint/2010/main" val="99094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9800ED-251A-62BF-ABD8-0D3DA4A6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2B93F2-1CE5-CCD0-1C52-0A9A70138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9686" y="4142183"/>
            <a:ext cx="4484577" cy="693600"/>
          </a:xfrm>
        </p:spPr>
        <p:txBody>
          <a:bodyPr/>
          <a:lstStyle/>
          <a:p>
            <a:r>
              <a:rPr lang="en-US" dirty="0"/>
              <a:t>Our high energy intermediate being used.</a:t>
            </a:r>
          </a:p>
          <a:p>
            <a:r>
              <a:rPr lang="en-US" b="1" dirty="0"/>
              <a:t>Why is this reaction reversible? - </a:t>
            </a:r>
            <a:r>
              <a:rPr lang="en-US" b="1" u="sng" dirty="0"/>
              <a:t>The intracellular concentration of 1,3-BPG is low relative to 3-PG.</a:t>
            </a:r>
            <a:endParaRPr lang="en-US" b="1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640C0D03-764F-4C11-10A0-E8D8B30DFE00}"/>
              </a:ext>
            </a:extLst>
          </p:cNvPr>
          <p:cNvSpPr txBox="1">
            <a:spLocks/>
          </p:cNvSpPr>
          <p:nvPr/>
        </p:nvSpPr>
        <p:spPr>
          <a:xfrm>
            <a:off x="2329686" y="3383868"/>
            <a:ext cx="4484577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dirty="0"/>
              <a:t>Formation of 3-PG from 1,3-BPG via </a:t>
            </a:r>
            <a:r>
              <a:rPr lang="en-US" b="1" dirty="0"/>
              <a:t>Phosphoglycerate Kinase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2E279-504D-68F2-5123-7F45EE01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32" y="1547256"/>
            <a:ext cx="5439534" cy="17718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907DAE-3189-EBC8-7E22-3B9296C9B0CD}"/>
              </a:ext>
            </a:extLst>
          </p:cNvPr>
          <p:cNvSpPr txBox="1"/>
          <p:nvPr/>
        </p:nvSpPr>
        <p:spPr>
          <a:xfrm>
            <a:off x="1852232" y="2495549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Didact Gothic" panose="00000500000000000000" pitchFamily="2" charset="0"/>
              </a:rPr>
              <a:t>2x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0C017-DFBB-A017-FB23-7ED06CCA993F}"/>
              </a:ext>
            </a:extLst>
          </p:cNvPr>
          <p:cNvSpPr txBox="1"/>
          <p:nvPr/>
        </p:nvSpPr>
        <p:spPr>
          <a:xfrm>
            <a:off x="5731505" y="2612307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Didact Gothic" panose="00000500000000000000" pitchFamily="2" charset="0"/>
              </a:rPr>
              <a:t>2x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20DAB-2DF6-1FB9-68CB-B193CFAF0A67}"/>
              </a:ext>
            </a:extLst>
          </p:cNvPr>
          <p:cNvSpPr txBox="1"/>
          <p:nvPr/>
        </p:nvSpPr>
        <p:spPr>
          <a:xfrm>
            <a:off x="3660250" y="1711761"/>
            <a:ext cx="431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Didact Gothic" panose="00000500000000000000" pitchFamily="2" charset="0"/>
              </a:rPr>
              <a:t>2x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D5E3A-23E9-21FA-50DE-91E55AAFEFEB}"/>
              </a:ext>
            </a:extLst>
          </p:cNvPr>
          <p:cNvSpPr txBox="1"/>
          <p:nvPr/>
        </p:nvSpPr>
        <p:spPr>
          <a:xfrm>
            <a:off x="4706268" y="1767179"/>
            <a:ext cx="431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Didact Gothic" panose="00000500000000000000" pitchFamily="2" charset="0"/>
              </a:rPr>
              <a:t>2x</a:t>
            </a:r>
          </a:p>
        </p:txBody>
      </p:sp>
    </p:spTree>
    <p:extLst>
      <p:ext uri="{BB962C8B-B14F-4D97-AF65-F5344CB8AC3E}">
        <p14:creationId xmlns:p14="http://schemas.microsoft.com/office/powerpoint/2010/main" val="173396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CB75D1A-6635-BBF1-A07B-0DFA7C95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1017725"/>
            <a:ext cx="8222673" cy="1205930"/>
          </a:xfrm>
        </p:spPr>
        <p:txBody>
          <a:bodyPr/>
          <a:lstStyle/>
          <a:p>
            <a:r>
              <a:rPr lang="en-US" sz="2000" dirty="0"/>
              <a:t>Normally the addition of a phosphate to a molecule is highly thermodynamically unfavorable. So why is it that we can do it with GAPDH? The mechanism for GAPDH is given on the right for reference.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9800ED-251A-62BF-ABD8-0D3DA4A6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Glycolysis</a:t>
            </a:r>
          </a:p>
        </p:txBody>
      </p:sp>
      <p:pic>
        <p:nvPicPr>
          <p:cNvPr id="1026" name="Picture 2" descr="Glyceraldehyde-3-Phosphate Dehydrogenase">
            <a:extLst>
              <a:ext uri="{FF2B5EF4-FFF2-40B4-BE49-F238E27FC236}">
                <a16:creationId xmlns:a16="http://schemas.microsoft.com/office/drawing/2014/main" id="{8E2F999B-B747-7608-AE01-293061DD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9" y="2153429"/>
            <a:ext cx="2664855" cy="83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AFD3AC4-C967-4D58-A113-36F6FBE6A9AF}"/>
              </a:ext>
            </a:extLst>
          </p:cNvPr>
          <p:cNvSpPr/>
          <p:nvPr/>
        </p:nvSpPr>
        <p:spPr>
          <a:xfrm>
            <a:off x="1316183" y="2625438"/>
            <a:ext cx="187036" cy="1870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6442263-867C-16CB-7A71-0687A3A6E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7509" y="2054069"/>
            <a:ext cx="4447310" cy="303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12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CB75D1A-6635-BBF1-A07B-0DFA7C95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1017725"/>
            <a:ext cx="8222673" cy="1205930"/>
          </a:xfrm>
        </p:spPr>
        <p:txBody>
          <a:bodyPr/>
          <a:lstStyle/>
          <a:p>
            <a:r>
              <a:rPr lang="en-US" sz="2000" dirty="0"/>
              <a:t>Normally the addition of a phosphate to a molecule is highly thermodynamically unfavorable. So why is it that we can do it with GAPDH? The mechanism for GAPDH is given on the right for reference.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9800ED-251A-62BF-ABD8-0D3DA4A6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Glycolysis</a:t>
            </a:r>
          </a:p>
        </p:txBody>
      </p:sp>
      <p:pic>
        <p:nvPicPr>
          <p:cNvPr id="1026" name="Picture 2" descr="Glyceraldehyde-3-Phosphate Dehydrogenase">
            <a:extLst>
              <a:ext uri="{FF2B5EF4-FFF2-40B4-BE49-F238E27FC236}">
                <a16:creationId xmlns:a16="http://schemas.microsoft.com/office/drawing/2014/main" id="{8E2F999B-B747-7608-AE01-293061DD8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9" y="2153429"/>
            <a:ext cx="2664855" cy="83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AFD3AC4-C967-4D58-A113-36F6FBE6A9AF}"/>
              </a:ext>
            </a:extLst>
          </p:cNvPr>
          <p:cNvSpPr/>
          <p:nvPr/>
        </p:nvSpPr>
        <p:spPr>
          <a:xfrm>
            <a:off x="1316183" y="2625438"/>
            <a:ext cx="187036" cy="1870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6442263-867C-16CB-7A71-0687A3A6E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7509" y="2054069"/>
            <a:ext cx="4447310" cy="303782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B4DFA3C-20C5-F8AA-2CC6-F41A8B3602AC}"/>
              </a:ext>
            </a:extLst>
          </p:cNvPr>
          <p:cNvSpPr/>
          <p:nvPr/>
        </p:nvSpPr>
        <p:spPr>
          <a:xfrm>
            <a:off x="7197436" y="4648200"/>
            <a:ext cx="464128" cy="2356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2E696-AB68-0F56-8D22-D43A91162C79}"/>
              </a:ext>
            </a:extLst>
          </p:cNvPr>
          <p:cNvSpPr txBox="1"/>
          <p:nvPr/>
        </p:nvSpPr>
        <p:spPr>
          <a:xfrm>
            <a:off x="7522724" y="4440164"/>
            <a:ext cx="15584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Didact Gothic" panose="00000500000000000000" pitchFamily="2" charset="0"/>
              </a:rPr>
              <a:t>Do you recognize this bond?</a:t>
            </a:r>
          </a:p>
        </p:txBody>
      </p:sp>
    </p:spTree>
    <p:extLst>
      <p:ext uri="{BB962C8B-B14F-4D97-AF65-F5344CB8AC3E}">
        <p14:creationId xmlns:p14="http://schemas.microsoft.com/office/powerpoint/2010/main" val="2192273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CB75D1A-6635-BBF1-A07B-0DFA7C95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1017725"/>
            <a:ext cx="8222673" cy="1205930"/>
          </a:xfrm>
        </p:spPr>
        <p:txBody>
          <a:bodyPr/>
          <a:lstStyle/>
          <a:p>
            <a:r>
              <a:rPr lang="en-US" sz="2400" dirty="0"/>
              <a:t>Suppose carbon 1 and carbon 6 of glucose is isotopically labeled with a 13C tracer. Which carbon atom(s) of the resultant pyruvate molecule would be labeled?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9800ED-251A-62BF-ABD8-0D3DA4A6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Glycolysis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89779D-E1A2-2B65-A10D-F31E3C5A9361}"/>
              </a:ext>
            </a:extLst>
          </p:cNvPr>
          <p:cNvGrpSpPr/>
          <p:nvPr/>
        </p:nvGrpSpPr>
        <p:grpSpPr>
          <a:xfrm>
            <a:off x="1149875" y="2322006"/>
            <a:ext cx="2362252" cy="2121060"/>
            <a:chOff x="3422021" y="2273515"/>
            <a:chExt cx="2362252" cy="212106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683387-0D52-0F1D-4E5B-D959F75DF8D9}"/>
                </a:ext>
              </a:extLst>
            </p:cNvPr>
            <p:cNvGrpSpPr/>
            <p:nvPr/>
          </p:nvGrpSpPr>
          <p:grpSpPr>
            <a:xfrm>
              <a:off x="3422021" y="2453986"/>
              <a:ext cx="2362252" cy="1940589"/>
              <a:chOff x="3422021" y="2453986"/>
              <a:chExt cx="2362252" cy="194058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60E4696-5C35-666B-0EC9-DDCF1CCEF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22021" y="2453986"/>
                <a:ext cx="2299957" cy="1940589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85DE94-2362-FCE5-8706-3300640373A8}"/>
                  </a:ext>
                </a:extLst>
              </p:cNvPr>
              <p:cNvSpPr txBox="1"/>
              <p:nvPr/>
            </p:nvSpPr>
            <p:spPr>
              <a:xfrm>
                <a:off x="5437909" y="3186545"/>
                <a:ext cx="3463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2EA32B-C38C-5B3B-AB15-E6C0C12EBAC1}"/>
                </a:ext>
              </a:extLst>
            </p:cNvPr>
            <p:cNvSpPr txBox="1"/>
            <p:nvPr/>
          </p:nvSpPr>
          <p:spPr>
            <a:xfrm>
              <a:off x="3872345" y="2273515"/>
              <a:ext cx="346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*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02EBD82-39B8-7A84-F70E-C38E01CEA2B2}"/>
              </a:ext>
            </a:extLst>
          </p:cNvPr>
          <p:cNvSpPr txBox="1"/>
          <p:nvPr/>
        </p:nvSpPr>
        <p:spPr>
          <a:xfrm>
            <a:off x="5666506" y="3103439"/>
            <a:ext cx="12025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A.) Carbon 1</a:t>
            </a:r>
          </a:p>
          <a:p>
            <a:r>
              <a:rPr lang="en-US" dirty="0"/>
              <a:t>B.) Carbon 2</a:t>
            </a:r>
          </a:p>
          <a:p>
            <a:r>
              <a:rPr lang="en-US" dirty="0"/>
              <a:t>C.) Carbon 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6F62845-1108-2401-AD9E-FAC48D9C9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395" y="2645171"/>
            <a:ext cx="847843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18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CB75D1A-6635-BBF1-A07B-0DFA7C95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1017725"/>
            <a:ext cx="8222673" cy="1205930"/>
          </a:xfrm>
        </p:spPr>
        <p:txBody>
          <a:bodyPr/>
          <a:lstStyle/>
          <a:p>
            <a:r>
              <a:rPr lang="en-US" sz="2400" dirty="0"/>
              <a:t>Suppose carbon 1 and carbon 6 of glucose is isotopically labeled with a 13C tracer. Which carbon atom(s) of the resultant pyruvate molecule would be labeled?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9800ED-251A-62BF-ABD8-0D3DA4A6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Glycolysis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89779D-E1A2-2B65-A10D-F31E3C5A9361}"/>
              </a:ext>
            </a:extLst>
          </p:cNvPr>
          <p:cNvGrpSpPr/>
          <p:nvPr/>
        </p:nvGrpSpPr>
        <p:grpSpPr>
          <a:xfrm>
            <a:off x="1149875" y="2322006"/>
            <a:ext cx="2362252" cy="2121060"/>
            <a:chOff x="3422021" y="2273515"/>
            <a:chExt cx="2362252" cy="212106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683387-0D52-0F1D-4E5B-D959F75DF8D9}"/>
                </a:ext>
              </a:extLst>
            </p:cNvPr>
            <p:cNvGrpSpPr/>
            <p:nvPr/>
          </p:nvGrpSpPr>
          <p:grpSpPr>
            <a:xfrm>
              <a:off x="3422021" y="2453986"/>
              <a:ext cx="2362252" cy="1940589"/>
              <a:chOff x="3422021" y="2453986"/>
              <a:chExt cx="2362252" cy="194058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60E4696-5C35-666B-0EC9-DDCF1CCEF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22021" y="2453986"/>
                <a:ext cx="2299957" cy="1940589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85DE94-2362-FCE5-8706-3300640373A8}"/>
                  </a:ext>
                </a:extLst>
              </p:cNvPr>
              <p:cNvSpPr txBox="1"/>
              <p:nvPr/>
            </p:nvSpPr>
            <p:spPr>
              <a:xfrm>
                <a:off x="5437909" y="3186545"/>
                <a:ext cx="3463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2EA32B-C38C-5B3B-AB15-E6C0C12EBAC1}"/>
                </a:ext>
              </a:extLst>
            </p:cNvPr>
            <p:cNvSpPr txBox="1"/>
            <p:nvPr/>
          </p:nvSpPr>
          <p:spPr>
            <a:xfrm>
              <a:off x="3872345" y="2273515"/>
              <a:ext cx="346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*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02EBD82-39B8-7A84-F70E-C38E01CEA2B2}"/>
              </a:ext>
            </a:extLst>
          </p:cNvPr>
          <p:cNvSpPr txBox="1"/>
          <p:nvPr/>
        </p:nvSpPr>
        <p:spPr>
          <a:xfrm>
            <a:off x="5666506" y="3103439"/>
            <a:ext cx="12025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A.) Carbon 1</a:t>
            </a:r>
          </a:p>
          <a:p>
            <a:r>
              <a:rPr lang="en-US" dirty="0"/>
              <a:t>B.) Carbon 2</a:t>
            </a:r>
          </a:p>
          <a:p>
            <a:r>
              <a:rPr lang="en-US" dirty="0">
                <a:solidFill>
                  <a:srgbClr val="FF0000"/>
                </a:solidFill>
              </a:rPr>
              <a:t>C.) Carbon 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6F62845-1108-2401-AD9E-FAC48D9C9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395" y="2645171"/>
            <a:ext cx="847843" cy="1552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376CB3-EDE7-6E71-A8C0-D51D3C6DBCF1}"/>
              </a:ext>
            </a:extLst>
          </p:cNvPr>
          <p:cNvSpPr txBox="1"/>
          <p:nvPr/>
        </p:nvSpPr>
        <p:spPr>
          <a:xfrm>
            <a:off x="4153645" y="3874797"/>
            <a:ext cx="34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61663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9"/>
          <p:cNvSpPr txBox="1">
            <a:spLocks noGrp="1"/>
          </p:cNvSpPr>
          <p:nvPr>
            <p:ph type="title"/>
          </p:nvPr>
        </p:nvSpPr>
        <p:spPr>
          <a:xfrm>
            <a:off x="717425" y="3421850"/>
            <a:ext cx="77094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Gluconeogenesis</a:t>
            </a:r>
            <a:endParaRPr dirty="0"/>
          </a:p>
        </p:txBody>
      </p:sp>
      <p:sp>
        <p:nvSpPr>
          <p:cNvPr id="1287" name="Google Shape;1287;p69"/>
          <p:cNvSpPr txBox="1">
            <a:spLocks noGrp="1"/>
          </p:cNvSpPr>
          <p:nvPr>
            <p:ph type="title" idx="2"/>
          </p:nvPr>
        </p:nvSpPr>
        <p:spPr>
          <a:xfrm>
            <a:off x="717425" y="1492050"/>
            <a:ext cx="2484600" cy="12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369-DDDC-C2BA-D30B-F2A7C705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Bypass Reactions of Gluconeogenesis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BD047-0D10-4323-7291-D576EAF71E56}"/>
              </a:ext>
            </a:extLst>
          </p:cNvPr>
          <p:cNvSpPr txBox="1"/>
          <p:nvPr/>
        </p:nvSpPr>
        <p:spPr>
          <a:xfrm>
            <a:off x="311738" y="1017725"/>
            <a:ext cx="8520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idact Gothic" panose="00000500000000000000" pitchFamily="2" charset="0"/>
              </a:rPr>
              <a:t>There are four enzymes which help to catalyze reverse reactions of highly thermodynamically favorable steps in glycolysis. Name these four enzymes and describe some features of each.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BEB22F-CE6D-0919-D93B-0E7A9638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70" y="2218054"/>
            <a:ext cx="4172807" cy="25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9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7"/>
          <p:cNvSpPr txBox="1">
            <a:spLocks noGrp="1"/>
          </p:cNvSpPr>
          <p:nvPr>
            <p:ph type="title" idx="8"/>
          </p:nvPr>
        </p:nvSpPr>
        <p:spPr>
          <a:xfrm>
            <a:off x="717425" y="351425"/>
            <a:ext cx="77091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Agenda</a:t>
            </a:r>
            <a:endParaRPr dirty="0"/>
          </a:p>
        </p:txBody>
      </p:sp>
      <p:sp>
        <p:nvSpPr>
          <p:cNvPr id="796" name="Google Shape;796;p47"/>
          <p:cNvSpPr txBox="1">
            <a:spLocks noGrp="1"/>
          </p:cNvSpPr>
          <p:nvPr>
            <p:ph type="title"/>
          </p:nvPr>
        </p:nvSpPr>
        <p:spPr>
          <a:xfrm>
            <a:off x="1162492" y="1650100"/>
            <a:ext cx="3156681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Exam Review</a:t>
            </a:r>
            <a:endParaRPr dirty="0"/>
          </a:p>
        </p:txBody>
      </p:sp>
      <p:sp>
        <p:nvSpPr>
          <p:cNvPr id="797" name="Google Shape;797;p47"/>
          <p:cNvSpPr txBox="1">
            <a:spLocks noGrp="1"/>
          </p:cNvSpPr>
          <p:nvPr>
            <p:ph type="title" idx="2"/>
          </p:nvPr>
        </p:nvSpPr>
        <p:spPr>
          <a:xfrm>
            <a:off x="4824822" y="1650100"/>
            <a:ext cx="3964759" cy="459600"/>
          </a:xfrm>
          <a:prstGeom prst="rect">
            <a:avLst/>
          </a:prstGeom>
        </p:spPr>
        <p:txBody>
          <a:bodyPr spcFirstLastPara="1" wrap="square" lIns="1097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Metabolism and Regulation</a:t>
            </a:r>
            <a:endParaRPr dirty="0"/>
          </a:p>
        </p:txBody>
      </p:sp>
      <p:sp>
        <p:nvSpPr>
          <p:cNvPr id="799" name="Google Shape;799;p47"/>
          <p:cNvSpPr txBox="1">
            <a:spLocks noGrp="1"/>
          </p:cNvSpPr>
          <p:nvPr>
            <p:ph type="title" idx="4"/>
          </p:nvPr>
        </p:nvSpPr>
        <p:spPr>
          <a:xfrm>
            <a:off x="979574" y="3519470"/>
            <a:ext cx="3339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Glycolysis</a:t>
            </a:r>
            <a:endParaRPr dirty="0"/>
          </a:p>
        </p:txBody>
      </p:sp>
      <p:sp>
        <p:nvSpPr>
          <p:cNvPr id="801" name="Google Shape;801;p47"/>
          <p:cNvSpPr txBox="1">
            <a:spLocks noGrp="1"/>
          </p:cNvSpPr>
          <p:nvPr>
            <p:ph type="title" idx="6"/>
          </p:nvPr>
        </p:nvSpPr>
        <p:spPr>
          <a:xfrm>
            <a:off x="4824824" y="3519470"/>
            <a:ext cx="3339600" cy="459600"/>
          </a:xfrm>
          <a:prstGeom prst="rect">
            <a:avLst/>
          </a:prstGeom>
          <a:ln>
            <a:noFill/>
          </a:ln>
        </p:spPr>
        <p:txBody>
          <a:bodyPr spcFirstLastPara="1" wrap="square" lIns="1097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Gluconeogenesis</a:t>
            </a:r>
            <a:endParaRPr dirty="0"/>
          </a:p>
        </p:txBody>
      </p:sp>
      <p:sp>
        <p:nvSpPr>
          <p:cNvPr id="803" name="Google Shape;803;p47"/>
          <p:cNvSpPr txBox="1"/>
          <p:nvPr/>
        </p:nvSpPr>
        <p:spPr>
          <a:xfrm>
            <a:off x="3383781" y="1124324"/>
            <a:ext cx="9354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rPr>
              <a:t>01</a:t>
            </a:r>
            <a:endParaRPr sz="4400">
              <a:solidFill>
                <a:schemeClr val="accent2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804" name="Google Shape;804;p47"/>
          <p:cNvSpPr txBox="1"/>
          <p:nvPr/>
        </p:nvSpPr>
        <p:spPr>
          <a:xfrm>
            <a:off x="4824824" y="1124324"/>
            <a:ext cx="9354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rPr>
              <a:t>02</a:t>
            </a:r>
            <a:endParaRPr sz="4400">
              <a:solidFill>
                <a:schemeClr val="accent2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805" name="Google Shape;805;p47"/>
          <p:cNvSpPr txBox="1"/>
          <p:nvPr/>
        </p:nvSpPr>
        <p:spPr>
          <a:xfrm>
            <a:off x="3383781" y="2989274"/>
            <a:ext cx="9354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rPr>
              <a:t>03</a:t>
            </a:r>
            <a:endParaRPr sz="4400">
              <a:solidFill>
                <a:schemeClr val="accent2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806" name="Google Shape;806;p47"/>
          <p:cNvSpPr txBox="1"/>
          <p:nvPr/>
        </p:nvSpPr>
        <p:spPr>
          <a:xfrm>
            <a:off x="4824824" y="2989275"/>
            <a:ext cx="9354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2"/>
                </a:solidFill>
                <a:latin typeface="Bai Jamjuree"/>
                <a:ea typeface="Bai Jamjuree"/>
                <a:cs typeface="Bai Jamjuree"/>
                <a:sym typeface="Bai Jamjuree"/>
              </a:rPr>
              <a:t>04</a:t>
            </a:r>
            <a:endParaRPr sz="4400">
              <a:solidFill>
                <a:schemeClr val="accent2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369-DDDC-C2BA-D30B-F2A7C705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Bypass Reactions of Gluconeogenesis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956872-9A92-3C64-87A8-77BD2E67AFD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Glucose-6-phosphatase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32480D7-FC55-280B-65E2-3D29E0B45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975" y="2362197"/>
            <a:ext cx="2174700" cy="6861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dirty="0"/>
              <a:t>Expressed </a:t>
            </a:r>
            <a:r>
              <a:rPr lang="en-US" sz="1200" i="1" dirty="0"/>
              <a:t>exclusively</a:t>
            </a:r>
            <a:r>
              <a:rPr lang="en-US" sz="1200" dirty="0"/>
              <a:t> in the liver.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/>
              <a:t>Allow for G6P dephosphorylation, which facilitates transport into bloodstream.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29671C-C2D7-64CA-8037-429270B76DA3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120875" y="1592195"/>
            <a:ext cx="2902200" cy="459600"/>
          </a:xfrm>
        </p:spPr>
        <p:txBody>
          <a:bodyPr/>
          <a:lstStyle/>
          <a:p>
            <a:r>
              <a:rPr lang="en-US" dirty="0"/>
              <a:t>FBPase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D21CB4C-44A3-A506-B458-02502A940D8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84650" y="2362197"/>
            <a:ext cx="2174700" cy="6861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When [Glucose] is low, FBPase is highly active.</a:t>
            </a:r>
          </a:p>
          <a:p>
            <a:pPr marL="114300" indent="0" algn="l"/>
            <a:r>
              <a:rPr lang="en-US" dirty="0"/>
              <a:t>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709A94-BBFB-F304-07A2-DE79A77E08E4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 sz="1800" dirty="0"/>
              <a:t>Pyruvate Carboxylase / PEP Carboxykinase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53E05F7-C262-60DE-05A0-17B6A630DFD0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481325" y="2362197"/>
            <a:ext cx="2174700" cy="6861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b="1" dirty="0"/>
              <a:t>For pyruvate carboxylase: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050" b="1" dirty="0"/>
              <a:t>Biotin</a:t>
            </a:r>
            <a:r>
              <a:rPr lang="en-US" sz="1050" dirty="0"/>
              <a:t> dependent mechanism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50" dirty="0"/>
              <a:t>For PEP Carboxykinase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050" dirty="0"/>
              <a:t>GDP – dependent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050" dirty="0"/>
              <a:t>Produces CO2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50" dirty="0"/>
          </a:p>
          <a:p>
            <a:pPr lvl="1" algn="l">
              <a:buFont typeface="Arial" panose="020B0604020202020204" pitchFamily="34" charset="0"/>
              <a:buChar char="•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83046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369-DDDC-C2BA-D30B-F2A7C705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Bypass Reactions of Gluconeogenesis</a:t>
            </a: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C39221BB-5FDD-69FE-9B9E-47DE42BE877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5275" y="1196140"/>
            <a:ext cx="8153400" cy="459600"/>
          </a:xfrm>
        </p:spPr>
        <p:txBody>
          <a:bodyPr/>
          <a:lstStyle/>
          <a:p>
            <a:r>
              <a:rPr lang="en-US" dirty="0"/>
              <a:t>How does exclusive G6Pase expression help with the physiological functions of the liver?</a:t>
            </a:r>
          </a:p>
        </p:txBody>
      </p:sp>
    </p:spTree>
    <p:extLst>
      <p:ext uri="{BB962C8B-B14F-4D97-AF65-F5344CB8AC3E}">
        <p14:creationId xmlns:p14="http://schemas.microsoft.com/office/powerpoint/2010/main" val="3670513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369-DDDC-C2BA-D30B-F2A7C705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Bypass Reactions of Gluconeogenesis</a:t>
            </a: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C39221BB-5FDD-69FE-9B9E-47DE42BE877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5275" y="1196140"/>
            <a:ext cx="8153400" cy="459600"/>
          </a:xfrm>
        </p:spPr>
        <p:txBody>
          <a:bodyPr/>
          <a:lstStyle/>
          <a:p>
            <a:r>
              <a:rPr lang="en-US" dirty="0"/>
              <a:t>How does exclusive G6Pase expression help with the physiological functions of the liver?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15742C-2382-56AE-9516-2197FED50449}"/>
              </a:ext>
            </a:extLst>
          </p:cNvPr>
          <p:cNvSpPr txBox="1"/>
          <p:nvPr/>
        </p:nvSpPr>
        <p:spPr>
          <a:xfrm>
            <a:off x="2428609" y="2571750"/>
            <a:ext cx="4336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The liver is a “generous” organ. The phosphate group of G6P is too bulky and large for the G6P to be transported across the cell membrane.</a:t>
            </a:r>
          </a:p>
          <a:p>
            <a:pPr algn="ctr"/>
            <a:endParaRPr lang="en-US" dirty="0">
              <a:latin typeface="Didact Gothic" panose="00000500000000000000" pitchFamily="2" charset="0"/>
            </a:endParaRPr>
          </a:p>
          <a:p>
            <a:pPr algn="ctr"/>
            <a:r>
              <a:rPr lang="en-US" dirty="0">
                <a:latin typeface="Didact Gothic" panose="00000500000000000000" pitchFamily="2" charset="0"/>
              </a:rPr>
              <a:t>This is also partially why glucagon acts in the liver but not in muscle cells.</a:t>
            </a:r>
          </a:p>
        </p:txBody>
      </p:sp>
      <p:pic>
        <p:nvPicPr>
          <p:cNvPr id="24" name="Picture 2" descr="Glucose 6-phosphate - Wikipedia">
            <a:extLst>
              <a:ext uri="{FF2B5EF4-FFF2-40B4-BE49-F238E27FC236}">
                <a16:creationId xmlns:a16="http://schemas.microsoft.com/office/drawing/2014/main" id="{1EE9A89E-5FE2-EBC4-586F-82BB78AD8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25" y="2361753"/>
            <a:ext cx="1661495" cy="1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63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369-DDDC-C2BA-D30B-F2A7C705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Pyruvate Carboxylase Mechanism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956872-9A92-3C64-87A8-77BD2E67AFD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5275" y="1196140"/>
            <a:ext cx="8153400" cy="459600"/>
          </a:xfrm>
        </p:spPr>
        <p:txBody>
          <a:bodyPr/>
          <a:lstStyle/>
          <a:p>
            <a:r>
              <a:rPr lang="en-US" sz="1800" dirty="0"/>
              <a:t>Converts phosphoenolpyruvate to oxaloacetate, with the help of biotin: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536CB-0704-AE8F-0E48-A81B0B8D000E}"/>
              </a:ext>
            </a:extLst>
          </p:cNvPr>
          <p:cNvSpPr txBox="1"/>
          <p:nvPr/>
        </p:nvSpPr>
        <p:spPr>
          <a:xfrm>
            <a:off x="717425" y="2749097"/>
            <a:ext cx="2410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Do we see any high energy intermediates in this reaction mechanism?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46C1D80-58D9-A66F-0903-0CB48351F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391" y="1655740"/>
            <a:ext cx="2613134" cy="321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377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369-DDDC-C2BA-D30B-F2A7C705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Pyruvate Carboxylase Mechanism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956872-9A92-3C64-87A8-77BD2E67AFD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5275" y="1196140"/>
            <a:ext cx="8153400" cy="459600"/>
          </a:xfrm>
        </p:spPr>
        <p:txBody>
          <a:bodyPr/>
          <a:lstStyle/>
          <a:p>
            <a:r>
              <a:rPr lang="en-US" sz="1800" dirty="0"/>
              <a:t>Converts phosphoenolpyruvate to oxaloacetate, with the help of biotin: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536CB-0704-AE8F-0E48-A81B0B8D000E}"/>
              </a:ext>
            </a:extLst>
          </p:cNvPr>
          <p:cNvSpPr txBox="1"/>
          <p:nvPr/>
        </p:nvSpPr>
        <p:spPr>
          <a:xfrm>
            <a:off x="717425" y="2749097"/>
            <a:ext cx="2410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idact Gothic" panose="00000500000000000000" pitchFamily="2" charset="0"/>
              </a:rPr>
              <a:t>Do we see any high energy intermediates in this reaction mechanism?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46C1D80-58D9-A66F-0903-0CB48351F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391" y="1655740"/>
            <a:ext cx="2613134" cy="321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8153DA1-6B34-E115-C480-F51F4E146450}"/>
              </a:ext>
            </a:extLst>
          </p:cNvPr>
          <p:cNvSpPr/>
          <p:nvPr/>
        </p:nvSpPr>
        <p:spPr>
          <a:xfrm>
            <a:off x="6954982" y="1655740"/>
            <a:ext cx="561109" cy="3185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61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369-DDDC-C2BA-D30B-F2A7C705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Sources for Pyruvate and Oxaloacetate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956872-9A92-3C64-87A8-77BD2E67AFD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5275" y="1196140"/>
            <a:ext cx="8153400" cy="459600"/>
          </a:xfrm>
        </p:spPr>
        <p:txBody>
          <a:bodyPr/>
          <a:lstStyle/>
          <a:p>
            <a:r>
              <a:rPr lang="en-US" sz="1800" dirty="0"/>
              <a:t>Name three other sources for pyruvate when there is low [Glucose].</a:t>
            </a:r>
            <a:br>
              <a:rPr lang="en-US" sz="1800" dirty="0"/>
            </a:br>
            <a:br>
              <a:rPr lang="en-US" sz="1800" dirty="0"/>
            </a:br>
            <a:r>
              <a:rPr lang="en-US" sz="900" dirty="0"/>
              <a:t>Hint: think cycles!</a:t>
            </a:r>
          </a:p>
        </p:txBody>
      </p:sp>
    </p:spTree>
    <p:extLst>
      <p:ext uri="{BB962C8B-B14F-4D97-AF65-F5344CB8AC3E}">
        <p14:creationId xmlns:p14="http://schemas.microsoft.com/office/powerpoint/2010/main" val="3291988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369-DDDC-C2BA-D30B-F2A7C705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Sources for Pyruvate and Oxaloacetate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956872-9A92-3C64-87A8-77BD2E67AFD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5275" y="1196140"/>
            <a:ext cx="8153400" cy="459600"/>
          </a:xfrm>
        </p:spPr>
        <p:txBody>
          <a:bodyPr/>
          <a:lstStyle/>
          <a:p>
            <a:r>
              <a:rPr lang="en-US" sz="1800" dirty="0"/>
              <a:t>Name three other sources for pyruvate when there is low [Glucose].</a:t>
            </a:r>
            <a:br>
              <a:rPr lang="en-US" sz="900" dirty="0"/>
            </a:br>
            <a:br>
              <a:rPr lang="en-US" sz="1800" dirty="0"/>
            </a:br>
            <a:r>
              <a:rPr lang="en-US" sz="900" dirty="0"/>
              <a:t>Hint: think cycles!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673F7-747E-200F-99AA-43D2A2A873CA}"/>
              </a:ext>
            </a:extLst>
          </p:cNvPr>
          <p:cNvSpPr txBox="1"/>
          <p:nvPr/>
        </p:nvSpPr>
        <p:spPr>
          <a:xfrm>
            <a:off x="717425" y="2098964"/>
            <a:ext cx="7003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Didact Gothic" panose="00000500000000000000" pitchFamily="2" charset="0"/>
              </a:rPr>
              <a:t>Cori Cycle – use of lactate to produce pyruvate.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Didact Gothic" panose="00000500000000000000" pitchFamily="2" charset="0"/>
              </a:rPr>
              <a:t>Glucose-Alanine Cycle – Use of alanine aminotransferase to produce pyruvate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Didact Gothic" panose="00000500000000000000" pitchFamily="2" charset="0"/>
              </a:rPr>
              <a:t>Citric acid cycle – produces OAA</a:t>
            </a:r>
          </a:p>
        </p:txBody>
      </p:sp>
    </p:spTree>
    <p:extLst>
      <p:ext uri="{BB962C8B-B14F-4D97-AF65-F5344CB8AC3E}">
        <p14:creationId xmlns:p14="http://schemas.microsoft.com/office/powerpoint/2010/main" val="3226988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369-DDDC-C2BA-D30B-F2A7C705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Cori Cycle</a:t>
            </a:r>
          </a:p>
        </p:txBody>
      </p:sp>
      <p:pic>
        <p:nvPicPr>
          <p:cNvPr id="5122" name="Picture 2" descr="What does the Cori cycle do? - definition, steps, and importance - Rs'  Science">
            <a:extLst>
              <a:ext uri="{FF2B5EF4-FFF2-40B4-BE49-F238E27FC236}">
                <a16:creationId xmlns:a16="http://schemas.microsoft.com/office/drawing/2014/main" id="{4B9DD323-0A4E-41AE-F6F4-CC1215271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806" y="1105776"/>
            <a:ext cx="4864388" cy="331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884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369-DDDC-C2BA-D30B-F2A7C705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Glucose-Alanine Cycle</a:t>
            </a:r>
          </a:p>
        </p:txBody>
      </p:sp>
      <p:pic>
        <p:nvPicPr>
          <p:cNvPr id="6146" name="Picture 2" descr="What is the significance of glucose-alanine cycle during starvation? - Quora">
            <a:extLst>
              <a:ext uri="{FF2B5EF4-FFF2-40B4-BE49-F238E27FC236}">
                <a16:creationId xmlns:a16="http://schemas.microsoft.com/office/drawing/2014/main" id="{56D24941-8624-0107-A4F4-7BD5EE8D5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75" y="1017725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21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369-DDDC-C2BA-D30B-F2A7C705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580" y="2238599"/>
            <a:ext cx="2351307" cy="666300"/>
          </a:xfrm>
        </p:spPr>
        <p:txBody>
          <a:bodyPr/>
          <a:lstStyle/>
          <a:p>
            <a:r>
              <a:rPr lang="en-US" sz="2800" dirty="0"/>
              <a:t>Citric Acid Cycle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F6CC1E1-6DCE-3661-C72A-84C1A0B2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308" y="252038"/>
            <a:ext cx="3435695" cy="463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24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9"/>
          <p:cNvSpPr txBox="1">
            <a:spLocks noGrp="1"/>
          </p:cNvSpPr>
          <p:nvPr>
            <p:ph type="title" idx="2"/>
          </p:nvPr>
        </p:nvSpPr>
        <p:spPr>
          <a:xfrm>
            <a:off x="617196" y="690175"/>
            <a:ext cx="3496800" cy="18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22" name="Google Shape;822;p49"/>
          <p:cNvSpPr/>
          <p:nvPr/>
        </p:nvSpPr>
        <p:spPr>
          <a:xfrm>
            <a:off x="3369399" y="251575"/>
            <a:ext cx="1951111" cy="1951111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6371871" y="-100929"/>
            <a:ext cx="2946922" cy="2945612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accent4"/>
          </a:solidFill>
          <a:ln w="85100" cap="flat" cmpd="sng">
            <a:solidFill>
              <a:srgbClr val="FFFFFF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7369839" y="896384"/>
            <a:ext cx="950986" cy="950986"/>
          </a:xfrm>
          <a:custGeom>
            <a:avLst/>
            <a:gdLst/>
            <a:ahLst/>
            <a:cxnLst/>
            <a:rect l="l" t="t" r="r" b="b"/>
            <a:pathLst>
              <a:path w="23983" h="23983" extrusionOk="0">
                <a:moveTo>
                  <a:pt x="14347" y="1277"/>
                </a:moveTo>
                <a:cubicBezTo>
                  <a:pt x="20244" y="2584"/>
                  <a:pt x="23983" y="8420"/>
                  <a:pt x="22706" y="14317"/>
                </a:cubicBezTo>
                <a:cubicBezTo>
                  <a:pt x="21399" y="20213"/>
                  <a:pt x="15563" y="23982"/>
                  <a:pt x="9667" y="22675"/>
                </a:cubicBezTo>
                <a:cubicBezTo>
                  <a:pt x="3739" y="21399"/>
                  <a:pt x="1" y="15563"/>
                  <a:pt x="1308" y="9636"/>
                </a:cubicBezTo>
                <a:cubicBezTo>
                  <a:pt x="2584" y="3739"/>
                  <a:pt x="8420" y="0"/>
                  <a:pt x="14347" y="1277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6453325" y="3102925"/>
            <a:ext cx="2905343" cy="2904394"/>
          </a:xfrm>
          <a:custGeom>
            <a:avLst/>
            <a:gdLst/>
            <a:ahLst/>
            <a:cxnLst/>
            <a:rect l="l" t="t" r="r" b="b"/>
            <a:pathLst>
              <a:path w="91796" h="91766" fill="none" extrusionOk="0">
                <a:moveTo>
                  <a:pt x="75473" y="16323"/>
                </a:moveTo>
                <a:cubicBezTo>
                  <a:pt x="91795" y="32646"/>
                  <a:pt x="91795" y="59120"/>
                  <a:pt x="75473" y="75443"/>
                </a:cubicBezTo>
                <a:cubicBezTo>
                  <a:pt x="59150" y="91765"/>
                  <a:pt x="32675" y="91765"/>
                  <a:pt x="16353" y="75443"/>
                </a:cubicBezTo>
                <a:cubicBezTo>
                  <a:pt x="0" y="59120"/>
                  <a:pt x="0" y="32646"/>
                  <a:pt x="16353" y="16323"/>
                </a:cubicBezTo>
                <a:cubicBezTo>
                  <a:pt x="32675" y="1"/>
                  <a:pt x="59150" y="1"/>
                  <a:pt x="75473" y="16323"/>
                </a:cubicBezTo>
                <a:close/>
              </a:path>
            </a:pathLst>
          </a:custGeom>
          <a:noFill/>
          <a:ln w="1822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6802536" y="3452169"/>
            <a:ext cx="2206923" cy="2205942"/>
          </a:xfrm>
          <a:custGeom>
            <a:avLst/>
            <a:gdLst/>
            <a:ahLst/>
            <a:cxnLst/>
            <a:rect l="l" t="t" r="r" b="b"/>
            <a:pathLst>
              <a:path w="69729" h="69698" fill="none" extrusionOk="0">
                <a:moveTo>
                  <a:pt x="1" y="34864"/>
                </a:moveTo>
                <a:cubicBezTo>
                  <a:pt x="31" y="15624"/>
                  <a:pt x="15624" y="31"/>
                  <a:pt x="34865" y="0"/>
                </a:cubicBezTo>
                <a:cubicBezTo>
                  <a:pt x="54105" y="0"/>
                  <a:pt x="69698" y="15593"/>
                  <a:pt x="69728" y="34864"/>
                </a:cubicBezTo>
                <a:cubicBezTo>
                  <a:pt x="69698" y="54105"/>
                  <a:pt x="54105" y="69698"/>
                  <a:pt x="34865" y="69698"/>
                </a:cubicBezTo>
                <a:cubicBezTo>
                  <a:pt x="15624" y="69667"/>
                  <a:pt x="31" y="54074"/>
                  <a:pt x="1" y="34864"/>
                </a:cubicBezTo>
                <a:close/>
              </a:path>
            </a:pathLst>
          </a:custGeom>
          <a:solidFill>
            <a:schemeClr val="accent4"/>
          </a:solidFill>
          <a:ln w="85100" cap="flat" cmpd="sng">
            <a:solidFill>
              <a:srgbClr val="FFFFFF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 rot="10800000">
            <a:off x="7044005" y="3681137"/>
            <a:ext cx="1718215" cy="1718215"/>
          </a:xfrm>
          <a:custGeom>
            <a:avLst/>
            <a:gdLst/>
            <a:ahLst/>
            <a:cxnLst/>
            <a:rect l="l" t="t" r="r" b="b"/>
            <a:pathLst>
              <a:path w="54288" h="54288" extrusionOk="0">
                <a:moveTo>
                  <a:pt x="1" y="27144"/>
                </a:moveTo>
                <a:cubicBezTo>
                  <a:pt x="1" y="12159"/>
                  <a:pt x="12159" y="1"/>
                  <a:pt x="27144" y="1"/>
                </a:cubicBezTo>
                <a:cubicBezTo>
                  <a:pt x="42129" y="1"/>
                  <a:pt x="54257" y="12159"/>
                  <a:pt x="54288" y="27144"/>
                </a:cubicBezTo>
                <a:cubicBezTo>
                  <a:pt x="54257" y="42129"/>
                  <a:pt x="42129" y="54257"/>
                  <a:pt x="27144" y="54287"/>
                </a:cubicBezTo>
                <a:cubicBezTo>
                  <a:pt x="12159" y="54257"/>
                  <a:pt x="1" y="42129"/>
                  <a:pt x="1" y="27144"/>
                </a:cubicBezTo>
                <a:close/>
                <a:moveTo>
                  <a:pt x="3709" y="27144"/>
                </a:moveTo>
                <a:cubicBezTo>
                  <a:pt x="3740" y="40062"/>
                  <a:pt x="14226" y="50548"/>
                  <a:pt x="27144" y="50548"/>
                </a:cubicBezTo>
                <a:cubicBezTo>
                  <a:pt x="40062" y="50548"/>
                  <a:pt x="50549" y="40062"/>
                  <a:pt x="50579" y="27144"/>
                </a:cubicBezTo>
                <a:cubicBezTo>
                  <a:pt x="50549" y="14226"/>
                  <a:pt x="40062" y="3739"/>
                  <a:pt x="27144" y="3709"/>
                </a:cubicBezTo>
                <a:cubicBezTo>
                  <a:pt x="14226" y="3739"/>
                  <a:pt x="3740" y="14195"/>
                  <a:pt x="3709" y="27144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7586639" y="4236244"/>
            <a:ext cx="638792" cy="638824"/>
          </a:xfrm>
          <a:custGeom>
            <a:avLst/>
            <a:gdLst/>
            <a:ahLst/>
            <a:cxnLst/>
            <a:rect l="l" t="t" r="r" b="b"/>
            <a:pathLst>
              <a:path w="20183" h="20184" extrusionOk="0">
                <a:moveTo>
                  <a:pt x="20183" y="10092"/>
                </a:moveTo>
                <a:cubicBezTo>
                  <a:pt x="20183" y="15655"/>
                  <a:pt x="15654" y="20184"/>
                  <a:pt x="10092" y="20184"/>
                </a:cubicBezTo>
                <a:cubicBezTo>
                  <a:pt x="4529" y="20184"/>
                  <a:pt x="0" y="15655"/>
                  <a:pt x="0" y="10092"/>
                </a:cubicBezTo>
                <a:cubicBezTo>
                  <a:pt x="0" y="4499"/>
                  <a:pt x="4529" y="1"/>
                  <a:pt x="10092" y="1"/>
                </a:cubicBezTo>
                <a:cubicBezTo>
                  <a:pt x="15654" y="1"/>
                  <a:pt x="20183" y="4499"/>
                  <a:pt x="20183" y="10092"/>
                </a:cubicBezTo>
                <a:close/>
              </a:path>
            </a:pathLst>
          </a:cu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 rot="10800000">
            <a:off x="6371887" y="3080743"/>
            <a:ext cx="641961" cy="641928"/>
          </a:xfrm>
          <a:custGeom>
            <a:avLst/>
            <a:gdLst/>
            <a:ahLst/>
            <a:cxnLst/>
            <a:rect l="l" t="t" r="r" b="b"/>
            <a:pathLst>
              <a:path w="19242" h="19241" extrusionOk="0">
                <a:moveTo>
                  <a:pt x="19241" y="9605"/>
                </a:moveTo>
                <a:cubicBezTo>
                  <a:pt x="19241" y="14925"/>
                  <a:pt x="14925" y="19241"/>
                  <a:pt x="9636" y="19241"/>
                </a:cubicBezTo>
                <a:cubicBezTo>
                  <a:pt x="4317" y="19241"/>
                  <a:pt x="1" y="14925"/>
                  <a:pt x="1" y="9605"/>
                </a:cubicBezTo>
                <a:cubicBezTo>
                  <a:pt x="1" y="4316"/>
                  <a:pt x="4317" y="0"/>
                  <a:pt x="9636" y="0"/>
                </a:cubicBezTo>
                <a:cubicBezTo>
                  <a:pt x="14925" y="0"/>
                  <a:pt x="19241" y="4316"/>
                  <a:pt x="19241" y="960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6496636" y="3204458"/>
            <a:ext cx="393511" cy="393511"/>
          </a:xfrm>
          <a:custGeom>
            <a:avLst/>
            <a:gdLst/>
            <a:ahLst/>
            <a:cxnLst/>
            <a:rect l="l" t="t" r="r" b="b"/>
            <a:pathLst>
              <a:path w="11795" h="11795" extrusionOk="0">
                <a:moveTo>
                  <a:pt x="11794" y="5897"/>
                </a:moveTo>
                <a:cubicBezTo>
                  <a:pt x="11794" y="9180"/>
                  <a:pt x="9150" y="11794"/>
                  <a:pt x="5897" y="11794"/>
                </a:cubicBezTo>
                <a:cubicBezTo>
                  <a:pt x="2645" y="11794"/>
                  <a:pt x="1" y="9180"/>
                  <a:pt x="1" y="5897"/>
                </a:cubicBezTo>
                <a:cubicBezTo>
                  <a:pt x="1" y="2645"/>
                  <a:pt x="2645" y="1"/>
                  <a:pt x="5897" y="1"/>
                </a:cubicBezTo>
                <a:cubicBezTo>
                  <a:pt x="9150" y="1"/>
                  <a:pt x="11794" y="2645"/>
                  <a:pt x="11794" y="5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6678032" y="204577"/>
            <a:ext cx="2334600" cy="2334600"/>
          </a:xfrm>
          <a:prstGeom prst="donut">
            <a:avLst>
              <a:gd name="adj" fmla="val 6601"/>
            </a:avLst>
          </a:prstGeom>
          <a:gradFill>
            <a:gsLst>
              <a:gs pos="0">
                <a:srgbClr val="FFFFFF"/>
              </a:gs>
              <a:gs pos="100000">
                <a:srgbClr val="8EBFE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5713138" y="2420963"/>
            <a:ext cx="1960500" cy="1960500"/>
          </a:xfrm>
          <a:prstGeom prst="donut">
            <a:avLst>
              <a:gd name="adj" fmla="val 6601"/>
            </a:avLst>
          </a:prstGeom>
          <a:gradFill>
            <a:gsLst>
              <a:gs pos="0">
                <a:srgbClr val="E2E8DB"/>
              </a:gs>
              <a:gs pos="100000">
                <a:srgbClr val="B6D7A8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 txBox="1">
            <a:spLocks noGrp="1"/>
          </p:cNvSpPr>
          <p:nvPr>
            <p:ph type="title"/>
          </p:nvPr>
        </p:nvSpPr>
        <p:spPr>
          <a:xfrm>
            <a:off x="671165" y="2514600"/>
            <a:ext cx="8338294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Exam Review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5"/>
          <p:cNvSpPr txBox="1">
            <a:spLocks noGrp="1"/>
          </p:cNvSpPr>
          <p:nvPr>
            <p:ph type="title"/>
          </p:nvPr>
        </p:nvSpPr>
        <p:spPr>
          <a:xfrm>
            <a:off x="717425" y="1317075"/>
            <a:ext cx="77091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Good luck!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D3E3-35E1-6012-3959-E9C64DD0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271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3"/>
          <p:cNvSpPr txBox="1">
            <a:spLocks noGrp="1"/>
          </p:cNvSpPr>
          <p:nvPr>
            <p:ph type="title"/>
          </p:nvPr>
        </p:nvSpPr>
        <p:spPr>
          <a:xfrm>
            <a:off x="63795" y="2886500"/>
            <a:ext cx="8476855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Metabolism and Regulation</a:t>
            </a:r>
            <a:endParaRPr sz="4400" dirty="0"/>
          </a:p>
        </p:txBody>
      </p:sp>
      <p:sp>
        <p:nvSpPr>
          <p:cNvPr id="893" name="Google Shape;893;p53"/>
          <p:cNvSpPr txBox="1">
            <a:spLocks noGrp="1"/>
          </p:cNvSpPr>
          <p:nvPr>
            <p:ph type="title" idx="2"/>
          </p:nvPr>
        </p:nvSpPr>
        <p:spPr>
          <a:xfrm>
            <a:off x="5079945" y="1062075"/>
            <a:ext cx="3483900" cy="18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790F-778C-D3DA-8913-31AB5C98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ATP – A “High Energy” Molecule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4EE540E-9621-4A14-8783-E4870B312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332" y="1017725"/>
            <a:ext cx="2615285" cy="15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584DBF27-126C-F22E-DB9C-B49F6EF9DC2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87178" y="2598464"/>
            <a:ext cx="7969592" cy="2320866"/>
          </a:xfrm>
        </p:spPr>
        <p:txBody>
          <a:bodyPr/>
          <a:lstStyle/>
          <a:p>
            <a:r>
              <a:rPr lang="en-US" dirty="0"/>
              <a:t>ATP is widely used in metabolism to catalyze reactions which are otherwise unfavorable under standard state conditions.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Describe </a:t>
            </a:r>
            <a:r>
              <a:rPr lang="en-US" b="1" dirty="0"/>
              <a:t>three</a:t>
            </a:r>
            <a:r>
              <a:rPr lang="en-US" dirty="0"/>
              <a:t> reasons why ATP is considered a “high energy” molecule.</a:t>
            </a:r>
          </a:p>
        </p:txBody>
      </p:sp>
    </p:spTree>
    <p:extLst>
      <p:ext uri="{BB962C8B-B14F-4D97-AF65-F5344CB8AC3E}">
        <p14:creationId xmlns:p14="http://schemas.microsoft.com/office/powerpoint/2010/main" val="16311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790F-778C-D3DA-8913-31AB5C98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ATP – A “High Energy” Molecule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BC383-0378-0B7B-50D0-41ABC4E60F3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07338" y="2185288"/>
            <a:ext cx="2902200" cy="886540"/>
          </a:xfrm>
        </p:spPr>
        <p:txBody>
          <a:bodyPr/>
          <a:lstStyle/>
          <a:p>
            <a:r>
              <a:rPr lang="en-US" dirty="0"/>
              <a:t>Resonance Stabilization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C01788-6818-903A-6D43-DCD13ACCC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38" y="3125151"/>
            <a:ext cx="2538600" cy="1000623"/>
          </a:xfrm>
        </p:spPr>
        <p:txBody>
          <a:bodyPr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products of ATP hydrolysis are more resonance stabilized than the reactants.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834C62-BDAA-6A0F-5EC0-FD19CB2C296C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/>
              <a:t>Charge Separation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0B4445A-5AFC-3EC3-1A2B-F1DD036DA707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 separation of charges in the phosphate region decreases the potential energy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7B84EF-5600-1962-736B-142164ADF852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 dirty="0"/>
              <a:t>Entropy Increase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7">
                <a:extLst>
                  <a:ext uri="{FF2B5EF4-FFF2-40B4-BE49-F238E27FC236}">
                    <a16:creationId xmlns:a16="http://schemas.microsoft.com/office/drawing/2014/main" id="{8CB628F5-F765-E3B8-804E-D3B83A47926F}"/>
                  </a:ext>
                </a:extLst>
              </p:cNvPr>
              <p:cNvSpPr>
                <a:spLocks noGrp="1"/>
              </p:cNvSpPr>
              <p:nvPr>
                <p:ph type="subTitle" idx="6"/>
              </p:nvPr>
            </p:nvSpPr>
            <p:spPr>
              <a:xfrm>
                <a:off x="5816275" y="2644777"/>
                <a:ext cx="2538600" cy="2068989"/>
              </a:xfr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dirty="0"/>
                  <a:t>Increase in entropy after separation contributes to a negative </a:t>
                </a:r>
                <a:r>
                  <a:rPr lang="el-GR" dirty="0"/>
                  <a:t>Δ</a:t>
                </a:r>
                <a:r>
                  <a:rPr lang="en-US" dirty="0"/>
                  <a:t>G.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dirty="0"/>
                  <a:t>What is the effect of </a:t>
                </a:r>
                <a:r>
                  <a:rPr lang="el-GR" dirty="0"/>
                  <a:t>Δ</a:t>
                </a:r>
                <a:r>
                  <a:rPr lang="en-US" dirty="0"/>
                  <a:t>H?</a:t>
                </a:r>
              </a:p>
            </p:txBody>
          </p:sp>
        </mc:Choice>
        <mc:Fallback xmlns="">
          <p:sp>
            <p:nvSpPr>
              <p:cNvPr id="8" name="Subtitle 7">
                <a:extLst>
                  <a:ext uri="{FF2B5EF4-FFF2-40B4-BE49-F238E27FC236}">
                    <a16:creationId xmlns:a16="http://schemas.microsoft.com/office/drawing/2014/main" id="{8CB628F5-F765-E3B8-804E-D3B83A479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6"/>
              </p:nvPr>
            </p:nvSpPr>
            <p:spPr>
              <a:xfrm>
                <a:off x="5816275" y="2644777"/>
                <a:ext cx="2538600" cy="206898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>
            <a:extLst>
              <a:ext uri="{FF2B5EF4-FFF2-40B4-BE49-F238E27FC236}">
                <a16:creationId xmlns:a16="http://schemas.microsoft.com/office/drawing/2014/main" id="{B4EE540E-9621-4A14-8783-E4870B312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332" y="1017725"/>
            <a:ext cx="2615285" cy="15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2A66A5-21C9-EEC9-FD66-3D411400E9B5}"/>
                  </a:ext>
                </a:extLst>
              </p:cNvPr>
              <p:cNvSpPr txBox="1"/>
              <p:nvPr/>
            </p:nvSpPr>
            <p:spPr>
              <a:xfrm>
                <a:off x="3506100" y="2590244"/>
                <a:ext cx="213180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ATP + H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ADP + P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i</a:t>
                </a:r>
                <a:endPara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=−30.5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2A66A5-21C9-EEC9-FD66-3D411400E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00" y="2590244"/>
                <a:ext cx="2131801" cy="523220"/>
              </a:xfrm>
              <a:prstGeom prst="rect">
                <a:avLst/>
              </a:prstGeom>
              <a:blipFill>
                <a:blip r:embed="rId4"/>
                <a:stretch>
                  <a:fillRect t="-3488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80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30DE-E4D6-23E4-D437-C4B47460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“High Energy” Bonds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C34642D-40A9-6859-4E6D-2646174B581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92823" y="1247835"/>
            <a:ext cx="6558304" cy="1211830"/>
          </a:xfrm>
        </p:spPr>
        <p:txBody>
          <a:bodyPr/>
          <a:lstStyle/>
          <a:p>
            <a:r>
              <a:rPr lang="en-US" dirty="0"/>
              <a:t>How many high energy bonds did we discuss in class? </a:t>
            </a:r>
            <a:r>
              <a:rPr lang="en-US" u="sng" dirty="0"/>
              <a:t>Name</a:t>
            </a:r>
            <a:r>
              <a:rPr lang="en-US" dirty="0"/>
              <a:t> them and </a:t>
            </a:r>
            <a:r>
              <a:rPr lang="en-US" u="sng" dirty="0"/>
              <a:t>draw</a:t>
            </a:r>
            <a:r>
              <a:rPr lang="en-US" dirty="0"/>
              <a:t> an example for each. </a:t>
            </a:r>
          </a:p>
        </p:txBody>
      </p:sp>
    </p:spTree>
    <p:extLst>
      <p:ext uri="{BB962C8B-B14F-4D97-AF65-F5344CB8AC3E}">
        <p14:creationId xmlns:p14="http://schemas.microsoft.com/office/powerpoint/2010/main" val="2302603709"/>
      </p:ext>
    </p:extLst>
  </p:cSld>
  <p:clrMapOvr>
    <a:masterClrMapping/>
  </p:clrMapOvr>
</p:sld>
</file>

<file path=ppt/theme/theme1.xml><?xml version="1.0" encoding="utf-8"?>
<a:theme xmlns:a="http://schemas.openxmlformats.org/drawingml/2006/main" name="Biotechnology Medical Center by Slidesgo">
  <a:themeElements>
    <a:clrScheme name="Simple Light">
      <a:dk1>
        <a:srgbClr val="121418"/>
      </a:dk1>
      <a:lt1>
        <a:srgbClr val="EAECEE"/>
      </a:lt1>
      <a:dk2>
        <a:srgbClr val="BDBCC0"/>
      </a:dk2>
      <a:lt2>
        <a:srgbClr val="B2AFAF"/>
      </a:lt2>
      <a:accent1>
        <a:srgbClr val="8EBFEE"/>
      </a:accent1>
      <a:accent2>
        <a:srgbClr val="B6D7A8"/>
      </a:accent2>
      <a:accent3>
        <a:srgbClr val="D5E8FA"/>
      </a:accent3>
      <a:accent4>
        <a:srgbClr val="FFFFFF"/>
      </a:accent4>
      <a:accent5>
        <a:srgbClr val="FFFFFF"/>
      </a:accent5>
      <a:accent6>
        <a:srgbClr val="FFFFFF"/>
      </a:accent6>
      <a:hlink>
        <a:srgbClr val="A7BF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1053</Words>
  <Application>Microsoft Office PowerPoint</Application>
  <PresentationFormat>On-screen Show (16:9)</PresentationFormat>
  <Paragraphs>172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Bai Jamjuree Medium</vt:lpstr>
      <vt:lpstr>Bai Jamjuree</vt:lpstr>
      <vt:lpstr>Cambria Math</vt:lpstr>
      <vt:lpstr>Arial</vt:lpstr>
      <vt:lpstr>Didact Gothic</vt:lpstr>
      <vt:lpstr>Biotechnology Medical Center by Slidesgo</vt:lpstr>
      <vt:lpstr>BCHM 463 GSS –  Exam III Review</vt:lpstr>
      <vt:lpstr>Please sign in!</vt:lpstr>
      <vt:lpstr>Agenda</vt:lpstr>
      <vt:lpstr>01</vt:lpstr>
      <vt:lpstr>Questions?</vt:lpstr>
      <vt:lpstr>Metabolism and Regulation</vt:lpstr>
      <vt:lpstr>ATP – A “High Energy” Molecule</vt:lpstr>
      <vt:lpstr>ATP – A “High Energy” Molecule</vt:lpstr>
      <vt:lpstr>“High Energy” Bonds</vt:lpstr>
      <vt:lpstr>“High Energy” Bonds Covered in class</vt:lpstr>
      <vt:lpstr>Regulatory Mechanisms</vt:lpstr>
      <vt:lpstr>Regulatory Mechanisms</vt:lpstr>
      <vt:lpstr>Regulatory Mechanisms</vt:lpstr>
      <vt:lpstr>Regulatory Mechanisms</vt:lpstr>
      <vt:lpstr>Glycogen Phosphorylase</vt:lpstr>
      <vt:lpstr>Glycogen Phosphorylase</vt:lpstr>
      <vt:lpstr>03</vt:lpstr>
      <vt:lpstr>Glycolysis</vt:lpstr>
      <vt:lpstr>Glycolysis</vt:lpstr>
      <vt:lpstr>Glycolysis</vt:lpstr>
      <vt:lpstr>Glycolysis</vt:lpstr>
      <vt:lpstr>Glycolysis</vt:lpstr>
      <vt:lpstr>Glycolysis</vt:lpstr>
      <vt:lpstr>Glycolysis</vt:lpstr>
      <vt:lpstr>Glycolysis</vt:lpstr>
      <vt:lpstr>Glycolysis</vt:lpstr>
      <vt:lpstr>Glycolysis</vt:lpstr>
      <vt:lpstr>Gluconeogenesis</vt:lpstr>
      <vt:lpstr>Bypass Reactions of Gluconeogenesis</vt:lpstr>
      <vt:lpstr>Bypass Reactions of Gluconeogenesis</vt:lpstr>
      <vt:lpstr>Bypass Reactions of Gluconeogenesis</vt:lpstr>
      <vt:lpstr>Bypass Reactions of Gluconeogenesis</vt:lpstr>
      <vt:lpstr>Pyruvate Carboxylase Mechanism</vt:lpstr>
      <vt:lpstr>Pyruvate Carboxylase Mechanism</vt:lpstr>
      <vt:lpstr>Sources for Pyruvate and Oxaloacetate</vt:lpstr>
      <vt:lpstr>Sources for Pyruvate and Oxaloacetate</vt:lpstr>
      <vt:lpstr>Cori Cycle</vt:lpstr>
      <vt:lpstr>Glucose-Alanine Cycle</vt:lpstr>
      <vt:lpstr>Citric Acid Cycle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BCHM 463 GSS –  Exam III Review</dc:title>
  <dc:creator>David</dc:creator>
  <cp:lastModifiedBy>David Zhao</cp:lastModifiedBy>
  <cp:revision>2</cp:revision>
  <dcterms:modified xsi:type="dcterms:W3CDTF">2022-11-12T21:47:48Z</dcterms:modified>
</cp:coreProperties>
</file>