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8" r:id="rId3"/>
    <p:sldId id="257" r:id="rId4"/>
    <p:sldId id="258" r:id="rId5"/>
    <p:sldId id="269" r:id="rId6"/>
    <p:sldId id="259" r:id="rId7"/>
    <p:sldId id="272" r:id="rId8"/>
    <p:sldId id="273" r:id="rId9"/>
    <p:sldId id="274" r:id="rId10"/>
    <p:sldId id="275" r:id="rId11"/>
    <p:sldId id="276" r:id="rId12"/>
    <p:sldId id="280" r:id="rId13"/>
    <p:sldId id="278" r:id="rId14"/>
    <p:sldId id="279" r:id="rId15"/>
    <p:sldId id="260" r:id="rId16"/>
    <p:sldId id="261" r:id="rId17"/>
    <p:sldId id="262" r:id="rId18"/>
    <p:sldId id="263" r:id="rId19"/>
    <p:sldId id="264" r:id="rId20"/>
    <p:sldId id="265" r:id="rId21"/>
    <p:sldId id="266" r:id="rId22"/>
    <p:sldId id="267" r:id="rId23"/>
    <p:sldId id="281" r:id="rId24"/>
    <p:sldId id="282" r:id="rId25"/>
  </p:sldIdLst>
  <p:sldSz cx="9144000" cy="6858000" type="screen4x3"/>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01AF7AFC-58C3-445A-A973-D59532A629F4}" type="slidenum">
              <a:rPr lang="es-MX" smtClean="0"/>
              <a:pPr/>
              <a:t>‹#›</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1AF7AFC-58C3-445A-A973-D59532A629F4}" type="slidenum">
              <a:rPr lang="es-MX" smtClean="0"/>
              <a:pPr/>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1AF7AFC-58C3-445A-A973-D59532A629F4}" type="slidenum">
              <a:rPr lang="es-MX" smtClean="0"/>
              <a:pPr/>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1AF7AFC-58C3-445A-A973-D59532A629F4}" type="slidenum">
              <a:rPr lang="es-MX" smtClean="0"/>
              <a:pPr/>
              <a:t>‹#›</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1AF7AFC-58C3-445A-A973-D59532A629F4}" type="slidenum">
              <a:rPr lang="es-MX" smtClean="0"/>
              <a:pPr/>
              <a:t>‹#›</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1AF7AFC-58C3-445A-A973-D59532A629F4}" type="slidenum">
              <a:rPr lang="es-MX" smtClean="0"/>
              <a:pPr/>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1AF7AFC-58C3-445A-A973-D59532A629F4}" type="slidenum">
              <a:rPr lang="es-MX" smtClean="0"/>
              <a:pPr/>
              <a:t>‹#›</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1AF7AFC-58C3-445A-A973-D59532A629F4}" type="slidenum">
              <a:rPr lang="es-MX" smtClean="0"/>
              <a:pPr/>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1AF7AFC-58C3-445A-A973-D59532A629F4}" type="slidenum">
              <a:rPr lang="es-MX" smtClean="0"/>
              <a:pPr/>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1AF7AFC-58C3-445A-A973-D59532A629F4}" type="slidenum">
              <a:rPr lang="es-MX" smtClean="0"/>
              <a:pPr/>
              <a:t>‹#›</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A4D4AB-C72B-4347-94D5-C0220A115AE0}" type="datetimeFigureOut">
              <a:rPr lang="es-MX" smtClean="0"/>
              <a:pPr/>
              <a:t>29/08/2013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01AF7AFC-58C3-445A-A973-D59532A629F4}" type="slidenum">
              <a:rPr lang="es-MX" smtClean="0"/>
              <a:pPr/>
              <a:t>‹#›</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DA4D4AB-C72B-4347-94D5-C0220A115AE0}" type="datetimeFigureOut">
              <a:rPr lang="es-MX" smtClean="0"/>
              <a:pPr/>
              <a:t>29/08/2013</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1AF7AFC-58C3-445A-A973-D59532A629F4}" type="slidenum">
              <a:rPr lang="es-MX" smtClean="0"/>
              <a:pPr/>
              <a:t>‹#›</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0"/>
            <a:ext cx="7851648" cy="1828800"/>
          </a:xfrm>
        </p:spPr>
        <p:txBody>
          <a:bodyPr>
            <a:normAutofit fontScale="90000"/>
          </a:bodyPr>
          <a:lstStyle/>
          <a:p>
            <a:pPr algn="ctr"/>
            <a:r>
              <a:rPr lang="es-MX" dirty="0" smtClean="0"/>
              <a:t>P.S.P. </a:t>
            </a:r>
            <a:br>
              <a:rPr lang="es-MX" dirty="0" smtClean="0"/>
            </a:br>
            <a:r>
              <a:rPr lang="es-MX" dirty="0" smtClean="0"/>
              <a:t>(Personal Software Process)</a:t>
            </a:r>
            <a:endParaRPr lang="es-MX" dirty="0"/>
          </a:p>
        </p:txBody>
      </p:sp>
      <p:sp>
        <p:nvSpPr>
          <p:cNvPr id="3" name="Subtitle 2"/>
          <p:cNvSpPr>
            <a:spLocks noGrp="1"/>
          </p:cNvSpPr>
          <p:nvPr>
            <p:ph type="subTitle" idx="1"/>
          </p:nvPr>
        </p:nvSpPr>
        <p:spPr>
          <a:xfrm>
            <a:off x="609600" y="4419600"/>
            <a:ext cx="7854696" cy="1752600"/>
          </a:xfrm>
        </p:spPr>
        <p:txBody>
          <a:bodyPr/>
          <a:lstStyle/>
          <a:p>
            <a:r>
              <a:rPr lang="es-MX" dirty="0" smtClean="0"/>
              <a:t>Iván Daniel Murguía	26667 </a:t>
            </a:r>
          </a:p>
          <a:p>
            <a:r>
              <a:rPr lang="es-MX" dirty="0" smtClean="0"/>
              <a:t>Juan Carlos Martínez	26291</a:t>
            </a:r>
            <a:endParaRPr lang="es-MX" dirty="0"/>
          </a:p>
        </p:txBody>
      </p:sp>
    </p:spTree>
    <p:extLst>
      <p:ext uri="{BB962C8B-B14F-4D97-AF65-F5344CB8AC3E}">
        <p14:creationId xmlns:p14="http://schemas.microsoft.com/office/powerpoint/2010/main" val="350541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Como se hace PSP0:</a:t>
            </a:r>
            <a:endParaRPr lang="es-MX" dirty="0"/>
          </a:p>
        </p:txBody>
      </p:sp>
      <p:sp>
        <p:nvSpPr>
          <p:cNvPr id="3" name="2 Marcador de contenido"/>
          <p:cNvSpPr>
            <a:spLocks noGrp="1"/>
          </p:cNvSpPr>
          <p:nvPr>
            <p:ph idx="1"/>
          </p:nvPr>
        </p:nvSpPr>
        <p:spPr>
          <a:xfrm>
            <a:off x="457200" y="2362200"/>
            <a:ext cx="8229600" cy="3962400"/>
          </a:xfrm>
        </p:spPr>
        <p:txBody>
          <a:bodyPr/>
          <a:lstStyle/>
          <a:p>
            <a:pPr marL="26988" indent="0">
              <a:buNone/>
            </a:pPr>
            <a:r>
              <a:rPr lang="es-MX" dirty="0" smtClean="0"/>
              <a:t>Hacer un plan o un proyecto.</a:t>
            </a:r>
          </a:p>
          <a:p>
            <a:pPr marL="26988" indent="0">
              <a:buNone/>
            </a:pPr>
            <a:r>
              <a:rPr lang="es-MX" dirty="0" smtClean="0"/>
              <a:t>Utilizar los métodos de diseño y desarrollo,</a:t>
            </a:r>
          </a:p>
          <a:p>
            <a:pPr marL="26988" indent="0">
              <a:buNone/>
            </a:pPr>
            <a:r>
              <a:rPr lang="es-MX" dirty="0" smtClean="0"/>
              <a:t>Para producir un pequeño programa.</a:t>
            </a:r>
          </a:p>
          <a:p>
            <a:pPr marL="26988" indent="0">
              <a:buNone/>
            </a:pPr>
            <a:r>
              <a:rPr lang="es-MX" dirty="0" smtClean="0"/>
              <a:t>Registrar el tiempo de desarrollo y defectos encontrados, para el trabajo realizado.</a:t>
            </a:r>
          </a:p>
          <a:p>
            <a:pPr marL="26988" indent="0">
              <a:buNone/>
            </a:pPr>
            <a:r>
              <a:rPr lang="es-MX" dirty="0" smtClean="0"/>
              <a:t>Hacer un resumen.</a:t>
            </a:r>
            <a:endParaRPr lang="es-MX" dirty="0"/>
          </a:p>
        </p:txBody>
      </p:sp>
    </p:spTree>
    <p:extLst>
      <p:ext uri="{BB962C8B-B14F-4D97-AF65-F5344CB8AC3E}">
        <p14:creationId xmlns:p14="http://schemas.microsoft.com/office/powerpoint/2010/main" val="1404364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381000" y="403202"/>
            <a:ext cx="8229600" cy="1143000"/>
          </a:xfrm>
        </p:spPr>
        <p:txBody>
          <a:bodyPr/>
          <a:lstStyle/>
          <a:p>
            <a:pPr algn="ctr"/>
            <a:r>
              <a:rPr lang="es-MX" dirty="0" smtClean="0"/>
              <a:t>PROCESO</a:t>
            </a:r>
            <a:endParaRPr lang="es-MX"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0" y="1565536"/>
            <a:ext cx="8955087" cy="530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127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pPr algn="ctr"/>
            <a:r>
              <a:rPr lang="es-MX" dirty="0" smtClean="0"/>
              <a:t>Defectos</a:t>
            </a:r>
            <a:endParaRPr lang="es-MX" dirty="0"/>
          </a:p>
        </p:txBody>
      </p:sp>
      <p:sp>
        <p:nvSpPr>
          <p:cNvPr id="3" name="Content Placeholder 2"/>
          <p:cNvSpPr>
            <a:spLocks noGrp="1"/>
          </p:cNvSpPr>
          <p:nvPr>
            <p:ph idx="1"/>
          </p:nvPr>
        </p:nvSpPr>
        <p:spPr/>
        <p:txBody>
          <a:bodyPr>
            <a:normAutofit/>
          </a:bodyPr>
          <a:lstStyle/>
          <a:p>
            <a:r>
              <a:rPr lang="es-US" dirty="0"/>
              <a:t>Un defecto es algo OBJETIVO que está </a:t>
            </a:r>
            <a:r>
              <a:rPr lang="es-US" dirty="0" smtClean="0"/>
              <a:t>equivocado </a:t>
            </a:r>
            <a:r>
              <a:rPr lang="es-US" dirty="0"/>
              <a:t>en un programa: </a:t>
            </a:r>
            <a:endParaRPr lang="es-US" dirty="0" smtClean="0"/>
          </a:p>
          <a:p>
            <a:pPr marL="0" indent="0">
              <a:buNone/>
            </a:pPr>
            <a:r>
              <a:rPr lang="es-US" dirty="0"/>
              <a:t>	</a:t>
            </a:r>
            <a:r>
              <a:rPr lang="es-US" dirty="0" smtClean="0"/>
              <a:t>Error </a:t>
            </a:r>
            <a:r>
              <a:rPr lang="es-US" dirty="0"/>
              <a:t>sintáctico, falta tipográfica, error </a:t>
            </a:r>
            <a:r>
              <a:rPr lang="es-US" dirty="0" smtClean="0"/>
              <a:t>de 	puntuación</a:t>
            </a:r>
            <a:r>
              <a:rPr lang="es-US" dirty="0"/>
              <a:t>, ...</a:t>
            </a:r>
          </a:p>
          <a:p>
            <a:r>
              <a:rPr lang="es-US" dirty="0" smtClean="0"/>
              <a:t>Pueden </a:t>
            </a:r>
            <a:r>
              <a:rPr lang="es-US" dirty="0"/>
              <a:t>estar en los programas, en los </a:t>
            </a:r>
            <a:r>
              <a:rPr lang="es-US" dirty="0" smtClean="0"/>
              <a:t>diseños </a:t>
            </a:r>
            <a:r>
              <a:rPr lang="es-US" dirty="0"/>
              <a:t>o incluso en los requisitos</a:t>
            </a:r>
            <a:r>
              <a:rPr lang="es-US" dirty="0" smtClean="0"/>
              <a:t>.</a:t>
            </a:r>
          </a:p>
          <a:p>
            <a:r>
              <a:rPr lang="es-US" dirty="0" smtClean="0"/>
              <a:t> </a:t>
            </a:r>
            <a:r>
              <a:rPr lang="es-US" dirty="0"/>
              <a:t>Los errores causan defectos, y todos </a:t>
            </a:r>
            <a:r>
              <a:rPr lang="es-US" dirty="0" smtClean="0"/>
              <a:t>provienen </a:t>
            </a:r>
            <a:r>
              <a:rPr lang="es-US" dirty="0"/>
              <a:t>de errores humanos</a:t>
            </a:r>
            <a:r>
              <a:rPr lang="es-US" dirty="0" smtClean="0"/>
              <a:t>. </a:t>
            </a:r>
            <a:r>
              <a:rPr lang="es-US" dirty="0"/>
              <a:t>Es decir, las personas cometen errores y los </a:t>
            </a:r>
            <a:r>
              <a:rPr lang="es-US" dirty="0" smtClean="0"/>
              <a:t>programas </a:t>
            </a:r>
            <a:r>
              <a:rPr lang="es-US" dirty="0"/>
              <a:t>tienen defectos.</a:t>
            </a:r>
            <a:endParaRPr lang="es-MX" dirty="0"/>
          </a:p>
        </p:txBody>
      </p:sp>
    </p:spTree>
    <p:extLst>
      <p:ext uri="{BB962C8B-B14F-4D97-AF65-F5344CB8AC3E}">
        <p14:creationId xmlns:p14="http://schemas.microsoft.com/office/powerpoint/2010/main" val="342405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828800"/>
            <a:ext cx="8712968" cy="4158952"/>
          </a:xfrm>
        </p:spPr>
        <p:txBody>
          <a:bodyPr numCol="2">
            <a:noAutofit/>
          </a:bodyPr>
          <a:lstStyle/>
          <a:p>
            <a:pPr marL="484188" indent="-457200">
              <a:lnSpc>
                <a:spcPct val="200000"/>
              </a:lnSpc>
              <a:buFont typeface="+mj-lt"/>
              <a:buAutoNum type="arabicPeriod"/>
            </a:pPr>
            <a:r>
              <a:rPr lang="es-MX" sz="2400" dirty="0" smtClean="0"/>
              <a:t>Documentación</a:t>
            </a:r>
          </a:p>
          <a:p>
            <a:pPr marL="484188" indent="-457200">
              <a:lnSpc>
                <a:spcPct val="200000"/>
              </a:lnSpc>
              <a:buFont typeface="+mj-lt"/>
              <a:buAutoNum type="arabicPeriod"/>
            </a:pPr>
            <a:r>
              <a:rPr lang="es-MX" sz="2400" dirty="0" smtClean="0"/>
              <a:t>Sintaxis</a:t>
            </a:r>
            <a:endParaRPr lang="es-MX" sz="2400" dirty="0"/>
          </a:p>
          <a:p>
            <a:pPr marL="484188" indent="-457200">
              <a:lnSpc>
                <a:spcPct val="200000"/>
              </a:lnSpc>
              <a:buFont typeface="+mj-lt"/>
              <a:buAutoNum type="arabicPeriod"/>
            </a:pPr>
            <a:r>
              <a:rPr lang="es-MX" sz="2400" dirty="0" smtClean="0"/>
              <a:t>Construcción</a:t>
            </a:r>
          </a:p>
          <a:p>
            <a:pPr marL="484188" indent="-457200">
              <a:lnSpc>
                <a:spcPct val="200000"/>
              </a:lnSpc>
              <a:buFont typeface="+mj-lt"/>
              <a:buAutoNum type="arabicPeriod"/>
            </a:pPr>
            <a:r>
              <a:rPr lang="es-MX" sz="2400" dirty="0" smtClean="0"/>
              <a:t>Asignación</a:t>
            </a:r>
          </a:p>
          <a:p>
            <a:pPr marL="484188" indent="-457200">
              <a:lnSpc>
                <a:spcPct val="200000"/>
              </a:lnSpc>
              <a:buFont typeface="+mj-lt"/>
              <a:buAutoNum type="arabicPeriod"/>
            </a:pPr>
            <a:r>
              <a:rPr lang="es-MX" sz="2400" dirty="0" smtClean="0"/>
              <a:t>Interface</a:t>
            </a:r>
          </a:p>
          <a:p>
            <a:pPr marL="484188" indent="-457200">
              <a:lnSpc>
                <a:spcPct val="200000"/>
              </a:lnSpc>
              <a:buFont typeface="+mj-lt"/>
              <a:buAutoNum type="arabicPeriod"/>
            </a:pPr>
            <a:endParaRPr lang="es-MX" sz="2400" dirty="0" smtClean="0"/>
          </a:p>
          <a:p>
            <a:pPr marL="484188" indent="-457200">
              <a:lnSpc>
                <a:spcPct val="200000"/>
              </a:lnSpc>
              <a:buFont typeface="+mj-lt"/>
              <a:buAutoNum type="arabicPeriod"/>
            </a:pPr>
            <a:endParaRPr lang="es-MX" sz="2400" dirty="0" smtClean="0"/>
          </a:p>
          <a:p>
            <a:pPr marL="484188" indent="-457200">
              <a:lnSpc>
                <a:spcPct val="200000"/>
              </a:lnSpc>
              <a:buFont typeface="+mj-lt"/>
              <a:buAutoNum type="arabicPeriod"/>
            </a:pPr>
            <a:r>
              <a:rPr lang="es-MX" sz="2400" dirty="0" smtClean="0"/>
              <a:t>Comprobación</a:t>
            </a:r>
          </a:p>
          <a:p>
            <a:pPr marL="484188" indent="-457200">
              <a:lnSpc>
                <a:spcPct val="200000"/>
              </a:lnSpc>
              <a:buFont typeface="+mj-lt"/>
              <a:buAutoNum type="arabicPeriod"/>
            </a:pPr>
            <a:r>
              <a:rPr lang="es-MX" sz="2400" dirty="0" smtClean="0"/>
              <a:t>Datos</a:t>
            </a:r>
          </a:p>
          <a:p>
            <a:pPr marL="484188" indent="-457200">
              <a:lnSpc>
                <a:spcPct val="200000"/>
              </a:lnSpc>
              <a:buFont typeface="+mj-lt"/>
              <a:buAutoNum type="arabicPeriod"/>
            </a:pPr>
            <a:r>
              <a:rPr lang="es-MX" sz="2400" dirty="0" smtClean="0"/>
              <a:t>Funciones</a:t>
            </a:r>
          </a:p>
          <a:p>
            <a:pPr marL="484188" indent="-457200">
              <a:lnSpc>
                <a:spcPct val="200000"/>
              </a:lnSpc>
              <a:buFont typeface="+mj-lt"/>
              <a:buAutoNum type="arabicPeriod"/>
            </a:pPr>
            <a:r>
              <a:rPr lang="es-MX" sz="2400" dirty="0" smtClean="0"/>
              <a:t>Sistema</a:t>
            </a:r>
          </a:p>
          <a:p>
            <a:pPr marL="484188" indent="-457200">
              <a:lnSpc>
                <a:spcPct val="200000"/>
              </a:lnSpc>
              <a:buFont typeface="+mj-lt"/>
              <a:buAutoNum type="arabicPeriod"/>
            </a:pPr>
            <a:r>
              <a:rPr lang="es-MX" sz="2400" dirty="0" smtClean="0"/>
              <a:t>Entorno</a:t>
            </a:r>
            <a:r>
              <a:rPr lang="es-MX" sz="2400" dirty="0"/>
              <a:t/>
            </a:r>
            <a:br>
              <a:rPr lang="es-MX" sz="2400" dirty="0"/>
            </a:br>
            <a:endParaRPr lang="es-MX" sz="2400" dirty="0"/>
          </a:p>
        </p:txBody>
      </p:sp>
      <p:sp>
        <p:nvSpPr>
          <p:cNvPr id="4" name="3 Título"/>
          <p:cNvSpPr>
            <a:spLocks noGrp="1"/>
          </p:cNvSpPr>
          <p:nvPr>
            <p:ph type="title"/>
          </p:nvPr>
        </p:nvSpPr>
        <p:spPr>
          <a:xfrm>
            <a:off x="381000" y="403202"/>
            <a:ext cx="8229600" cy="1143000"/>
          </a:xfrm>
        </p:spPr>
        <p:txBody>
          <a:bodyPr/>
          <a:lstStyle/>
          <a:p>
            <a:pPr algn="ctr"/>
            <a:r>
              <a:rPr lang="es-MX" dirty="0" smtClean="0"/>
              <a:t>Tipo de Errores</a:t>
            </a:r>
            <a:endParaRPr lang="es-MX" dirty="0"/>
          </a:p>
        </p:txBody>
      </p:sp>
    </p:spTree>
    <p:extLst>
      <p:ext uri="{BB962C8B-B14F-4D97-AF65-F5344CB8AC3E}">
        <p14:creationId xmlns:p14="http://schemas.microsoft.com/office/powerpoint/2010/main" val="1218282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3" t="21894" b="9106"/>
          <a:stretch/>
        </p:blipFill>
        <p:spPr bwMode="auto">
          <a:xfrm>
            <a:off x="-1" y="0"/>
            <a:ext cx="1570492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988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s-MX" dirty="0" smtClean="0"/>
              <a:t>Ciclo de Vida del PSP</a:t>
            </a:r>
            <a:endParaRPr lang="es-MX" dirty="0"/>
          </a:p>
        </p:txBody>
      </p:sp>
      <p:sp>
        <p:nvSpPr>
          <p:cNvPr id="3" name="Content Placeholder 2"/>
          <p:cNvSpPr>
            <a:spLocks noGrp="1"/>
          </p:cNvSpPr>
          <p:nvPr>
            <p:ph idx="1"/>
          </p:nvPr>
        </p:nvSpPr>
        <p:spPr/>
        <p:txBody>
          <a:bodyPr/>
          <a:lstStyle/>
          <a:p>
            <a:r>
              <a:rPr lang="es-MX" dirty="0" smtClean="0"/>
              <a:t>Estos se dividen en </a:t>
            </a:r>
            <a:r>
              <a:rPr lang="es-MX" dirty="0" smtClean="0"/>
              <a:t>5 niveles:</a:t>
            </a:r>
            <a:endParaRPr lang="es-MX" dirty="0" smtClean="0"/>
          </a:p>
          <a:p>
            <a:pPr marL="0" indent="0">
              <a:buNone/>
            </a:pPr>
            <a:endParaRPr lang="es-MX" dirty="0" smtClean="0"/>
          </a:p>
          <a:p>
            <a:r>
              <a:rPr lang="es-US" b="1" dirty="0" smtClean="0"/>
              <a:t>Planeación</a:t>
            </a:r>
          </a:p>
          <a:p>
            <a:r>
              <a:rPr lang="es-US" b="1" dirty="0"/>
              <a:t>Diseño alto nivel</a:t>
            </a:r>
            <a:endParaRPr lang="es-US" dirty="0"/>
          </a:p>
          <a:p>
            <a:r>
              <a:rPr lang="es-US" b="1" dirty="0"/>
              <a:t>Revisión alto </a:t>
            </a:r>
            <a:r>
              <a:rPr lang="es-US" b="1" dirty="0" smtClean="0"/>
              <a:t>nivel</a:t>
            </a:r>
          </a:p>
          <a:p>
            <a:r>
              <a:rPr lang="es-US" b="1" dirty="0" smtClean="0"/>
              <a:t>Desarrollo</a:t>
            </a:r>
          </a:p>
          <a:p>
            <a:r>
              <a:rPr lang="es-US" b="1" dirty="0"/>
              <a:t>PostMortem</a:t>
            </a:r>
            <a:endParaRPr lang="es-US" dirty="0"/>
          </a:p>
          <a:p>
            <a:endParaRPr lang="es-US" dirty="0"/>
          </a:p>
          <a:p>
            <a:endParaRPr lang="es-US" dirty="0"/>
          </a:p>
          <a:p>
            <a:endParaRPr lang="es-US" b="1" dirty="0"/>
          </a:p>
          <a:p>
            <a:endParaRPr lang="es-MX" dirty="0" smtClean="0"/>
          </a:p>
        </p:txBody>
      </p:sp>
    </p:spTree>
    <p:extLst>
      <p:ext uri="{BB962C8B-B14F-4D97-AF65-F5344CB8AC3E}">
        <p14:creationId xmlns:p14="http://schemas.microsoft.com/office/powerpoint/2010/main" val="291751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838200"/>
            <a:ext cx="6553200" cy="58539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674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MX" dirty="0" smtClean="0"/>
              <a:t>Requisitos</a:t>
            </a:r>
            <a:endParaRPr lang="es-MX" dirty="0"/>
          </a:p>
        </p:txBody>
      </p:sp>
      <p:sp>
        <p:nvSpPr>
          <p:cNvPr id="3" name="Content Placeholder 2"/>
          <p:cNvSpPr>
            <a:spLocks noGrp="1"/>
          </p:cNvSpPr>
          <p:nvPr>
            <p:ph idx="1"/>
          </p:nvPr>
        </p:nvSpPr>
        <p:spPr>
          <a:xfrm>
            <a:off x="457200" y="1935480"/>
            <a:ext cx="8229600" cy="2636520"/>
          </a:xfrm>
        </p:spPr>
        <p:txBody>
          <a:bodyPr/>
          <a:lstStyle/>
          <a:p>
            <a:r>
              <a:rPr lang="es-US" dirty="0"/>
              <a:t>Descripción del problema</a:t>
            </a:r>
          </a:p>
          <a:p>
            <a:r>
              <a:rPr lang="es-US" dirty="0"/>
              <a:t>Especificación de componentes</a:t>
            </a:r>
          </a:p>
          <a:p>
            <a:r>
              <a:rPr lang="es-US" dirty="0"/>
              <a:t>Formas de proceso</a:t>
            </a:r>
          </a:p>
          <a:p>
            <a:r>
              <a:rPr lang="es-US" dirty="0"/>
              <a:t>Estimadores del tamaño del producto y tiempos en base a </a:t>
            </a:r>
            <a:r>
              <a:rPr lang="es-US" dirty="0" smtClean="0"/>
              <a:t>históricos</a:t>
            </a:r>
            <a:endParaRPr lang="es-US" dirty="0"/>
          </a:p>
          <a:p>
            <a:pPr marL="0" indent="0">
              <a:buNone/>
            </a:pPr>
            <a:endParaRPr lang="es-MX" dirty="0"/>
          </a:p>
        </p:txBody>
      </p:sp>
      <p:sp>
        <p:nvSpPr>
          <p:cNvPr id="4" name="AutoShape 2" descr="data:image/jpeg;base64,/9j/4AAQSkZJRgABAQAAAQABAAD/2wCEAAkGBxQSEhUUEhQVFBQVFBQUFRQUGBUUFBUUFRQWFxQUFBcYHCggGBolHBQUITEhJSkrLi4uFx8zODMsNygtLiwBCgoKDg0OGxAQGiwkHCUsLCwsLCwsLCwsLCwsLCwsLCwsLCwsLCwsLCwsLCwsLCwsLCwsLCwsLCwsLCwsLCwsLP/AABEIALcBEwMBIgACEQEDEQH/xAAcAAABBQEBAQAAAAAAAAAAAAAAAQMEBQYCBwj/xABDEAABAwIDBQQHBQUGBwAAAAABAAIDBBEFITEGEkFRYRMiMnEHFEKBkaHwUmJyscEVI2PR4TNDRJKi8TRTgrKzwtL/xAAaAQEAAwEBAQAAAAAAAAAAAAAAAQIDBQQG/8QAIxEBAQACAgIDAAIDAAAAAAAAAAECEQMSITEEE1EiQRRhcf/aAAwDAQACEQMRAD8A9vQhCAQhKgRKhCAQhCAQhKgRKhCAQhCAQhCAQhCAQhCAQhQMTr+zFh4vy/qq5ZTGbq2GFzuoXE63cFge8fl1WZqag8feuamoJzKgT1GS8PLy3Ku58X4vSFlnVZXVOWqh1s5a6x45qqq61ebdro9Zizu0FQWSCQatdvfDVa+hxJskbXA5EAhYbHpb3UXZvG+zPZPNhfuk9eCv1tm4815Zhn59V6HNV2UWhqb1DAdLn5AqonrctU1g9Zepjz4u/wC0qt9L3k86ekmqT0UuY8lSxzXcrXdtmkyqMsYnB6fp28T9BV9AbvIOYsrW62x8sM/Hh2ULhCvtlpq0IQug4ZUIQoAhCEAhCEAlQhAIQhAIQhAIQhAIQhAIQmKypEbbn3DmVFuvNTJbdQ1iNaIx946dOqyddW53OpXddWFxJJVBV1Vyudzc26+g+F8PrPKRPVqHNUKDUVCqqzEAOK81trqTHHB1jNZfj5LOVGIrqurr3WXxCqsdVpx423Tw8/LpIxOuBCpI4HSuyCM3n9FqcKpAxo5r1yfXPHtzbvmvn0ShonBtnOJ8yVOw6EMlY/7Lv6H5FdvlAT9HhdTP/YQSP6htm/5nWHzWWrk9N64xrWyjVWcFXdqXDNjJ3NHbObHkLgd93yyWhodl4Ih3i6T8RsPgFGPxs6jL5/Fj/e/+IWFjK/F2fXorWGB54W88lOZusFmtAHQLh9SvVh8aSea8HJ8+2/xjkUZ+0EibNSlW30Yfjz/5fL+tIhCFZiEqRKgEIQgEIQgVCEIBCEIBCEIBCEIBCEIOXvABJ0CyeK15kdl5AdFe4247gA4nPyVXCGtGWvPivLz5bvV0PiYzGd7N1nn0UztGG3WzfzUOq2fqDmGA9N5t/wA1so33ToN15vqxrof53Jj6keP45T1EIJfDI1o1duktHm4XCx1TiN+K+kHNWH2n9GdPUu7SJ3q7ye9uAFjuZ3MrO6j3gqfriL8y5e3ilTWKsEMkzt2Njnu4NY0uPwC94w70X0UNjI19Q4fbPd/ytsD77rQwzw0w3YomRDk1oZ+QXp48ccXg5+a5eNPGNnfRtiExDjD2LftTHc/0i7vkvRcL9FbRY1FQ53NsQDR5Xdc/kr9+0jR7SG7UR8TZadcLd1hebk148JeG7K0dPYxwtLh7T++74uvZW7pgNFRDHoz7Q+KR2KNPtBaTU9MMu19rh9SmH1KqH4gOYUaSvHNW2r1q3kqlEkq1UTYgOagT4o3mpmR0XxrULJuxpn2h8UKe8W+t7ahCFRUJUiECoQhAIQhAJUiECoQhAIQhAIQhALl7wBcqvxPHqanH76ZjOhILv8ozVRhm2EFa6RlPvOEQa5ziLA33t0Djq35KuWWothj2ujuKVJc+30OijXTT35krljlzLlbdu3jhMcZE5jsk6HKEJV1vlW7M7glb6USKMXLrfTsjokB10HPIgHzTAkS76dlepifCoH+KJh67oB+IVfNspSu/uyPwveP1VtvIDk706M8/Yum5yjyef1TLtiYeEs46bzf/AJWkL0u8n2X9T9c/GTdsSLZVM/8AoP8A6qNLsc4aVMvvDP5LZlybcbp9uX6n6sf7jAT7JSf8+Ty7o/RVVRscb96R7r3GZP6L0yViiugVftz/AFacOH487ZslGBYtF/K6FvzToUfZkv8ATi9EQhC6zhBCEIFQkQgVCEIBCEIBKkQgVCRZf0ibWDDqXfFjLISyFp03rE77vut+ZIHFBa7S45HRQOml0GTWjVzjo0fXBeA7R+kmrqXH94Y2E5MjO6AORIzPvVXNj09VFIJpJJXbzX94udlmDblqqGQ9E0Oqive83JJ6kr0D0KVtpqmMnN8Ubm+THODv/I1eZkFWOz1dLTVEc8Qu5jvDnZ7Tk5h6EfoeCpnjvGyNOLLrnK+hKg5ojd+SjwVImY2QNc0PbvAPBa4cwQeRC7jcuZZq+Xe3Lj4P9U7E4pkPQ16K2JDnLkPTd/oJS5EaPByCUySjfUI06L1z2lua5MiacbqtXkhwzf7rtsxUfs/JKGeSibTZE1s10aqO1q7JH1kr7Z6dOFkjmov8OaW3VBxuIXfvQp0NglSJV1nBIhKhAiEqEAhN1E7Y2l8jmsY0Xc5xDWgcyTkFkJdt3VBMeFU7qtwJBqHXio2HjeUi8luTAb80Gxe8AEkgAC5JyAHMlZZnpFw91S2mbUBznktEjQTB2gtaPtfDvG40yzAvcgGNFsTJUkPxWpdVZ3FLFeGiaciO4O9LYjV546K5xnZSkqaX1WSFghA7jY2tZ2RtYOisO6R/Q3Bsgu0LzjA9oJ8LmZQ4o/fhed2krz4XgaRTn2XAWzPvJHeWs2mx8UzWsjb2tTMd2CAavdxc4+ywalyDraLH20waxrTLUSndhgb4nu+04+ywalx0Ch4TsyO9LXblVUSizy9odFGzXsYWOyDBz1OpT+zmAmHemnd21XKP3svBo4RRD2Yx89TyFy9BQU2w+Hxvc9lLGHOBB8W7YixDWE7rR5ALOYl6IaORxdHJLED7ILXtHlvC/wASVvCUCREsbhnonw+LN7XzH+I6w+DLLWYdgtNT/wBjBFH1YxoPxtdPiRdb6BrEqJszbHIjwu5H+SyFbSvidZ4tyPA+RW1D1RbXT/ug0cST8Mh+fyXn+Rhjce39vb8Pkz7zCeqpWPuuwshU43JA7MbzeWh+KmYdtlTyHdeTE779g0/9QyHvsvBp188bj7aW6TfXIN7EEEHMEaLlxUs3Reu2qO6RI2XqoKkuGWeijPltyT2+D1KZe3PX66Kthjf02yY/WqfbMOKYDB/VLbp+f5qq10lseeYXd+ahsf0+adjkvw9/BW2rpLDrcPguvemd+3FdMOatFTwCEhchXVa9KkSrqOEEIQgjYliEVPGZJ5GRRt1fI4Nb5XPHosmdr6isywqmL2H/ABlUHQ0w6xsI7SX3ALJ7TUH7PxRtXiLTXUMrt2OWa8honuIIAj8Fsvs5gZd4d716nla9rXMIcxzQWuaQWlpFwWkaiyDI0+wbZXCTE5318gNwx/7ulYfuQN7p1td17rXRRNY0NaA1oFg1oAAA4ADQLtCCNBXxPe+NkjHPiIEjGuBewuF277Rm240upCxW1g9SrqbEBlG+1JVctx5vFIfwuGZ6ALZyyBrS5xDWtBc5xyAAFySeVkFBt86l9SkFaztInWa2MeN8h8DYrZh99CNM151stNNgtRGcUjJinijihrC4yGmDRlTSH2BztyvmAd3YYA12JVPr0rSKWEltFG72nA2fVOHPKzb6W6XOsxTDoqmJ8M7BJG8Wc12hH5gg5gjMEIlIa8EAggggEEZgg6EHiFy5eXxVNRs9II5d+owl7gI5fFLRlx8L7asz9/DPun0ylqWSsbJG5r2PAc17SC1zToQQiA8JlwUhwTTgiTS6BQQuSg73ln9rQd1p6EfkrsuUXEIBKwtPuPIrLlx7YWR6fjck4+WZV5FjQJJWUq4rXXoOPYU9hO83LnwPvWaZgcs5Ja07o8T9ABe1geJz0XN1fT6LPLHLHcqPsxiFTTDfDi6I6ROzbbmPsny+a32E49FU5NO68axuycPL7Q6hUOJ0QYwNaMmgALF1wc1280lrgbgjIjyITe2OXHqbexOF025qx2y22oktFUkNfo2TRrujuTuuhWvmPzSzTOE7WyO05/L9UyVyTwUJ6pTZV0XclEDuXwXV8uShGktpHmfkE4CR/TIKIx/D5LtrjbX66qYipINk42QcVE3kna8/hzVoqm+soUPtPJCttGnoqEIXVcEqEIUCPiNDHPE+KZofHI0te06EH8vPgvMcPrZdnqgU1S50mGTOPq85zNO85mN/Tife4e0B6soWM4VFVwvgnYHxvFiD8nNPBwOYI0IQTGOBAIIIIuCMwQdCClXlGBYtLgVQ2hr3l9DISKSrdpH/AA5D7LRx+zr4T3fVwUFJtth3rFBUxWuTE5zfxs77P9TQsRDjL8WhpKGJ1g6FklfIL3bGyzTEDwc8j4Eai69Rc24seOSx/o22Pdh0cwlcx8kkg7zL27JgswHeAIN3PJGeoRLWU8DY2tYwBrGtDWtGQa1osAOll2ouKYnDTRmWolZFGNXPcGi/IX1PQZrFO2rrcRO7hMHZwnI4hVNLY7c6eI5yHkSLZWIGqIafanGKOmgd68+NsT2uaWSd7tARm1rNX5cAFg/RlQVcVRIaWOSHCXkuZFWm0wJHigaLuAv9rIi2ZOa6nhw7DJg+ofJieKututI7eoLtQI4hdsLdbXzAva6sBgeI4nniEhoqY/4KmdeV7eVRNy+6OegKDcU1UyVu9E9kjd5zd5jg4bzTZzbjiCCCF05eY4ps5UYJIavCmulpDY1NCS5xAGssRNzp5kdW5N3WzW0UFfA2emfvNOTmnJ8buLJG8D8jqLhErFybKccm3ImG3Jl5Tr0w8qKvDUj1Dqn3BCflKgTlUrbDxdsrjbcj5rC4rEvRMXhNibZLE4rAudljZdV3pyTPDcZCpZa6vdjNrponCKW8kWdgfGzluk6jofcuYsOvcuHkOnNO4XhNpDcajL9Vt0/h5eHtvk1HocFQJmh8Zu0/HLgRzTgi5/BUOHSOhPd8JHeHPy5Faemex7A5uhz/AJjzXn15eq+IbYbdErXcvrySFwCbMw4fJFD7MtNfrilBUcS/7Bd7319aqYro69/1wTYHNFrrofXNTIj0CfNCQpVbSNvTEIQuo4ISpEIFQkQoFdtFgUNdA+CobvMdxGTmOHhew8HDn+i8+2Tx2bCahuF4i68Jyoqs5Ncy9mxvPAC4H3TYeEtK9TVNtZs1DiFO6CcZHNjxbfjfbJ7L8c9OIJB1QWOIV0UDDJNIyKNur3uDWj3lYeTbeprnFmDU3aMuQa6pDo6ZvA9mPFIfLTkQqqXZKioI45sbrHVbo27sMcxcYgGjJsUFyZDawN7jmFPjxTE8SAbQxfsyj0FROwGocz+DDowW4nhmCEETEsIoKFzanGqo11X/AHccgDmgkjKnpW5WvbM5aHJTWvxTFMmg4VRHK/8AjpGfdGkII946hXezGwlLROMoDp6l2b6qoPazOPEhx8Puz5krUIKLZnZKloGkU8dnu8cz+/NITmS95zOedhYdFdFdJEHJXmW1Wyk9DO7EsIHf1qaMX7Odmrixo9rU7o8255O9NK4KJZzY/ayDEoe0hO69thLC49+J3Jw4jWzuPncC6esDtpsXLHP+0sKPZ1bbmWEf2dS3VwLeLjbMe1YHJ2audidsYsSiJaOznjymp3eKN2hIvmW348NDYomL96ZkT7wmHKF4jSqFO1TpAosgVWuNVNS1UFfSi97D4LUTsVbPT3VbHoxyZSWmzXMcdiDyzV/NRqumgsovlaePMPThu4COV1DwfE2xydm82Y85G/hdp8Dkk3y0EcFT1lKXnkOa8l47LqPfObG4eW8koBzK5FMBzPmqrZ/EyGiKQk2ya469GuP6q6e1Vyw1fKMc5lPBsWGlguXO+iuXea4LuSropwye9AemS+6bvyUqJgchR2yD6KFZGnrKEIXTcEIQhAIQhAIQhBQba7Jw4lTmKXuvFzFKBd0b+Y5tOhbxHWxGW2C2tmhn/ZeKd2qZYQTOPdqGez3j4nWGR9qxB7wN/SFmNvdjYsTh3XHs547ugmHiY7kbZlpsLjoCMwo9DTpF556PdtJHSuw7Eh2ddD3WudpUNAyIOhfbO48QzHED0NAJEIQIVyQukhQNuC8+282HfJIK7DndjXx55Wa2oA1a/hvWyucjoeBHoZUHFcShpo3S1EjYo26uebDoBzPQZlNJZLYXbdleHRSt7CsiuJoHXB7psXxg52vqNWn3E6aQLyXEoZcdrI6jDYHUrYXZ4jJdjpN02AaweMjO2p4Et0XqPr0cb46eWeN1S5lw27WPk3R3niO+V7E26Hki0pXph4UuVijuaqtJUR7FGkjU5wTDwo00lV00SrKqFXsjFX1MaixrjkoJolDliVxPEoT2KGivZFmrygrDk1/lf+ahtiTgYq5YzKeU45XG7i0dGE05oCYhmIyOY/JOPzXmyw6vVjyTKAlcSW5psuXJcOChFOBCS/VImkbr2FKubpV0nCKhIhAqEIRAQhCJCRCEGP8ASNsQ3Eomujd2VXD3oJhcEEG4Y4jPdvmCM2nMcQa/0b7cuqHOoa8dliEF2ua6w7YN1e22W9bMgZEd4ZaegLEekfYb15raimd2NdBZ0MrTul+7mI3OHyPA9CU9DbJFifRztx6611PUjsq6C7ZYyN3f3cjI0cDzbw8iFt0CJFR7V7XUuHR79TIASLsibZ0sn4W8upsOqxXY4pjfj3sNw93sD/ip2deIBHkM9HoLXab0jxxy+q0EZrqw3AZFnFGb2JleOXEDS2Zaqun2HMh9e2gqGylgLhDvblJAL3sdA7QZDI2z3k9V49h2BtFJQw9vVOy7GHvyufbLt5MyPwi5F8mgJij2Hq8Se2oxuSzAd6OghJbGzLLtCDrroSfvcEobn2yqsRcabA4uzhZ3H10jdyKNttImEZHS2RP3Rqm6r0OxGAkVErq/eEorHudnIM7bt7ht/auXA2N+C9OpaVkTGxxMbGxos1jAGtaOQAXZRLzfYzbKQymgxNvZVrO61xsG1A4EHTePTJ3DktrLEqrbrY2HEorO/dzszhnb4mO1ANsy2/D3jNZbY/bOWGf9m4sOzqW2bFOfBODky7uJPB3taGztWlpdNs+NMPYrSSNRpIlGmkyVrwos0V1ZSxqLJGo00mSmmhUSWBXMzFFkYq6azJVbiSymviUd7E0nZgpN62i7KbcEs2mXQc8FNOf0SuTZJ4LDLi/G+PLv2XtzyQmjJ0QqdWm3twK6BQhe5wioQhAIQhAIQhAIQhAISIQee+k3Yh85bXULuxr6fvhwIb2rWDwknLfAuATkR3Tkcs9hXpIxDFWMp8Pgjiqdy9RUSOHZx6jfiYbnPI5h1r2sdUIVd6TrbQYbsbR4Wx9fiErqqoaN+SpmDpN0/wAKPOx4Am58hkqkbQYhjpfHh59SomndkqHEGodceFrWm7cuAI/FwQhWviT/AGiNpsjsVS4c39wzekPjnks6V5Ove9kdBYLQlCES4K5IQhByVm9ttj4MSh7OUbr23MUwHfjcfzacrt49CAQIRMY7Y3ayelqRhWJnelaQ2Cdp398HwNktnmNHHPnzXo72oQpTDEjFEljQhGkQ5GKNIxIhRppEeRiiyMSoVdNIivamXhCFCxlxTZQhEuEIQiX/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4" descr="data:image/jpeg;base64,/9j/4AAQSkZJRgABAQAAAQABAAD/2wCEAAkGBxQSEhUUEhQVFBQVFBQUFRQUGBUUFBUUFRQWFxQUFBcYHCggGBolHBQUITEhJSkrLi4uFx8zODMsNygtLiwBCgoKDg0OGxAQGiwkHCUsLCwsLCwsLCwsLCwsLCwsLCwsLCwsLCwsLCwsLCwsLCwsLCwsLCwsLCwsLCwsLCwsLP/AABEIALcBEwMBIgACEQEDEQH/xAAcAAABBQEBAQAAAAAAAAAAAAAAAQMEBQYCBwj/xABDEAABAwIDBQQHBQUGBwAAAAABAAIDBBEFITEGEkFRYRMiMnEHFEKBkaHwUmJyscEVI2PR4TNDRJKi8TRTgrKzwtL/xAAaAQEAAwEBAQAAAAAAAAAAAAAAAQIDBQQG/8QAIxEBAQACAgIDAAIDAAAAAAAAAAECEQMSITEEE1EiQRRhcf/aAAwDAQACEQMRAD8A9vQhCAQhKgRKhCAQhCAQhKgRKhCAQhCAQhCAQhCAQhCAQhQMTr+zFh4vy/qq5ZTGbq2GFzuoXE63cFge8fl1WZqag8feuamoJzKgT1GS8PLy3Ku58X4vSFlnVZXVOWqh1s5a6x45qqq61ebdro9Zizu0FQWSCQatdvfDVa+hxJskbXA5EAhYbHpb3UXZvG+zPZPNhfuk9eCv1tm4815Zhn59V6HNV2UWhqb1DAdLn5AqonrctU1g9Zepjz4u/wC0qt9L3k86ekmqT0UuY8lSxzXcrXdtmkyqMsYnB6fp28T9BV9AbvIOYsrW62x8sM/Hh2ULhCvtlpq0IQug4ZUIQoAhCEAhCEAlQhAIQhAIQhAIQhAIQhAIQmKypEbbn3DmVFuvNTJbdQ1iNaIx946dOqyddW53OpXddWFxJJVBV1Vyudzc26+g+F8PrPKRPVqHNUKDUVCqqzEAOK81trqTHHB1jNZfj5LOVGIrqurr3WXxCqsdVpx423Tw8/LpIxOuBCpI4HSuyCM3n9FqcKpAxo5r1yfXPHtzbvmvn0ShonBtnOJ8yVOw6EMlY/7Lv6H5FdvlAT9HhdTP/YQSP6htm/5nWHzWWrk9N64xrWyjVWcFXdqXDNjJ3NHbObHkLgd93yyWhodl4Ih3i6T8RsPgFGPxs6jL5/Fj/e/+IWFjK/F2fXorWGB54W88lOZusFmtAHQLh9SvVh8aSea8HJ8+2/xjkUZ+0EibNSlW30Yfjz/5fL+tIhCFZiEqRKgEIQgEIQgVCEIBCEIBCEIBCEIBCEIOXvABJ0CyeK15kdl5AdFe4247gA4nPyVXCGtGWvPivLz5bvV0PiYzGd7N1nn0UztGG3WzfzUOq2fqDmGA9N5t/wA1so33ToN15vqxrof53Jj6keP45T1EIJfDI1o1duktHm4XCx1TiN+K+kHNWH2n9GdPUu7SJ3q7ye9uAFjuZ3MrO6j3gqfriL8y5e3ilTWKsEMkzt2Njnu4NY0uPwC94w70X0UNjI19Q4fbPd/ytsD77rQwzw0w3YomRDk1oZ+QXp48ccXg5+a5eNPGNnfRtiExDjD2LftTHc/0i7vkvRcL9FbRY1FQ53NsQDR5Xdc/kr9+0jR7SG7UR8TZadcLd1hebk148JeG7K0dPYxwtLh7T++74uvZW7pgNFRDHoz7Q+KR2KNPtBaTU9MMu19rh9SmH1KqH4gOYUaSvHNW2r1q3kqlEkq1UTYgOagT4o3mpmR0XxrULJuxpn2h8UKe8W+t7ahCFRUJUiECoQhAIQhAJUiECoQhAIQhAIQhALl7wBcqvxPHqanH76ZjOhILv8ozVRhm2EFa6RlPvOEQa5ziLA33t0Djq35KuWWothj2ujuKVJc+30OijXTT35krljlzLlbdu3jhMcZE5jsk6HKEJV1vlW7M7glb6USKMXLrfTsjokB10HPIgHzTAkS76dlepifCoH+KJh67oB+IVfNspSu/uyPwveP1VtvIDk706M8/Yum5yjyef1TLtiYeEs46bzf/AJWkL0u8n2X9T9c/GTdsSLZVM/8AoP8A6qNLsc4aVMvvDP5LZlybcbp9uX6n6sf7jAT7JSf8+Ty7o/RVVRscb96R7r3GZP6L0yViiugVftz/AFacOH487ZslGBYtF/K6FvzToUfZkv8ATi9EQhC6zhBCEIFQkQgVCEIBCEIBKkQgVCRZf0ibWDDqXfFjLISyFp03rE77vut+ZIHFBa7S45HRQOml0GTWjVzjo0fXBeA7R+kmrqXH94Y2E5MjO6AORIzPvVXNj09VFIJpJJXbzX94udlmDblqqGQ9E0Oqive83JJ6kr0D0KVtpqmMnN8Ubm+THODv/I1eZkFWOz1dLTVEc8Qu5jvDnZ7Tk5h6EfoeCpnjvGyNOLLrnK+hKg5ojd+SjwVImY2QNc0PbvAPBa4cwQeRC7jcuZZq+Xe3Lj4P9U7E4pkPQ16K2JDnLkPTd/oJS5EaPByCUySjfUI06L1z2lua5MiacbqtXkhwzf7rtsxUfs/JKGeSibTZE1s10aqO1q7JH1kr7Z6dOFkjmov8OaW3VBxuIXfvQp0NglSJV1nBIhKhAiEqEAhN1E7Y2l8jmsY0Xc5xDWgcyTkFkJdt3VBMeFU7qtwJBqHXio2HjeUi8luTAb80Gxe8AEkgAC5JyAHMlZZnpFw91S2mbUBznktEjQTB2gtaPtfDvG40yzAvcgGNFsTJUkPxWpdVZ3FLFeGiaciO4O9LYjV546K5xnZSkqaX1WSFghA7jY2tZ2RtYOisO6R/Q3Bsgu0LzjA9oJ8LmZQ4o/fhed2krz4XgaRTn2XAWzPvJHeWs2mx8UzWsjb2tTMd2CAavdxc4+ywalyDraLH20waxrTLUSndhgb4nu+04+ywalx0Ch4TsyO9LXblVUSizy9odFGzXsYWOyDBz1OpT+zmAmHemnd21XKP3svBo4RRD2Yx89TyFy9BQU2w+Hxvc9lLGHOBB8W7YixDWE7rR5ALOYl6IaORxdHJLED7ILXtHlvC/wASVvCUCREsbhnonw+LN7XzH+I6w+DLLWYdgtNT/wBjBFH1YxoPxtdPiRdb6BrEqJszbHIjwu5H+SyFbSvidZ4tyPA+RW1D1RbXT/ug0cST8Mh+fyXn+Rhjce39vb8Pkz7zCeqpWPuuwshU43JA7MbzeWh+KmYdtlTyHdeTE779g0/9QyHvsvBp188bj7aW6TfXIN7EEEHMEaLlxUs3Reu2qO6RI2XqoKkuGWeijPltyT2+D1KZe3PX66Kthjf02yY/WqfbMOKYDB/VLbp+f5qq10lseeYXd+ahsf0+adjkvw9/BW2rpLDrcPguvemd+3FdMOatFTwCEhchXVa9KkSrqOEEIQgjYliEVPGZJ5GRRt1fI4Nb5XPHosmdr6isywqmL2H/ABlUHQ0w6xsI7SX3ALJ7TUH7PxRtXiLTXUMrt2OWa8honuIIAj8Fsvs5gZd4d716nla9rXMIcxzQWuaQWlpFwWkaiyDI0+wbZXCTE5318gNwx/7ulYfuQN7p1td17rXRRNY0NaA1oFg1oAAA4ADQLtCCNBXxPe+NkjHPiIEjGuBewuF277Rm240upCxW1g9SrqbEBlG+1JVctx5vFIfwuGZ6ALZyyBrS5xDWtBc5xyAAFySeVkFBt86l9SkFaztInWa2MeN8h8DYrZh99CNM151stNNgtRGcUjJinijihrC4yGmDRlTSH2BztyvmAd3YYA12JVPr0rSKWEltFG72nA2fVOHPKzb6W6XOsxTDoqmJ8M7BJG8Wc12hH5gg5gjMEIlIa8EAggggEEZgg6EHiFy5eXxVNRs9II5d+owl7gI5fFLRlx8L7asz9/DPun0ylqWSsbJG5r2PAc17SC1zToQQiA8JlwUhwTTgiTS6BQQuSg73ln9rQd1p6EfkrsuUXEIBKwtPuPIrLlx7YWR6fjck4+WZV5FjQJJWUq4rXXoOPYU9hO83LnwPvWaZgcs5Ja07o8T9ABe1geJz0XN1fT6LPLHLHcqPsxiFTTDfDi6I6ROzbbmPsny+a32E49FU5NO68axuycPL7Q6hUOJ0QYwNaMmgALF1wc1280lrgbgjIjyITe2OXHqbexOF025qx2y22oktFUkNfo2TRrujuTuuhWvmPzSzTOE7WyO05/L9UyVyTwUJ6pTZV0XclEDuXwXV8uShGktpHmfkE4CR/TIKIx/D5LtrjbX66qYipINk42QcVE3kna8/hzVoqm+soUPtPJCttGnoqEIXVcEqEIUCPiNDHPE+KZofHI0te06EH8vPgvMcPrZdnqgU1S50mGTOPq85zNO85mN/Tife4e0B6soWM4VFVwvgnYHxvFiD8nNPBwOYI0IQTGOBAIIIIuCMwQdCClXlGBYtLgVQ2hr3l9DISKSrdpH/AA5D7LRx+zr4T3fVwUFJtth3rFBUxWuTE5zfxs77P9TQsRDjL8WhpKGJ1g6FklfIL3bGyzTEDwc8j4Eai69Rc24seOSx/o22Pdh0cwlcx8kkg7zL27JgswHeAIN3PJGeoRLWU8DY2tYwBrGtDWtGQa1osAOll2ouKYnDTRmWolZFGNXPcGi/IX1PQZrFO2rrcRO7hMHZwnI4hVNLY7c6eI5yHkSLZWIGqIafanGKOmgd68+NsT2uaWSd7tARm1rNX5cAFg/RlQVcVRIaWOSHCXkuZFWm0wJHigaLuAv9rIi2ZOa6nhw7DJg+ofJieKututI7eoLtQI4hdsLdbXzAva6sBgeI4nniEhoqY/4KmdeV7eVRNy+6OegKDcU1UyVu9E9kjd5zd5jg4bzTZzbjiCCCF05eY4ps5UYJIavCmulpDY1NCS5xAGssRNzp5kdW5N3WzW0UFfA2emfvNOTmnJ8buLJG8D8jqLhErFybKccm3ImG3Jl5Tr0w8qKvDUj1Dqn3BCflKgTlUrbDxdsrjbcj5rC4rEvRMXhNibZLE4rAudljZdV3pyTPDcZCpZa6vdjNrponCKW8kWdgfGzluk6jofcuYsOvcuHkOnNO4XhNpDcajL9Vt0/h5eHtvk1HocFQJmh8Zu0/HLgRzTgi5/BUOHSOhPd8JHeHPy5Faemex7A5uhz/AJjzXn15eq+IbYbdErXcvrySFwCbMw4fJFD7MtNfrilBUcS/7Bd7319aqYro69/1wTYHNFrrofXNTIj0CfNCQpVbSNvTEIQuo4ISpEIFQkQoFdtFgUNdA+CobvMdxGTmOHhew8HDn+i8+2Tx2bCahuF4i68Jyoqs5Ncy9mxvPAC4H3TYeEtK9TVNtZs1DiFO6CcZHNjxbfjfbJ7L8c9OIJB1QWOIV0UDDJNIyKNur3uDWj3lYeTbeprnFmDU3aMuQa6pDo6ZvA9mPFIfLTkQqqXZKioI45sbrHVbo27sMcxcYgGjJsUFyZDawN7jmFPjxTE8SAbQxfsyj0FROwGocz+DDowW4nhmCEETEsIoKFzanGqo11X/AHccgDmgkjKnpW5WvbM5aHJTWvxTFMmg4VRHK/8AjpGfdGkII946hXezGwlLROMoDp6l2b6qoPazOPEhx8Puz5krUIKLZnZKloGkU8dnu8cz+/NITmS95zOedhYdFdFdJEHJXmW1Wyk9DO7EsIHf1qaMX7Odmrixo9rU7o8255O9NK4KJZzY/ayDEoe0hO69thLC49+J3Jw4jWzuPncC6esDtpsXLHP+0sKPZ1bbmWEf2dS3VwLeLjbMe1YHJ2audidsYsSiJaOznjymp3eKN2hIvmW348NDYomL96ZkT7wmHKF4jSqFO1TpAosgVWuNVNS1UFfSi97D4LUTsVbPT3VbHoxyZSWmzXMcdiDyzV/NRqumgsovlaePMPThu4COV1DwfE2xydm82Y85G/hdp8Dkk3y0EcFT1lKXnkOa8l47LqPfObG4eW8koBzK5FMBzPmqrZ/EyGiKQk2ya469GuP6q6e1Vyw1fKMc5lPBsWGlguXO+iuXea4LuSropwye9AemS+6bvyUqJgchR2yD6KFZGnrKEIXTcEIQhAIQhAIQhBQba7Jw4lTmKXuvFzFKBd0b+Y5tOhbxHWxGW2C2tmhn/ZeKd2qZYQTOPdqGez3j4nWGR9qxB7wN/SFmNvdjYsTh3XHs547ugmHiY7kbZlpsLjoCMwo9DTpF556PdtJHSuw7Eh2ddD3WudpUNAyIOhfbO48QzHED0NAJEIQIVyQukhQNuC8+282HfJIK7DndjXx55Wa2oA1a/hvWyucjoeBHoZUHFcShpo3S1EjYo26uebDoBzPQZlNJZLYXbdleHRSt7CsiuJoHXB7psXxg52vqNWn3E6aQLyXEoZcdrI6jDYHUrYXZ4jJdjpN02AaweMjO2p4Et0XqPr0cb46eWeN1S5lw27WPk3R3niO+V7E26Hki0pXph4UuVijuaqtJUR7FGkjU5wTDwo00lV00SrKqFXsjFX1MaixrjkoJolDliVxPEoT2KGivZFmrygrDk1/lf+ahtiTgYq5YzKeU45XG7i0dGE05oCYhmIyOY/JOPzXmyw6vVjyTKAlcSW5psuXJcOChFOBCS/VImkbr2FKubpV0nCKhIhAqEIRAQhCJCRCEGP8ASNsQ3Eomujd2VXD3oJhcEEG4Y4jPdvmCM2nMcQa/0b7cuqHOoa8dliEF2ua6w7YN1e22W9bMgZEd4ZaegLEekfYb15raimd2NdBZ0MrTul+7mI3OHyPA9CU9DbJFifRztx6611PUjsq6C7ZYyN3f3cjI0cDzbw8iFt0CJFR7V7XUuHR79TIASLsibZ0sn4W8upsOqxXY4pjfj3sNw93sD/ip2deIBHkM9HoLXab0jxxy+q0EZrqw3AZFnFGb2JleOXEDS2Zaqun2HMh9e2gqGylgLhDvblJAL3sdA7QZDI2z3k9V49h2BtFJQw9vVOy7GHvyufbLt5MyPwi5F8mgJij2Hq8Se2oxuSzAd6OghJbGzLLtCDrroSfvcEobn2yqsRcabA4uzhZ3H10jdyKNttImEZHS2RP3Rqm6r0OxGAkVErq/eEorHudnIM7bt7ht/auXA2N+C9OpaVkTGxxMbGxos1jAGtaOQAXZRLzfYzbKQymgxNvZVrO61xsG1A4EHTePTJ3DktrLEqrbrY2HEorO/dzszhnb4mO1ANsy2/D3jNZbY/bOWGf9m4sOzqW2bFOfBODky7uJPB3taGztWlpdNs+NMPYrSSNRpIlGmkyVrwos0V1ZSxqLJGo00mSmmhUSWBXMzFFkYq6azJVbiSymviUd7E0nZgpN62i7KbcEs2mXQc8FNOf0SuTZJ4LDLi/G+PLv2XtzyQmjJ0QqdWm3twK6BQhe5wioQhAIQhAIQhAIQhAISIQee+k3Yh85bXULuxr6fvhwIb2rWDwknLfAuATkR3Tkcs9hXpIxDFWMp8Pgjiqdy9RUSOHZx6jfiYbnPI5h1r2sdUIVd6TrbQYbsbR4Wx9fiErqqoaN+SpmDpN0/wAKPOx4Am58hkqkbQYhjpfHh59SomndkqHEGodceFrWm7cuAI/FwQhWviT/AGiNpsjsVS4c39wzekPjnks6V5Ove9kdBYLQlCES4K5IQhByVm9ttj4MSh7OUbr23MUwHfjcfzacrt49CAQIRMY7Y3ayelqRhWJnelaQ2Cdp398HwNktnmNHHPnzXo72oQpTDEjFEljQhGkQ5GKNIxIhRppEeRiiyMSoVdNIivamXhCFCxlxTZQhEuEIQiX/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30" name="Picture 6" descr="http://matematicas.reduaz.mx/web/images/procediimiento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4114800"/>
            <a:ext cx="3594100" cy="239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352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96112"/>
          </a:xfrm>
        </p:spPr>
        <p:txBody>
          <a:bodyPr/>
          <a:lstStyle/>
          <a:p>
            <a:pPr algn="ctr"/>
            <a:r>
              <a:rPr lang="es-MX" dirty="0" smtClean="0"/>
              <a:t>Planeación </a:t>
            </a:r>
            <a:endParaRPr lang="es-MX" dirty="0"/>
          </a:p>
        </p:txBody>
      </p:sp>
      <p:sp>
        <p:nvSpPr>
          <p:cNvPr id="3" name="Content Placeholder 2"/>
          <p:cNvSpPr>
            <a:spLocks noGrp="1"/>
          </p:cNvSpPr>
          <p:nvPr>
            <p:ph idx="1"/>
          </p:nvPr>
        </p:nvSpPr>
        <p:spPr>
          <a:xfrm>
            <a:off x="457200" y="1143000"/>
            <a:ext cx="8229600" cy="4389120"/>
          </a:xfrm>
        </p:spPr>
        <p:txBody>
          <a:bodyPr>
            <a:normAutofit fontScale="92500" lnSpcReduction="10000"/>
          </a:bodyPr>
          <a:lstStyle/>
          <a:p>
            <a:r>
              <a:rPr lang="es-MX" dirty="0" smtClean="0"/>
              <a:t>Input: </a:t>
            </a:r>
            <a:r>
              <a:rPr lang="es-US" dirty="0"/>
              <a:t>Descripción del problema, resumen del proyecto, resumen cíclico, tamaño estimado, tiempo estimado, formas de planeación</a:t>
            </a:r>
            <a:r>
              <a:rPr lang="es-US" dirty="0" smtClean="0"/>
              <a:t>.</a:t>
            </a:r>
            <a:endParaRPr lang="es-US" dirty="0"/>
          </a:p>
          <a:p>
            <a:endParaRPr lang="es-US" dirty="0" smtClean="0"/>
          </a:p>
          <a:p>
            <a:r>
              <a:rPr lang="es-US" dirty="0" smtClean="0"/>
              <a:t>Actividad: Requerimientos</a:t>
            </a:r>
            <a:r>
              <a:rPr lang="es-US" dirty="0"/>
              <a:t>, tamaño estimado, desarrollo estrategia, estimados de recursos, planificación y programas de tareas, estimación de defectos</a:t>
            </a:r>
            <a:r>
              <a:rPr lang="es-US" dirty="0" smtClean="0"/>
              <a:t>.</a:t>
            </a:r>
          </a:p>
          <a:p>
            <a:endParaRPr lang="es-US" dirty="0"/>
          </a:p>
          <a:p>
            <a:r>
              <a:rPr lang="es-US" dirty="0" smtClean="0"/>
              <a:t>Output: </a:t>
            </a:r>
            <a:r>
              <a:rPr lang="es-US" dirty="0"/>
              <a:t>Diseño conceptual, resumen plan, resumen del ciclo, patrones de estimados de tamaño y planeación de tareas, programas de patrones de planeación, registro de tiempos.</a:t>
            </a:r>
          </a:p>
        </p:txBody>
      </p:sp>
      <p:pic>
        <p:nvPicPr>
          <p:cNvPr id="2050" name="Picture 2" descr="http://www.difusion.com.mx/eduvyt2/file.php/1/Gestion_publica_/Planeacion/GPPE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5190671"/>
            <a:ext cx="180088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3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15112"/>
          </a:xfrm>
        </p:spPr>
        <p:txBody>
          <a:bodyPr>
            <a:normAutofit fontScale="90000"/>
          </a:bodyPr>
          <a:lstStyle/>
          <a:p>
            <a:pPr algn="ctr"/>
            <a:r>
              <a:rPr lang="es-MX" dirty="0" smtClean="0"/>
              <a:t>Diseño del Producto</a:t>
            </a:r>
            <a:endParaRPr lang="es-MX" dirty="0"/>
          </a:p>
        </p:txBody>
      </p:sp>
      <p:pic>
        <p:nvPicPr>
          <p:cNvPr id="3074" name="Picture 2" descr="http://upload.wikimedia.org/wikipedia/commons/thumb/7/7b/Aofhfeworewour2.jpg/250px-Aofhfeworewour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5061857"/>
            <a:ext cx="2381250"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p:cNvGraphicFramePr>
            <a:graphicFrameLocks noGrp="1"/>
          </p:cNvGraphicFramePr>
          <p:nvPr>
            <p:ph idx="1"/>
            <p:extLst>
              <p:ext uri="{D42A27DB-BD31-4B8C-83A1-F6EECF244321}">
                <p14:modId xmlns:p14="http://schemas.microsoft.com/office/powerpoint/2010/main" val="2822155162"/>
              </p:ext>
            </p:extLst>
          </p:nvPr>
        </p:nvGraphicFramePr>
        <p:xfrm>
          <a:off x="457200" y="1221377"/>
          <a:ext cx="8229600" cy="3840480"/>
        </p:xfrm>
        <a:graphic>
          <a:graphicData uri="http://schemas.openxmlformats.org/drawingml/2006/table">
            <a:tbl>
              <a:tblPr>
                <a:tableStyleId>{284E427A-3D55-4303-BF80-6455036E1DE7}</a:tableStyleId>
              </a:tblPr>
              <a:tblGrid>
                <a:gridCol w="4114800"/>
                <a:gridCol w="4114800"/>
              </a:tblGrid>
              <a:tr h="0">
                <a:tc>
                  <a:txBody>
                    <a:bodyPr/>
                    <a:lstStyle/>
                    <a:p>
                      <a:r>
                        <a:rPr lang="es-US"/>
                        <a:t>INPUT</a:t>
                      </a:r>
                    </a:p>
                  </a:txBody>
                  <a:tcPr/>
                </a:tc>
                <a:tc>
                  <a:txBody>
                    <a:bodyPr/>
                    <a:lstStyle/>
                    <a:p>
                      <a:r>
                        <a:rPr lang="es-US"/>
                        <a:t>Tipificación requerimientos, diseño conceptual, patrones de estimaciones de tamaño, resumen parte ciclico, seguimiento</a:t>
                      </a:r>
                    </a:p>
                  </a:txBody>
                  <a:tcPr anchor="ctr"/>
                </a:tc>
              </a:tr>
              <a:tr h="0">
                <a:tc>
                  <a:txBody>
                    <a:bodyPr/>
                    <a:lstStyle/>
                    <a:p>
                      <a:r>
                        <a:rPr lang="es-US"/>
                        <a:t>ACTIVIDAD</a:t>
                      </a:r>
                    </a:p>
                  </a:txBody>
                  <a:tcPr/>
                </a:tc>
                <a:tc>
                  <a:txBody>
                    <a:bodyPr/>
                    <a:lstStyle/>
                    <a:p>
                      <a:r>
                        <a:rPr lang="es-US"/>
                        <a:t>Especificaciones externas, diseño modular, prototipos, estrategia de desarrollo y documentación, seguimiento</a:t>
                      </a:r>
                    </a:p>
                  </a:txBody>
                  <a:tcPr anchor="ctr"/>
                </a:tc>
              </a:tr>
              <a:tr h="0">
                <a:tc>
                  <a:txBody>
                    <a:bodyPr/>
                    <a:lstStyle/>
                    <a:p>
                      <a:r>
                        <a:rPr lang="es-US"/>
                        <a:t>OUTPUT</a:t>
                      </a:r>
                    </a:p>
                  </a:txBody>
                  <a:tcPr/>
                </a:tc>
                <a:tc>
                  <a:txBody>
                    <a:bodyPr/>
                    <a:lstStyle/>
                    <a:p>
                      <a:r>
                        <a:rPr lang="es-US" dirty="0"/>
                        <a:t>Diseño de programa, escenarios operacionales, especificación de funciones y lógica, resumen cíclico, seguimiento y estrategias de pruebas y ciclo</a:t>
                      </a:r>
                    </a:p>
                  </a:txBody>
                  <a:tcPr anchor="ctr"/>
                </a:tc>
              </a:tr>
            </a:tbl>
          </a:graphicData>
        </a:graphic>
      </p:graphicFrame>
      <p:sp>
        <p:nvSpPr>
          <p:cNvPr id="8" name="Rectangle 3"/>
          <p:cNvSpPr>
            <a:spLocks noChangeArrowheads="1"/>
          </p:cNvSpPr>
          <p:nvPr/>
        </p:nvSpPr>
        <p:spPr bwMode="auto">
          <a:xfrm>
            <a:off x="45720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US" sz="1800" b="0" i="0" u="none" strike="noStrike" cap="none" normalizeH="0" baseline="0" smtClean="0">
                <a:ln>
                  <a:noFill/>
                </a:ln>
                <a:solidFill>
                  <a:schemeClr val="tx1"/>
                </a:solidFill>
                <a:effectLst/>
                <a:latin typeface="Arial" pitchFamily="34" charset="0"/>
                <a:cs typeface="Arial" pitchFamily="34" charset="0"/>
              </a:rPr>
              <a:t/>
            </a:r>
            <a:br>
              <a:rPr kumimoji="0" lang="es-US" sz="1800" b="0" i="0" u="none" strike="noStrike" cap="none" normalizeH="0" baseline="0" smtClean="0">
                <a:ln>
                  <a:noFill/>
                </a:ln>
                <a:solidFill>
                  <a:schemeClr val="tx1"/>
                </a:solidFill>
                <a:effectLst/>
                <a:latin typeface="Arial" pitchFamily="34" charset="0"/>
                <a:cs typeface="Arial" pitchFamily="34" charset="0"/>
              </a:rPr>
            </a:br>
            <a:endParaRPr kumimoji="0" lang="es-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591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Antecedentes</a:t>
            </a:r>
            <a:endParaRPr lang="es-MX" dirty="0"/>
          </a:p>
        </p:txBody>
      </p:sp>
      <p:sp>
        <p:nvSpPr>
          <p:cNvPr id="3" name="2 Marcador de contenido"/>
          <p:cNvSpPr>
            <a:spLocks noGrp="1"/>
          </p:cNvSpPr>
          <p:nvPr>
            <p:ph idx="1"/>
          </p:nvPr>
        </p:nvSpPr>
        <p:spPr/>
        <p:txBody>
          <a:bodyPr/>
          <a:lstStyle/>
          <a:p>
            <a:r>
              <a:rPr lang="es-MX" dirty="0" smtClean="0"/>
              <a:t>Modelo desarrollado por Watts S. Humphrey en 1995.</a:t>
            </a:r>
          </a:p>
          <a:p>
            <a:r>
              <a:rPr lang="es-MX" dirty="0" smtClean="0"/>
              <a:t>Se escribió e impartió un curso en la Universidad de Carnegie </a:t>
            </a:r>
            <a:r>
              <a:rPr lang="es-MX" dirty="0" err="1" smtClean="0"/>
              <a:t>Mellon</a:t>
            </a:r>
            <a:r>
              <a:rPr lang="es-MX" dirty="0" smtClean="0"/>
              <a:t>.</a:t>
            </a:r>
          </a:p>
          <a:p>
            <a:r>
              <a:rPr lang="es-MX" dirty="0" smtClean="0"/>
              <a:t>Su revisión se plasmó en el libro “A discipline </a:t>
            </a:r>
            <a:r>
              <a:rPr lang="es-MX" dirty="0" err="1" smtClean="0"/>
              <a:t>for</a:t>
            </a:r>
            <a:r>
              <a:rPr lang="es-MX" dirty="0" smtClean="0"/>
              <a:t> SW </a:t>
            </a:r>
            <a:r>
              <a:rPr lang="es-MX" dirty="0" err="1" smtClean="0"/>
              <a:t>Engineering</a:t>
            </a:r>
            <a:r>
              <a:rPr lang="es-MX" dirty="0" smtClean="0"/>
              <a:t>” de Humphrey.</a:t>
            </a:r>
            <a:endParaRPr lang="es-MX" dirty="0"/>
          </a:p>
        </p:txBody>
      </p:sp>
      <p:pic>
        <p:nvPicPr>
          <p:cNvPr id="1026" name="Picture 2"/>
          <p:cNvPicPr>
            <a:picLocks noChangeAspect="1" noChangeArrowheads="1"/>
          </p:cNvPicPr>
          <p:nvPr/>
        </p:nvPicPr>
        <p:blipFill>
          <a:blip r:embed="rId2" cstate="print"/>
          <a:srcRect l="1757" t="43750" r="81259" b="25000"/>
          <a:stretch>
            <a:fillRect/>
          </a:stretch>
        </p:blipFill>
        <p:spPr bwMode="auto">
          <a:xfrm>
            <a:off x="3657600" y="4343400"/>
            <a:ext cx="2209800" cy="2286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96112"/>
          </a:xfrm>
        </p:spPr>
        <p:txBody>
          <a:bodyPr>
            <a:normAutofit fontScale="90000"/>
          </a:bodyPr>
          <a:lstStyle/>
          <a:p>
            <a:pPr algn="ctr"/>
            <a:r>
              <a:rPr lang="es-MX" dirty="0" smtClean="0"/>
              <a:t>Revisión o validación del producto</a:t>
            </a:r>
            <a:endParaRPr lang="es-MX"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34120"/>
              </p:ext>
            </p:extLst>
          </p:nvPr>
        </p:nvGraphicFramePr>
        <p:xfrm>
          <a:off x="457200" y="1219200"/>
          <a:ext cx="8229600" cy="3291840"/>
        </p:xfrm>
        <a:graphic>
          <a:graphicData uri="http://schemas.openxmlformats.org/drawingml/2006/table">
            <a:tbl>
              <a:tblPr>
                <a:tableStyleId>{18603FDC-E32A-4AB5-989C-0864C3EAD2B8}</a:tableStyleId>
              </a:tblPr>
              <a:tblGrid>
                <a:gridCol w="4114800"/>
                <a:gridCol w="4114800"/>
              </a:tblGrid>
              <a:tr h="0">
                <a:tc>
                  <a:txBody>
                    <a:bodyPr/>
                    <a:lstStyle/>
                    <a:p>
                      <a:r>
                        <a:rPr lang="es-US" dirty="0"/>
                        <a:t>INPUT</a:t>
                      </a:r>
                    </a:p>
                  </a:txBody>
                  <a:tcPr/>
                </a:tc>
                <a:tc>
                  <a:txBody>
                    <a:bodyPr/>
                    <a:lstStyle/>
                    <a:p>
                      <a:r>
                        <a:rPr lang="es-US"/>
                        <a:t>Programa de diseño, escenarios operacionales, especificación de funciones y lógica, resumen ciclico, seguimiento y estrategia de pruebas y ciclo.</a:t>
                      </a:r>
                    </a:p>
                  </a:txBody>
                  <a:tcPr anchor="ctr"/>
                </a:tc>
              </a:tr>
              <a:tr h="0">
                <a:tc>
                  <a:txBody>
                    <a:bodyPr/>
                    <a:lstStyle/>
                    <a:p>
                      <a:r>
                        <a:rPr lang="es-US"/>
                        <a:t>ACTIVIDAD</a:t>
                      </a:r>
                    </a:p>
                  </a:txBody>
                  <a:tcPr/>
                </a:tc>
                <a:tc>
                  <a:txBody>
                    <a:bodyPr/>
                    <a:lstStyle/>
                    <a:p>
                      <a:r>
                        <a:rPr lang="es-US"/>
                        <a:t>Diseño de apariencia, verificación de máquinas y lógica, consistencia del diseño, reuso, estrategia de verificación, detectar errores.</a:t>
                      </a:r>
                    </a:p>
                  </a:txBody>
                  <a:tcPr anchor="ctr"/>
                </a:tc>
              </a:tr>
              <a:tr h="0">
                <a:tc>
                  <a:txBody>
                    <a:bodyPr/>
                    <a:lstStyle/>
                    <a:p>
                      <a:r>
                        <a:rPr lang="es-US" dirty="0"/>
                        <a:t>OUTPUT</a:t>
                      </a:r>
                    </a:p>
                  </a:txBody>
                  <a:tcPr/>
                </a:tc>
                <a:tc>
                  <a:txBody>
                    <a:bodyPr/>
                    <a:lstStyle/>
                    <a:p>
                      <a:r>
                        <a:rPr lang="es-US" dirty="0" smtClean="0"/>
                        <a:t>Diseño </a:t>
                      </a:r>
                      <a:r>
                        <a:rPr lang="es-US" dirty="0"/>
                        <a:t>de alto nivel, registro de seguimiento, tiempos y defectos.</a:t>
                      </a:r>
                    </a:p>
                  </a:txBody>
                  <a:tcPr anchor="ctr"/>
                </a:tc>
              </a:tr>
            </a:tbl>
          </a:graphicData>
        </a:graphic>
      </p:graphicFrame>
      <p:pic>
        <p:nvPicPr>
          <p:cNvPr id="4098" name="Picture 2" descr="http://www.redtienda.com/blog/wp-content/uploads/2011/05/revis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4759778"/>
            <a:ext cx="2076450" cy="2076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08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s-MX" dirty="0" smtClean="0"/>
              <a:t>Desarrollo o implementación</a:t>
            </a:r>
            <a:endParaRPr lang="es-MX"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9701544"/>
              </p:ext>
            </p:extLst>
          </p:nvPr>
        </p:nvGraphicFramePr>
        <p:xfrm>
          <a:off x="435429" y="1295400"/>
          <a:ext cx="8229600" cy="3840480"/>
        </p:xfrm>
        <a:graphic>
          <a:graphicData uri="http://schemas.openxmlformats.org/drawingml/2006/table">
            <a:tbl>
              <a:tblPr>
                <a:tableStyleId>{284E427A-3D55-4303-BF80-6455036E1DE7}</a:tableStyleId>
              </a:tblPr>
              <a:tblGrid>
                <a:gridCol w="4114800"/>
                <a:gridCol w="4114800"/>
              </a:tblGrid>
              <a:tr h="0">
                <a:tc>
                  <a:txBody>
                    <a:bodyPr/>
                    <a:lstStyle/>
                    <a:p>
                      <a:r>
                        <a:rPr lang="es-US" dirty="0"/>
                        <a:t>INPUT</a:t>
                      </a:r>
                    </a:p>
                  </a:txBody>
                  <a:tcPr/>
                </a:tc>
                <a:tc>
                  <a:txBody>
                    <a:bodyPr/>
                    <a:lstStyle/>
                    <a:p>
                      <a:r>
                        <a:rPr lang="es-US"/>
                        <a:t>Diseño de alto nivel, registro de seguimiento, tiempos y defectos, ciclo de desarrollo, estrategia de pruebas, patrones de operación y función.</a:t>
                      </a:r>
                    </a:p>
                  </a:txBody>
                  <a:tcPr anchor="ctr"/>
                </a:tc>
              </a:tr>
              <a:tr h="0">
                <a:tc>
                  <a:txBody>
                    <a:bodyPr/>
                    <a:lstStyle/>
                    <a:p>
                      <a:r>
                        <a:rPr lang="es-US"/>
                        <a:t>ACTIVIDAD</a:t>
                      </a:r>
                    </a:p>
                  </a:txBody>
                  <a:tcPr/>
                </a:tc>
                <a:tc>
                  <a:txBody>
                    <a:bodyPr/>
                    <a:lstStyle/>
                    <a:p>
                      <a:r>
                        <a:rPr lang="es-US"/>
                        <a:t>Diseño de módulos, revisión de diseño, código, revisión de código, compilación, pruebas, aseguramiento de calidad y del ciclo.</a:t>
                      </a:r>
                    </a:p>
                  </a:txBody>
                  <a:tcPr anchor="ctr"/>
                </a:tc>
              </a:tr>
              <a:tr h="0">
                <a:tc>
                  <a:txBody>
                    <a:bodyPr/>
                    <a:lstStyle/>
                    <a:p>
                      <a:r>
                        <a:rPr lang="es-US"/>
                        <a:t>OUTPUT</a:t>
                      </a:r>
                    </a:p>
                  </a:txBody>
                  <a:tcPr/>
                </a:tc>
                <a:tc>
                  <a:txBody>
                    <a:bodyPr/>
                    <a:lstStyle/>
                    <a:p>
                      <a:r>
                        <a:rPr lang="es-US" dirty="0" smtClean="0"/>
                        <a:t>Módulos </a:t>
                      </a:r>
                      <a:r>
                        <a:rPr lang="es-US" dirty="0"/>
                        <a:t>de </a:t>
                      </a:r>
                      <a:r>
                        <a:rPr lang="es-US" dirty="0" smtClean="0"/>
                        <a:t>SW, </a:t>
                      </a:r>
                      <a:r>
                        <a:rPr lang="es-US" dirty="0"/>
                        <a:t>patrón de diseño, lista de verificación de código y diseño, resumen del ciclo, patrón de reporte de pruebas, registro de tiempo, defectos y seguimiento.</a:t>
                      </a:r>
                    </a:p>
                  </a:txBody>
                  <a:tcPr anchor="ctr"/>
                </a:tc>
              </a:tr>
            </a:tbl>
          </a:graphicData>
        </a:graphic>
      </p:graphicFrame>
      <p:sp>
        <p:nvSpPr>
          <p:cNvPr id="5" name="Rectangle 1"/>
          <p:cNvSpPr>
            <a:spLocks noChangeArrowheads="1"/>
          </p:cNvSpPr>
          <p:nvPr/>
        </p:nvSpPr>
        <p:spPr bwMode="auto">
          <a:xfrm>
            <a:off x="45720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US" sz="1800" b="0" i="0" u="none" strike="noStrike" cap="none" normalizeH="0" baseline="0" smtClean="0">
                <a:ln>
                  <a:noFill/>
                </a:ln>
                <a:solidFill>
                  <a:schemeClr val="tx1"/>
                </a:solidFill>
                <a:effectLst/>
                <a:latin typeface="Arial" pitchFamily="34" charset="0"/>
                <a:cs typeface="Arial" pitchFamily="34" charset="0"/>
              </a:rPr>
              <a:t/>
            </a:r>
            <a:br>
              <a:rPr kumimoji="0" lang="es-US" sz="1800" b="0" i="0" u="none" strike="noStrike" cap="none" normalizeH="0" baseline="0" smtClean="0">
                <a:ln>
                  <a:noFill/>
                </a:ln>
                <a:solidFill>
                  <a:schemeClr val="tx1"/>
                </a:solidFill>
                <a:effectLst/>
                <a:latin typeface="Arial" pitchFamily="34" charset="0"/>
                <a:cs typeface="Arial" pitchFamily="34" charset="0"/>
              </a:rPr>
            </a:br>
            <a:endParaRPr kumimoji="0" lang="es-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AutoShape 3" descr="data:image/jpeg;base64,/9j/4AAQSkZJRgABAQAAAQABAAD/2wCEAAkGBhQSEBQUEBQUFBUWFRgUFRYVFBUWGBUXFBQVFhYWFBgXGyYeFxkkGRUXHy8gIycpLCwsFx4xNTAqNSYrLCkBCQoKDgwOGg8PGi8kHyQsLS8vKiouLC0sLCwsKTQsLCwsLSosKSwtKSwsLCksKSwsKiwsLCwpLCwsLCwsKSwsKf/AABEIAL0BCgMBIgACEQEDEQH/xAAcAAEAAgMBAQEAAAAAAAAAAAAABQYDBAcCAQj/xABFEAABAwIDBAcDCQcCBgMAAAABAAIDBBEFEiEGMUFREyJhcYGRoTKxwQcUI0JScqKy8BUzYoKSwtHh8RYkQ2ODsxdTo//EABkBAQADAQEAAAAAAAAAAAAAAAACAwQFAf/EADIRAAIBAgQDBgUEAwEAAAAAAAABAgMRBBIhMUFRYRMicYGx0SMykaHBBTNC4UNi8BT/2gAMAwEAAhEDEQA/AO4IiIAiKrv2uLajIWjLmy9u+3mrKdKVS+XgV1Ksads3EtCIirLAiIgCIiAIiIAiIgCIiAIi1cTreiic+18o3d5svUruyPG7K7NpFDbOY6agOzAAttu7VMqU4OEsrIwmpxzIIiKBMIiIAiIgCIiAIiIAiIgCIiAIiIDSxjFBTxGQi+oAHMlc0xfawiqp5BFD9JJkNw865HPa7R4BPUtu4q6bZMz/ADeL7coHuH9y5Hte7oxTkbo6qIeAzN9y6NCEVTzPf8XMFaUnUtw/NjsWzW0hqS5rwA5ov1b6jTge8eanlzvZthhmhmHsSkxPPBrgLC/K4yH+UroizYiCjPu7F+Hm5R724REWc0BERAFFbQYwadgLRqTx4WUoTbUqjbR7Wskje0Q5sty0l+U3A4Wabeq0UKbnK9rpblFeajG17Nlj2exo1DTmGreXG6l1zzY3bSMU8bjCWCRrXkh+c2cLi+g3A7guhMeCARqCLg9hXleGWV7WT2FCd42vdrc+oiKgvCp+1G1ZZK6BgaRazswzX0FxY6W1Ct5PNcsxgg5ZbtL5ZZjoQbNa5jbXH8V/Ja8LGLl3jLiZSUdD3sbtjI1guI8pmkYcrMtwyV7Ab335W3XUVxHYfCZH0b87S2RnSTgHQ/vnE/gc5doo5s8bHfaa0+YBTEJWTW/EYdu7T24GZERZDUEREAREQBERAaONVDo4Huj9oDyF9T5KG2PxCWUvLyXNHE6634FR222KuEjWMe5v0kcfVcWnU53ajjlFl72ax95kEYN25suuttbG1/NboQfZNJIwzmu1TbZdURFhNwREQBERAUf5TMTlpxBNEdIy5+XUNc5mUgOI1sQTpfgqRgD3VcZdlBNny2+5mfpfjpp4Lqe1+zorKcx5gwi5aT7Ny0ts7s1/3VC2Apm0U5jqHsAYHsc8kNYTe293A/FasPKUcz5Iz14KWVcWyybFxsnglifewc14sbEciD3t9VdVznY/EI4KmQGRgiIc0PLgGkBwynNusR71asU2kEZsyztAb7wb6i3YpVacqlW0eOpCnNU6d5cHYnEUTg+OibqnR3vUss04ODtI0Qmpq8QiIoEzSxqfJTyu5Md5kWHqVyrGKbooM53vidIe7rNb6MB8V1LHaV0kJjY2+dzWu1tZuYFzvABUfbyBpm6K1mCFsdhwbYi3kV0MJL+K6+hhxS/k+nqVbYOm6eihA9oQFze0xAm3iGkeK61srV9JSRni0ZD/ACmw9LLm+xkYo5YImXs3OwZt9yx/tfzcFdPk2qxLRZwd8rwQG5Q1zbAganMO3TuUcTK0VB72X9nuHjdua2u/6LWiL4TbesJtNfEm3hlH/bf+UrhGz+eWsMeZxaC1jG3JDekIJyjhc66LttZjWU5Y4pJT/Dla3xc4gKhyUXR4gJYqZsbi5rzGHjKXgne9oIF9Nw0V1D578kyFePw7Pi0iT2RhyV00R1AEjNeIDxa/gFeoog1oa0ANAAAG4AaABc+w2pkbiEkvQ5nEuvGyRh1c0XDXuyg8+CuNPjrXENkjlhcdwkZYHuc0lp81LEPVPmkRw9N5Xbg2SSICizlppYjizIfb3ngF9w/FGTDqbxvCrW2lK/OHi5aQBoL2I4G25bOxtA9oL3ggEWFxa/bY8FsdKn2Oa+pk7Sp2uW2haERFjNYXiZxDSQLkAkDdcgaDQH3L2iA5HiLJZJI5JGlpMz5ng3GUdHlYLHVbuxBLpmu4GVxB7i0fArU26xh3TVOU6Njfb7ws1hHiqLR4pOwgQySNJIDcriOsAGttbw81vqV1TVrb+xip0HUd77e5+lEWOmjLWNBJJDQCTqSQLElZFgNoREQBauITva27Gl3PKLkdoHFbSIep2dykTSUj3H53I5zvszF7WjsyaDzUcBTtqA5ktLkv9aQWA3WDSLWAsuiytBBuAe8XUeKOMu1jj/ob/hShKUb24llR0p2zKWnVexTBNTNnL/nVNYuuRlDrjS4Ava3gsuKzMlJfAS5gtqGOAHmALK2Vr2Q6tY0a2FmgcOxVbEcadNduZwb2OIv5Ldh+2bU9LbHPxMsMouCUr77r0t+Ta2SpvpM5Ng3npc23DzV0BXHsPeWVssedxb0TXtBO67iHfBdA2baJI3XLrtda4cR7jZQxEXLvt9DzDyinkXjcsKLV+avHsyn+Zod7rLFJVvYevkdyy3BPgdB5rCb1G+zN9c8xdvTYoGHd0jGnuaGk+gKsUlTWy6xiGBnAvBe4jnlGnnZVN9JL88u6XI7NrM0NuDa2cMNwAeR5rXhv5PozNiYWyptbow7SQFmJjINTUROH/kcwn8xVi+SimLMNFwQTNO4gi1vpXNHo0HxVfxCjk+dNJldKbsPSuDAbi1tBYGytOauaNJYZx9wxP8LEtUa+0H0JYeKbnG6366/b1LOXW3rXfWsNwOvzDRm81HYbMyQDpWuD91pHX15AbvRTLWgCw0HYsxoaUXqQMuBuJzRPkgHIvDx/QQfK4UfPs5O6QO6WnkI1BfTlvbvZIrbJuK04DYk9q9irbHsqze6T8Un66lfhwGp6TOBRZgb5ujluPVSrcNqXfvZ2Aco4ber3H3KTg4krMvZLqeRrPgkvJGpFh+UWbJIPFp97Sq5tdiz4csYkdrYk9UHU2Au0BW5c4rwKqrlcdWRtdIe6MWjHi/KfArRhorM5PgZMTNuOXmVHaiseZKVgke0vnyktcQSwMcXD3K1UO0k0VgJCR9lxzXtv3qh7RT3xKhZyL3nxbYflKs7aUvOYf9NrnHuc6Nn9wXS7rcrril6HN7yUbPg2dSo8SMkbXiNxDgDoWHv3uB3rL8/A9psje9jiPMXC0Nk5L0kfZceTipghcepHLNrqdinJSgm1wI6pxYjSKJ0p7C1o83FR1btJNEAZYI2NJtc1AJ8gzXuus2IYKGAyQyyQHfZtnMJ+474EKIq8cDuq5rXD+JoN+0qdGjKq+gxFelRjpZt+N197FFq6cTicuJs6zQQeIeH+9qltmtmaCLon1RmbKHB7XPD2xEtdmbZwblO4X15qZqcLDwHQwOkB9prZmsDSN1g/gddx4KVpZKhrAwUT7AWs6aEi3b1tVZipxbtbXwI4OjO2a6yv/ZJ/cs0UocLtIcDuINwvahsHoZWHVjIm/Za7MfQWCmVkRdOOV2uERF6QCIiA+ELVEepK21ievURlsQO08to9P4vgqIaj6cN+zHc973H4NHmrltWbC361IVCMn/Nv+60eTQuvQ/bicqtrOR4MtsTA5wW9SfgrvsPiH00sZ+08eLXk+66ok9G/9pRSAdXoyM3KweCPxBWeGimiqo3xXAlcCH5S5tzo4G3G91U1dSi+pbF2cWuh0laWJYWJgOs5jhuc07u8biFuhY6ioDG3d/v2BcxnUi2neO5XKmKtg3SQSt3APDmO9AfeokQ1Bk6T5hE9xN7tmaL9oz29ys1PCZnZn+yOHPsHZzUhI2xCRvwbRfUqwVs0It+a9Gil1EFQ94Jw+MEbs08XwKkCK9zb5IIh/C4yHy/wSrFILu8QslN7Pifekk+LZGNaKd404r6/lshcHpGh2aWUySDg4ZA09jefeVPrDPSNf7QB7dxHcRqtX5nIz90+4+y/4H/Qd68Wh5KSqO7ZvnctWU6acAsbcVsbStLD6HuPHwusri0jqkG/JSiymcGtz3HwHis68sZZekZ4ka2JVTY4ZJJCWtYxz3Fu8Na0kkdtguLYZtY90srIXEwy7y9rQ91hcXy6NsSR2rq23N/2ZWW0/wCWl/8AWVwPZV15O66spN51HqQqpZHIsFVgQfWR1Bceo0ty8zrY/iPornsnRCV07D9aEgd5c0j1AWhQ4ZmpJpj9R7Gt/v8AzN8lNfJ8fpZPu/FdKpJZJZeZzqcXnjm5E/seAKUAG9nOv2G+49qmZJA0XJsFodJHAC2JouXFxA3Znbyf8BeH07i1z5TawJDfDjy965dSWeba4nVp08kFm2MeIvdMxzWDTf2n9clSZGdY352XzaLEyyCWTNazCQeINurv03kLDgjZWhkr5CXkAnTQXANtbrpUIypd1anLrzhV7zVuBc8FpiyPW4vr4Kbpnk3uVDUOLiS2c6nS/wDlTscQG5YK6nnbkbqDhktE9oiKkuCIiAIiIAvhC+ogOKVfyiTukcJ443gEjK27CCDwOtxpx81DftkPqI5CMpk6r229lwNm2I0Ic23iD2L5tTR9HX1EY3CZ1rm2jjmF/ByhS/rxHlIz8wU6decWlfQVMPCSbtrY6OaxrS1p3uF/C9v8+S6HsxLemb2Ej1v8Vy/F4croH8HMP4XkH9dqv+xtaBTvzGwaQfMf6LdiNad+pgw6tUtzRYppgxpLtAP1oomNrqh9zowenYO39clhdI6pksNGj8I5ntKnYIQxoa3QBczc67+EuvofQywsNLDReJDeyyrCRqrEZZHmE3sVkhbYeKwRCzf1zW00aIzyJ9REUSZ5ewEWIBB3g6hR8+CNveNxjPZcjyvceBspJEJKTWxFmtli/eszN+0zXz5eIHevk20sLW5iT3W/QUlKDY238FShUMM2WoFnB2odu058wot2NFOCqXdtuR6xTaF9XDJDFRyyxyNLHHNkBa7Q2ebW05FU2pwb5uI4zA2AtBNg8Pc/MR1pHjedLW4ALqwfpdu7hZUPaN3Szuu14cOqLtNjbTRa8LD4mZvYxYyqnTyRil9b/wDeR9p5qplE5nzdpp39fpukbmF3DUsvfeANyw4BirYOlkeSBZoJaLkZnW8u1StdVkUYiPV6rW9Y20aQfgmxdGWSOc6xu2wsbg81el8KbvuyjOu2p93ZLbj6lg2fxGmkAMcjXuPPS3cCs21Ff0UB5uNvAan4LTxTZSKS8kbRFJvzMFgT/GBoe/eqltDXTPywOuTazdbk5u5ZcPC89eBqxc4uGaDd3pr7kDtvPfD2D/7TGPD2/gFN1tR0URI+q33BVzb0Wko4QSAHDdxtkYAfVTGPP+icOYI810abvKRyaitGPW5N0DrPIG7eF0KL2R3D3LmmEOv0ZPGNt/6QulQ+y3uHuVGN1UWXYPRyR7REXPOgEREAREQBY5p2sF3EADiV8qZwxpJ4KkY1PJUvDQbAkAchc7142XU6WfV6IgtuBQzyl0TZTO86ujJOcgAewb30A3WVNrNl5mlgsGklps+7S2xBs4a2K7PheBxU7fo2jMfaedXO7z8NyrO1MF5iRvNjbuFvgrqFJTn3irFV4xhamvNkViVE8wCUvBYHZGMtqw2zON+R08lvYPSPnDY4pzTnfmAzZrA9Ui4538F4a3PF0Rda7g7nqBbULPhuz9QwjK5tuYJv7luko5ZU5cTnwqzU41Ybrw5WJZmzeJRaxVkcnY5rmX/MvbNpKynIFZFpuzixae5zdPNWWkDg1ocbkAAnmstQ0OaQ4AgixB4rlunbZnaWLc/3Ip+Vn9jVw7H2SkDVpO6+t/HgpJ+5UQvET7NPHS3kPFXqEnKL77aomV16ShZrZnmELKiKTM6VgiIvD0IiIAo/FsBhqBaVtyNzgbOHcR7tykETclGTi7xdmUip2RqoLmlqgW/ZluPxNuD5BR7qvEo/bpxL2scx1/AEO9Ffq7cB2rA1mi8jDk7Gl4xv9yEZeKs/qrFDrtopHtAnw+bTiY5LeeXTzXvDNpnRjLBRS/yse7/ZX6qYHNyncRr4hVmivTS2O4HXtaf9NUbmlbNoWU5Yeo21SV11ZjbieITaMpjGDxfZn5jf0W7SbPGIOmqHNdIGm2UaA2sOsdTv7FZ2m4uFF7Sz5ad3aQPj8F7Ti3JametibwajFRXT3dyg1+HslkY94u6Mkt7L2/wFCbTVmUW7VtMqnGpYAdCSD2gtPxF1W8bxFwrNA09FlcA4XGYgkEjjbQ27NbrqzqKkm2cWnSdSSSL9hFO4dGCNQwNNjexAAI0XRaWQOY0tIcLWu0gjTTeF+bfn8pZkdNK5t7kF5se+29dV+RunIp55D9aUNH8jAT6v9FgrYjtbJLY3UsM6V23udCREVJaEREAREQGvW02dhbuuFQq6WSlk+laQL6O+qe4/BdFXiSIOBDgCDvBAIPeCoyjc00K6p3UldMqdHtbA4dZ2U+Y9FlqK+mk3vYe9ZMV2IpH69FkJ3mNzmegNvRQsvybwn2Zahv8AOw+9i8Upo0OGCqfylHxV/QkY4KRvWaYwe+/ldbMWOU7N8jfC6g//AIvjtf5zUf8A5j+1bNN8llL/ANSSof3yAD8LQpupUe6+5BYfAx/yvyj7m3V7fUsY0cXHssoc7U1NYctJE4tP1gLN8XnQK00Gw9FFYsp2E833kP4yVONYALAWA3AKu03u/oT7bC0v2oNvnL2XuVDD9iJBZ8sw6TfYNLmt7jcEntUj+z6tnsytcO1zh6Oa73qfRSUUiiWKqTd5WfkV/wCf1bPaizdoDT+R1/RP+Ksv72JzO+7fztHvVgRLPmR7WD+aC8tCJg2mhdxcPC/5brbixWJ26Rvibe9fZsKhf7UUZPMsbfztdacuy8J3B7fuvd7nEj0TUfBfNfclWuB3G/cvqr7tlLfu5nD7zQfyZV5/ZtYz2JWu73OHo5rh6pd8h2UH8s156FiRV39oVjPbizdwa78jr+i+f8W5f3sRZ35mej2j3pmR7/5pv5bPwZN1Tdy8yC367FGnaqFzbnMPC4/CSvEuOwuZ1ZG35E2PkbKyLW5ROjUTs0zdnrGMtncB3qsbQbSQF4Otmi1xa7hw3jRaddI6WR1iToLfrwU1gezETBnkaJH83C4H3QdPHeotuWxrhCnh+9UbvyRDU/yhSBobT08koGgIa9/q0WXiv2jmniPTxOhId1WuaWki2+x4cPNXWtxFsLLkaDgFzzaPFulc5wIN9ABw4BacLRk55m9EYsbi6UoOEIJN8b3ZF4fKBIHEE3JaLcCWOsTyAsfRU6vkzVM7v+5l/pAb8F0bCXhlHLb2nua3wb1j6qq0uyQfMRncQ999wvd5113WuTwVmIhKpdra5moVIQaT3t+SAJFhz4+fDnou+fJ/QiLDacWsXM6Q9pkOe58CB4KnYh8lgYc9I/MR9SYBwNuTgNPEFSOB7aywu6GrYWlthusQOFraEdy5/wAr1Or2PawvBpvlxOgosVNVNkaHMNwVlUzI1bRhERDwIiIAiIgMNSNAtfKt0hYXxckB4jboshbovsbbBGjQKVyB7YNF6RFEmEREAREQBERAEREAREQGlU4NDJ7cUZPMsbfztdRFdshBbQOZyyvdbycSFZFhmZdepIn2s47NnN6p7oJi2TQ8Dwc07iP1zCuuE1rZIxlIPPsWTE9n46mPLKPuuGjmnmD8NyotdgFbQuzw3mjH1owcwH8TN/lcKq7pvmjpJUsbFa5Z9dmXuspQ9pa4XBVXrNlYQSQ0nsu7/K08N+Utp6szdRoeHmFMx7U08n1rX5/5V9OsnszBiP0+tSffh57lYmkFsjRltuFrLa2epvpWm19b+W5Wf6B9nfRuPM2+K2KcRg6Fo8Qtcq/dypHMWHalds2Ir8VHbSYO2eI3FntBLHcQeXcVuPxGJv128Nxvv7lF4ntFHlLWnfosUmuJ0aNObksi1NHZyvdE4A7jvBV6jfcArnNDIZZQ1guSf0e5dDp48rQOQsq4O5rxsMrV9zKiIpmAIiIAiIgC+FfUQM8NCMGi9IF6RR9REXhIIiIAiIgCIiAIiIAiIgCIiAIiICIxnZumqP38LHn7Vsrv6m2PqqpXfJTDqYJpouw5ZB62Pqr7K1fHRrx04S3RppY7EUdITaXLdfR6HL5vk3q2fu6mJw/ia9h9MyxjYrEB9eE/+R/xYunzN1WPIq3RjwNq/V67+ZRfkvxY57T7CVz/AGpYWjj1nn+xTFD8mtjeedzuxjcvqSfcrnTDQrMipRRXP9Try0TS8EjSw3B4oG5YmhvM7ye8nUrdRFbsc+UnJ3bCIiEQiIgCIiAIiIBZERAEREAREQBERAEREAREQBERAEREAREQHxwXg71kXm2q9IsxSN1XxkV1ltqvQCHqDW2X1EXh6EREAREQBERAEREAREQBERAEREAREQBERAEREAREQBERAEREAREQBfF9XxDxgBfURAgiIh6EREARE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5" descr="data:image/jpeg;base64,/9j/4AAQSkZJRgABAQAAAQABAAD/2wCEAAkGBhQSEBQUEBQUFBUWFRgUFRYVFBUWGBUXFBQVFhYWFBgXGyYeFxkkGRUXHy8gIycpLCwsFx4xNTAqNSYrLCkBCQoKDgwOGg8PGi8kHyQsLS8vKiouLC0sLCwsKTQsLCwsLSosKSwtKSwsLCksKSwsKiwsLCwpLCwsLCwsKSwsKf/AABEIAL0BCgMBIgACEQEDEQH/xAAcAAEAAgMBAQEAAAAAAAAAAAAABQYDBAcCAQj/xABFEAABAwIDBAcDCQcCBgMAAAABAAIDBBEFEiEGMUFREyJhcYGRoTKxwQcUI0JScqKy8BUzYoKSwtHh8RYkQ2ODsxdTo//EABkBAQADAQEAAAAAAAAAAAAAAAACAwQFAf/EADIRAAIBAgQDBgUEAwEAAAAAAAABAgMRBBIhMUFRYRMicYGx0SMykaHBBTNC4UNi8BT/2gAMAwEAAhEDEQA/AO4IiIAiKrv2uLajIWjLmy9u+3mrKdKVS+XgV1Ksads3EtCIirLAiIgCIiAIiIAiIgCIiAIi1cTreiic+18o3d5svUruyPG7K7NpFDbOY6agOzAAttu7VMqU4OEsrIwmpxzIIiKBMIiIAiIgCIiAIiIAiIgCIiAIiIDSxjFBTxGQi+oAHMlc0xfawiqp5BFD9JJkNw865HPa7R4BPUtu4q6bZMz/ADeL7coHuH9y5Hte7oxTkbo6qIeAzN9y6NCEVTzPf8XMFaUnUtw/NjsWzW0hqS5rwA5ov1b6jTge8eanlzvZthhmhmHsSkxPPBrgLC/K4yH+UroizYiCjPu7F+Hm5R724REWc0BERAFFbQYwadgLRqTx4WUoTbUqjbR7Wskje0Q5sty0l+U3A4Wabeq0UKbnK9rpblFeajG17Nlj2exo1DTmGreXG6l1zzY3bSMU8bjCWCRrXkh+c2cLi+g3A7guhMeCARqCLg9hXleGWV7WT2FCd42vdrc+oiKgvCp+1G1ZZK6BgaRazswzX0FxY6W1Ct5PNcsxgg5ZbtL5ZZjoQbNa5jbXH8V/Ja8LGLl3jLiZSUdD3sbtjI1guI8pmkYcrMtwyV7Ab335W3XUVxHYfCZH0b87S2RnSTgHQ/vnE/gc5doo5s8bHfaa0+YBTEJWTW/EYdu7T24GZERZDUEREAREQBERAaONVDo4Huj9oDyF9T5KG2PxCWUvLyXNHE6634FR222KuEjWMe5v0kcfVcWnU53ajjlFl72ax95kEYN25suuttbG1/NboQfZNJIwzmu1TbZdURFhNwREQBERAUf5TMTlpxBNEdIy5+XUNc5mUgOI1sQTpfgqRgD3VcZdlBNny2+5mfpfjpp4Lqe1+zorKcx5gwi5aT7Ny0ts7s1/3VC2Apm0U5jqHsAYHsc8kNYTe293A/FasPKUcz5Iz14KWVcWyybFxsnglifewc14sbEciD3t9VdVznY/EI4KmQGRgiIc0PLgGkBwynNusR71asU2kEZsyztAb7wb6i3YpVacqlW0eOpCnNU6d5cHYnEUTg+OibqnR3vUss04ODtI0Qmpq8QiIoEzSxqfJTyu5Md5kWHqVyrGKbooM53vidIe7rNb6MB8V1LHaV0kJjY2+dzWu1tZuYFzvABUfbyBpm6K1mCFsdhwbYi3kV0MJL+K6+hhxS/k+nqVbYOm6eihA9oQFze0xAm3iGkeK61srV9JSRni0ZD/ACmw9LLm+xkYo5YImXs3OwZt9yx/tfzcFdPk2qxLRZwd8rwQG5Q1zbAganMO3TuUcTK0VB72X9nuHjdua2u/6LWiL4TbesJtNfEm3hlH/bf+UrhGz+eWsMeZxaC1jG3JDekIJyjhc66LttZjWU5Y4pJT/Dla3xc4gKhyUXR4gJYqZsbi5rzGHjKXgne9oIF9Nw0V1D578kyFePw7Pi0iT2RhyV00R1AEjNeIDxa/gFeoog1oa0ANAAAG4AaABc+w2pkbiEkvQ5nEuvGyRh1c0XDXuyg8+CuNPjrXENkjlhcdwkZYHuc0lp81LEPVPmkRw9N5Xbg2SSICizlppYjizIfb3ngF9w/FGTDqbxvCrW2lK/OHi5aQBoL2I4G25bOxtA9oL3ggEWFxa/bY8FsdKn2Oa+pk7Sp2uW2haERFjNYXiZxDSQLkAkDdcgaDQH3L2iA5HiLJZJI5JGlpMz5ng3GUdHlYLHVbuxBLpmu4GVxB7i0fArU26xh3TVOU6Njfb7ws1hHiqLR4pOwgQySNJIDcriOsAGttbw81vqV1TVrb+xip0HUd77e5+lEWOmjLWNBJJDQCTqSQLElZFgNoREQBauITva27Gl3PKLkdoHFbSIep2dykTSUj3H53I5zvszF7WjsyaDzUcBTtqA5ktLkv9aQWA3WDSLWAsuiytBBuAe8XUeKOMu1jj/ob/hShKUb24llR0p2zKWnVexTBNTNnL/nVNYuuRlDrjS4Ava3gsuKzMlJfAS5gtqGOAHmALK2Vr2Q6tY0a2FmgcOxVbEcadNduZwb2OIv5Ldh+2bU9LbHPxMsMouCUr77r0t+Ta2SpvpM5Ng3npc23DzV0BXHsPeWVssedxb0TXtBO67iHfBdA2baJI3XLrtda4cR7jZQxEXLvt9DzDyinkXjcsKLV+avHsyn+Zod7rLFJVvYevkdyy3BPgdB5rCb1G+zN9c8xdvTYoGHd0jGnuaGk+gKsUlTWy6xiGBnAvBe4jnlGnnZVN9JL88u6XI7NrM0NuDa2cMNwAeR5rXhv5PozNiYWyptbow7SQFmJjINTUROH/kcwn8xVi+SimLMNFwQTNO4gi1vpXNHo0HxVfxCjk+dNJldKbsPSuDAbi1tBYGytOauaNJYZx9wxP8LEtUa+0H0JYeKbnG6366/b1LOXW3rXfWsNwOvzDRm81HYbMyQDpWuD91pHX15AbvRTLWgCw0HYsxoaUXqQMuBuJzRPkgHIvDx/QQfK4UfPs5O6QO6WnkI1BfTlvbvZIrbJuK04DYk9q9irbHsqze6T8Un66lfhwGp6TOBRZgb5ujluPVSrcNqXfvZ2Aco4ber3H3KTg4krMvZLqeRrPgkvJGpFh+UWbJIPFp97Sq5tdiz4csYkdrYk9UHU2Au0BW5c4rwKqrlcdWRtdIe6MWjHi/KfArRhorM5PgZMTNuOXmVHaiseZKVgke0vnyktcQSwMcXD3K1UO0k0VgJCR9lxzXtv3qh7RT3xKhZyL3nxbYflKs7aUvOYf9NrnHuc6Nn9wXS7rcrril6HN7yUbPg2dSo8SMkbXiNxDgDoWHv3uB3rL8/A9psje9jiPMXC0Nk5L0kfZceTipghcepHLNrqdinJSgm1wI6pxYjSKJ0p7C1o83FR1btJNEAZYI2NJtc1AJ8gzXuus2IYKGAyQyyQHfZtnMJ+474EKIq8cDuq5rXD+JoN+0qdGjKq+gxFelRjpZt+N197FFq6cTicuJs6zQQeIeH+9qltmtmaCLon1RmbKHB7XPD2xEtdmbZwblO4X15qZqcLDwHQwOkB9prZmsDSN1g/gddx4KVpZKhrAwUT7AWs6aEi3b1tVZipxbtbXwI4OjO2a6yv/ZJ/cs0UocLtIcDuINwvahsHoZWHVjIm/Za7MfQWCmVkRdOOV2uERF6QCIiA+ELVEepK21ievURlsQO08to9P4vgqIaj6cN+zHc973H4NHmrltWbC361IVCMn/Nv+60eTQuvQ/bicqtrOR4MtsTA5wW9SfgrvsPiH00sZ+08eLXk+66ok9G/9pRSAdXoyM3KweCPxBWeGimiqo3xXAlcCH5S5tzo4G3G91U1dSi+pbF2cWuh0laWJYWJgOs5jhuc07u8biFuhY6ioDG3d/v2BcxnUi2neO5XKmKtg3SQSt3APDmO9AfeokQ1Bk6T5hE9xN7tmaL9oz29ys1PCZnZn+yOHPsHZzUhI2xCRvwbRfUqwVs0It+a9Gil1EFQ94Jw+MEbs08XwKkCK9zb5IIh/C4yHy/wSrFILu8QslN7Pifekk+LZGNaKd404r6/lshcHpGh2aWUySDg4ZA09jefeVPrDPSNf7QB7dxHcRqtX5nIz90+4+y/4H/Qd68Wh5KSqO7ZvnctWU6acAsbcVsbStLD6HuPHwusri0jqkG/JSiymcGtz3HwHis68sZZekZ4ka2JVTY4ZJJCWtYxz3Fu8Na0kkdtguLYZtY90srIXEwy7y9rQ91hcXy6NsSR2rq23N/2ZWW0/wCWl/8AWVwPZV15O66spN51HqQqpZHIsFVgQfWR1Bceo0ty8zrY/iPornsnRCV07D9aEgd5c0j1AWhQ4ZmpJpj9R7Gt/v8AzN8lNfJ8fpZPu/FdKpJZJZeZzqcXnjm5E/seAKUAG9nOv2G+49qmZJA0XJsFodJHAC2JouXFxA3Znbyf8BeH07i1z5TawJDfDjy965dSWeba4nVp08kFm2MeIvdMxzWDTf2n9clSZGdY352XzaLEyyCWTNazCQeINurv03kLDgjZWhkr5CXkAnTQXANtbrpUIypd1anLrzhV7zVuBc8FpiyPW4vr4Kbpnk3uVDUOLiS2c6nS/wDlTscQG5YK6nnbkbqDhktE9oiKkuCIiAIiIAvhC+ogOKVfyiTukcJ443gEjK27CCDwOtxpx81DftkPqI5CMpk6r229lwNm2I0Ic23iD2L5tTR9HX1EY3CZ1rm2jjmF/ByhS/rxHlIz8wU6decWlfQVMPCSbtrY6OaxrS1p3uF/C9v8+S6HsxLemb2Ej1v8Vy/F4croH8HMP4XkH9dqv+xtaBTvzGwaQfMf6LdiNad+pgw6tUtzRYppgxpLtAP1oomNrqh9zowenYO39clhdI6pksNGj8I5ntKnYIQxoa3QBczc67+EuvofQywsNLDReJDeyyrCRqrEZZHmE3sVkhbYeKwRCzf1zW00aIzyJ9REUSZ5ewEWIBB3g6hR8+CNveNxjPZcjyvceBspJEJKTWxFmtli/eszN+0zXz5eIHevk20sLW5iT3W/QUlKDY238FShUMM2WoFnB2odu058wot2NFOCqXdtuR6xTaF9XDJDFRyyxyNLHHNkBa7Q2ebW05FU2pwb5uI4zA2AtBNg8Pc/MR1pHjedLW4ALqwfpdu7hZUPaN3Szuu14cOqLtNjbTRa8LD4mZvYxYyqnTyRil9b/wDeR9p5qplE5nzdpp39fpukbmF3DUsvfeANyw4BirYOlkeSBZoJaLkZnW8u1StdVkUYiPV6rW9Y20aQfgmxdGWSOc6xu2wsbg81el8KbvuyjOu2p93ZLbj6lg2fxGmkAMcjXuPPS3cCs21Ff0UB5uNvAan4LTxTZSKS8kbRFJvzMFgT/GBoe/eqltDXTPywOuTazdbk5u5ZcPC89eBqxc4uGaDd3pr7kDtvPfD2D/7TGPD2/gFN1tR0URI+q33BVzb0Wko4QSAHDdxtkYAfVTGPP+icOYI810abvKRyaitGPW5N0DrPIG7eF0KL2R3D3LmmEOv0ZPGNt/6QulQ+y3uHuVGN1UWXYPRyR7REXPOgEREAREQBY5p2sF3EADiV8qZwxpJ4KkY1PJUvDQbAkAchc7142XU6WfV6IgtuBQzyl0TZTO86ujJOcgAewb30A3WVNrNl5mlgsGklps+7S2xBs4a2K7PheBxU7fo2jMfaedXO7z8NyrO1MF5iRvNjbuFvgrqFJTn3irFV4xhamvNkViVE8wCUvBYHZGMtqw2zON+R08lvYPSPnDY4pzTnfmAzZrA9Ui4538F4a3PF0Rda7g7nqBbULPhuz9QwjK5tuYJv7luko5ZU5cTnwqzU41Ybrw5WJZmzeJRaxVkcnY5rmX/MvbNpKynIFZFpuzixae5zdPNWWkDg1ocbkAAnmstQ0OaQ4AgixB4rlunbZnaWLc/3Ip+Vn9jVw7H2SkDVpO6+t/HgpJ+5UQvET7NPHS3kPFXqEnKL77aomV16ShZrZnmELKiKTM6VgiIvD0IiIAo/FsBhqBaVtyNzgbOHcR7tykETclGTi7xdmUip2RqoLmlqgW/ZluPxNuD5BR7qvEo/bpxL2scx1/AEO9Ffq7cB2rA1mi8jDk7Gl4xv9yEZeKs/qrFDrtopHtAnw+bTiY5LeeXTzXvDNpnRjLBRS/yse7/ZX6qYHNyncRr4hVmivTS2O4HXtaf9NUbmlbNoWU5Yeo21SV11ZjbieITaMpjGDxfZn5jf0W7SbPGIOmqHNdIGm2UaA2sOsdTv7FZ2m4uFF7Sz5ad3aQPj8F7Ti3JametibwajFRXT3dyg1+HslkY94u6Mkt7L2/wFCbTVmUW7VtMqnGpYAdCSD2gtPxF1W8bxFwrNA09FlcA4XGYgkEjjbQ27NbrqzqKkm2cWnSdSSSL9hFO4dGCNQwNNjexAAI0XRaWQOY0tIcLWu0gjTTeF+bfn8pZkdNK5t7kF5se+29dV+RunIp55D9aUNH8jAT6v9FgrYjtbJLY3UsM6V23udCREVJaEREAREQGvW02dhbuuFQq6WSlk+laQL6O+qe4/BdFXiSIOBDgCDvBAIPeCoyjc00K6p3UldMqdHtbA4dZ2U+Y9FlqK+mk3vYe9ZMV2IpH69FkJ3mNzmegNvRQsvybwn2Zahv8AOw+9i8Upo0OGCqfylHxV/QkY4KRvWaYwe+/ldbMWOU7N8jfC6g//AIvjtf5zUf8A5j+1bNN8llL/ANSSof3yAD8LQpupUe6+5BYfAx/yvyj7m3V7fUsY0cXHssoc7U1NYctJE4tP1gLN8XnQK00Gw9FFYsp2E833kP4yVONYALAWA3AKu03u/oT7bC0v2oNvnL2XuVDD9iJBZ8sw6TfYNLmt7jcEntUj+z6tnsytcO1zh6Oa73qfRSUUiiWKqTd5WfkV/wCf1bPaizdoDT+R1/RP+Ksv72JzO+7fztHvVgRLPmR7WD+aC8tCJg2mhdxcPC/5brbixWJ26Rvibe9fZsKhf7UUZPMsbfztdacuy8J3B7fuvd7nEj0TUfBfNfclWuB3G/cvqr7tlLfu5nD7zQfyZV5/ZtYz2JWu73OHo5rh6pd8h2UH8s156FiRV39oVjPbizdwa78jr+i+f8W5f3sRZ35mej2j3pmR7/5pv5bPwZN1Tdy8yC367FGnaqFzbnMPC4/CSvEuOwuZ1ZG35E2PkbKyLW5ROjUTs0zdnrGMtncB3qsbQbSQF4Otmi1xa7hw3jRaddI6WR1iToLfrwU1gezETBnkaJH83C4H3QdPHeotuWxrhCnh+9UbvyRDU/yhSBobT08koGgIa9/q0WXiv2jmniPTxOhId1WuaWki2+x4cPNXWtxFsLLkaDgFzzaPFulc5wIN9ABw4BacLRk55m9EYsbi6UoOEIJN8b3ZF4fKBIHEE3JaLcCWOsTyAsfRU6vkzVM7v+5l/pAb8F0bCXhlHLb2nua3wb1j6qq0uyQfMRncQ999wvd5113WuTwVmIhKpdra5moVIQaT3t+SAJFhz4+fDnou+fJ/QiLDacWsXM6Q9pkOe58CB4KnYh8lgYc9I/MR9SYBwNuTgNPEFSOB7aywu6GrYWlthusQOFraEdy5/wAr1Or2PawvBpvlxOgosVNVNkaHMNwVlUzI1bRhERDwIiIAiIgMNSNAtfKt0hYXxckB4jboshbovsbbBGjQKVyB7YNF6RFEmEREAREQBERAEREAREQGlU4NDJ7cUZPMsbfztdRFdshBbQOZyyvdbycSFZFhmZdepIn2s47NnN6p7oJi2TQ8Dwc07iP1zCuuE1rZIxlIPPsWTE9n46mPLKPuuGjmnmD8NyotdgFbQuzw3mjH1owcwH8TN/lcKq7pvmjpJUsbFa5Z9dmXuspQ9pa4XBVXrNlYQSQ0nsu7/K08N+Utp6szdRoeHmFMx7U08n1rX5/5V9OsnszBiP0+tSffh57lYmkFsjRltuFrLa2epvpWm19b+W5Wf6B9nfRuPM2+K2KcRg6Fo8Qtcq/dypHMWHalds2Ir8VHbSYO2eI3FntBLHcQeXcVuPxGJv128Nxvv7lF4ntFHlLWnfosUmuJ0aNObksi1NHZyvdE4A7jvBV6jfcArnNDIZZQ1guSf0e5dDp48rQOQsq4O5rxsMrV9zKiIpmAIiIAiIgC+FfUQM8NCMGi9IF6RR9REXhIIiIAiIgCIiAIiIAiIgCIiAIiICIxnZumqP38LHn7Vsrv6m2PqqpXfJTDqYJpouw5ZB62Pqr7K1fHRrx04S3RppY7EUdITaXLdfR6HL5vk3q2fu6mJw/ia9h9MyxjYrEB9eE/+R/xYunzN1WPIq3RjwNq/V67+ZRfkvxY57T7CVz/AGpYWjj1nn+xTFD8mtjeedzuxjcvqSfcrnTDQrMipRRXP9Try0TS8EjSw3B4oG5YmhvM7ye8nUrdRFbsc+UnJ3bCIiEQiIgCIiAIiIBZERAEREAREQBERAEREAREQBERAEREAREQHxwXg71kXm2q9IsxSN1XxkV1ltqvQCHqDW2X1EXh6EREAREQBERAEREAREQBERAEREAREQBERAEREAREQBERAEREAREQBfF9XxDxgBfURAgiIh6EREARE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7" descr="data:image/jpeg;base64,/9j/4AAQSkZJRgABAQAAAQABAAD/2wCEAAkGBhQSEBQUEBQUFBUWFRgUFRYVFBUWGBUXFBQVFhYWFBgXGyYeFxkkGRUXHy8gIycpLCwsFx4xNTAqNSYrLCkBCQoKDgwOGg8PGi8kHyQsLS8vKiouLC0sLCwsKTQsLCwsLSosKSwtKSwsLCksKSwsKiwsLCwpLCwsLCwsKSwsKf/AABEIAL0BCgMBIgACEQEDEQH/xAAcAAEAAgMBAQEAAAAAAAAAAAAABQYDBAcCAQj/xABFEAABAwIDBAcDCQcCBgMAAAABAAIDBBEFEiEGMUFREyJhcYGRoTKxwQcUI0JScqKy8BUzYoKSwtHh8RYkQ2ODsxdTo//EABkBAQADAQEAAAAAAAAAAAAAAAACAwQFAf/EADIRAAIBAgQDBgUEAwEAAAAAAAABAgMRBBIhMUFRYRMicYGx0SMykaHBBTNC4UNi8BT/2gAMAwEAAhEDEQA/AO4IiIAiKrv2uLajIWjLmy9u+3mrKdKVS+XgV1Ksads3EtCIirLAiIgCIiAIiIAiIgCIiAIi1cTreiic+18o3d5svUruyPG7K7NpFDbOY6agOzAAttu7VMqU4OEsrIwmpxzIIiKBMIiIAiIgCIiAIiIAiIgCIiAIiIDSxjFBTxGQi+oAHMlc0xfawiqp5BFD9JJkNw865HPa7R4BPUtu4q6bZMz/ADeL7coHuH9y5Hte7oxTkbo6qIeAzN9y6NCEVTzPf8XMFaUnUtw/NjsWzW0hqS5rwA5ov1b6jTge8eanlzvZthhmhmHsSkxPPBrgLC/K4yH+UroizYiCjPu7F+Hm5R724REWc0BERAFFbQYwadgLRqTx4WUoTbUqjbR7Wskje0Q5sty0l+U3A4Wabeq0UKbnK9rpblFeajG17Nlj2exo1DTmGreXG6l1zzY3bSMU8bjCWCRrXkh+c2cLi+g3A7guhMeCARqCLg9hXleGWV7WT2FCd42vdrc+oiKgvCp+1G1ZZK6BgaRazswzX0FxY6W1Ct5PNcsxgg5ZbtL5ZZjoQbNa5jbXH8V/Ja8LGLl3jLiZSUdD3sbtjI1guI8pmkYcrMtwyV7Ab335W3XUVxHYfCZH0b87S2RnSTgHQ/vnE/gc5doo5s8bHfaa0+YBTEJWTW/EYdu7T24GZERZDUEREAREQBERAaONVDo4Huj9oDyF9T5KG2PxCWUvLyXNHE6634FR222KuEjWMe5v0kcfVcWnU53ajjlFl72ax95kEYN25suuttbG1/NboQfZNJIwzmu1TbZdURFhNwREQBERAUf5TMTlpxBNEdIy5+XUNc5mUgOI1sQTpfgqRgD3VcZdlBNny2+5mfpfjpp4Lqe1+zorKcx5gwi5aT7Ny0ts7s1/3VC2Apm0U5jqHsAYHsc8kNYTe293A/FasPKUcz5Iz14KWVcWyybFxsnglifewc14sbEciD3t9VdVznY/EI4KmQGRgiIc0PLgGkBwynNusR71asU2kEZsyztAb7wb6i3YpVacqlW0eOpCnNU6d5cHYnEUTg+OibqnR3vUss04ODtI0Qmpq8QiIoEzSxqfJTyu5Md5kWHqVyrGKbooM53vidIe7rNb6MB8V1LHaV0kJjY2+dzWu1tZuYFzvABUfbyBpm6K1mCFsdhwbYi3kV0MJL+K6+hhxS/k+nqVbYOm6eihA9oQFze0xAm3iGkeK61srV9JSRni0ZD/ACmw9LLm+xkYo5YImXs3OwZt9yx/tfzcFdPk2qxLRZwd8rwQG5Q1zbAganMO3TuUcTK0VB72X9nuHjdua2u/6LWiL4TbesJtNfEm3hlH/bf+UrhGz+eWsMeZxaC1jG3JDekIJyjhc66LttZjWU5Y4pJT/Dla3xc4gKhyUXR4gJYqZsbi5rzGHjKXgne9oIF9Nw0V1D578kyFePw7Pi0iT2RhyV00R1AEjNeIDxa/gFeoog1oa0ANAAAG4AaABc+w2pkbiEkvQ5nEuvGyRh1c0XDXuyg8+CuNPjrXENkjlhcdwkZYHuc0lp81LEPVPmkRw9N5Xbg2SSICizlppYjizIfb3ngF9w/FGTDqbxvCrW2lK/OHi5aQBoL2I4G25bOxtA9oL3ggEWFxa/bY8FsdKn2Oa+pk7Sp2uW2haERFjNYXiZxDSQLkAkDdcgaDQH3L2iA5HiLJZJI5JGlpMz5ng3GUdHlYLHVbuxBLpmu4GVxB7i0fArU26xh3TVOU6Njfb7ws1hHiqLR4pOwgQySNJIDcriOsAGttbw81vqV1TVrb+xip0HUd77e5+lEWOmjLWNBJJDQCTqSQLElZFgNoREQBauITva27Gl3PKLkdoHFbSIep2dykTSUj3H53I5zvszF7WjsyaDzUcBTtqA5ktLkv9aQWA3WDSLWAsuiytBBuAe8XUeKOMu1jj/ob/hShKUb24llR0p2zKWnVexTBNTNnL/nVNYuuRlDrjS4Ava3gsuKzMlJfAS5gtqGOAHmALK2Vr2Q6tY0a2FmgcOxVbEcadNduZwb2OIv5Ldh+2bU9LbHPxMsMouCUr77r0t+Ta2SpvpM5Ng3npc23DzV0BXHsPeWVssedxb0TXtBO67iHfBdA2baJI3XLrtda4cR7jZQxEXLvt9DzDyinkXjcsKLV+avHsyn+Zod7rLFJVvYevkdyy3BPgdB5rCb1G+zN9c8xdvTYoGHd0jGnuaGk+gKsUlTWy6xiGBnAvBe4jnlGnnZVN9JL88u6XI7NrM0NuDa2cMNwAeR5rXhv5PozNiYWyptbow7SQFmJjINTUROH/kcwn8xVi+SimLMNFwQTNO4gi1vpXNHo0HxVfxCjk+dNJldKbsPSuDAbi1tBYGytOauaNJYZx9wxP8LEtUa+0H0JYeKbnG6366/b1LOXW3rXfWsNwOvzDRm81HYbMyQDpWuD91pHX15AbvRTLWgCw0HYsxoaUXqQMuBuJzRPkgHIvDx/QQfK4UfPs5O6QO6WnkI1BfTlvbvZIrbJuK04DYk9q9irbHsqze6T8Un66lfhwGp6TOBRZgb5ujluPVSrcNqXfvZ2Aco4ber3H3KTg4krMvZLqeRrPgkvJGpFh+UWbJIPFp97Sq5tdiz4csYkdrYk9UHU2Au0BW5c4rwKqrlcdWRtdIe6MWjHi/KfArRhorM5PgZMTNuOXmVHaiseZKVgke0vnyktcQSwMcXD3K1UO0k0VgJCR9lxzXtv3qh7RT3xKhZyL3nxbYflKs7aUvOYf9NrnHuc6Nn9wXS7rcrril6HN7yUbPg2dSo8SMkbXiNxDgDoWHv3uB3rL8/A9psje9jiPMXC0Nk5L0kfZceTipghcepHLNrqdinJSgm1wI6pxYjSKJ0p7C1o83FR1btJNEAZYI2NJtc1AJ8gzXuus2IYKGAyQyyQHfZtnMJ+474EKIq8cDuq5rXD+JoN+0qdGjKq+gxFelRjpZt+N197FFq6cTicuJs6zQQeIeH+9qltmtmaCLon1RmbKHB7XPD2xEtdmbZwblO4X15qZqcLDwHQwOkB9prZmsDSN1g/gddx4KVpZKhrAwUT7AWs6aEi3b1tVZipxbtbXwI4OjO2a6yv/ZJ/cs0UocLtIcDuINwvahsHoZWHVjIm/Za7MfQWCmVkRdOOV2uERF6QCIiA+ELVEepK21ievURlsQO08to9P4vgqIaj6cN+zHc973H4NHmrltWbC361IVCMn/Nv+60eTQuvQ/bicqtrOR4MtsTA5wW9SfgrvsPiH00sZ+08eLXk+66ok9G/9pRSAdXoyM3KweCPxBWeGimiqo3xXAlcCH5S5tzo4G3G91U1dSi+pbF2cWuh0laWJYWJgOs5jhuc07u8biFuhY6ioDG3d/v2BcxnUi2neO5XKmKtg3SQSt3APDmO9AfeokQ1Bk6T5hE9xN7tmaL9oz29ys1PCZnZn+yOHPsHZzUhI2xCRvwbRfUqwVs0It+a9Gil1EFQ94Jw+MEbs08XwKkCK9zb5IIh/C4yHy/wSrFILu8QslN7Pifekk+LZGNaKd404r6/lshcHpGh2aWUySDg4ZA09jefeVPrDPSNf7QB7dxHcRqtX5nIz90+4+y/4H/Qd68Wh5KSqO7ZvnctWU6acAsbcVsbStLD6HuPHwusri0jqkG/JSiymcGtz3HwHis68sZZekZ4ka2JVTY4ZJJCWtYxz3Fu8Na0kkdtguLYZtY90srIXEwy7y9rQ91hcXy6NsSR2rq23N/2ZWW0/wCWl/8AWVwPZV15O66spN51HqQqpZHIsFVgQfWR1Bceo0ty8zrY/iPornsnRCV07D9aEgd5c0j1AWhQ4ZmpJpj9R7Gt/v8AzN8lNfJ8fpZPu/FdKpJZJZeZzqcXnjm5E/seAKUAG9nOv2G+49qmZJA0XJsFodJHAC2JouXFxA3Znbyf8BeH07i1z5TawJDfDjy965dSWeba4nVp08kFm2MeIvdMxzWDTf2n9clSZGdY352XzaLEyyCWTNazCQeINurv03kLDgjZWhkr5CXkAnTQXANtbrpUIypd1anLrzhV7zVuBc8FpiyPW4vr4Kbpnk3uVDUOLiS2c6nS/wDlTscQG5YK6nnbkbqDhktE9oiKkuCIiAIiIAvhC+ogOKVfyiTukcJ443gEjK27CCDwOtxpx81DftkPqI5CMpk6r229lwNm2I0Ic23iD2L5tTR9HX1EY3CZ1rm2jjmF/ByhS/rxHlIz8wU6decWlfQVMPCSbtrY6OaxrS1p3uF/C9v8+S6HsxLemb2Ej1v8Vy/F4croH8HMP4XkH9dqv+xtaBTvzGwaQfMf6LdiNad+pgw6tUtzRYppgxpLtAP1oomNrqh9zowenYO39clhdI6pksNGj8I5ntKnYIQxoa3QBczc67+EuvofQywsNLDReJDeyyrCRqrEZZHmE3sVkhbYeKwRCzf1zW00aIzyJ9REUSZ5ewEWIBB3g6hR8+CNveNxjPZcjyvceBspJEJKTWxFmtli/eszN+0zXz5eIHevk20sLW5iT3W/QUlKDY238FShUMM2WoFnB2odu058wot2NFOCqXdtuR6xTaF9XDJDFRyyxyNLHHNkBa7Q2ebW05FU2pwb5uI4zA2AtBNg8Pc/MR1pHjedLW4ALqwfpdu7hZUPaN3Szuu14cOqLtNjbTRa8LD4mZvYxYyqnTyRil9b/wDeR9p5qplE5nzdpp39fpukbmF3DUsvfeANyw4BirYOlkeSBZoJaLkZnW8u1StdVkUYiPV6rW9Y20aQfgmxdGWSOc6xu2wsbg81el8KbvuyjOu2p93ZLbj6lg2fxGmkAMcjXuPPS3cCs21Ff0UB5uNvAan4LTxTZSKS8kbRFJvzMFgT/GBoe/eqltDXTPywOuTazdbk5u5ZcPC89eBqxc4uGaDd3pr7kDtvPfD2D/7TGPD2/gFN1tR0URI+q33BVzb0Wko4QSAHDdxtkYAfVTGPP+icOYI810abvKRyaitGPW5N0DrPIG7eF0KL2R3D3LmmEOv0ZPGNt/6QulQ+y3uHuVGN1UWXYPRyR7REXPOgEREAREQBY5p2sF3EADiV8qZwxpJ4KkY1PJUvDQbAkAchc7142XU6WfV6IgtuBQzyl0TZTO86ujJOcgAewb30A3WVNrNl5mlgsGklps+7S2xBs4a2K7PheBxU7fo2jMfaedXO7z8NyrO1MF5iRvNjbuFvgrqFJTn3irFV4xhamvNkViVE8wCUvBYHZGMtqw2zON+R08lvYPSPnDY4pzTnfmAzZrA9Ui4538F4a3PF0Rda7g7nqBbULPhuz9QwjK5tuYJv7luko5ZU5cTnwqzU41Ybrw5WJZmzeJRaxVkcnY5rmX/MvbNpKynIFZFpuzixae5zdPNWWkDg1ocbkAAnmstQ0OaQ4AgixB4rlunbZnaWLc/3Ip+Vn9jVw7H2SkDVpO6+t/HgpJ+5UQvET7NPHS3kPFXqEnKL77aomV16ShZrZnmELKiKTM6VgiIvD0IiIAo/FsBhqBaVtyNzgbOHcR7tykETclGTi7xdmUip2RqoLmlqgW/ZluPxNuD5BR7qvEo/bpxL2scx1/AEO9Ffq7cB2rA1mi8jDk7Gl4xv9yEZeKs/qrFDrtopHtAnw+bTiY5LeeXTzXvDNpnRjLBRS/yse7/ZX6qYHNyncRr4hVmivTS2O4HXtaf9NUbmlbNoWU5Yeo21SV11ZjbieITaMpjGDxfZn5jf0W7SbPGIOmqHNdIGm2UaA2sOsdTv7FZ2m4uFF7Sz5ad3aQPj8F7Ti3JametibwajFRXT3dyg1+HslkY94u6Mkt7L2/wFCbTVmUW7VtMqnGpYAdCSD2gtPxF1W8bxFwrNA09FlcA4XGYgkEjjbQ27NbrqzqKkm2cWnSdSSSL9hFO4dGCNQwNNjexAAI0XRaWQOY0tIcLWu0gjTTeF+bfn8pZkdNK5t7kF5se+29dV+RunIp55D9aUNH8jAT6v9FgrYjtbJLY3UsM6V23udCREVJaEREAREQGvW02dhbuuFQq6WSlk+laQL6O+qe4/BdFXiSIOBDgCDvBAIPeCoyjc00K6p3UldMqdHtbA4dZ2U+Y9FlqK+mk3vYe9ZMV2IpH69FkJ3mNzmegNvRQsvybwn2Zahv8AOw+9i8Upo0OGCqfylHxV/QkY4KRvWaYwe+/ldbMWOU7N8jfC6g//AIvjtf5zUf8A5j+1bNN8llL/ANSSof3yAD8LQpupUe6+5BYfAx/yvyj7m3V7fUsY0cXHssoc7U1NYctJE4tP1gLN8XnQK00Gw9FFYsp2E833kP4yVONYALAWA3AKu03u/oT7bC0v2oNvnL2XuVDD9iJBZ8sw6TfYNLmt7jcEntUj+z6tnsytcO1zh6Oa73qfRSUUiiWKqTd5WfkV/wCf1bPaizdoDT+R1/RP+Ksv72JzO+7fztHvVgRLPmR7WD+aC8tCJg2mhdxcPC/5brbixWJ26Rvibe9fZsKhf7UUZPMsbfztdacuy8J3B7fuvd7nEj0TUfBfNfclWuB3G/cvqr7tlLfu5nD7zQfyZV5/ZtYz2JWu73OHo5rh6pd8h2UH8s156FiRV39oVjPbizdwa78jr+i+f8W5f3sRZ35mej2j3pmR7/5pv5bPwZN1Tdy8yC367FGnaqFzbnMPC4/CSvEuOwuZ1ZG35E2PkbKyLW5ROjUTs0zdnrGMtncB3qsbQbSQF4Otmi1xa7hw3jRaddI6WR1iToLfrwU1gezETBnkaJH83C4H3QdPHeotuWxrhCnh+9UbvyRDU/yhSBobT08koGgIa9/q0WXiv2jmniPTxOhId1WuaWki2+x4cPNXWtxFsLLkaDgFzzaPFulc5wIN9ABw4BacLRk55m9EYsbi6UoOEIJN8b3ZF4fKBIHEE3JaLcCWOsTyAsfRU6vkzVM7v+5l/pAb8F0bCXhlHLb2nua3wb1j6qq0uyQfMRncQ999wvd5113WuTwVmIhKpdra5moVIQaT3t+SAJFhz4+fDnou+fJ/QiLDacWsXM6Q9pkOe58CB4KnYh8lgYc9I/MR9SYBwNuTgNPEFSOB7aywu6GrYWlthusQOFraEdy5/wAr1Or2PawvBpvlxOgosVNVNkaHMNwVlUzI1bRhERDwIiIAiIgMNSNAtfKt0hYXxckB4jboshbovsbbBGjQKVyB7YNF6RFEmEREAREQBERAEREAREQGlU4NDJ7cUZPMsbfztdRFdshBbQOZyyvdbycSFZFhmZdepIn2s47NnN6p7oJi2TQ8Dwc07iP1zCuuE1rZIxlIPPsWTE9n46mPLKPuuGjmnmD8NyotdgFbQuzw3mjH1owcwH8TN/lcKq7pvmjpJUsbFa5Z9dmXuspQ9pa4XBVXrNlYQSQ0nsu7/K08N+Utp6szdRoeHmFMx7U08n1rX5/5V9OsnszBiP0+tSffh57lYmkFsjRltuFrLa2epvpWm19b+W5Wf6B9nfRuPM2+K2KcRg6Fo8Qtcq/dypHMWHalds2Ir8VHbSYO2eI3FntBLHcQeXcVuPxGJv128Nxvv7lF4ntFHlLWnfosUmuJ0aNObksi1NHZyvdE4A7jvBV6jfcArnNDIZZQ1guSf0e5dDp48rQOQsq4O5rxsMrV9zKiIpmAIiIAiIgC+FfUQM8NCMGi9IF6RR9REXhIIiIAiIgCIiAIiIAiIgCIiAIiICIxnZumqP38LHn7Vsrv6m2PqqpXfJTDqYJpouw5ZB62Pqr7K1fHRrx04S3RppY7EUdITaXLdfR6HL5vk3q2fu6mJw/ia9h9MyxjYrEB9eE/+R/xYunzN1WPIq3RjwNq/V67+ZRfkvxY57T7CVz/AGpYWjj1nn+xTFD8mtjeedzuxjcvqSfcrnTDQrMipRRXP9Try0TS8EjSw3B4oG5YmhvM7ye8nUrdRFbsc+UnJ3bCIiEQiIgCIiAIiIBZERAEREAREQBERAEREAREQBERAEREAREQHxwXg71kXm2q9IsxSN1XxkV1ltqvQCHqDW2X1EXh6EREAREQBERAEREAREQBERAEREAREQBERAEREAREQBERAEREAREQBfF9XxDxgBfURAgiIh6EREAREQ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9" name="AutoShape 9" descr="data:image/jpeg;base64,/9j/4AAQSkZJRgABAQAAAQABAAD/2wCEAAkGBhQSEBQUEBQUFBUWFRgUFRYVFBUWGBUXFBQVFhYWFBgXGyYeFxkkGRUXHy8gIycpLCwsFx4xNTAqNSYrLCkBCQoKDgwOGg8PGi8kHyQsLS8vKiouLC0sLCwsKTQsLCwsLSosKSwtKSwsLCksKSwsKiwsLCwpLCwsLCwsKSwsKf/AABEIAL0BCgMBIgACEQEDEQH/xAAcAAEAAgMBAQEAAAAAAAAAAAAABQYDBAcCAQj/xABFEAABAwIDBAcDCQcCBgMAAAABAAIDBBEFEiEGMUFREyJhcYGRoTKxwQcUI0JScqKy8BUzYoKSwtHh8RYkQ2ODsxdTo//EABkBAQADAQEAAAAAAAAAAAAAAAACAwQFAf/EADIRAAIBAgQDBgUEAwEAAAAAAAABAgMRBBIhMUFRYRMicYGx0SMykaHBBTNC4UNi8BT/2gAMAwEAAhEDEQA/AO4IiIAiKrv2uLajIWjLmy9u+3mrKdKVS+XgV1Ksads3EtCIirLAiIgCIiAIiIAiIgCIiAIi1cTreiic+18o3d5svUruyPG7K7NpFDbOY6agOzAAttu7VMqU4OEsrIwmpxzIIiKBMIiIAiIgCIiAIiIAiIgCIiAIiIDSxjFBTxGQi+oAHMlc0xfawiqp5BFD9JJkNw865HPa7R4BPUtu4q6bZMz/ADeL7coHuH9y5Hte7oxTkbo6qIeAzN9y6NCEVTzPf8XMFaUnUtw/NjsWzW0hqS5rwA5ov1b6jTge8eanlzvZthhmhmHsSkxPPBrgLC/K4yH+UroizYiCjPu7F+Hm5R724REWc0BERAFFbQYwadgLRqTx4WUoTbUqjbR7Wskje0Q5sty0l+U3A4Wabeq0UKbnK9rpblFeajG17Nlj2exo1DTmGreXG6l1zzY3bSMU8bjCWCRrXkh+c2cLi+g3A7guhMeCARqCLg9hXleGWV7WT2FCd42vdrc+oiKgvCp+1G1ZZK6BgaRazswzX0FxY6W1Ct5PNcsxgg5ZbtL5ZZjoQbNa5jbXH8V/Ja8LGLl3jLiZSUdD3sbtjI1guI8pmkYcrMtwyV7Ab335W3XUVxHYfCZH0b87S2RnSTgHQ/vnE/gc5doo5s8bHfaa0+YBTEJWTW/EYdu7T24GZERZDUEREAREQBERAaONVDo4Huj9oDyF9T5KG2PxCWUvLyXNHE6634FR222KuEjWMe5v0kcfVcWnU53ajjlFl72ax95kEYN25suuttbG1/NboQfZNJIwzmu1TbZdURFhNwREQBERAUf5TMTlpxBNEdIy5+XUNc5mUgOI1sQTpfgqRgD3VcZdlBNny2+5mfpfjpp4Lqe1+zorKcx5gwi5aT7Ny0ts7s1/3VC2Apm0U5jqHsAYHsc8kNYTe293A/FasPKUcz5Iz14KWVcWyybFxsnglifewc14sbEciD3t9VdVznY/EI4KmQGRgiIc0PLgGkBwynNusR71asU2kEZsyztAb7wb6i3YpVacqlW0eOpCnNU6d5cHYnEUTg+OibqnR3vUss04ODtI0Qmpq8QiIoEzSxqfJTyu5Md5kWHqVyrGKbooM53vidIe7rNb6MB8V1LHaV0kJjY2+dzWu1tZuYFzvABUfbyBpm6K1mCFsdhwbYi3kV0MJL+K6+hhxS/k+nqVbYOm6eihA9oQFze0xAm3iGkeK61srV9JSRni0ZD/ACmw9LLm+xkYo5YImXs3OwZt9yx/tfzcFdPk2qxLRZwd8rwQG5Q1zbAganMO3TuUcTK0VB72X9nuHjdua2u/6LWiL4TbesJtNfEm3hlH/bf+UrhGz+eWsMeZxaC1jG3JDekIJyjhc66LttZjWU5Y4pJT/Dla3xc4gKhyUXR4gJYqZsbi5rzGHjKXgne9oIF9Nw0V1D578kyFePw7Pi0iT2RhyV00R1AEjNeIDxa/gFeoog1oa0ANAAAG4AaABc+w2pkbiEkvQ5nEuvGyRh1c0XDXuyg8+CuNPjrXENkjlhcdwkZYHuc0lp81LEPVPmkRw9N5Xbg2SSICizlppYjizIfb3ngF9w/FGTDqbxvCrW2lK/OHi5aQBoL2I4G25bOxtA9oL3ggEWFxa/bY8FsdKn2Oa+pk7Sp2uW2haERFjNYXiZxDSQLkAkDdcgaDQH3L2iA5HiLJZJI5JGlpMz5ng3GUdHlYLHVbuxBLpmu4GVxB7i0fArU26xh3TVOU6Njfb7ws1hHiqLR4pOwgQySNJIDcriOsAGttbw81vqV1TVrb+xip0HUd77e5+lEWOmjLWNBJJDQCTqSQLElZFgNoREQBauITva27Gl3PKLkdoHFbSIep2dykTSUj3H53I5zvszF7WjsyaDzUcBTtqA5ktLkv9aQWA3WDSLWAsuiytBBuAe8XUeKOMu1jj/ob/hShKUb24llR0p2zKWnVexTBNTNnL/nVNYuuRlDrjS4Ava3gsuKzMlJfAS5gtqGOAHmALK2Vr2Q6tY0a2FmgcOxVbEcadNduZwb2OIv5Ldh+2bU9LbHPxMsMouCUr77r0t+Ta2SpvpM5Ng3npc23DzV0BXHsPeWVssedxb0TXtBO67iHfBdA2baJI3XLrtda4cR7jZQxEXLvt9DzDyinkXjcsKLV+avHsyn+Zod7rLFJVvYevkdyy3BPgdB5rCb1G+zN9c8xdvTYoGHd0jGnuaGk+gKsUlTWy6xiGBnAvBe4jnlGnnZVN9JL88u6XI7NrM0NuDa2cMNwAeR5rXhv5PozNiYWyptbow7SQFmJjINTUROH/kcwn8xVi+SimLMNFwQTNO4gi1vpXNHo0HxVfxCjk+dNJldKbsPSuDAbi1tBYGytOauaNJYZx9wxP8LEtUa+0H0JYeKbnG6366/b1LOXW3rXfWsNwOvzDRm81HYbMyQDpWuD91pHX15AbvRTLWgCw0HYsxoaUXqQMuBuJzRPkgHIvDx/QQfK4UfPs5O6QO6WnkI1BfTlvbvZIrbJuK04DYk9q9irbHsqze6T8Un66lfhwGp6TOBRZgb5ujluPVSrcNqXfvZ2Aco4ber3H3KTg4krMvZLqeRrPgkvJGpFh+UWbJIPFp97Sq5tdiz4csYkdrYk9UHU2Au0BW5c4rwKqrlcdWRtdIe6MWjHi/KfArRhorM5PgZMTNuOXmVHaiseZKVgke0vnyktcQSwMcXD3K1UO0k0VgJCR9lxzXtv3qh7RT3xKhZyL3nxbYflKs7aUvOYf9NrnHuc6Nn9wXS7rcrril6HN7yUbPg2dSo8SMkbXiNxDgDoWHv3uB3rL8/A9psje9jiPMXC0Nk5L0kfZceTipghcepHLNrqdinJSgm1wI6pxYjSKJ0p7C1o83FR1btJNEAZYI2NJtc1AJ8gzXuus2IYKGAyQyyQHfZtnMJ+474EKIq8cDuq5rXD+JoN+0qdGjKq+gxFelRjpZt+N197FFq6cTicuJs6zQQeIeH+9qltmtmaCLon1RmbKHB7XPD2xEtdmbZwblO4X15qZqcLDwHQwOkB9prZmsDSN1g/gddx4KVpZKhrAwUT7AWs6aEi3b1tVZipxbtbXwI4OjO2a6yv/ZJ/cs0UocLtIcDuINwvahsHoZWHVjIm/Za7MfQWCmVkRdOOV2uERF6QCIiA+ELVEepK21ievURlsQO08to9P4vgqIaj6cN+zHc973H4NHmrltWbC361IVCMn/Nv+60eTQuvQ/bicqtrOR4MtsTA5wW9SfgrvsPiH00sZ+08eLXk+66ok9G/9pRSAdXoyM3KweCPxBWeGimiqo3xXAlcCH5S5tzo4G3G91U1dSi+pbF2cWuh0laWJYWJgOs5jhuc07u8biFuhY6ioDG3d/v2BcxnUi2neO5XKmKtg3SQSt3APDmO9AfeokQ1Bk6T5hE9xN7tmaL9oz29ys1PCZnZn+yOHPsHZzUhI2xCRvwbRfUqwVs0It+a9Gil1EFQ94Jw+MEbs08XwKkCK9zb5IIh/C4yHy/wSrFILu8QslN7Pifekk+LZGNaKd404r6/lshcHpGh2aWUySDg4ZA09jefeVPrDPSNf7QB7dxHcRqtX5nIz90+4+y/4H/Qd68Wh5KSqO7ZvnctWU6acAsbcVsbStLD6HuPHwusri0jqkG/JSiymcGtz3HwHis68sZZekZ4ka2JVTY4ZJJCWtYxz3Fu8Na0kkdtguLYZtY90srIXEwy7y9rQ91hcXy6NsSR2rq23N/2ZWW0/wCWl/8AWVwPZV15O66spN51HqQqpZHIsFVgQfWR1Bceo0ty8zrY/iPornsnRCV07D9aEgd5c0j1AWhQ4ZmpJpj9R7Gt/v8AzN8lNfJ8fpZPu/FdKpJZJZeZzqcXnjm5E/seAKUAG9nOv2G+49qmZJA0XJsFodJHAC2JouXFxA3Znbyf8BeH07i1z5TawJDfDjy965dSWeba4nVp08kFm2MeIvdMxzWDTf2n9clSZGdY352XzaLEyyCWTNazCQeINurv03kLDgjZWhkr5CXkAnTQXANtbrpUIypd1anLrzhV7zVuBc8FpiyPW4vr4Kbpnk3uVDUOLiS2c6nS/wDlTscQG5YK6nnbkbqDhktE9oiKkuCIiAIiIAvhC+ogOKVfyiTukcJ443gEjK27CCDwOtxpx81DftkPqI5CMpk6r229lwNm2I0Ic23iD2L5tTR9HX1EY3CZ1rm2jjmF/ByhS/rxHlIz8wU6decWlfQVMPCSbtrY6OaxrS1p3uF/C9v8+S6HsxLemb2Ej1v8Vy/F4croH8HMP4XkH9dqv+xtaBTvzGwaQfMf6LdiNad+pgw6tUtzRYppgxpLtAP1oomNrqh9zowenYO39clhdI6pksNGj8I5ntKnYIQxoa3QBczc67+EuvofQywsNLDReJDeyyrCRqrEZZHmE3sVkhbYeKwRCzf1zW00aIzyJ9REUSZ5ewEWIBB3g6hR8+CNveNxjPZcjyvceBspJEJKTWxFmtli/eszN+0zXz5eIHevk20sLW5iT3W/QUlKDY238FShUMM2WoFnB2odu058wot2NFOCqXdtuR6xTaF9XDJDFRyyxyNLHHNkBa7Q2ebW05FU2pwb5uI4zA2AtBNg8Pc/MR1pHjedLW4ALqwfpdu7hZUPaN3Szuu14cOqLtNjbTRa8LD4mZvYxYyqnTyRil9b/wDeR9p5qplE5nzdpp39fpukbmF3DUsvfeANyw4BirYOlkeSBZoJaLkZnW8u1StdVkUYiPV6rW9Y20aQfgmxdGWSOc6xu2wsbg81el8KbvuyjOu2p93ZLbj6lg2fxGmkAMcjXuPPS3cCs21Ff0UB5uNvAan4LTxTZSKS8kbRFJvzMFgT/GBoe/eqltDXTPywOuTazdbk5u5ZcPC89eBqxc4uGaDd3pr7kDtvPfD2D/7TGPD2/gFN1tR0URI+q33BVzb0Wko4QSAHDdxtkYAfVTGPP+icOYI810abvKRyaitGPW5N0DrPIG7eF0KL2R3D3LmmEOv0ZPGNt/6QulQ+y3uHuVGN1UWXYPRyR7REXPOgEREAREQBY5p2sF3EADiV8qZwxpJ4KkY1PJUvDQbAkAchc7142XU6WfV6IgtuBQzyl0TZTO86ujJOcgAewb30A3WVNrNl5mlgsGklps+7S2xBs4a2K7PheBxU7fo2jMfaedXO7z8NyrO1MF5iRvNjbuFvgrqFJTn3irFV4xhamvNkViVE8wCUvBYHZGMtqw2zON+R08lvYPSPnDY4pzTnfmAzZrA9Ui4538F4a3PF0Rda7g7nqBbULPhuz9QwjK5tuYJv7luko5ZU5cTnwqzU41Ybrw5WJZmzeJRaxVkcnY5rmX/MvbNpKynIFZFpuzixae5zdPNWWkDg1ocbkAAnmstQ0OaQ4AgixB4rlunbZnaWLc/3Ip+Vn9jVw7H2SkDVpO6+t/HgpJ+5UQvET7NPHS3kPFXqEnKL77aomV16ShZrZnmELKiKTM6VgiIvD0IiIAo/FsBhqBaVtyNzgbOHcR7tykETclGTi7xdmUip2RqoLmlqgW/ZluPxNuD5BR7qvEo/bpxL2scx1/AEO9Ffq7cB2rA1mi8jDk7Gl4xv9yEZeKs/qrFDrtopHtAnw+bTiY5LeeXTzXvDNpnRjLBRS/yse7/ZX6qYHNyncRr4hVmivTS2O4HXtaf9NUbmlbNoWU5Yeo21SV11ZjbieITaMpjGDxfZn5jf0W7SbPGIOmqHNdIGm2UaA2sOsdTv7FZ2m4uFF7Sz5ad3aQPj8F7Ti3JametibwajFRXT3dyg1+HslkY94u6Mkt7L2/wFCbTVmUW7VtMqnGpYAdCSD2gtPxF1W8bxFwrNA09FlcA4XGYgkEjjbQ27NbrqzqKkm2cWnSdSSSL9hFO4dGCNQwNNjexAAI0XRaWQOY0tIcLWu0gjTTeF+bfn8pZkdNK5t7kF5se+29dV+RunIp55D9aUNH8jAT6v9FgrYjtbJLY3UsM6V23udCREVJaEREAREQGvW02dhbuuFQq6WSlk+laQL6O+qe4/BdFXiSIOBDgCDvBAIPeCoyjc00K6p3UldMqdHtbA4dZ2U+Y9FlqK+mk3vYe9ZMV2IpH69FkJ3mNzmegNvRQsvybwn2Zahv8AOw+9i8Upo0OGCqfylHxV/QkY4KRvWaYwe+/ldbMWOU7N8jfC6g//AIvjtf5zUf8A5j+1bNN8llL/ANSSof3yAD8LQpupUe6+5BYfAx/yvyj7m3V7fUsY0cXHssoc7U1NYctJE4tP1gLN8XnQK00Gw9FFYsp2E833kP4yVONYALAWA3AKu03u/oT7bC0v2oNvnL2XuVDD9iJBZ8sw6TfYNLmt7jcEntUj+z6tnsytcO1zh6Oa73qfRSUUiiWKqTd5WfkV/wCf1bPaizdoDT+R1/RP+Ksv72JzO+7fztHvVgRLPmR7WD+aC8tCJg2mhdxcPC/5brbixWJ26Rvibe9fZsKhf7UUZPMsbfztdacuy8J3B7fuvd7nEj0TUfBfNfclWuB3G/cvqr7tlLfu5nD7zQfyZV5/ZtYz2JWu73OHo5rh6pd8h2UH8s156FiRV39oVjPbizdwa78jr+i+f8W5f3sRZ35mej2j3pmR7/5pv5bPwZN1Tdy8yC367FGnaqFzbnMPC4/CSvEuOwuZ1ZG35E2PkbKyLW5ROjUTs0zdnrGMtncB3qsbQbSQF4Otmi1xa7hw3jRaddI6WR1iToLfrwU1gezETBnkaJH83C4H3QdPHeotuWxrhCnh+9UbvyRDU/yhSBobT08koGgIa9/q0WXiv2jmniPTxOhId1WuaWki2+x4cPNXWtxFsLLkaDgFzzaPFulc5wIN9ABw4BacLRk55m9EYsbi6UoOEIJN8b3ZF4fKBIHEE3JaLcCWOsTyAsfRU6vkzVM7v+5l/pAb8F0bCXhlHLb2nua3wb1j6qq0uyQfMRncQ999wvd5113WuTwVmIhKpdra5moVIQaT3t+SAJFhz4+fDnou+fJ/QiLDacWsXM6Q9pkOe58CB4KnYh8lgYc9I/MR9SYBwNuTgNPEFSOB7aywu6GrYWlthusQOFraEdy5/wAr1Or2PawvBpvlxOgosVNVNkaHMNwVlUzI1bRhERDwIiIAiIgMNSNAtfKt0hYXxckB4jboshbovsbbBGjQKVyB7YNF6RFEmEREAREQBERAEREAREQGlU4NDJ7cUZPMsbfztdRFdshBbQOZyyvdbycSFZFhmZdepIn2s47NnN6p7oJi2TQ8Dwc07iP1zCuuE1rZIxlIPPsWTE9n46mPLKPuuGjmnmD8NyotdgFbQuzw3mjH1owcwH8TN/lcKq7pvmjpJUsbFa5Z9dmXuspQ9pa4XBVXrNlYQSQ0nsu7/K08N+Utp6szdRoeHmFMx7U08n1rX5/5V9OsnszBiP0+tSffh57lYmkFsjRltuFrLa2epvpWm19b+W5Wf6B9nfRuPM2+K2KcRg6Fo8Qtcq/dypHMWHalds2Ir8VHbSYO2eI3FntBLHcQeXcVuPxGJv128Nxvv7lF4ntFHlLWnfosUmuJ0aNObksi1NHZyvdE4A7jvBV6jfcArnNDIZZQ1guSf0e5dDp48rQOQsq4O5rxsMrV9zKiIpmAIiIAiIgC+FfUQM8NCMGi9IF6RR9REXhIIiIAiIgCIiAIiIAiIgCIiAIiICIxnZumqP38LHn7Vsrv6m2PqqpXfJTDqYJpouw5ZB62Pqr7K1fHRrx04S3RppY7EUdITaXLdfR6HL5vk3q2fu6mJw/ia9h9MyxjYrEB9eE/+R/xYunzN1WPIq3RjwNq/V67+ZRfkvxY57T7CVz/AGpYWjj1nn+xTFD8mtjeedzuxjcvqSfcrnTDQrMipRRXP9Try0TS8EjSw3B4oG5YmhvM7ye8nUrdRFbsc+UnJ3bCIiEQiIgCIiAIiIBZERAEREAREQBERAEREAREQBERAEREAREQHxwXg71kXm2q9IsxSN1XxkV1ltqvQCHqDW2X1EXh6EREAREQBERAEREAREQBERAEREAREQBERAEREAREQBERAEREAREQBfF9XxDxgBfURAgiIh6EREAREQH/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131" name="Picture 11" descr="https://encrypted-tbn1.gstatic.com/images?q=tbn:ANd9GcSHOcZfxZ2c3YpTuVDHkLrpHfddFbYX9iPot3gVaSFFy4N4og4-Z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5662" y="5266785"/>
            <a:ext cx="2219325" cy="159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10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s-MX" dirty="0" err="1" smtClean="0"/>
              <a:t>Postmortem</a:t>
            </a:r>
            <a:endParaRPr lang="es-MX"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3340701"/>
              </p:ext>
            </p:extLst>
          </p:nvPr>
        </p:nvGraphicFramePr>
        <p:xfrm>
          <a:off x="457200" y="1295400"/>
          <a:ext cx="8229600" cy="4114800"/>
        </p:xfrm>
        <a:graphic>
          <a:graphicData uri="http://schemas.openxmlformats.org/drawingml/2006/table">
            <a:tbl>
              <a:tblPr>
                <a:tableStyleId>{18603FDC-E32A-4AB5-989C-0864C3EAD2B8}</a:tableStyleId>
              </a:tblPr>
              <a:tblGrid>
                <a:gridCol w="4114800"/>
                <a:gridCol w="4114800"/>
              </a:tblGrid>
              <a:tr h="0">
                <a:tc>
                  <a:txBody>
                    <a:bodyPr/>
                    <a:lstStyle/>
                    <a:p>
                      <a:r>
                        <a:rPr lang="es-US"/>
                        <a:t>INPUT</a:t>
                      </a:r>
                    </a:p>
                  </a:txBody>
                  <a:tcPr/>
                </a:tc>
                <a:tc>
                  <a:txBody>
                    <a:bodyPr/>
                    <a:lstStyle/>
                    <a:p>
                      <a:r>
                        <a:rPr lang="es-US"/>
                        <a:t>Definición de problema y requerimientos, plan de proyecto y de ciclo, producto de software, patrón de diseño, lista de verificación de código y diseño, resumen del ciclo, patrón de reporte de pruebas, registro de tiempo, defectos y seguimiento.</a:t>
                      </a:r>
                    </a:p>
                  </a:txBody>
                  <a:tcPr anchor="ctr"/>
                </a:tc>
              </a:tr>
              <a:tr h="0">
                <a:tc>
                  <a:txBody>
                    <a:bodyPr/>
                    <a:lstStyle/>
                    <a:p>
                      <a:r>
                        <a:rPr lang="es-US" dirty="0"/>
                        <a:t>ACTIVIDAD</a:t>
                      </a:r>
                    </a:p>
                  </a:txBody>
                  <a:tcPr/>
                </a:tc>
                <a:tc>
                  <a:txBody>
                    <a:bodyPr/>
                    <a:lstStyle/>
                    <a:p>
                      <a:r>
                        <a:rPr lang="es-US"/>
                        <a:t>Defectos previstos, removidos, tamaño, tiempo del producto.</a:t>
                      </a:r>
                    </a:p>
                  </a:txBody>
                  <a:tcPr anchor="ctr"/>
                </a:tc>
              </a:tr>
              <a:tr h="0">
                <a:tc>
                  <a:txBody>
                    <a:bodyPr/>
                    <a:lstStyle/>
                    <a:p>
                      <a:r>
                        <a:rPr lang="es-US" dirty="0"/>
                        <a:t>OUTPUT</a:t>
                      </a:r>
                    </a:p>
                  </a:txBody>
                  <a:tcPr/>
                </a:tc>
                <a:tc>
                  <a:txBody>
                    <a:bodyPr/>
                    <a:lstStyle/>
                    <a:p>
                      <a:r>
                        <a:rPr lang="es-US" dirty="0"/>
                        <a:t>Producto, listas de verificación, plan de proyecto y ciclo, patrón de reporte de pruebas y diseño, forma con propuesta de mejora, registro seguimiento pruebas y tiempo.</a:t>
                      </a:r>
                    </a:p>
                  </a:txBody>
                  <a:tcPr anchor="ctr"/>
                </a:tc>
              </a:tr>
            </a:tbl>
          </a:graphicData>
        </a:graphic>
      </p:graphicFrame>
    </p:spTree>
    <p:extLst>
      <p:ext uri="{BB962C8B-B14F-4D97-AF65-F5344CB8AC3E}">
        <p14:creationId xmlns:p14="http://schemas.microsoft.com/office/powerpoint/2010/main" val="2196423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a:t>
            </a:r>
            <a:endParaRPr lang="es-MX" dirty="0"/>
          </a:p>
        </p:txBody>
      </p:sp>
      <p:sp>
        <p:nvSpPr>
          <p:cNvPr id="3" name="2 Marcador de contenido"/>
          <p:cNvSpPr>
            <a:spLocks noGrp="1"/>
          </p:cNvSpPr>
          <p:nvPr>
            <p:ph idx="1"/>
          </p:nvPr>
        </p:nvSpPr>
        <p:spPr/>
        <p:txBody>
          <a:bodyPr/>
          <a:lstStyle/>
          <a:p>
            <a:r>
              <a:rPr lang="es-MX" dirty="0" smtClean="0"/>
              <a:t>Permite determinar las fortalezas y debilidades.</a:t>
            </a:r>
          </a:p>
          <a:p>
            <a:r>
              <a:rPr lang="es-MX" dirty="0" smtClean="0"/>
              <a:t>Los datos y su análisis posterior conducirán hacia nuevas ideas para la mejora del proceso.</a:t>
            </a:r>
          </a:p>
          <a:p>
            <a:r>
              <a:rPr lang="es-MX" dirty="0" smtClean="0"/>
              <a:t>Control total sobre el calendario, se aceptarán sólo los compromisos que  se puedan cumplir.</a:t>
            </a:r>
          </a:p>
          <a:p>
            <a:r>
              <a:rPr lang="es-MX" dirty="0" smtClean="0"/>
              <a:t>Reduce defectos en el código y la duración del ciclo de vida.</a:t>
            </a:r>
          </a:p>
          <a:p>
            <a:r>
              <a:rPr lang="es-MX" dirty="0" smtClean="0"/>
              <a:t>Planes y estimaciones más precisas.</a:t>
            </a:r>
            <a:endParaRPr lang="es-MX" dirty="0"/>
          </a:p>
        </p:txBody>
      </p:sp>
    </p:spTree>
    <p:extLst>
      <p:ext uri="{BB962C8B-B14F-4D97-AF65-F5344CB8AC3E}">
        <p14:creationId xmlns:p14="http://schemas.microsoft.com/office/powerpoint/2010/main" val="3128600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Desventajas</a:t>
            </a:r>
            <a:endParaRPr lang="es-MX" dirty="0"/>
          </a:p>
        </p:txBody>
      </p:sp>
      <p:sp>
        <p:nvSpPr>
          <p:cNvPr id="3" name="2 Marcador de contenido"/>
          <p:cNvSpPr>
            <a:spLocks noGrp="1"/>
          </p:cNvSpPr>
          <p:nvPr>
            <p:ph idx="1"/>
          </p:nvPr>
        </p:nvSpPr>
        <p:spPr/>
        <p:txBody>
          <a:bodyPr/>
          <a:lstStyle/>
          <a:p>
            <a:r>
              <a:rPr lang="es-MX" dirty="0" smtClean="0"/>
              <a:t>Desarrolladores resistentes al cambio.</a:t>
            </a:r>
          </a:p>
          <a:p>
            <a:r>
              <a:rPr lang="es-MX" dirty="0" smtClean="0"/>
              <a:t>Documentación redundante.</a:t>
            </a:r>
          </a:p>
          <a:p>
            <a:r>
              <a:rPr lang="es-MX" dirty="0" smtClean="0"/>
              <a:t>El uso de LOC (Líneas de Código) como métrica de estimación tiene sus desventajas, ya que depende del lenguaje y son difíciles de visualizar desde la planeación y diseño.</a:t>
            </a:r>
          </a:p>
          <a:p>
            <a:r>
              <a:rPr lang="es-MX" dirty="0" smtClean="0"/>
              <a:t>Es subjetivo determinar si una parte del software es reutilizable.</a:t>
            </a:r>
          </a:p>
          <a:p>
            <a:r>
              <a:rPr lang="es-MX" dirty="0" smtClean="0"/>
              <a:t>Está enfocado al desarrollo de software y no a la negociación de requerimientos con el cliente.</a:t>
            </a:r>
            <a:endParaRPr lang="es-MX" dirty="0"/>
          </a:p>
        </p:txBody>
      </p:sp>
    </p:spTree>
    <p:extLst>
      <p:ext uri="{BB962C8B-B14F-4D97-AF65-F5344CB8AC3E}">
        <p14:creationId xmlns:p14="http://schemas.microsoft.com/office/powerpoint/2010/main" val="395724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pPr algn="ctr"/>
            <a:r>
              <a:rPr lang="es-MX" dirty="0" smtClean="0"/>
              <a:t>Principales problemas</a:t>
            </a:r>
            <a:endParaRPr lang="es-MX" dirty="0"/>
          </a:p>
        </p:txBody>
      </p:sp>
      <p:sp>
        <p:nvSpPr>
          <p:cNvPr id="5" name="Content Placeholder 4"/>
          <p:cNvSpPr>
            <a:spLocks noGrp="1"/>
          </p:cNvSpPr>
          <p:nvPr>
            <p:ph idx="1"/>
          </p:nvPr>
        </p:nvSpPr>
        <p:spPr>
          <a:xfrm>
            <a:off x="457200" y="1371600"/>
            <a:ext cx="8229600" cy="3276600"/>
          </a:xfrm>
        </p:spPr>
        <p:txBody>
          <a:bodyPr/>
          <a:lstStyle/>
          <a:p>
            <a:r>
              <a:rPr lang="es-US" sz="2400" dirty="0">
                <a:latin typeface="Tahoma, Arial"/>
              </a:rPr>
              <a:t>Los ingenieros de software rara vez basan su trabajo en prácticas y metodologías establecidas y son </a:t>
            </a:r>
            <a:r>
              <a:rPr lang="es-US" sz="2400" dirty="0" smtClean="0">
                <a:latin typeface="Tahoma, Arial"/>
              </a:rPr>
              <a:t>prácticamente escépticos </a:t>
            </a:r>
            <a:r>
              <a:rPr lang="es-US" sz="2400" dirty="0">
                <a:latin typeface="Tahoma, Arial"/>
              </a:rPr>
              <a:t>a cambiar sus hábitos de trabajo.</a:t>
            </a:r>
          </a:p>
          <a:p>
            <a:r>
              <a:rPr lang="es-US" sz="2400" dirty="0">
                <a:latin typeface="Tahoma, Arial"/>
              </a:rPr>
              <a:t>Los ingenieros </a:t>
            </a:r>
            <a:r>
              <a:rPr lang="es-US" sz="2400" dirty="0" smtClean="0">
                <a:latin typeface="Tahoma, Arial"/>
              </a:rPr>
              <a:t>están </a:t>
            </a:r>
            <a:r>
              <a:rPr lang="es-US" sz="2400" dirty="0">
                <a:latin typeface="Tahoma, Arial"/>
              </a:rPr>
              <a:t>en un círculo vicioso, "sólo creen en lo que han probado y no prueban otras metodologías", por esta rezón para poder implantar PSP, se tuvo que obligarlos y se tuvieron buenos resultados.</a:t>
            </a:r>
          </a:p>
          <a:p>
            <a:endParaRPr lang="es-MX" dirty="0"/>
          </a:p>
        </p:txBody>
      </p:sp>
      <p:pic>
        <p:nvPicPr>
          <p:cNvPr id="1026" name="Picture 2" descr="http://ingsw.ccbas.uaa.mx/sitio/images/material/psp/imagen000.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0291" y="4808105"/>
            <a:ext cx="3124200" cy="166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53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s-MX" dirty="0" smtClean="0"/>
              <a:t>Definición</a:t>
            </a:r>
            <a:endParaRPr lang="es-MX" dirty="0"/>
          </a:p>
        </p:txBody>
      </p:sp>
      <p:sp>
        <p:nvSpPr>
          <p:cNvPr id="3" name="Content Placeholder 2"/>
          <p:cNvSpPr>
            <a:spLocks noGrp="1"/>
          </p:cNvSpPr>
          <p:nvPr>
            <p:ph idx="1"/>
          </p:nvPr>
        </p:nvSpPr>
        <p:spPr>
          <a:xfrm>
            <a:off x="457200" y="1524000"/>
            <a:ext cx="8229600" cy="3352800"/>
          </a:xfrm>
        </p:spPr>
        <p:txBody>
          <a:bodyPr>
            <a:normAutofit fontScale="92500" lnSpcReduction="10000"/>
          </a:bodyPr>
          <a:lstStyle/>
          <a:p>
            <a:pPr>
              <a:buFont typeface="Arial"/>
              <a:buChar char="•"/>
            </a:pPr>
            <a:r>
              <a:rPr lang="es-US" dirty="0" smtClean="0"/>
              <a:t>Conocido </a:t>
            </a:r>
            <a:r>
              <a:rPr lang="es-US" dirty="0"/>
              <a:t>por sus siglas como PSP, es una metodología de reciente creación, proveniente del Instituto de Ingeniería del Software(SEI). </a:t>
            </a:r>
            <a:r>
              <a:rPr lang="es-US" dirty="0" smtClean="0"/>
              <a:t>Permite mejorar </a:t>
            </a:r>
            <a:r>
              <a:rPr lang="es-US" dirty="0"/>
              <a:t>la forma en la que construyen software. Considerando aspectos como la planeación, calidad, estimación de costos y productividad, PSP es una metodología que vale la pena revisar cuando el ingeniero de software está interesado en aumentar la calidad de los productos de software que desarrolla dentro de un contexto de trabajo individual.</a:t>
            </a:r>
            <a:endParaRPr lang="es-MX" dirty="0"/>
          </a:p>
        </p:txBody>
      </p:sp>
      <p:pic>
        <p:nvPicPr>
          <p:cNvPr id="2052" name="Picture 4" descr="http://4.bp.blogspot.com/-Pa9PdRJlqmM/T9ItWHfMTjI/AAAAAAAAAEU/GQ4y8nX4JOQ/s1600/grafic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4800600"/>
            <a:ext cx="3962400" cy="163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2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Objetivos</a:t>
            </a:r>
            <a:endParaRPr lang="es-MX" dirty="0"/>
          </a:p>
        </p:txBody>
      </p:sp>
      <p:sp>
        <p:nvSpPr>
          <p:cNvPr id="3" name="2 Marcador de contenido"/>
          <p:cNvSpPr>
            <a:spLocks noGrp="1"/>
          </p:cNvSpPr>
          <p:nvPr>
            <p:ph idx="1"/>
          </p:nvPr>
        </p:nvSpPr>
        <p:spPr/>
        <p:txBody>
          <a:bodyPr/>
          <a:lstStyle/>
          <a:p>
            <a:r>
              <a:rPr lang="es-MX" dirty="0" smtClean="0"/>
              <a:t>Ayudar al Ingeniero de Software a realizar mejor su trabajo.</a:t>
            </a:r>
          </a:p>
          <a:p>
            <a:r>
              <a:rPr lang="es-MX" dirty="0" smtClean="0"/>
              <a:t>Proporcionar datos y técnicas de análisis que se pueden utilizar para determinar que tecnología y métodos aplicar.</a:t>
            </a:r>
          </a:p>
          <a:p>
            <a:r>
              <a:rPr lang="es-MX" dirty="0" smtClean="0"/>
              <a:t>Establecer la estructura que permita comprender por qué se cometen los errores y cómo se pueden detectar.</a:t>
            </a:r>
          </a:p>
          <a:p>
            <a:r>
              <a:rPr lang="es-MX" dirty="0" smtClean="0"/>
              <a:t>MEJORA CONTINUA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80288"/>
          </a:xfrm>
        </p:spPr>
        <p:txBody>
          <a:bodyPr>
            <a:normAutofit fontScale="90000"/>
          </a:bodyPr>
          <a:lstStyle/>
          <a:p>
            <a:pPr algn="ctr"/>
            <a:r>
              <a:rPr lang="es-MX" dirty="0" smtClean="0"/>
              <a:t>Características</a:t>
            </a:r>
            <a:endParaRPr lang="es-MX" dirty="0"/>
          </a:p>
        </p:txBody>
      </p:sp>
      <p:sp>
        <p:nvSpPr>
          <p:cNvPr id="3" name="Content Placeholder 2"/>
          <p:cNvSpPr>
            <a:spLocks noGrp="1"/>
          </p:cNvSpPr>
          <p:nvPr>
            <p:ph idx="1"/>
          </p:nvPr>
        </p:nvSpPr>
        <p:spPr>
          <a:xfrm>
            <a:off x="457200" y="1143000"/>
            <a:ext cx="8229600" cy="4389120"/>
          </a:xfrm>
        </p:spPr>
        <p:txBody>
          <a:bodyPr>
            <a:normAutofit fontScale="85000" lnSpcReduction="10000"/>
          </a:bodyPr>
          <a:lstStyle/>
          <a:p>
            <a:pPr fontAlgn="base"/>
            <a:r>
              <a:rPr lang="es-US" dirty="0"/>
              <a:t>En PSP todas las tareas y actividades que el ingeniero de software debe realizar durante el proceso de desarrollo de un producto de software, están puntualmente definidas en un conjunto de documentos conocidos como scripts. Los scripts son el punto medular de PSP, por lo que se hace mucho énfasis en que deben ser seguidos en forma disciplinada, ya que de ello dependerá el éxito de la mejora que se busca. </a:t>
            </a:r>
            <a:endParaRPr lang="es-US" dirty="0" smtClean="0"/>
          </a:p>
          <a:p>
            <a:pPr fontAlgn="base"/>
            <a:r>
              <a:rPr lang="es-US" dirty="0" smtClean="0"/>
              <a:t>La calidad en PSP, es un aspecto fuertemente relacionado con la cantidad de defectos que el producto de software contiene.</a:t>
            </a:r>
          </a:p>
          <a:p>
            <a:pPr fontAlgn="base"/>
            <a:r>
              <a:rPr lang="es-US" dirty="0" smtClean="0"/>
              <a:t>En este nivel se introducen algunos métodos aplicables al proceso de desarrollo de software, dentro de un enfoque de proyectos a gran escala, pero sin lidiar con problemas de comunicación y coordinación de los equipos de trabajo.</a:t>
            </a:r>
            <a:endParaRPr lang="es-US" dirty="0"/>
          </a:p>
        </p:txBody>
      </p:sp>
    </p:spTree>
    <p:extLst>
      <p:ext uri="{BB962C8B-B14F-4D97-AF65-F5344CB8AC3E}">
        <p14:creationId xmlns:p14="http://schemas.microsoft.com/office/powerpoint/2010/main" val="196682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685800"/>
            <a:ext cx="8892480" cy="1143000"/>
          </a:xfrm>
        </p:spPr>
        <p:txBody>
          <a:bodyPr>
            <a:normAutofit fontScale="90000"/>
          </a:bodyPr>
          <a:lstStyle/>
          <a:p>
            <a:pPr algn="ctr"/>
            <a:r>
              <a:rPr lang="es-MX" dirty="0" smtClean="0"/>
              <a:t>Formas de implementación y adaptación </a:t>
            </a:r>
            <a:endParaRPr lang="es-MX" dirty="0"/>
          </a:p>
        </p:txBody>
      </p:sp>
      <p:sp>
        <p:nvSpPr>
          <p:cNvPr id="3" name="2 Marcador de contenido"/>
          <p:cNvSpPr>
            <a:spLocks noGrp="1"/>
          </p:cNvSpPr>
          <p:nvPr>
            <p:ph idx="1"/>
          </p:nvPr>
        </p:nvSpPr>
        <p:spPr>
          <a:xfrm>
            <a:off x="251520" y="1905000"/>
            <a:ext cx="8892480" cy="4953000"/>
          </a:xfrm>
        </p:spPr>
        <p:txBody>
          <a:bodyPr>
            <a:normAutofit/>
          </a:bodyPr>
          <a:lstStyle/>
          <a:p>
            <a:pPr>
              <a:buFont typeface="Wingdings" pitchFamily="2" charset="2"/>
              <a:buChar char="v"/>
            </a:pPr>
            <a:r>
              <a:rPr lang="es-MX" sz="2400" dirty="0">
                <a:latin typeface="Calibri" pitchFamily="34" charset="0"/>
                <a:cs typeface="Calibri" pitchFamily="34" charset="0"/>
              </a:rPr>
              <a:t>Los scripts se organizan en cuatro niveles, identificados del 0 al 3, atendiéndose en cada nivel un conjunto </a:t>
            </a:r>
            <a:r>
              <a:rPr lang="es-MX" sz="2400" dirty="0" smtClean="0">
                <a:latin typeface="Calibri" pitchFamily="34" charset="0"/>
                <a:cs typeface="Calibri" pitchFamily="34" charset="0"/>
              </a:rPr>
              <a:t>de aspectos </a:t>
            </a:r>
            <a:r>
              <a:rPr lang="es-MX" sz="2400" dirty="0">
                <a:latin typeface="Calibri" pitchFamily="34" charset="0"/>
                <a:cs typeface="Calibri" pitchFamily="34" charset="0"/>
              </a:rPr>
              <a:t>a mejorar del proceso de desarrollo de </a:t>
            </a:r>
            <a:r>
              <a:rPr lang="es-MX" sz="2400" dirty="0" smtClean="0">
                <a:latin typeface="Calibri" pitchFamily="34" charset="0"/>
                <a:cs typeface="Calibri" pitchFamily="34" charset="0"/>
              </a:rPr>
              <a:t>software.</a:t>
            </a:r>
          </a:p>
          <a:p>
            <a:pPr>
              <a:buFont typeface="Wingdings" pitchFamily="2" charset="2"/>
              <a:buChar char="v"/>
            </a:pPr>
            <a:r>
              <a:rPr lang="es-MX" sz="2400" dirty="0">
                <a:latin typeface="Calibri" pitchFamily="34" charset="0"/>
                <a:cs typeface="Calibri" pitchFamily="34" charset="0"/>
              </a:rPr>
              <a:t>Cada uno de estos niveles, con excepción del 3, tiene una versión </a:t>
            </a:r>
            <a:r>
              <a:rPr lang="es-MX" sz="2400" dirty="0" smtClean="0">
                <a:latin typeface="Calibri" pitchFamily="34" charset="0"/>
                <a:cs typeface="Calibri" pitchFamily="34" charset="0"/>
              </a:rPr>
              <a:t>que los </a:t>
            </a:r>
            <a:r>
              <a:rPr lang="es-MX" sz="2400" dirty="0">
                <a:latin typeface="Calibri" pitchFamily="34" charset="0"/>
                <a:cs typeface="Calibri" pitchFamily="34" charset="0"/>
              </a:rPr>
              <a:t>extiende, introduciendo tareas y actividades para un mejor manejo de los aspectos de interés en nivel, </a:t>
            </a:r>
            <a:r>
              <a:rPr lang="es-MX" sz="2400" dirty="0" smtClean="0">
                <a:latin typeface="Calibri" pitchFamily="34" charset="0"/>
                <a:cs typeface="Calibri" pitchFamily="34" charset="0"/>
              </a:rPr>
              <a:t>o bien </a:t>
            </a:r>
            <a:r>
              <a:rPr lang="es-MX" sz="2400" dirty="0">
                <a:latin typeface="Calibri" pitchFamily="34" charset="0"/>
                <a:cs typeface="Calibri" pitchFamily="34" charset="0"/>
              </a:rPr>
              <a:t>para incluir nuevos </a:t>
            </a:r>
            <a:r>
              <a:rPr lang="es-MX" sz="2400" dirty="0" smtClean="0">
                <a:latin typeface="Calibri" pitchFamily="34" charset="0"/>
                <a:cs typeface="Calibri" pitchFamily="34" charset="0"/>
              </a:rPr>
              <a:t>aspectos.</a:t>
            </a:r>
          </a:p>
          <a:p>
            <a:pPr>
              <a:buFont typeface="Wingdings" pitchFamily="2" charset="2"/>
              <a:buChar char="v"/>
            </a:pPr>
            <a:r>
              <a:rPr lang="es-MX" sz="2400" dirty="0">
                <a:latin typeface="Calibri" pitchFamily="34" charset="0"/>
                <a:cs typeface="Calibri" pitchFamily="34" charset="0"/>
              </a:rPr>
              <a:t>Cada uno de los niveles extiende los </a:t>
            </a:r>
            <a:r>
              <a:rPr lang="es-MX" sz="2400" dirty="0" smtClean="0">
                <a:latin typeface="Calibri" pitchFamily="34" charset="0"/>
                <a:cs typeface="Calibri" pitchFamily="34" charset="0"/>
              </a:rPr>
              <a:t>aspectos considerados </a:t>
            </a:r>
            <a:r>
              <a:rPr lang="es-MX" sz="2400" dirty="0">
                <a:latin typeface="Calibri" pitchFamily="34" charset="0"/>
                <a:cs typeface="Calibri" pitchFamily="34" charset="0"/>
              </a:rPr>
              <a:t>en el nivel inmediato anterior. Una de las razones de esta clasificación puede ser el que PSP </a:t>
            </a:r>
            <a:r>
              <a:rPr lang="es-MX" sz="2400" dirty="0" smtClean="0">
                <a:latin typeface="Calibri" pitchFamily="34" charset="0"/>
                <a:cs typeface="Calibri" pitchFamily="34" charset="0"/>
              </a:rPr>
              <a:t>es una </a:t>
            </a:r>
            <a:r>
              <a:rPr lang="es-MX" sz="2400" dirty="0">
                <a:latin typeface="Calibri" pitchFamily="34" charset="0"/>
                <a:cs typeface="Calibri" pitchFamily="34" charset="0"/>
              </a:rPr>
              <a:t>metodología de mejora basada en datos </a:t>
            </a:r>
            <a:r>
              <a:rPr lang="es-MX" sz="2400" dirty="0" smtClean="0">
                <a:latin typeface="Calibri" pitchFamily="34" charset="0"/>
                <a:cs typeface="Calibri" pitchFamily="34" charset="0"/>
              </a:rPr>
              <a:t>estadísticos.</a:t>
            </a:r>
            <a:endParaRPr lang="es-MX" sz="2400" dirty="0">
              <a:latin typeface="Calibri" pitchFamily="34" charset="0"/>
              <a:cs typeface="Calibri" pitchFamily="34" charset="0"/>
            </a:endParaRPr>
          </a:p>
        </p:txBody>
      </p:sp>
    </p:spTree>
    <p:extLst>
      <p:ext uri="{BB962C8B-B14F-4D97-AF65-F5344CB8AC3E}">
        <p14:creationId xmlns:p14="http://schemas.microsoft.com/office/powerpoint/2010/main" val="174187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04664"/>
            <a:ext cx="8136904" cy="4896544"/>
          </a:xfrm>
        </p:spPr>
        <p:txBody>
          <a:bodyPr>
            <a:normAutofit/>
          </a:bodyPr>
          <a:lstStyle/>
          <a:p>
            <a:pPr algn="just">
              <a:buFont typeface="Wingdings" pitchFamily="2" charset="2"/>
              <a:buChar char="v"/>
            </a:pPr>
            <a:endParaRPr lang="es-MX" dirty="0" smtClean="0">
              <a:latin typeface="Arial" pitchFamily="34" charset="0"/>
              <a:cs typeface="Arial" pitchFamily="34" charset="0"/>
            </a:endParaRPr>
          </a:p>
          <a:p>
            <a:pPr algn="just">
              <a:buFont typeface="Wingdings" pitchFamily="2" charset="2"/>
              <a:buChar char="v"/>
            </a:pPr>
            <a:r>
              <a:rPr lang="es-MX" sz="2400" dirty="0" smtClean="0">
                <a:latin typeface="Calibri" pitchFamily="34" charset="0"/>
                <a:cs typeface="Calibri" pitchFamily="34" charset="0"/>
              </a:rPr>
              <a:t>Al </a:t>
            </a:r>
            <a:r>
              <a:rPr lang="es-MX" sz="2400" dirty="0">
                <a:latin typeface="Calibri" pitchFamily="34" charset="0"/>
                <a:cs typeface="Calibri" pitchFamily="34" charset="0"/>
              </a:rPr>
              <a:t>primer nivel se le conoce como 0 o de </a:t>
            </a:r>
            <a:r>
              <a:rPr lang="es-MX" sz="2400" dirty="0" smtClean="0">
                <a:latin typeface="Calibri" pitchFamily="34" charset="0"/>
                <a:cs typeface="Calibri" pitchFamily="34" charset="0"/>
              </a:rPr>
              <a:t>medición personal.</a:t>
            </a:r>
          </a:p>
          <a:p>
            <a:pPr algn="just">
              <a:buFont typeface="Wingdings" pitchFamily="2" charset="2"/>
              <a:buChar char="v"/>
            </a:pPr>
            <a:endParaRPr lang="es-MX" sz="2400" dirty="0" smtClean="0">
              <a:latin typeface="Calibri" pitchFamily="34" charset="0"/>
              <a:cs typeface="Calibri" pitchFamily="34" charset="0"/>
            </a:endParaRPr>
          </a:p>
          <a:p>
            <a:pPr algn="just">
              <a:buFont typeface="Wingdings" pitchFamily="2" charset="2"/>
              <a:buChar char="v"/>
            </a:pPr>
            <a:r>
              <a:rPr lang="es-MX" sz="2400" dirty="0">
                <a:latin typeface="Calibri" pitchFamily="34" charset="0"/>
                <a:cs typeface="Calibri" pitchFamily="34" charset="0"/>
              </a:rPr>
              <a:t>A</a:t>
            </a:r>
            <a:r>
              <a:rPr lang="es-MX" sz="2400" dirty="0" smtClean="0">
                <a:latin typeface="Calibri" pitchFamily="34" charset="0"/>
                <a:cs typeface="Calibri" pitchFamily="34" charset="0"/>
              </a:rPr>
              <a:t>l </a:t>
            </a:r>
            <a:r>
              <a:rPr lang="es-MX" sz="2400" dirty="0">
                <a:latin typeface="Calibri" pitchFamily="34" charset="0"/>
                <a:cs typeface="Calibri" pitchFamily="34" charset="0"/>
              </a:rPr>
              <a:t>segundo como nivel1 o de planeación </a:t>
            </a:r>
            <a:r>
              <a:rPr lang="es-MX" sz="2400" dirty="0" smtClean="0">
                <a:latin typeface="Calibri" pitchFamily="34" charset="0"/>
                <a:cs typeface="Calibri" pitchFamily="34" charset="0"/>
              </a:rPr>
              <a:t>personal.</a:t>
            </a:r>
          </a:p>
          <a:p>
            <a:pPr algn="just">
              <a:buFont typeface="Wingdings" pitchFamily="2" charset="2"/>
              <a:buChar char="v"/>
            </a:pPr>
            <a:endParaRPr lang="es-MX" sz="2400" dirty="0" smtClean="0">
              <a:latin typeface="Calibri" pitchFamily="34" charset="0"/>
              <a:cs typeface="Calibri" pitchFamily="34" charset="0"/>
            </a:endParaRPr>
          </a:p>
          <a:p>
            <a:pPr algn="just">
              <a:buFont typeface="Wingdings" pitchFamily="2" charset="2"/>
              <a:buChar char="v"/>
            </a:pPr>
            <a:r>
              <a:rPr lang="es-MX" sz="2400" dirty="0" smtClean="0">
                <a:latin typeface="Calibri" pitchFamily="34" charset="0"/>
                <a:cs typeface="Calibri" pitchFamily="34" charset="0"/>
              </a:rPr>
              <a:t>Al </a:t>
            </a:r>
            <a:r>
              <a:rPr lang="es-MX" sz="2400" dirty="0">
                <a:latin typeface="Calibri" pitchFamily="34" charset="0"/>
                <a:cs typeface="Calibri" pitchFamily="34" charset="0"/>
              </a:rPr>
              <a:t>tercero, como nivel 2 o de calidad </a:t>
            </a:r>
            <a:r>
              <a:rPr lang="es-MX" sz="2400" dirty="0" smtClean="0">
                <a:latin typeface="Calibri" pitchFamily="34" charset="0"/>
                <a:cs typeface="Calibri" pitchFamily="34" charset="0"/>
              </a:rPr>
              <a:t>personal.</a:t>
            </a:r>
          </a:p>
          <a:p>
            <a:pPr algn="just">
              <a:buFont typeface="Wingdings" pitchFamily="2" charset="2"/>
              <a:buChar char="v"/>
            </a:pPr>
            <a:endParaRPr lang="es-MX" sz="2400" dirty="0" smtClean="0">
              <a:latin typeface="Calibri" pitchFamily="34" charset="0"/>
              <a:cs typeface="Calibri" pitchFamily="34" charset="0"/>
            </a:endParaRPr>
          </a:p>
          <a:p>
            <a:pPr algn="just">
              <a:buFont typeface="Wingdings" pitchFamily="2" charset="2"/>
              <a:buChar char="v"/>
            </a:pPr>
            <a:r>
              <a:rPr lang="es-MX" sz="2400" dirty="0" smtClean="0">
                <a:latin typeface="Calibri" pitchFamily="34" charset="0"/>
                <a:cs typeface="Calibri" pitchFamily="34" charset="0"/>
              </a:rPr>
              <a:t>Al cuarto</a:t>
            </a:r>
            <a:r>
              <a:rPr lang="es-MX" sz="2400" dirty="0">
                <a:latin typeface="Calibri" pitchFamily="34" charset="0"/>
                <a:cs typeface="Calibri" pitchFamily="34" charset="0"/>
              </a:rPr>
              <a:t>, como nivel 3 o cíclico personal.</a:t>
            </a:r>
          </a:p>
        </p:txBody>
      </p:sp>
    </p:spTree>
    <p:extLst>
      <p:ext uri="{BB962C8B-B14F-4D97-AF65-F5344CB8AC3E}">
        <p14:creationId xmlns:p14="http://schemas.microsoft.com/office/powerpoint/2010/main" val="27531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down)">
                                      <p:cBhvr>
                                        <p:cTn id="11" dur="500"/>
                                        <p:tgtEl>
                                          <p:spTgt spid="3">
                                            <p:txEl>
                                              <p:pRg st="3" end="3"/>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4800" y="838200"/>
            <a:ext cx="8568952" cy="5040559"/>
          </a:xfrm>
        </p:spPr>
        <p:txBody>
          <a:bodyPr>
            <a:normAutofit/>
          </a:bodyPr>
          <a:lstStyle/>
          <a:p>
            <a:pPr>
              <a:buFont typeface="Wingdings" pitchFamily="2" charset="2"/>
              <a:buChar char="v"/>
            </a:pPr>
            <a:r>
              <a:rPr lang="es-MX" sz="2400" dirty="0">
                <a:latin typeface="Calibri" pitchFamily="34" charset="0"/>
                <a:cs typeface="Calibri" pitchFamily="34" charset="0"/>
              </a:rPr>
              <a:t>Las investigaciones en este tema hasta el momento, se dividen en tres </a:t>
            </a:r>
            <a:r>
              <a:rPr lang="es-MX" sz="2400" dirty="0" smtClean="0">
                <a:latin typeface="Calibri" pitchFamily="34" charset="0"/>
                <a:cs typeface="Calibri" pitchFamily="34" charset="0"/>
              </a:rPr>
              <a:t>generaciones.</a:t>
            </a:r>
            <a:endParaRPr lang="es-MX" sz="2400" dirty="0">
              <a:latin typeface="Calibri" pitchFamily="34" charset="0"/>
              <a:cs typeface="Calibri" pitchFamily="34" charset="0"/>
            </a:endParaRPr>
          </a:p>
          <a:p>
            <a:pPr>
              <a:buFont typeface="Wingdings" pitchFamily="2" charset="2"/>
              <a:buChar char="v"/>
            </a:pPr>
            <a:endParaRPr lang="es-MX" sz="2400" dirty="0">
              <a:latin typeface="Calibri" pitchFamily="34" charset="0"/>
              <a:cs typeface="Calibri" pitchFamily="34" charset="0"/>
            </a:endParaRPr>
          </a:p>
          <a:p>
            <a:pPr>
              <a:buFont typeface="Wingdings" pitchFamily="2" charset="2"/>
              <a:buChar char="v"/>
            </a:pPr>
            <a:r>
              <a:rPr lang="es-MX" sz="2400" dirty="0">
                <a:latin typeface="Calibri" pitchFamily="34" charset="0"/>
                <a:cs typeface="Calibri" pitchFamily="34" charset="0"/>
              </a:rPr>
              <a:t>La primera generación hacía uso del PSP como se describe originalmente por su creador en </a:t>
            </a:r>
            <a:r>
              <a:rPr lang="es-MX" sz="2400" dirty="0" smtClean="0">
                <a:latin typeface="Calibri" pitchFamily="34" charset="0"/>
                <a:cs typeface="Calibri" pitchFamily="34" charset="0"/>
              </a:rPr>
              <a:t> </a:t>
            </a:r>
            <a:r>
              <a:rPr lang="es-MX" sz="2400" dirty="0">
                <a:latin typeface="Calibri" pitchFamily="34" charset="0"/>
                <a:cs typeface="Calibri" pitchFamily="34" charset="0"/>
              </a:rPr>
              <a:t>Discipline for Software Engineering: los usuarios creaban e imprimían tablas o formularios que llenaban de forma manual con gran esfuerzo y cansancio por lo trabajoso del llenado de datos</a:t>
            </a:r>
            <a:r>
              <a:rPr lang="es-MX" dirty="0"/>
              <a:t>.</a:t>
            </a:r>
          </a:p>
          <a:p>
            <a:pPr marL="26988" indent="0">
              <a:buNone/>
            </a:pPr>
            <a:endParaRPr lang="es-MX" dirty="0"/>
          </a:p>
        </p:txBody>
      </p:sp>
    </p:spTree>
    <p:extLst>
      <p:ext uri="{BB962C8B-B14F-4D97-AF65-F5344CB8AC3E}">
        <p14:creationId xmlns:p14="http://schemas.microsoft.com/office/powerpoint/2010/main" val="217879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307</TotalTime>
  <Words>1239</Words>
  <Application>Microsoft Office PowerPoint</Application>
  <PresentationFormat>On-screen Show (4:3)</PresentationFormat>
  <Paragraphs>124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P.S.P.  (Personal Software Process)</vt:lpstr>
      <vt:lpstr>Antecedentes</vt:lpstr>
      <vt:lpstr>Principales problemas</vt:lpstr>
      <vt:lpstr>Definición</vt:lpstr>
      <vt:lpstr>Objetivos</vt:lpstr>
      <vt:lpstr>Características</vt:lpstr>
      <vt:lpstr>Formas de implementación y adaptación </vt:lpstr>
      <vt:lpstr>PowerPoint Presentation</vt:lpstr>
      <vt:lpstr>PowerPoint Presentation</vt:lpstr>
      <vt:lpstr>Como se hace PSP0:</vt:lpstr>
      <vt:lpstr>PROCESO</vt:lpstr>
      <vt:lpstr>Defectos</vt:lpstr>
      <vt:lpstr>Tipo de Errores</vt:lpstr>
      <vt:lpstr>PowerPoint Presentation</vt:lpstr>
      <vt:lpstr>Ciclo de Vida del PSP</vt:lpstr>
      <vt:lpstr>PowerPoint Presentation</vt:lpstr>
      <vt:lpstr>Requisitos</vt:lpstr>
      <vt:lpstr>Planeación </vt:lpstr>
      <vt:lpstr>Diseño del Producto</vt:lpstr>
      <vt:lpstr>Revisión o validación del producto</vt:lpstr>
      <vt:lpstr>Desarrollo o implementación</vt:lpstr>
      <vt:lpstr>Postmortem</vt:lpstr>
      <vt:lpstr>Ventajas</vt:lpstr>
      <vt:lpstr>Desventajas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P.S.P.</dc:title>
  <dc:creator>Juanka</dc:creator>
  <cp:lastModifiedBy>Juanka</cp:lastModifiedBy>
  <cp:revision>23</cp:revision>
  <dcterms:created xsi:type="dcterms:W3CDTF">2013-08-29T04:25:47Z</dcterms:created>
  <dcterms:modified xsi:type="dcterms:W3CDTF">2013-08-30T01:45:42Z</dcterms:modified>
</cp:coreProperties>
</file>