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72" r:id="rId3"/>
    <p:sldId id="273" r:id="rId4"/>
    <p:sldId id="280" r:id="rId5"/>
    <p:sldId id="274" r:id="rId6"/>
    <p:sldId id="279" r:id="rId7"/>
    <p:sldId id="275" r:id="rId8"/>
    <p:sldId id="278" r:id="rId9"/>
    <p:sldId id="276" r:id="rId10"/>
    <p:sldId id="277" r:id="rId11"/>
    <p:sldId id="283" r:id="rId12"/>
    <p:sldId id="282" r:id="rId13"/>
    <p:sldId id="281" r:id="rId14"/>
    <p:sldId id="271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786" y="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B889FC4-84E9-4C13-97E0-86CBBC10F886}" type="datetimeFigureOut">
              <a:rPr lang="es-MX" smtClean="0"/>
              <a:pPr/>
              <a:t>31/10/2013</a:t>
            </a:fld>
            <a:endParaRPr lang="es-MX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D920E9-65DD-425C-957F-29320287161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889FC4-84E9-4C13-97E0-86CBBC10F886}" type="datetimeFigureOut">
              <a:rPr lang="es-MX" smtClean="0"/>
              <a:pPr/>
              <a:t>31/10/2013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D920E9-65DD-425C-957F-29320287161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889FC4-84E9-4C13-97E0-86CBBC10F886}" type="datetimeFigureOut">
              <a:rPr lang="es-MX" smtClean="0"/>
              <a:pPr/>
              <a:t>31/10/2013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D920E9-65DD-425C-957F-29320287161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889FC4-84E9-4C13-97E0-86CBBC10F886}" type="datetimeFigureOut">
              <a:rPr lang="es-MX" smtClean="0"/>
              <a:pPr/>
              <a:t>31/10/2013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D920E9-65DD-425C-957F-29320287161D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889FC4-84E9-4C13-97E0-86CBBC10F886}" type="datetimeFigureOut">
              <a:rPr lang="es-MX" smtClean="0"/>
              <a:pPr/>
              <a:t>31/10/2013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D920E9-65DD-425C-957F-29320287161D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889FC4-84E9-4C13-97E0-86CBBC10F886}" type="datetimeFigureOut">
              <a:rPr lang="es-MX" smtClean="0"/>
              <a:pPr/>
              <a:t>31/10/2013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D920E9-65DD-425C-957F-29320287161D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889FC4-84E9-4C13-97E0-86CBBC10F886}" type="datetimeFigureOut">
              <a:rPr lang="es-MX" smtClean="0"/>
              <a:pPr/>
              <a:t>31/10/2013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D920E9-65DD-425C-957F-29320287161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889FC4-84E9-4C13-97E0-86CBBC10F886}" type="datetimeFigureOut">
              <a:rPr lang="es-MX" smtClean="0"/>
              <a:pPr/>
              <a:t>31/10/2013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D920E9-65DD-425C-957F-29320287161D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889FC4-84E9-4C13-97E0-86CBBC10F886}" type="datetimeFigureOut">
              <a:rPr lang="es-MX" smtClean="0"/>
              <a:pPr/>
              <a:t>31/10/2013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D920E9-65DD-425C-957F-29320287161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B889FC4-84E9-4C13-97E0-86CBBC10F886}" type="datetimeFigureOut">
              <a:rPr lang="es-MX" smtClean="0"/>
              <a:pPr/>
              <a:t>31/10/2013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D920E9-65DD-425C-957F-29320287161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B889FC4-84E9-4C13-97E0-86CBBC10F886}" type="datetimeFigureOut">
              <a:rPr lang="es-MX" smtClean="0"/>
              <a:pPr/>
              <a:t>31/10/2013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D920E9-65DD-425C-957F-29320287161D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B889FC4-84E9-4C13-97E0-86CBBC10F886}" type="datetimeFigureOut">
              <a:rPr lang="es-MX" smtClean="0"/>
              <a:pPr/>
              <a:t>31/10/2013</a:t>
            </a:fld>
            <a:endParaRPr lang="es-MX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3D920E9-65DD-425C-957F-29320287161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Sistema de Facturación y Cuentas por </a:t>
            </a:r>
            <a:r>
              <a:rPr lang="es-MX" dirty="0" smtClean="0"/>
              <a:t>cobrar</a:t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MX" dirty="0" smtClean="0"/>
              <a:t>Carlos Andrés Machado Navarro</a:t>
            </a:r>
          </a:p>
          <a:p>
            <a:r>
              <a:rPr lang="es-MX" dirty="0" smtClean="0"/>
              <a:t>Esteban Carlos López Falcón</a:t>
            </a:r>
          </a:p>
          <a:p>
            <a:r>
              <a:rPr lang="es-MX" dirty="0" smtClean="0"/>
              <a:t>David </a:t>
            </a:r>
            <a:r>
              <a:rPr lang="es-MX" dirty="0" err="1" smtClean="0"/>
              <a:t>Zhou</a:t>
            </a:r>
            <a:r>
              <a:rPr lang="es-MX" dirty="0" smtClean="0"/>
              <a:t> Tan</a:t>
            </a:r>
          </a:p>
          <a:p>
            <a:r>
              <a:rPr lang="es-MX" dirty="0" smtClean="0"/>
              <a:t>Juan Carlos Olvera García</a:t>
            </a:r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637"/>
            <a:ext cx="8388424" cy="5962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74230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r>
              <a:rPr lang="es-MX" dirty="0" smtClean="0"/>
              <a:t>Plan de comunicación </a:t>
            </a:r>
            <a:endParaRPr lang="es-MX" dirty="0"/>
          </a:p>
        </p:txBody>
      </p:sp>
    </p:spTree>
    <p:extLst>
      <p:ext uri="{BB962C8B-B14F-4D97-AF65-F5344CB8AC3E}">
        <p14:creationId xmlns="" xmlns:p14="http://schemas.microsoft.com/office/powerpoint/2010/main" val="186591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35003363"/>
              </p:ext>
            </p:extLst>
          </p:nvPr>
        </p:nvGraphicFramePr>
        <p:xfrm>
          <a:off x="1331640" y="1628802"/>
          <a:ext cx="5303475" cy="36003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27641"/>
                <a:gridCol w="2575834"/>
              </a:tblGrid>
              <a:tr h="5118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s-MX" sz="1200" dirty="0">
                          <a:effectLst/>
                        </a:rPr>
                        <a:t>Rol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s-MX" sz="1200">
                          <a:effectLst/>
                        </a:rPr>
                        <a:t>Responsable</a:t>
                      </a:r>
                      <a:endParaRPr lang="es-MX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0410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s-MX" sz="1200" dirty="0" err="1">
                          <a:effectLst/>
                        </a:rPr>
                        <a:t>Product</a:t>
                      </a:r>
                      <a:r>
                        <a:rPr lang="es-MX" sz="1200" dirty="0">
                          <a:effectLst/>
                        </a:rPr>
                        <a:t> </a:t>
                      </a:r>
                      <a:r>
                        <a:rPr lang="es-MX" sz="1200" dirty="0" err="1">
                          <a:effectLst/>
                        </a:rPr>
                        <a:t>owner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s-MX" sz="1200" dirty="0" err="1">
                          <a:effectLst/>
                        </a:rPr>
                        <a:t>Maria</a:t>
                      </a:r>
                      <a:r>
                        <a:rPr lang="es-MX" sz="1200" dirty="0">
                          <a:effectLst/>
                        </a:rPr>
                        <a:t> del Carmen Serrano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118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s-MX" sz="1200" dirty="0" err="1">
                          <a:effectLst/>
                        </a:rPr>
                        <a:t>Scrum</a:t>
                      </a:r>
                      <a:r>
                        <a:rPr lang="es-MX" sz="1200" dirty="0">
                          <a:effectLst/>
                        </a:rPr>
                        <a:t> master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s-MX" sz="1200" dirty="0">
                          <a:effectLst/>
                        </a:rPr>
                        <a:t>David </a:t>
                      </a:r>
                      <a:r>
                        <a:rPr lang="es-MX" sz="1200" dirty="0" err="1">
                          <a:effectLst/>
                        </a:rPr>
                        <a:t>Zhou</a:t>
                      </a:r>
                      <a:r>
                        <a:rPr lang="es-MX" sz="1200" dirty="0">
                          <a:effectLst/>
                        </a:rPr>
                        <a:t> Tan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118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s-MX" sz="1200">
                          <a:effectLst/>
                        </a:rPr>
                        <a:t>Desarrollador</a:t>
                      </a:r>
                      <a:endParaRPr lang="es-MX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s-MX" sz="1200" dirty="0">
                          <a:effectLst/>
                        </a:rPr>
                        <a:t>Carlos Machado Navarro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118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s-MX" sz="1200">
                          <a:effectLst/>
                        </a:rPr>
                        <a:t>Tester</a:t>
                      </a:r>
                      <a:endParaRPr lang="es-MX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s-MX" sz="1200" dirty="0">
                          <a:effectLst/>
                        </a:rPr>
                        <a:t>Juan Carlos Olvera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118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s-MX" sz="1200">
                          <a:effectLst/>
                        </a:rPr>
                        <a:t>Liberador</a:t>
                      </a:r>
                      <a:endParaRPr lang="es-MX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s-MX" sz="1200" dirty="0">
                          <a:effectLst/>
                        </a:rPr>
                        <a:t>Esteban </a:t>
                      </a:r>
                      <a:r>
                        <a:rPr lang="es-MX" sz="1200" dirty="0" smtClean="0">
                          <a:effectLst/>
                        </a:rPr>
                        <a:t>López Falcón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>
                <a:effectLst/>
              </a:rPr>
              <a:t>Roles</a:t>
            </a:r>
            <a:endParaRPr lang="es-MX" dirty="0"/>
          </a:p>
        </p:txBody>
      </p:sp>
    </p:spTree>
    <p:extLst>
      <p:ext uri="{BB962C8B-B14F-4D97-AF65-F5344CB8AC3E}">
        <p14:creationId xmlns="" xmlns:p14="http://schemas.microsoft.com/office/powerpoint/2010/main" val="111427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697355" y="2482247"/>
          <a:ext cx="5749290" cy="27340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2170"/>
                <a:gridCol w="1993265"/>
                <a:gridCol w="1633855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s-MX" sz="1200" dirty="0">
                          <a:effectLst/>
                        </a:rPr>
                        <a:t>Tipo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s-MX" sz="1200">
                          <a:effectLst/>
                        </a:rPr>
                        <a:t>Objetivo</a:t>
                      </a:r>
                      <a:endParaRPr lang="es-MX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s-MX" sz="1200">
                          <a:effectLst/>
                        </a:rPr>
                        <a:t>Responsable</a:t>
                      </a:r>
                      <a:endParaRPr lang="es-MX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s-MX" sz="1200">
                          <a:effectLst/>
                        </a:rPr>
                        <a:t>Reuniones diarias</a:t>
                      </a:r>
                      <a:endParaRPr lang="es-MX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s-MX" sz="1200">
                          <a:effectLst/>
                        </a:rPr>
                        <a:t>Revisar el avance diario del proyecto</a:t>
                      </a:r>
                      <a:endParaRPr lang="es-MX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s-MX" sz="1200">
                          <a:effectLst/>
                        </a:rPr>
                        <a:t>David Zhou Tan</a:t>
                      </a:r>
                      <a:endParaRPr lang="es-MX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s-MX" sz="1200" dirty="0" err="1">
                          <a:effectLst/>
                        </a:rPr>
                        <a:t>Reunion</a:t>
                      </a:r>
                      <a:r>
                        <a:rPr lang="es-MX" sz="1200" dirty="0">
                          <a:effectLst/>
                        </a:rPr>
                        <a:t> de entrega cada semana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s-MX" sz="1200" dirty="0">
                          <a:effectLst/>
                        </a:rPr>
                        <a:t>Entregar, el avance que se realizo en el proyecto durante la semana.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s-MX" sz="1200">
                          <a:effectLst/>
                        </a:rPr>
                        <a:t>Esteban López Falcón</a:t>
                      </a:r>
                      <a:endParaRPr lang="es-MX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s-MX" sz="1200">
                          <a:effectLst/>
                        </a:rPr>
                        <a:t>Por telefono</a:t>
                      </a:r>
                      <a:endParaRPr lang="es-MX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s-MX" sz="1200">
                          <a:effectLst/>
                        </a:rPr>
                        <a:t>Para dudas hablar con el product owner, al terminar todo se envía por correo.</a:t>
                      </a:r>
                      <a:endParaRPr lang="es-MX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s-MX" sz="1200">
                          <a:effectLst/>
                        </a:rPr>
                        <a:t>David Zhou Tan</a:t>
                      </a:r>
                      <a:endParaRPr lang="es-MX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s-MX" sz="1200">
                          <a:effectLst/>
                        </a:rPr>
                        <a:t>Por correo</a:t>
                      </a:r>
                      <a:endParaRPr lang="es-MX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s-MX" sz="1200">
                          <a:effectLst/>
                        </a:rPr>
                        <a:t>Se enviaran dudas al product owner y tendrá dos días para responder.</a:t>
                      </a:r>
                      <a:endParaRPr lang="es-MX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s-MX" sz="1200" dirty="0">
                          <a:effectLst/>
                        </a:rPr>
                        <a:t>David </a:t>
                      </a:r>
                      <a:r>
                        <a:rPr lang="es-MX" sz="1200" dirty="0" err="1">
                          <a:effectLst/>
                        </a:rPr>
                        <a:t>Zhou</a:t>
                      </a:r>
                      <a:r>
                        <a:rPr lang="es-MX" sz="1200" dirty="0">
                          <a:effectLst/>
                        </a:rPr>
                        <a:t> Tan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fontAlgn="base">
              <a:spcAft>
                <a:spcPct val="0"/>
              </a:spcAft>
            </a:pPr>
            <a:r>
              <a:rPr lang="es-MX" sz="4400" dirty="0"/>
              <a:t>Plan de comunicación </a:t>
            </a:r>
            <a:endParaRPr lang="es-MX" sz="4400" b="0" dirty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2096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074" name="Picture 2" descr="C:\Users\Machado\Desktop\princip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412776"/>
            <a:ext cx="6280869" cy="4892599"/>
          </a:xfrm>
          <a:prstGeom prst="rect">
            <a:avLst/>
          </a:prstGeom>
          <a:noFill/>
        </p:spPr>
      </p:pic>
      <p:pic>
        <p:nvPicPr>
          <p:cNvPr id="3075" name="Picture 3" descr="C:\Users\Machado\Desktop\imac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3429000"/>
            <a:ext cx="5463146" cy="1228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Reporte de facturas</a:t>
            </a:r>
            <a:endParaRPr lang="es-MX" dirty="0"/>
          </a:p>
        </p:txBody>
      </p:sp>
      <p:pic>
        <p:nvPicPr>
          <p:cNvPr id="2050" name="Picture 2" descr="C:\Users\Machado\Desktop\reportefactura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268760"/>
            <a:ext cx="7276281" cy="53981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Reporte de clientes</a:t>
            </a:r>
            <a:endParaRPr lang="es-MX" dirty="0"/>
          </a:p>
        </p:txBody>
      </p:sp>
      <p:pic>
        <p:nvPicPr>
          <p:cNvPr id="2050" name="Picture 2" descr="C:\Users\Machado\Desktop\reporteclient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628800"/>
            <a:ext cx="7246937" cy="4943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Pago por factura</a:t>
            </a:r>
            <a:endParaRPr lang="es-MX" dirty="0"/>
          </a:p>
        </p:txBody>
      </p:sp>
      <p:pic>
        <p:nvPicPr>
          <p:cNvPr id="3074" name="Picture 2" descr="C:\Users\Machado\Desktop\pagoporfactur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556792"/>
            <a:ext cx="5486400" cy="4972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Pago por cliente</a:t>
            </a:r>
            <a:endParaRPr lang="es-MX" dirty="0"/>
          </a:p>
        </p:txBody>
      </p:sp>
      <p:pic>
        <p:nvPicPr>
          <p:cNvPr id="1027" name="Picture 3" descr="C:\Users\Machado\Desktop\pagoporclien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196752"/>
            <a:ext cx="6844233" cy="537092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Facturación</a:t>
            </a:r>
            <a:endParaRPr lang="es-MX" dirty="0"/>
          </a:p>
        </p:txBody>
      </p:sp>
      <p:pic>
        <p:nvPicPr>
          <p:cNvPr id="4098" name="Picture 2" descr="C:\Users\Machado\Desktop\facturac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700808"/>
            <a:ext cx="6305550" cy="46767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</a:t>
            </a:r>
            <a:r>
              <a:rPr lang="es-ES" dirty="0"/>
              <a:t>propone un sistema en web, que contará con un módulo de facturación y cuentas por cobrar, que le permitirá al cliente generar comprobantes fiscales y administrar eficientemente la recuperación de la cartera. </a:t>
            </a:r>
            <a:endParaRPr lang="es-MX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Descripción del producto</a:t>
            </a:r>
            <a:endParaRPr lang="es-MX" dirty="0"/>
          </a:p>
        </p:txBody>
      </p:sp>
    </p:spTree>
    <p:extLst>
      <p:ext uri="{BB962C8B-B14F-4D97-AF65-F5344CB8AC3E}">
        <p14:creationId xmlns="" xmlns:p14="http://schemas.microsoft.com/office/powerpoint/2010/main" val="405115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Agregar producto a factura</a:t>
            </a:r>
            <a:endParaRPr lang="es-MX" dirty="0"/>
          </a:p>
        </p:txBody>
      </p:sp>
      <p:pic>
        <p:nvPicPr>
          <p:cNvPr id="5122" name="Picture 2" descr="C:\Users\Machado\Desktop\agregarprodut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772816"/>
            <a:ext cx="6389687" cy="4667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Altas productos y servicios</a:t>
            </a:r>
            <a:endParaRPr lang="es-MX" dirty="0"/>
          </a:p>
        </p:txBody>
      </p:sp>
      <p:pic>
        <p:nvPicPr>
          <p:cNvPr id="6146" name="Picture 2" descr="C:\Users\Machado\Desktop\abcproducto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628800"/>
            <a:ext cx="6370637" cy="4962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Bajas productos y servicios</a:t>
            </a:r>
            <a:endParaRPr lang="es-MX" dirty="0"/>
          </a:p>
        </p:txBody>
      </p:sp>
      <p:pic>
        <p:nvPicPr>
          <p:cNvPr id="7170" name="Picture 2" descr="C:\Users\Machado\Desktop\bajasproduct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484784"/>
            <a:ext cx="6351587" cy="4953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Cambios productos y servicios</a:t>
            </a:r>
            <a:endParaRPr lang="es-MX" dirty="0"/>
          </a:p>
        </p:txBody>
      </p:sp>
      <p:pic>
        <p:nvPicPr>
          <p:cNvPr id="8194" name="Picture 2" descr="C:\Users\Machado\Desktop\modificarproducto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484784"/>
            <a:ext cx="6370637" cy="4962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s-MX" dirty="0" smtClean="0"/>
              <a:t>Altas clientes</a:t>
            </a:r>
            <a:endParaRPr lang="es-MX" dirty="0"/>
          </a:p>
        </p:txBody>
      </p:sp>
      <p:pic>
        <p:nvPicPr>
          <p:cNvPr id="9218" name="Picture 2" descr="C:\Users\Machado\Desktop\abcclient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196752"/>
            <a:ext cx="4541106" cy="55172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Bajas clientes</a:t>
            </a:r>
            <a:endParaRPr lang="es-MX" dirty="0"/>
          </a:p>
        </p:txBody>
      </p:sp>
      <p:pic>
        <p:nvPicPr>
          <p:cNvPr id="10242" name="Picture 2" descr="C:\Users\Machado\Desktop\bajasclien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628800"/>
            <a:ext cx="6361113" cy="49815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s-MX" dirty="0" smtClean="0"/>
              <a:t>Bajas clientes</a:t>
            </a:r>
            <a:endParaRPr lang="es-MX" dirty="0"/>
          </a:p>
        </p:txBody>
      </p:sp>
      <p:pic>
        <p:nvPicPr>
          <p:cNvPr id="11266" name="Picture 2" descr="C:\Users\Machado\Desktop\cambiosclient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083692"/>
            <a:ext cx="4591819" cy="55788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Agregar estado</a:t>
            </a:r>
            <a:endParaRPr lang="es-MX" dirty="0"/>
          </a:p>
        </p:txBody>
      </p:sp>
      <p:pic>
        <p:nvPicPr>
          <p:cNvPr id="12290" name="Picture 2" descr="C:\Users\Machado\Desktop\agregarestad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484784"/>
            <a:ext cx="4276130" cy="51873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Agregar ciudad</a:t>
            </a:r>
            <a:endParaRPr lang="es-MX" dirty="0"/>
          </a:p>
        </p:txBody>
      </p:sp>
      <p:pic>
        <p:nvPicPr>
          <p:cNvPr id="13314" name="Picture 2" descr="C:\Users\Machado\Desktop\agregarciuda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1412776"/>
            <a:ext cx="4227934" cy="50813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sistema será capaz de capturar las facturas, y establecer los plazos de crédito a cada cliente, permitirá efectuar los abonos, y elaborará los reportes de facturas: canceladas, pendientes y totales.</a:t>
            </a:r>
          </a:p>
          <a:p>
            <a:endParaRPr lang="es-MX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Alcance</a:t>
            </a:r>
            <a:endParaRPr lang="es-MX" dirty="0"/>
          </a:p>
        </p:txBody>
      </p:sp>
    </p:spTree>
    <p:extLst>
      <p:ext uri="{BB962C8B-B14F-4D97-AF65-F5344CB8AC3E}">
        <p14:creationId xmlns="" xmlns:p14="http://schemas.microsoft.com/office/powerpoint/2010/main" val="276733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/>
          <a:lstStyle/>
          <a:p>
            <a:r>
              <a:rPr lang="es-MX" dirty="0" smtClean="0"/>
              <a:t>Matriz de riesgos</a:t>
            </a:r>
            <a:endParaRPr lang="es-MX" dirty="0"/>
          </a:p>
        </p:txBody>
      </p:sp>
    </p:spTree>
    <p:extLst>
      <p:ext uri="{BB962C8B-B14F-4D97-AF65-F5344CB8AC3E}">
        <p14:creationId xmlns="" xmlns:p14="http://schemas.microsoft.com/office/powerpoint/2010/main" val="1874247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CuadroTexto"/>
          <p:cNvSpPr txBox="1"/>
          <p:nvPr/>
        </p:nvSpPr>
        <p:spPr>
          <a:xfrm>
            <a:off x="3335338" y="3968750"/>
            <a:ext cx="185737" cy="265113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MX"/>
          </a:p>
        </p:txBody>
      </p:sp>
      <p:sp>
        <p:nvSpPr>
          <p:cNvPr id="6" name="3 CuadroTexto"/>
          <p:cNvSpPr txBox="1"/>
          <p:nvPr/>
        </p:nvSpPr>
        <p:spPr>
          <a:xfrm>
            <a:off x="1417638" y="3968750"/>
            <a:ext cx="185737" cy="265113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MX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275" y="0"/>
            <a:ext cx="16097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http://om.bajacalifornia.gob.mx/uct/kioskos/infoBC/images/descarga%20(1)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030" y="209550"/>
            <a:ext cx="115252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1 CuadroTexto"/>
          <p:cNvSpPr txBox="1"/>
          <p:nvPr/>
        </p:nvSpPr>
        <p:spPr>
          <a:xfrm>
            <a:off x="3454400" y="4011613"/>
            <a:ext cx="185738" cy="26511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MX"/>
          </a:p>
        </p:txBody>
      </p:sp>
      <p:sp>
        <p:nvSpPr>
          <p:cNvPr id="12" name="3 CuadroTexto"/>
          <p:cNvSpPr txBox="1"/>
          <p:nvPr/>
        </p:nvSpPr>
        <p:spPr>
          <a:xfrm>
            <a:off x="1536700" y="4011613"/>
            <a:ext cx="185738" cy="26511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MX"/>
          </a:p>
        </p:txBody>
      </p:sp>
      <p:sp>
        <p:nvSpPr>
          <p:cNvPr id="14" name="1 CuadroTexto"/>
          <p:cNvSpPr txBox="1"/>
          <p:nvPr/>
        </p:nvSpPr>
        <p:spPr>
          <a:xfrm>
            <a:off x="2989263" y="4011613"/>
            <a:ext cx="185737" cy="26511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MX"/>
          </a:p>
        </p:txBody>
      </p:sp>
      <p:sp>
        <p:nvSpPr>
          <p:cNvPr id="15" name="3 CuadroTexto"/>
          <p:cNvSpPr txBox="1"/>
          <p:nvPr/>
        </p:nvSpPr>
        <p:spPr>
          <a:xfrm>
            <a:off x="1071563" y="4011613"/>
            <a:ext cx="185737" cy="26511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MX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500072727"/>
              </p:ext>
            </p:extLst>
          </p:nvPr>
        </p:nvGraphicFramePr>
        <p:xfrm>
          <a:off x="23791" y="1371600"/>
          <a:ext cx="9120208" cy="54993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091"/>
                <a:gridCol w="1668932"/>
                <a:gridCol w="1512727"/>
                <a:gridCol w="1348300"/>
                <a:gridCol w="386403"/>
                <a:gridCol w="386403"/>
                <a:gridCol w="416548"/>
                <a:gridCol w="1644268"/>
                <a:gridCol w="1567536"/>
              </a:tblGrid>
              <a:tr h="702540"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>
                          <a:effectLst/>
                          <a:latin typeface="+mj-lt"/>
                          <a:cs typeface="Arial" pitchFamily="34" charset="0"/>
                        </a:rPr>
                        <a:t>#</a:t>
                      </a:r>
                      <a:endParaRPr lang="es-MX" sz="900" b="0" i="0" u="none" strike="noStrike" dirty="0"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u="none" strike="noStrike" dirty="0">
                          <a:effectLst/>
                          <a:latin typeface="+mj-lt"/>
                          <a:cs typeface="Arial" pitchFamily="34" charset="0"/>
                        </a:rPr>
                        <a:t>Riesgo</a:t>
                      </a:r>
                      <a:br>
                        <a:rPr lang="es-MX" sz="900" u="none" strike="noStrike" dirty="0">
                          <a:effectLst/>
                          <a:latin typeface="+mj-lt"/>
                          <a:cs typeface="Arial" pitchFamily="34" charset="0"/>
                        </a:rPr>
                      </a:br>
                      <a:r>
                        <a:rPr lang="es-MX" sz="900" u="none" strike="noStrike" dirty="0">
                          <a:effectLst/>
                          <a:latin typeface="+mj-lt"/>
                          <a:cs typeface="Arial" pitchFamily="34" charset="0"/>
                        </a:rPr>
                        <a:t>(si)</a:t>
                      </a:r>
                      <a:endParaRPr lang="es-MX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u="none" strike="noStrike">
                          <a:effectLst/>
                          <a:latin typeface="+mj-lt"/>
                          <a:cs typeface="Arial" pitchFamily="34" charset="0"/>
                        </a:rPr>
                        <a:t>Posible resultado (entonces)</a:t>
                      </a:r>
                      <a:endParaRPr lang="es-MX" sz="9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u="none" strike="noStrike">
                          <a:effectLst/>
                          <a:latin typeface="+mj-lt"/>
                          <a:cs typeface="Arial" pitchFamily="34" charset="0"/>
                        </a:rPr>
                        <a:t>Síntoma</a:t>
                      </a:r>
                      <a:endParaRPr lang="es-MX" sz="9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  <a:latin typeface="+mj-lt"/>
                          <a:cs typeface="Arial" pitchFamily="34" charset="0"/>
                        </a:rPr>
                        <a:t>Probabilidad</a:t>
                      </a:r>
                      <a:br>
                        <a:rPr lang="es-MX" sz="700" u="none" strike="noStrike">
                          <a:effectLst/>
                          <a:latin typeface="+mj-lt"/>
                          <a:cs typeface="Arial" pitchFamily="34" charset="0"/>
                        </a:rPr>
                      </a:br>
                      <a:r>
                        <a:rPr lang="es-MX" sz="800" u="none" strike="noStrike">
                          <a:effectLst/>
                          <a:latin typeface="+mj-lt"/>
                          <a:cs typeface="Arial" pitchFamily="34" charset="0"/>
                        </a:rPr>
                        <a:t>(A/M/B)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  <a:latin typeface="+mj-lt"/>
                          <a:cs typeface="Arial" pitchFamily="34" charset="0"/>
                        </a:rPr>
                        <a:t>Impacto</a:t>
                      </a:r>
                      <a:br>
                        <a:rPr lang="es-MX" sz="700" u="none" strike="noStrike">
                          <a:effectLst/>
                          <a:latin typeface="+mj-lt"/>
                          <a:cs typeface="Arial" pitchFamily="34" charset="0"/>
                        </a:rPr>
                      </a:br>
                      <a:r>
                        <a:rPr lang="es-MX" sz="800" u="none" strike="noStrike">
                          <a:effectLst/>
                          <a:latin typeface="+mj-lt"/>
                          <a:cs typeface="Arial" pitchFamily="34" charset="0"/>
                        </a:rPr>
                        <a:t>(A/M/B)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  <a:latin typeface="+mj-lt"/>
                          <a:cs typeface="Arial" pitchFamily="34" charset="0"/>
                        </a:rPr>
                        <a:t>Prioridad</a:t>
                      </a:r>
                      <a:br>
                        <a:rPr lang="es-MX" sz="700" u="none" strike="noStrike">
                          <a:effectLst/>
                          <a:latin typeface="+mj-lt"/>
                          <a:cs typeface="Arial" pitchFamily="34" charset="0"/>
                        </a:rPr>
                      </a:br>
                      <a:r>
                        <a:rPr lang="es-MX" sz="800" u="none" strike="noStrike">
                          <a:effectLst/>
                          <a:latin typeface="+mj-lt"/>
                          <a:cs typeface="Arial" pitchFamily="34" charset="0"/>
                        </a:rPr>
                        <a:t>(1 - 9)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u="none" strike="noStrike">
                          <a:effectLst/>
                          <a:latin typeface="+mj-lt"/>
                          <a:cs typeface="Arial" pitchFamily="34" charset="0"/>
                        </a:rPr>
                        <a:t>Respuesta</a:t>
                      </a:r>
                      <a:endParaRPr lang="es-MX" sz="9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u="none" strike="noStrike">
                          <a:effectLst/>
                          <a:latin typeface="+mj-lt"/>
                          <a:cs typeface="Arial" pitchFamily="34" charset="0"/>
                        </a:rPr>
                        <a:t>Responsable de la acción de respuesta</a:t>
                      </a:r>
                      <a:endParaRPr lang="es-MX" sz="9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</a:tr>
              <a:tr h="582889"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u="none" strike="noStrike">
                          <a:effectLst/>
                          <a:latin typeface="+mj-lt"/>
                          <a:cs typeface="Arial" pitchFamily="34" charset="0"/>
                        </a:rPr>
                        <a:t>1</a:t>
                      </a:r>
                      <a:endParaRPr lang="es-MX" sz="900" b="0" i="0" u="none" strike="noStrike"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u="none" strike="noStrike" dirty="0">
                          <a:effectLst/>
                          <a:latin typeface="+mj-lt"/>
                          <a:cs typeface="Arial" pitchFamily="34" charset="0"/>
                        </a:rPr>
                        <a:t>No se entrega el proyecto a tiempo</a:t>
                      </a:r>
                      <a:endParaRPr lang="es-MX" sz="900" b="0" i="0" u="none" strike="noStrike" dirty="0"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u="none" strike="noStrike">
                          <a:effectLst/>
                          <a:latin typeface="+mj-lt"/>
                          <a:cs typeface="Arial" pitchFamily="34" charset="0"/>
                        </a:rPr>
                        <a:t>El cliente queda insatisfecho y se es necesario pagar horas extras</a:t>
                      </a:r>
                      <a:endParaRPr lang="es-MX" sz="900" b="0" i="0" u="none" strike="noStrike"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  <a:latin typeface="+mj-lt"/>
                          <a:cs typeface="Arial" pitchFamily="34" charset="0"/>
                        </a:rPr>
                        <a:t>No se estan entregando los sprints a tiempo</a:t>
                      </a:r>
                      <a:endParaRPr lang="es-MX" sz="900" b="0" i="0" u="none" strike="noStrike"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u="none" strike="noStrike">
                          <a:effectLst/>
                          <a:latin typeface="+mj-lt"/>
                          <a:cs typeface="Arial" pitchFamily="34" charset="0"/>
                        </a:rPr>
                        <a:t>A</a:t>
                      </a:r>
                      <a:endParaRPr lang="es-MX" sz="900" b="0" i="0" u="none" strike="noStrike"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u="none" strike="noStrike">
                          <a:effectLst/>
                          <a:latin typeface="+mj-lt"/>
                          <a:cs typeface="Arial" pitchFamily="34" charset="0"/>
                        </a:rPr>
                        <a:t>A</a:t>
                      </a:r>
                      <a:endParaRPr lang="es-MX" sz="900" b="0" i="0" u="none" strike="noStrike"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u="none" strike="noStrike">
                          <a:effectLst/>
                          <a:latin typeface="+mj-lt"/>
                          <a:cs typeface="Arial" pitchFamily="34" charset="0"/>
                        </a:rPr>
                        <a:t>1</a:t>
                      </a:r>
                      <a:endParaRPr lang="es-MX" sz="900" b="0" i="0" u="none" strike="noStrike"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  <a:latin typeface="+mj-lt"/>
                          <a:cs typeface="Arial" pitchFamily="34" charset="0"/>
                        </a:rPr>
                        <a:t>Trabajar mas horas en el proyecto y terminarlo</a:t>
                      </a:r>
                      <a:endParaRPr lang="es-MX" sz="900" b="0" i="0" u="none" strike="noStrike"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u="none" strike="noStrike">
                          <a:effectLst/>
                          <a:latin typeface="+mj-lt"/>
                          <a:cs typeface="Arial" pitchFamily="34" charset="0"/>
                        </a:rPr>
                        <a:t>David Zhou Tan</a:t>
                      </a:r>
                      <a:endParaRPr lang="es-MX" sz="900" b="0" i="0" u="none" strike="noStrike"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</a:tr>
              <a:tr h="605942"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u="none" strike="noStrike">
                          <a:effectLst/>
                          <a:latin typeface="+mj-lt"/>
                          <a:cs typeface="Arial" pitchFamily="34" charset="0"/>
                        </a:rPr>
                        <a:t>2</a:t>
                      </a:r>
                      <a:endParaRPr lang="es-MX" sz="900" b="0" i="0" u="none" strike="noStrike"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u="none" strike="noStrike" dirty="0">
                          <a:effectLst/>
                          <a:latin typeface="+mj-lt"/>
                          <a:cs typeface="Arial" pitchFamily="34" charset="0"/>
                        </a:rPr>
                        <a:t>Que el proyecto no cumpla con todas las especificaciones</a:t>
                      </a:r>
                      <a:endParaRPr lang="es-MX" sz="900" b="0" i="0" u="none" strike="noStrike" dirty="0"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 dirty="0">
                          <a:effectLst/>
                          <a:latin typeface="+mj-lt"/>
                          <a:cs typeface="Arial" pitchFamily="34" charset="0"/>
                        </a:rPr>
                        <a:t>Se genera molestia con el cliente </a:t>
                      </a:r>
                      <a:endParaRPr lang="es-MX" sz="900" b="0" i="0" u="none" strike="noStrike" dirty="0"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  <a:latin typeface="+mj-lt"/>
                          <a:cs typeface="Arial" pitchFamily="34" charset="0"/>
                        </a:rPr>
                        <a:t>Los entregables no estan cumpliendo con lo que se pidio</a:t>
                      </a:r>
                      <a:endParaRPr lang="es-MX" sz="900" b="0" i="0" u="none" strike="noStrike"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u="none" strike="noStrike">
                          <a:effectLst/>
                          <a:latin typeface="+mj-lt"/>
                          <a:cs typeface="Arial" pitchFamily="34" charset="0"/>
                        </a:rPr>
                        <a:t>M</a:t>
                      </a:r>
                      <a:endParaRPr lang="es-MX" sz="900" b="0" i="0" u="none" strike="noStrike"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u="none" strike="noStrike">
                          <a:effectLst/>
                          <a:latin typeface="+mj-lt"/>
                          <a:cs typeface="Arial" pitchFamily="34" charset="0"/>
                        </a:rPr>
                        <a:t>A</a:t>
                      </a:r>
                      <a:endParaRPr lang="es-MX" sz="900" b="0" i="0" u="none" strike="noStrike"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u="none" strike="noStrike">
                          <a:effectLst/>
                          <a:latin typeface="+mj-lt"/>
                          <a:cs typeface="Arial" pitchFamily="34" charset="0"/>
                        </a:rPr>
                        <a:t>3</a:t>
                      </a:r>
                      <a:endParaRPr lang="es-MX" sz="900" b="0" i="0" u="none" strike="noStrike"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  <a:latin typeface="+mj-lt"/>
                          <a:cs typeface="Arial" pitchFamily="34" charset="0"/>
                        </a:rPr>
                        <a:t> Modificar el sistema para que cumpla con las especificaciones</a:t>
                      </a:r>
                      <a:endParaRPr lang="es-MX" sz="900" b="0" i="0" u="none" strike="noStrike"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u="none" strike="noStrike">
                          <a:effectLst/>
                          <a:latin typeface="+mj-lt"/>
                          <a:cs typeface="Arial" pitchFamily="34" charset="0"/>
                        </a:rPr>
                        <a:t>Juan Carlos Olvera García</a:t>
                      </a:r>
                      <a:endParaRPr lang="es-MX" sz="900" b="0" i="0" u="none" strike="noStrike"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</a:tr>
              <a:tr h="553250"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u="none" strike="noStrike">
                          <a:effectLst/>
                          <a:latin typeface="+mj-lt"/>
                          <a:cs typeface="Arial" pitchFamily="34" charset="0"/>
                        </a:rPr>
                        <a:t>3</a:t>
                      </a:r>
                      <a:endParaRPr lang="es-MX" sz="900" b="0" i="0" u="none" strike="noStrike"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u="none" strike="noStrike" dirty="0">
                          <a:effectLst/>
                          <a:latin typeface="+mj-lt"/>
                          <a:cs typeface="Arial" pitchFamily="34" charset="0"/>
                        </a:rPr>
                        <a:t>Un integrante del equipo abandona el proyecto</a:t>
                      </a:r>
                      <a:endParaRPr lang="es-MX" sz="900" b="0" i="0" u="none" strike="noStrike" dirty="0"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 dirty="0">
                          <a:effectLst/>
                          <a:latin typeface="+mj-lt"/>
                          <a:cs typeface="Arial" pitchFamily="34" charset="0"/>
                        </a:rPr>
                        <a:t>Más trabajo para el resto del equipo</a:t>
                      </a:r>
                      <a:endParaRPr lang="es-MX" sz="900" b="0" i="0" u="none" strike="noStrike" dirty="0"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  <a:latin typeface="+mj-lt"/>
                          <a:cs typeface="Arial" pitchFamily="34" charset="0"/>
                        </a:rPr>
                        <a:t>El Integrante no se siente cómodo en relación al proyecto</a:t>
                      </a:r>
                      <a:endParaRPr lang="es-MX" sz="900" b="0" i="0" u="none" strike="noStrike"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u="none" strike="noStrike">
                          <a:effectLst/>
                          <a:latin typeface="+mj-lt"/>
                          <a:cs typeface="Arial" pitchFamily="34" charset="0"/>
                        </a:rPr>
                        <a:t>B</a:t>
                      </a:r>
                      <a:endParaRPr lang="es-MX" sz="900" b="0" i="0" u="none" strike="noStrike"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u="none" strike="noStrike">
                          <a:effectLst/>
                          <a:latin typeface="+mj-lt"/>
                          <a:cs typeface="Arial" pitchFamily="34" charset="0"/>
                        </a:rPr>
                        <a:t>M</a:t>
                      </a:r>
                      <a:endParaRPr lang="es-MX" sz="900" b="0" i="0" u="none" strike="noStrike"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u="none" strike="noStrike">
                          <a:effectLst/>
                          <a:latin typeface="+mj-lt"/>
                          <a:cs typeface="Arial" pitchFamily="34" charset="0"/>
                        </a:rPr>
                        <a:t>8</a:t>
                      </a:r>
                      <a:endParaRPr lang="es-MX" sz="900" b="0" i="0" u="none" strike="noStrike"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  <a:latin typeface="+mj-lt"/>
                          <a:cs typeface="Arial" pitchFamily="34" charset="0"/>
                        </a:rPr>
                        <a:t>Redividir las actividades del proyecto</a:t>
                      </a:r>
                      <a:endParaRPr lang="es-MX" sz="900" b="0" i="0" u="none" strike="noStrike"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u="none" strike="noStrike">
                          <a:effectLst/>
                          <a:latin typeface="+mj-lt"/>
                          <a:cs typeface="Arial" pitchFamily="34" charset="0"/>
                        </a:rPr>
                        <a:t>Carlos Andres Machado Navarro</a:t>
                      </a:r>
                      <a:endParaRPr lang="es-MX" sz="900" b="0" i="0" u="none" strike="noStrike"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</a:tr>
              <a:tr h="582889"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u="none" strike="noStrike">
                          <a:effectLst/>
                          <a:latin typeface="+mj-lt"/>
                          <a:cs typeface="Arial" pitchFamily="34" charset="0"/>
                        </a:rPr>
                        <a:t>4</a:t>
                      </a:r>
                      <a:endParaRPr lang="es-MX" sz="900" b="0" i="0" u="none" strike="noStrike"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u="none" strike="noStrike">
                          <a:effectLst/>
                          <a:latin typeface="+mj-lt"/>
                          <a:cs typeface="Arial" pitchFamily="34" charset="0"/>
                        </a:rPr>
                        <a:t>Ocurre un terremoto durante la elaboración del proyecto</a:t>
                      </a:r>
                      <a:endParaRPr lang="es-MX" sz="900" b="0" i="0" u="none" strike="noStrike"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 dirty="0">
                          <a:effectLst/>
                          <a:latin typeface="+mj-lt"/>
                          <a:cs typeface="Arial" pitchFamily="34" charset="0"/>
                        </a:rPr>
                        <a:t>Retraso en todo lo relacionado al proyecto</a:t>
                      </a:r>
                      <a:endParaRPr lang="es-MX" sz="900" b="0" i="0" u="none" strike="noStrike" dirty="0"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u="none" strike="noStrike">
                          <a:effectLst/>
                          <a:latin typeface="+mj-lt"/>
                          <a:cs typeface="Arial" pitchFamily="34" charset="0"/>
                        </a:rPr>
                        <a:t>No se puede prevenir</a:t>
                      </a:r>
                      <a:endParaRPr lang="es-MX" sz="900" b="0" i="0" u="none" strike="noStrike"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u="none" strike="noStrike">
                          <a:effectLst/>
                          <a:latin typeface="+mj-lt"/>
                          <a:cs typeface="Arial" pitchFamily="34" charset="0"/>
                        </a:rPr>
                        <a:t>B</a:t>
                      </a:r>
                      <a:endParaRPr lang="es-MX" sz="900" b="0" i="0" u="none" strike="noStrike"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u="none" strike="noStrike">
                          <a:effectLst/>
                          <a:latin typeface="+mj-lt"/>
                          <a:cs typeface="Arial" pitchFamily="34" charset="0"/>
                        </a:rPr>
                        <a:t>A</a:t>
                      </a:r>
                      <a:endParaRPr lang="es-MX" sz="900" b="0" i="0" u="none" strike="noStrike"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u="none" strike="noStrike">
                          <a:effectLst/>
                          <a:latin typeface="+mj-lt"/>
                          <a:cs typeface="Arial" pitchFamily="34" charset="0"/>
                        </a:rPr>
                        <a:t>6</a:t>
                      </a:r>
                      <a:endParaRPr lang="es-MX" sz="900" b="0" i="0" u="none" strike="noStrike"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  <a:latin typeface="+mj-lt"/>
                          <a:cs typeface="Arial" pitchFamily="34" charset="0"/>
                        </a:rPr>
                        <a:t>Reajustar los tiempos de trabajo, dependiendo del daño generado por el terremoto</a:t>
                      </a:r>
                      <a:endParaRPr lang="es-MX" sz="900" b="0" i="0" u="none" strike="noStrike"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u="none" strike="noStrike">
                          <a:effectLst/>
                          <a:latin typeface="+mj-lt"/>
                          <a:cs typeface="Arial" pitchFamily="34" charset="0"/>
                        </a:rPr>
                        <a:t>Esteban Carlos Lopez Falcón</a:t>
                      </a:r>
                      <a:endParaRPr lang="es-MX" sz="900" b="0" i="0" u="none" strike="noStrike"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</a:tr>
              <a:tr h="614723"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u="none" strike="noStrike">
                          <a:effectLst/>
                          <a:latin typeface="+mj-lt"/>
                          <a:cs typeface="Arial" pitchFamily="34" charset="0"/>
                        </a:rPr>
                        <a:t>5</a:t>
                      </a:r>
                      <a:endParaRPr lang="es-MX" sz="900" b="0" i="0" u="none" strike="noStrike"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  <a:latin typeface="+mj-lt"/>
                          <a:cs typeface="Arial" pitchFamily="34" charset="0"/>
                        </a:rPr>
                        <a:t>No se tiene el conocimiento necesario para realizar el proyecto</a:t>
                      </a:r>
                      <a:endParaRPr lang="es-MX" sz="900" b="0" i="0" u="none" strike="noStrike"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u="none" strike="noStrike">
                          <a:effectLst/>
                          <a:latin typeface="+mj-lt"/>
                          <a:cs typeface="Arial" pitchFamily="34" charset="0"/>
                        </a:rPr>
                        <a:t>La elaboración del proyecto toma mas tiempo</a:t>
                      </a:r>
                      <a:endParaRPr lang="es-MX" sz="900" b="0" i="0" u="none" strike="noStrike"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u="none" strike="noStrike" dirty="0">
                          <a:effectLst/>
                          <a:latin typeface="+mj-lt"/>
                          <a:cs typeface="Arial" pitchFamily="34" charset="0"/>
                        </a:rPr>
                        <a:t>Después del diseño, no se tiene idea de cómo realizar lo especificado</a:t>
                      </a:r>
                      <a:endParaRPr lang="es-MX" sz="900" b="0" i="0" u="none" strike="noStrike" dirty="0"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u="none" strike="noStrike">
                          <a:effectLst/>
                          <a:latin typeface="+mj-lt"/>
                          <a:cs typeface="Arial" pitchFamily="34" charset="0"/>
                        </a:rPr>
                        <a:t>M</a:t>
                      </a:r>
                      <a:endParaRPr lang="es-MX" sz="900" b="0" i="0" u="none" strike="noStrike"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u="none" strike="noStrike">
                          <a:effectLst/>
                          <a:latin typeface="+mj-lt"/>
                          <a:cs typeface="Arial" pitchFamily="34" charset="0"/>
                        </a:rPr>
                        <a:t>B</a:t>
                      </a:r>
                      <a:endParaRPr lang="es-MX" sz="900" b="0" i="0" u="none" strike="noStrike"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u="none" strike="noStrike">
                          <a:effectLst/>
                          <a:latin typeface="+mj-lt"/>
                          <a:cs typeface="Arial" pitchFamily="34" charset="0"/>
                        </a:rPr>
                        <a:t>7</a:t>
                      </a:r>
                      <a:endParaRPr lang="es-MX" sz="900" b="0" i="0" u="none" strike="noStrike"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u="none" strike="noStrike">
                          <a:effectLst/>
                          <a:latin typeface="+mj-lt"/>
                          <a:cs typeface="Arial" pitchFamily="34" charset="0"/>
                        </a:rPr>
                        <a:t>Realizar una capacitación</a:t>
                      </a:r>
                      <a:endParaRPr lang="es-MX" sz="900" b="0" i="0" u="none" strike="noStrike"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u="none" strike="noStrike">
                          <a:effectLst/>
                          <a:latin typeface="+mj-lt"/>
                          <a:cs typeface="Arial" pitchFamily="34" charset="0"/>
                        </a:rPr>
                        <a:t>David Zhou Tan</a:t>
                      </a:r>
                      <a:endParaRPr lang="es-MX" sz="900" b="0" i="0" u="none" strike="noStrike"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</a:tr>
              <a:tr h="553250"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u="none" strike="noStrike">
                          <a:effectLst/>
                          <a:latin typeface="+mj-lt"/>
                          <a:cs typeface="Arial" pitchFamily="34" charset="0"/>
                        </a:rPr>
                        <a:t>6</a:t>
                      </a:r>
                      <a:endParaRPr lang="es-MX" sz="900" b="0" i="0" u="none" strike="noStrike"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  <a:latin typeface="+mj-lt"/>
                          <a:cs typeface="Arial" pitchFamily="34" charset="0"/>
                        </a:rPr>
                        <a:t>La base de datos esta mal diseñada</a:t>
                      </a:r>
                      <a:endParaRPr lang="es-MX" sz="900" b="0" i="0" u="none" strike="noStrike"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  <a:latin typeface="+mj-lt"/>
                          <a:cs typeface="Arial" pitchFamily="34" charset="0"/>
                        </a:rPr>
                        <a:t>Posible inconsistencia y redundancia de datos en el sistema</a:t>
                      </a:r>
                      <a:endParaRPr lang="es-MX" sz="900" b="0" i="0" u="none" strike="noStrike"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 dirty="0">
                          <a:effectLst/>
                          <a:latin typeface="+mj-lt"/>
                          <a:cs typeface="Arial" pitchFamily="34" charset="0"/>
                        </a:rPr>
                        <a:t>El diseño de la base de datos no cumple con los requerimientos dado</a:t>
                      </a:r>
                      <a:endParaRPr lang="es-MX" sz="900" b="0" i="0" u="none" strike="noStrike" dirty="0"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u="none" strike="noStrike">
                          <a:effectLst/>
                          <a:latin typeface="+mj-lt"/>
                          <a:cs typeface="Arial" pitchFamily="34" charset="0"/>
                        </a:rPr>
                        <a:t>B</a:t>
                      </a:r>
                      <a:endParaRPr lang="es-MX" sz="900" b="0" i="0" u="none" strike="noStrike"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u="none" strike="noStrike">
                          <a:effectLst/>
                          <a:latin typeface="+mj-lt"/>
                          <a:cs typeface="Arial" pitchFamily="34" charset="0"/>
                        </a:rPr>
                        <a:t>M</a:t>
                      </a:r>
                      <a:endParaRPr lang="es-MX" sz="900" b="0" i="0" u="none" strike="noStrike"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u="none" strike="noStrike">
                          <a:effectLst/>
                          <a:latin typeface="+mj-lt"/>
                          <a:cs typeface="Arial" pitchFamily="34" charset="0"/>
                        </a:rPr>
                        <a:t>8</a:t>
                      </a:r>
                      <a:endParaRPr lang="es-MX" sz="900" b="0" i="0" u="none" strike="noStrike"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u="none" strike="noStrike">
                          <a:effectLst/>
                          <a:latin typeface="+mj-lt"/>
                          <a:cs typeface="Arial" pitchFamily="34" charset="0"/>
                        </a:rPr>
                        <a:t>Rediseñar la base de datos</a:t>
                      </a:r>
                      <a:endParaRPr lang="es-MX" sz="900" b="0" i="0" u="none" strike="noStrike"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u="none" strike="noStrike">
                          <a:effectLst/>
                          <a:latin typeface="+mj-lt"/>
                          <a:cs typeface="Arial" pitchFamily="34" charset="0"/>
                        </a:rPr>
                        <a:t>Juan Carlos Olvera García</a:t>
                      </a:r>
                      <a:endParaRPr lang="es-MX" sz="900" b="0" i="0" u="none" strike="noStrike"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</a:tr>
              <a:tr h="755230"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u="none" strike="noStrike">
                          <a:effectLst/>
                          <a:latin typeface="+mj-lt"/>
                          <a:cs typeface="Arial" pitchFamily="34" charset="0"/>
                        </a:rPr>
                        <a:t>7</a:t>
                      </a:r>
                      <a:endParaRPr lang="es-MX" sz="900" b="0" i="0" u="none" strike="noStrike"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  <a:latin typeface="+mj-lt"/>
                          <a:cs typeface="Arial" pitchFamily="34" charset="0"/>
                        </a:rPr>
                        <a:t>No se tiene el dinero necesario para comprar una herramienta requerida</a:t>
                      </a:r>
                      <a:endParaRPr lang="es-MX" sz="900" b="0" i="0" u="none" strike="noStrike"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  <a:latin typeface="+mj-lt"/>
                          <a:cs typeface="Arial" pitchFamily="34" charset="0"/>
                        </a:rPr>
                        <a:t>La funcionalidad de ciertas partes del sistema no son las mas óptimas ni de mejor calidad</a:t>
                      </a:r>
                      <a:endParaRPr lang="es-MX" sz="900" b="0" i="0" u="none" strike="noStrike"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  <a:latin typeface="+mj-lt"/>
                          <a:cs typeface="Arial" pitchFamily="34" charset="0"/>
                        </a:rPr>
                        <a:t>Algunas partes del sistema no se pueden realizar con las herramientas que se poseen</a:t>
                      </a:r>
                      <a:endParaRPr lang="es-MX" sz="900" b="0" i="0" u="none" strike="noStrike"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u="none" strike="noStrike">
                          <a:effectLst/>
                          <a:latin typeface="+mj-lt"/>
                          <a:cs typeface="Arial" pitchFamily="34" charset="0"/>
                        </a:rPr>
                        <a:t>B</a:t>
                      </a:r>
                      <a:endParaRPr lang="es-MX" sz="900" b="0" i="0" u="none" strike="noStrike"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u="none" strike="noStrike" dirty="0">
                          <a:effectLst/>
                          <a:latin typeface="+mj-lt"/>
                          <a:cs typeface="Arial" pitchFamily="34" charset="0"/>
                        </a:rPr>
                        <a:t>B</a:t>
                      </a:r>
                      <a:endParaRPr lang="es-MX" sz="900" b="0" i="0" u="none" strike="noStrike" dirty="0"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u="none" strike="noStrike">
                          <a:effectLst/>
                          <a:latin typeface="+mj-lt"/>
                          <a:cs typeface="Arial" pitchFamily="34" charset="0"/>
                        </a:rPr>
                        <a:t>9</a:t>
                      </a:r>
                      <a:endParaRPr lang="es-MX" sz="900" b="0" i="0" u="none" strike="noStrike"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u="none" strike="noStrike" dirty="0">
                          <a:effectLst/>
                          <a:latin typeface="+mj-lt"/>
                          <a:cs typeface="Arial" pitchFamily="34" charset="0"/>
                        </a:rPr>
                        <a:t>Buscar una herramienta similar gratuita</a:t>
                      </a:r>
                      <a:endParaRPr lang="es-MX" sz="900" b="0" i="0" u="none" strike="noStrike" dirty="0"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u="none" strike="noStrike">
                          <a:effectLst/>
                          <a:latin typeface="+mj-lt"/>
                          <a:cs typeface="Arial" pitchFamily="34" charset="0"/>
                        </a:rPr>
                        <a:t>Carlos Andres Machado Navarro</a:t>
                      </a:r>
                      <a:endParaRPr lang="es-MX" sz="900" b="0" i="0" u="none" strike="noStrike"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</a:tr>
              <a:tr h="535687"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u="none" strike="noStrike">
                          <a:effectLst/>
                          <a:latin typeface="+mj-lt"/>
                          <a:cs typeface="Arial" pitchFamily="34" charset="0"/>
                        </a:rPr>
                        <a:t>8</a:t>
                      </a:r>
                      <a:endParaRPr lang="es-MX" sz="900" b="0" i="0" u="none" strike="noStrike"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  <a:latin typeface="+mj-lt"/>
                          <a:cs typeface="Arial" pitchFamily="34" charset="0"/>
                        </a:rPr>
                        <a:t>Los miembros del equipo ignoran los comunicados</a:t>
                      </a:r>
                      <a:endParaRPr lang="es-MX" sz="900" b="0" i="0" u="none" strike="noStrike"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  <a:latin typeface="+mj-lt"/>
                          <a:cs typeface="Arial" pitchFamily="34" charset="0"/>
                        </a:rPr>
                        <a:t>Las tareas del proyecto no se cumplen como y cuando se deben de cumplir</a:t>
                      </a:r>
                      <a:endParaRPr lang="es-MX" sz="900" b="0" i="0" u="none" strike="noStrike"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u="none" strike="noStrike">
                          <a:effectLst/>
                          <a:latin typeface="+mj-lt"/>
                          <a:cs typeface="Arial" pitchFamily="34" charset="0"/>
                        </a:rPr>
                        <a:t>Los mensajes enviados, no ignorados intencionalmente</a:t>
                      </a:r>
                      <a:endParaRPr lang="es-MX" sz="900" b="0" i="0" u="none" strike="noStrike"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u="none" strike="noStrike">
                          <a:effectLst/>
                          <a:latin typeface="+mj-lt"/>
                          <a:cs typeface="Arial" pitchFamily="34" charset="0"/>
                        </a:rPr>
                        <a:t>B</a:t>
                      </a:r>
                      <a:endParaRPr lang="es-MX" sz="900" b="0" i="0" u="none" strike="noStrike"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u="none" strike="noStrike">
                          <a:effectLst/>
                          <a:latin typeface="+mj-lt"/>
                          <a:cs typeface="Arial" pitchFamily="34" charset="0"/>
                        </a:rPr>
                        <a:t>B</a:t>
                      </a:r>
                      <a:endParaRPr lang="es-MX" sz="900" b="0" i="0" u="none" strike="noStrike"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u="none" strike="noStrike">
                          <a:effectLst/>
                          <a:latin typeface="+mj-lt"/>
                          <a:cs typeface="Arial" pitchFamily="34" charset="0"/>
                        </a:rPr>
                        <a:t>9</a:t>
                      </a:r>
                      <a:endParaRPr lang="es-MX" sz="900" b="0" i="0" u="none" strike="noStrike"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u="none" strike="noStrike">
                          <a:effectLst/>
                          <a:latin typeface="+mj-lt"/>
                          <a:cs typeface="Arial" pitchFamily="34" charset="0"/>
                        </a:rPr>
                        <a:t>Preguntar a los miembros del equipo el porqué estan ignorando los comunicados</a:t>
                      </a:r>
                      <a:endParaRPr lang="es-MX" sz="900" b="0" i="0" u="none" strike="noStrike"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900" u="none" strike="noStrike" dirty="0">
                          <a:effectLst/>
                          <a:latin typeface="+mj-lt"/>
                          <a:cs typeface="Arial" pitchFamily="34" charset="0"/>
                        </a:rPr>
                        <a:t>Esteban Carlos </a:t>
                      </a:r>
                      <a:r>
                        <a:rPr lang="es-MX" sz="900" u="none" strike="noStrike" dirty="0" err="1">
                          <a:effectLst/>
                          <a:latin typeface="+mj-lt"/>
                          <a:cs typeface="Arial" pitchFamily="34" charset="0"/>
                        </a:rPr>
                        <a:t>Lopez</a:t>
                      </a:r>
                      <a:r>
                        <a:rPr lang="es-MX" sz="900" u="none" strike="noStrike" dirty="0">
                          <a:effectLst/>
                          <a:latin typeface="+mj-lt"/>
                          <a:cs typeface="Arial" pitchFamily="34" charset="0"/>
                        </a:rPr>
                        <a:t> Falcón</a:t>
                      </a:r>
                      <a:endParaRPr lang="es-MX" sz="900" b="0" i="0" u="none" strike="noStrike" dirty="0"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6" name="1 CuadroTexto"/>
          <p:cNvSpPr txBox="1"/>
          <p:nvPr/>
        </p:nvSpPr>
        <p:spPr>
          <a:xfrm>
            <a:off x="2757488" y="4014788"/>
            <a:ext cx="185737" cy="26511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MX"/>
          </a:p>
        </p:txBody>
      </p:sp>
      <p:sp>
        <p:nvSpPr>
          <p:cNvPr id="17" name="3 CuadroTexto"/>
          <p:cNvSpPr txBox="1"/>
          <p:nvPr/>
        </p:nvSpPr>
        <p:spPr>
          <a:xfrm>
            <a:off x="839788" y="4014788"/>
            <a:ext cx="185737" cy="26511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2767331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67544" y="2420888"/>
            <a:ext cx="8229600" cy="1143000"/>
          </a:xfrm>
        </p:spPr>
        <p:txBody>
          <a:bodyPr/>
          <a:lstStyle/>
          <a:p>
            <a:r>
              <a:rPr lang="es-MX" dirty="0" smtClean="0"/>
              <a:t>Listado de requisitos</a:t>
            </a:r>
            <a:endParaRPr lang="es-MX" dirty="0"/>
          </a:p>
        </p:txBody>
      </p:sp>
    </p:spTree>
    <p:extLst>
      <p:ext uri="{BB962C8B-B14F-4D97-AF65-F5344CB8AC3E}">
        <p14:creationId xmlns="" xmlns:p14="http://schemas.microsoft.com/office/powerpoint/2010/main" val="5809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870451727"/>
              </p:ext>
            </p:extLst>
          </p:nvPr>
        </p:nvGraphicFramePr>
        <p:xfrm>
          <a:off x="0" y="1196746"/>
          <a:ext cx="9036495" cy="56612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4353"/>
                <a:gridCol w="564070"/>
                <a:gridCol w="1146942"/>
                <a:gridCol w="940118"/>
                <a:gridCol w="1146942"/>
                <a:gridCol w="564070"/>
              </a:tblGrid>
              <a:tr h="219196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effectLst/>
                        </a:rPr>
                        <a:t>Requisitos</a:t>
                      </a:r>
                      <a:endParaRPr lang="es-MX" sz="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96" marR="6396" marT="63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effectLst/>
                        </a:rPr>
                        <a:t>Valor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96" marR="6396" marT="63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effectLst/>
                        </a:rPr>
                        <a:t>Estimacion inicial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96" marR="6396" marT="63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effectLst/>
                        </a:rPr>
                        <a:t>Factor de ajuste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96" marR="6396" marT="63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effectLst/>
                        </a:rPr>
                        <a:t>Estimacion Ajustada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96" marR="6396" marT="63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96" marR="6396" marT="6396" marB="0" anchor="b"/>
                </a:tc>
              </a:tr>
              <a:tr h="209233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u="none" strike="noStrike">
                          <a:effectLst/>
                        </a:rPr>
                        <a:t>Catalogo de  clientes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96" marR="6396" marT="63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effectLst/>
                        </a:rPr>
                        <a:t>90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96" marR="6396" marT="63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effectLst/>
                        </a:rPr>
                        <a:t>14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96" marR="6396" marT="639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0.2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96" marR="6396" marT="63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16.8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96" marR="6396" marT="6396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96" marR="6396" marT="6396" marB="0" anchor="b"/>
                </a:tc>
              </a:tr>
              <a:tr h="209233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u="none" strike="noStrike">
                          <a:effectLst/>
                        </a:rPr>
                        <a:t>Considerar el plazo de credito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15129" marR="6396" marT="63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effectLst/>
                        </a:rPr>
                        <a:t>80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96" marR="6396" marT="63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effectLst/>
                        </a:rPr>
                        <a:t>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96" marR="6396" marT="639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0.2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96" marR="6396" marT="63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3.6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96" marR="6396" marT="6396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96" marR="6396" marT="6396" marB="0" anchor="b"/>
                </a:tc>
              </a:tr>
              <a:tr h="209233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u="none" strike="noStrike">
                          <a:effectLst/>
                        </a:rPr>
                        <a:t>Considerar si el cliente es moroso o no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15129" marR="6396" marT="63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effectLst/>
                        </a:rPr>
                        <a:t>90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96" marR="6396" marT="63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effectLst/>
                        </a:rPr>
                        <a:t>11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96" marR="6396" marT="639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0.2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96" marR="6396" marT="63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13.2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96" marR="6396" marT="6396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96" marR="6396" marT="6396" marB="0" anchor="b"/>
                </a:tc>
              </a:tr>
              <a:tr h="209233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u="none" strike="noStrike">
                          <a:effectLst/>
                        </a:rPr>
                        <a:t>Considerar si el cliente es persona fisica o moral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15129" marR="6396" marT="63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effectLst/>
                        </a:rPr>
                        <a:t>75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96" marR="6396" marT="63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effectLst/>
                        </a:rPr>
                        <a:t>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96" marR="6396" marT="639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0.2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96" marR="6396" marT="63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3.6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96" marR="6396" marT="6396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96" marR="6396" marT="6396" marB="0" anchor="b"/>
                </a:tc>
              </a:tr>
              <a:tr h="209233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u="none" strike="noStrike">
                          <a:effectLst/>
                        </a:rPr>
                        <a:t>Catalogo de productos y servicios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96" marR="6396" marT="63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effectLst/>
                        </a:rPr>
                        <a:t>97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96" marR="6396" marT="63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effectLst/>
                        </a:rPr>
                        <a:t>16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96" marR="6396" marT="639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0.2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96" marR="6396" marT="63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19.2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96" marR="6396" marT="6396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96" marR="6396" marT="6396" marB="0" anchor="b"/>
                </a:tc>
              </a:tr>
              <a:tr h="209233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u="none" strike="noStrike">
                          <a:effectLst/>
                        </a:rPr>
                        <a:t>Catalogo de Municipio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96" marR="6396" marT="63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effectLst/>
                        </a:rPr>
                        <a:t>90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96" marR="6396" marT="63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effectLst/>
                        </a:rPr>
                        <a:t>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96" marR="6396" marT="639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0.2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96" marR="6396" marT="63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9.6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96" marR="6396" marT="6396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96" marR="6396" marT="6396" marB="0" anchor="b"/>
                </a:tc>
              </a:tr>
              <a:tr h="209233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u="none" strike="noStrike">
                          <a:effectLst/>
                        </a:rPr>
                        <a:t>Catalogo de Estados (enlace con Inegi)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96" marR="6396" marT="63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effectLst/>
                        </a:rPr>
                        <a:t>82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96" marR="6396" marT="63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effectLst/>
                        </a:rPr>
                        <a:t>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96" marR="6396" marT="639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0.2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96" marR="6396" marT="63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9.6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96" marR="6396" marT="6396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96" marR="6396" marT="6396" marB="0" anchor="b"/>
                </a:tc>
              </a:tr>
              <a:tr h="209233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u="none" strike="noStrike">
                          <a:effectLst/>
                        </a:rPr>
                        <a:t>Captura de Factura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96" marR="6396" marT="63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effectLst/>
                        </a:rPr>
                        <a:t>100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96" marR="6396" marT="63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effectLst/>
                        </a:rPr>
                        <a:t>21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96" marR="6396" marT="639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0.2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96" marR="6396" marT="63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25.2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96" marR="6396" marT="6396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96" marR="6396" marT="6396" marB="0" anchor="b"/>
                </a:tc>
              </a:tr>
              <a:tr h="209233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u="none" strike="noStrike">
                          <a:effectLst/>
                        </a:rPr>
                        <a:t>Se podrá facturar a crédito y de contado.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15129" marR="6396" marT="63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effectLst/>
                        </a:rPr>
                        <a:t>95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96" marR="6396" marT="63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effectLst/>
                        </a:rPr>
                        <a:t>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96" marR="6396" marT="639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0.2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96" marR="6396" marT="63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4.8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96" marR="6396" marT="6396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96" marR="6396" marT="6396" marB="0" anchor="b"/>
                </a:tc>
              </a:tr>
              <a:tr h="209233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u="none" strike="noStrike">
                          <a:effectLst/>
                        </a:rPr>
                        <a:t>Se puede facturar a clientes físicos y morales.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15129" marR="6396" marT="63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effectLst/>
                        </a:rPr>
                        <a:t>85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96" marR="6396" marT="63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effectLst/>
                        </a:rPr>
                        <a:t>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96" marR="6396" marT="639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0.2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96" marR="6396" marT="63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7.2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96" marR="6396" marT="6396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96" marR="6396" marT="6396" marB="0" anchor="b"/>
                </a:tc>
              </a:tr>
              <a:tr h="209233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u="none" strike="noStrike">
                          <a:effectLst/>
                        </a:rPr>
                        <a:t>Se podrán facturar productos y servicios.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15129" marR="6396" marT="63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effectLst/>
                        </a:rPr>
                        <a:t>95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96" marR="6396" marT="63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effectLst/>
                        </a:rPr>
                        <a:t>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96" marR="6396" marT="639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0.2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96" marR="6396" marT="63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4.8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96" marR="6396" marT="6396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96" marR="6396" marT="6396" marB="0" anchor="b"/>
                </a:tc>
              </a:tr>
              <a:tr h="209233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u="none" strike="noStrike">
                          <a:effectLst/>
                        </a:rPr>
                        <a:t>Se podrá facturar en pesos y dólares.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15129" marR="6396" marT="639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75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96" marR="6396" marT="63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96" marR="6396" marT="63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0.2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96" marR="6396" marT="63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4.8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96" marR="6396" marT="6396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96" marR="6396" marT="6396" marB="0" anchor="b"/>
                </a:tc>
              </a:tr>
              <a:tr h="209233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u="none" strike="noStrike">
                          <a:effectLst/>
                        </a:rPr>
                        <a:t>El crédito se podrá aplicar a plazos de 15, 30 y 60 días.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15129" marR="6396" marT="639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65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96" marR="6396" marT="63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96" marR="6396" marT="63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0.2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96" marR="6396" marT="63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2.4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96" marR="6396" marT="6396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96" marR="6396" marT="6396" marB="0" anchor="b"/>
                </a:tc>
              </a:tr>
              <a:tr h="209233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u="none" strike="noStrike">
                          <a:effectLst/>
                        </a:rPr>
                        <a:t>A los clientes morosos solamente se les permite pagar de contado.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15129" marR="6396" marT="639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85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96" marR="6396" marT="63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96" marR="6396" marT="63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0.2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96" marR="6396" marT="63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4.8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96" marR="6396" marT="6396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96" marR="6396" marT="6396" marB="0" anchor="b"/>
                </a:tc>
              </a:tr>
              <a:tr h="209233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u="none" strike="noStrike">
                          <a:effectLst/>
                        </a:rPr>
                        <a:t>Reporte de Facturas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96" marR="6396" marT="639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80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96" marR="6396" marT="63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96" marR="6396" marT="63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0.2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96" marR="6396" marT="63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7.2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96" marR="6396" marT="6396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96" marR="6396" marT="6396" marB="0" anchor="b"/>
                </a:tc>
              </a:tr>
              <a:tr h="209233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u="none" strike="noStrike">
                          <a:effectLst/>
                        </a:rPr>
                        <a:t>Solo las canceladas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15129" marR="6396" marT="639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80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96" marR="6396" marT="63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96" marR="6396" marT="63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0.2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96" marR="6396" marT="63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2.4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96" marR="6396" marT="6396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96" marR="6396" marT="6396" marB="0" anchor="b"/>
                </a:tc>
              </a:tr>
              <a:tr h="209233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u="none" strike="noStrike">
                          <a:effectLst/>
                        </a:rPr>
                        <a:t>Las pendiente de pago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15129" marR="6396" marT="639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80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96" marR="6396" marT="63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96" marR="6396" marT="63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0.2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96" marR="6396" marT="63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2.4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96" marR="6396" marT="6396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96" marR="6396" marT="6396" marB="0" anchor="b"/>
                </a:tc>
              </a:tr>
              <a:tr h="209233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u="none" strike="noStrike" dirty="0">
                          <a:effectLst/>
                        </a:rPr>
                        <a:t>Todas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15129" marR="6396" marT="639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85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96" marR="6396" marT="63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96" marR="6396" marT="63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0.2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96" marR="6396" marT="63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2.4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96" marR="6396" marT="6396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96" marR="6396" marT="6396" marB="0" anchor="b"/>
                </a:tc>
              </a:tr>
              <a:tr h="209233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u="none" strike="noStrike">
                          <a:effectLst/>
                        </a:rPr>
                        <a:t>Reporte de Estado de Cuenta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96" marR="6396" marT="639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80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96" marR="6396" marT="63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11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96" marR="6396" marT="63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0.2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96" marR="6396" marT="63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13.2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96" marR="6396" marT="6396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96" marR="6396" marT="6396" marB="0" anchor="b"/>
                </a:tc>
              </a:tr>
              <a:tr h="209233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u="none" strike="noStrike">
                          <a:effectLst/>
                        </a:rPr>
                        <a:t>Captura de Pago de Facturas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96" marR="6396" marT="639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90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96" marR="6396" marT="63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13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96" marR="6396" marT="63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0.2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96" marR="6396" marT="63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15.6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96" marR="6396" marT="6396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96" marR="6396" marT="6396" marB="0" anchor="b"/>
                </a:tc>
              </a:tr>
              <a:tr h="360680">
                <a:tc>
                  <a:txBody>
                    <a:bodyPr/>
                    <a:lstStyle/>
                    <a:p>
                      <a:pPr algn="l" fontAlgn="b"/>
                      <a:r>
                        <a:rPr lang="es-MX" sz="700" u="none" strike="noStrike">
                          <a:effectLst/>
                        </a:rPr>
                        <a:t> 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96" marR="6396" marT="63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700" u="none" strike="noStrike">
                          <a:effectLst/>
                        </a:rPr>
                        <a:t> 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96" marR="6396" marT="63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700" u="none" strike="noStrike">
                          <a:effectLst/>
                        </a:rPr>
                        <a:t> 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96" marR="6396" marT="63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700" u="none" strike="noStrike">
                          <a:effectLst/>
                        </a:rPr>
                        <a:t> 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96" marR="6396" marT="63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u="none" strike="noStrike">
                          <a:effectLst/>
                        </a:rPr>
                        <a:t>172.8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96" marR="6396" marT="63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700" u="none" strike="noStrike">
                          <a:effectLst/>
                        </a:rPr>
                        <a:t>Total de horas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96" marR="6396" marT="6396" marB="0" anchor="b"/>
                </a:tc>
              </a:tr>
              <a:tr h="360680">
                <a:tc>
                  <a:txBody>
                    <a:bodyPr/>
                    <a:lstStyle/>
                    <a:p>
                      <a:pPr algn="l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96" marR="6396" marT="63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96" marR="6396" marT="63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700" u="none" strike="noStrike" dirty="0">
                          <a:effectLst/>
                        </a:rPr>
                        <a:t>144</a:t>
                      </a:r>
                      <a:endParaRPr lang="es-MX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96" marR="6396" marT="63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96" marR="6396" marT="639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8.64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96" marR="6396" marT="639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700" u="none" strike="noStrike">
                          <a:effectLst/>
                        </a:rPr>
                        <a:t>Horas por semana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96" marR="6396" marT="6396" marB="0" anchor="b"/>
                </a:tc>
              </a:tr>
              <a:tr h="536037">
                <a:tc>
                  <a:txBody>
                    <a:bodyPr/>
                    <a:lstStyle/>
                    <a:p>
                      <a:pPr algn="l" fontAlgn="b"/>
                      <a:endParaRPr lang="es-MX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96" marR="6396" marT="63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96" marR="6396" marT="63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96" marR="6396" marT="63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96" marR="6396" marT="63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u="none" strike="noStrike">
                          <a:effectLst/>
                        </a:rPr>
                        <a:t>2.16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96" marR="6396" marT="63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700" u="none" strike="noStrike" dirty="0">
                          <a:effectLst/>
                        </a:rPr>
                        <a:t>Horas por semana p/ persona</a:t>
                      </a:r>
                      <a:endParaRPr lang="es-MX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96" marR="6396" marT="6396" marB="0" anchor="b"/>
                </a:tc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276733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/>
          <a:lstStyle/>
          <a:p>
            <a:r>
              <a:rPr lang="es-MX" dirty="0" smtClean="0"/>
              <a:t>Plan del proyecto</a:t>
            </a:r>
            <a:endParaRPr lang="es-MX" dirty="0"/>
          </a:p>
        </p:txBody>
      </p:sp>
    </p:spTree>
    <p:extLst>
      <p:ext uri="{BB962C8B-B14F-4D97-AF65-F5344CB8AC3E}">
        <p14:creationId xmlns="" xmlns:p14="http://schemas.microsoft.com/office/powerpoint/2010/main" val="23215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Jadakra\Desktop\machado\WBS Projec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34" y="38753"/>
            <a:ext cx="8202170" cy="598253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76733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90</TotalTime>
  <Words>847</Words>
  <Application>Microsoft Office PowerPoint</Application>
  <PresentationFormat>Presentación en pantalla (4:3)</PresentationFormat>
  <Paragraphs>253</Paragraphs>
  <Slides>28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29" baseType="lpstr">
      <vt:lpstr>Concurrencia</vt:lpstr>
      <vt:lpstr>Sistema de Facturación y Cuentas por cobrar </vt:lpstr>
      <vt:lpstr>Descripción del producto</vt:lpstr>
      <vt:lpstr>Alcance</vt:lpstr>
      <vt:lpstr>Matriz de riesgos</vt:lpstr>
      <vt:lpstr>Diapositiva 5</vt:lpstr>
      <vt:lpstr>Listado de requisitos</vt:lpstr>
      <vt:lpstr>Diapositiva 7</vt:lpstr>
      <vt:lpstr>Plan del proyecto</vt:lpstr>
      <vt:lpstr>Diapositiva 9</vt:lpstr>
      <vt:lpstr>Diapositiva 10</vt:lpstr>
      <vt:lpstr>Plan de comunicación </vt:lpstr>
      <vt:lpstr>Roles</vt:lpstr>
      <vt:lpstr>Plan de comunicación </vt:lpstr>
      <vt:lpstr>Diapositiva 14</vt:lpstr>
      <vt:lpstr>Reporte de facturas</vt:lpstr>
      <vt:lpstr>Reporte de clientes</vt:lpstr>
      <vt:lpstr>Pago por factura</vt:lpstr>
      <vt:lpstr>Pago por cliente</vt:lpstr>
      <vt:lpstr>Facturación</vt:lpstr>
      <vt:lpstr>Agregar producto a factura</vt:lpstr>
      <vt:lpstr>Altas productos y servicios</vt:lpstr>
      <vt:lpstr>Bajas productos y servicios</vt:lpstr>
      <vt:lpstr>Cambios productos y servicios</vt:lpstr>
      <vt:lpstr>Altas clientes</vt:lpstr>
      <vt:lpstr>Bajas clientes</vt:lpstr>
      <vt:lpstr>Bajas clientes</vt:lpstr>
      <vt:lpstr>Agregar estado</vt:lpstr>
      <vt:lpstr>Agregar ciudad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Diseños</dc:title>
  <dc:creator>Machado</dc:creator>
  <cp:lastModifiedBy>David</cp:lastModifiedBy>
  <cp:revision>10</cp:revision>
  <dcterms:created xsi:type="dcterms:W3CDTF">2013-10-28T23:00:27Z</dcterms:created>
  <dcterms:modified xsi:type="dcterms:W3CDTF">2013-10-31T18:03:50Z</dcterms:modified>
</cp:coreProperties>
</file>