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77" r:id="rId2"/>
    <p:sldId id="258" r:id="rId3"/>
    <p:sldId id="281" r:id="rId4"/>
    <p:sldId id="282" r:id="rId5"/>
    <p:sldId id="283" r:id="rId6"/>
    <p:sldId id="284" r:id="rId7"/>
    <p:sldId id="290" r:id="rId8"/>
    <p:sldId id="291" r:id="rId9"/>
    <p:sldId id="289" r:id="rId10"/>
    <p:sldId id="292" r:id="rId11"/>
    <p:sldId id="285" r:id="rId12"/>
    <p:sldId id="293" r:id="rId13"/>
    <p:sldId id="286" r:id="rId14"/>
    <p:sldId id="287" r:id="rId15"/>
    <p:sldId id="274" r:id="rId16"/>
  </p:sldIdLst>
  <p:sldSz cx="9144000" cy="6858000" type="screen4x3"/>
  <p:notesSz cx="6858000" cy="91440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CB6BBEF7-9717-4733-A929-535518E6EBF6}">
          <p14:sldIdLst>
            <p14:sldId id="277"/>
            <p14:sldId id="258"/>
            <p14:sldId id="281"/>
            <p14:sldId id="282"/>
            <p14:sldId id="283"/>
            <p14:sldId id="284"/>
            <p14:sldId id="290"/>
            <p14:sldId id="291"/>
            <p14:sldId id="289"/>
            <p14:sldId id="292"/>
            <p14:sldId id="285"/>
            <p14:sldId id="293"/>
            <p14:sldId id="286"/>
            <p14:sldId id="287"/>
          </p14:sldIdLst>
        </p14:section>
        <p14:section name="Cree su presentación" id="{16378913-E5ED-4281-BAF5-F1F938CB0BED}">
          <p14:sldIdLst/>
        </p14:section>
        <p14:section name="Enriquezca su presentación" id="{E2D565D1-BA5E-44E6-A40E-50A644912248}">
          <p14:sldIdLst/>
        </p14:section>
        <p14:section name="Entregue su presentación" id="{71D59651-8EFA-4415-9623-98B4C4A8699C}">
          <p14:sldIdLst/>
        </p14:section>
        <p14:section name="¡Hay más!" id="{2E16B512-814A-4DC1-A986-25475E10E0EF}">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2DA"/>
    <a:srgbClr val="993366"/>
    <a:srgbClr val="6600CC"/>
    <a:srgbClr val="FFFF99"/>
    <a:srgbClr val="FFFF66"/>
    <a:srgbClr val="FF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88099" autoAdjust="0"/>
  </p:normalViewPr>
  <p:slideViewPr>
    <p:cSldViewPr>
      <p:cViewPr>
        <p:scale>
          <a:sx n="95" d="100"/>
          <a:sy n="95" d="100"/>
        </p:scale>
        <p:origin x="-1374" y="-288"/>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B0DFA-3D6D-42E2-AE2E-86F858DC936A}"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s-MX"/>
        </a:p>
      </dgm:t>
    </dgm:pt>
    <dgm:pt modelId="{F2CA64CB-EA93-4871-9FA1-3049974111E2}">
      <dgm:prSet phldrT="[Texto]"/>
      <dgm:spPr/>
      <dgm:t>
        <a:bodyPr/>
        <a:lstStyle/>
        <a:p>
          <a:r>
            <a:rPr lang="es-MX" b="1" dirty="0" smtClean="0"/>
            <a:t>Qu</a:t>
          </a:r>
          <a:r>
            <a:rPr lang="es-MX" b="1" i="0" dirty="0" smtClean="0"/>
            <a:t>é</a:t>
          </a:r>
          <a:r>
            <a:rPr lang="es-MX" b="1" dirty="0" smtClean="0"/>
            <a:t> es?		</a:t>
          </a:r>
          <a:endParaRPr lang="es-MX" b="1" dirty="0"/>
        </a:p>
      </dgm:t>
    </dgm:pt>
    <dgm:pt modelId="{C2AAB657-99EE-4553-8C58-E1F8ABD3DC35}" type="parTrans" cxnId="{6289DA91-3911-499E-B260-D9450FD8F92F}">
      <dgm:prSet/>
      <dgm:spPr/>
      <dgm:t>
        <a:bodyPr/>
        <a:lstStyle/>
        <a:p>
          <a:endParaRPr lang="es-MX"/>
        </a:p>
      </dgm:t>
    </dgm:pt>
    <dgm:pt modelId="{2A43EFFF-FDDF-4F97-893E-127EBDD09B3E}" type="sibTrans" cxnId="{6289DA91-3911-499E-B260-D9450FD8F92F}">
      <dgm:prSet/>
      <dgm:spPr/>
      <dgm:t>
        <a:bodyPr/>
        <a:lstStyle/>
        <a:p>
          <a:endParaRPr lang="es-MX"/>
        </a:p>
      </dgm:t>
    </dgm:pt>
    <dgm:pt modelId="{5C3B3431-F65D-49E5-90B7-CB104A8AE382}">
      <dgm:prSet phldrT="[Texto]"/>
      <dgm:spPr/>
      <dgm:t>
        <a:bodyPr/>
        <a:lstStyle/>
        <a:p>
          <a:r>
            <a:rPr lang="es-MX" b="1" dirty="0" smtClean="0"/>
            <a:t>Fundamentos de </a:t>
          </a:r>
          <a:r>
            <a:rPr lang="es-MX" b="1" dirty="0" err="1" smtClean="0"/>
            <a:t>Scrum</a:t>
          </a:r>
          <a:endParaRPr lang="es-MX" b="1" dirty="0" smtClean="0"/>
        </a:p>
      </dgm:t>
    </dgm:pt>
    <dgm:pt modelId="{F0048D38-8D99-4EF6-95A0-766FACCD938F}" type="parTrans" cxnId="{29C873F8-0153-4AC7-88BF-90944463FE33}">
      <dgm:prSet/>
      <dgm:spPr/>
      <dgm:t>
        <a:bodyPr/>
        <a:lstStyle/>
        <a:p>
          <a:endParaRPr lang="es-MX"/>
        </a:p>
      </dgm:t>
    </dgm:pt>
    <dgm:pt modelId="{3F9FDAC7-BB7C-4698-AF11-CC844B55E536}" type="sibTrans" cxnId="{29C873F8-0153-4AC7-88BF-90944463FE33}">
      <dgm:prSet/>
      <dgm:spPr/>
      <dgm:t>
        <a:bodyPr/>
        <a:lstStyle/>
        <a:p>
          <a:endParaRPr lang="es-MX"/>
        </a:p>
      </dgm:t>
    </dgm:pt>
    <dgm:pt modelId="{F6676B22-43E4-4730-A3C7-03960B864432}">
      <dgm:prSet phldrT="[Texto]"/>
      <dgm:spPr/>
      <dgm:t>
        <a:bodyPr/>
        <a:lstStyle/>
        <a:p>
          <a:r>
            <a:rPr lang="es-MX" b="1" dirty="0" smtClean="0"/>
            <a:t>El proceso</a:t>
          </a:r>
          <a:endParaRPr lang="es-MX" b="1" dirty="0"/>
        </a:p>
      </dgm:t>
    </dgm:pt>
    <dgm:pt modelId="{EC4395BA-22AA-4D17-BE44-9329AD4B2CAC}" type="parTrans" cxnId="{7CE21375-3E4F-454F-A7ED-CC8054239B91}">
      <dgm:prSet/>
      <dgm:spPr/>
      <dgm:t>
        <a:bodyPr/>
        <a:lstStyle/>
        <a:p>
          <a:endParaRPr lang="es-MX"/>
        </a:p>
      </dgm:t>
    </dgm:pt>
    <dgm:pt modelId="{ACC57ACE-71D4-4179-BFE5-A28C67C05170}" type="sibTrans" cxnId="{7CE21375-3E4F-454F-A7ED-CC8054239B91}">
      <dgm:prSet/>
      <dgm:spPr/>
      <dgm:t>
        <a:bodyPr/>
        <a:lstStyle/>
        <a:p>
          <a:endParaRPr lang="es-MX"/>
        </a:p>
      </dgm:t>
    </dgm:pt>
    <dgm:pt modelId="{3D36D0FC-8157-4C16-899B-315CBABA83E6}">
      <dgm:prSet phldrT="[Texto]"/>
      <dgm:spPr/>
      <dgm:t>
        <a:bodyPr/>
        <a:lstStyle/>
        <a:p>
          <a:r>
            <a:rPr lang="es-MX" b="1" dirty="0" smtClean="0"/>
            <a:t>Beneficios</a:t>
          </a:r>
          <a:endParaRPr lang="es-MX" b="1" dirty="0"/>
        </a:p>
      </dgm:t>
    </dgm:pt>
    <dgm:pt modelId="{A4B8B25F-BC57-452D-B857-8C6FD61F0205}" type="parTrans" cxnId="{4657DC84-6A20-4BC8-B021-021730DFE32D}">
      <dgm:prSet/>
      <dgm:spPr/>
      <dgm:t>
        <a:bodyPr/>
        <a:lstStyle/>
        <a:p>
          <a:endParaRPr lang="es-MX"/>
        </a:p>
      </dgm:t>
    </dgm:pt>
    <dgm:pt modelId="{EE5E7C35-EECA-4969-BA62-AC70BF1B2E04}" type="sibTrans" cxnId="{4657DC84-6A20-4BC8-B021-021730DFE32D}">
      <dgm:prSet/>
      <dgm:spPr/>
      <dgm:t>
        <a:bodyPr/>
        <a:lstStyle/>
        <a:p>
          <a:endParaRPr lang="es-MX"/>
        </a:p>
      </dgm:t>
    </dgm:pt>
    <dgm:pt modelId="{8F527140-7528-44DB-95AB-B24D2FAB117B}">
      <dgm:prSet phldrT="[Texto]"/>
      <dgm:spPr/>
      <dgm:t>
        <a:bodyPr/>
        <a:lstStyle/>
        <a:p>
          <a:r>
            <a:rPr lang="es-MX" b="1" dirty="0" smtClean="0"/>
            <a:t>Requisitos</a:t>
          </a:r>
        </a:p>
      </dgm:t>
    </dgm:pt>
    <dgm:pt modelId="{5558C199-477C-4623-B50A-2228F7A0C9E6}" type="parTrans" cxnId="{1D337DD4-3E79-4D0F-95A0-90BA4D6BCC16}">
      <dgm:prSet/>
      <dgm:spPr/>
      <dgm:t>
        <a:bodyPr/>
        <a:lstStyle/>
        <a:p>
          <a:endParaRPr lang="es-MX"/>
        </a:p>
      </dgm:t>
    </dgm:pt>
    <dgm:pt modelId="{0F1B8011-EEF5-4EA5-AE70-F42EAF540D3C}" type="sibTrans" cxnId="{1D337DD4-3E79-4D0F-95A0-90BA4D6BCC16}">
      <dgm:prSet/>
      <dgm:spPr/>
      <dgm:t>
        <a:bodyPr/>
        <a:lstStyle/>
        <a:p>
          <a:endParaRPr lang="es-MX"/>
        </a:p>
      </dgm:t>
    </dgm:pt>
    <dgm:pt modelId="{584E7C25-F795-4DE3-9CDE-D45C5B3627BE}" type="pres">
      <dgm:prSet presAssocID="{A45B0DFA-3D6D-42E2-AE2E-86F858DC936A}" presName="linear" presStyleCnt="0">
        <dgm:presLayoutVars>
          <dgm:dir/>
          <dgm:animLvl val="lvl"/>
          <dgm:resizeHandles val="exact"/>
        </dgm:presLayoutVars>
      </dgm:prSet>
      <dgm:spPr/>
      <dgm:t>
        <a:bodyPr/>
        <a:lstStyle/>
        <a:p>
          <a:endParaRPr lang="es-MX"/>
        </a:p>
      </dgm:t>
    </dgm:pt>
    <dgm:pt modelId="{EF7D7937-AF24-492A-84E4-73507EAA0546}" type="pres">
      <dgm:prSet presAssocID="{F2CA64CB-EA93-4871-9FA1-3049974111E2}" presName="parentLin" presStyleCnt="0"/>
      <dgm:spPr/>
    </dgm:pt>
    <dgm:pt modelId="{077E8365-AA43-4DD9-854F-3DCE1F5EDDF6}" type="pres">
      <dgm:prSet presAssocID="{F2CA64CB-EA93-4871-9FA1-3049974111E2}" presName="parentLeftMargin" presStyleLbl="node1" presStyleIdx="0" presStyleCnt="5"/>
      <dgm:spPr/>
      <dgm:t>
        <a:bodyPr/>
        <a:lstStyle/>
        <a:p>
          <a:endParaRPr lang="es-MX"/>
        </a:p>
      </dgm:t>
    </dgm:pt>
    <dgm:pt modelId="{4A890154-B932-46EB-9173-AE6D05535826}" type="pres">
      <dgm:prSet presAssocID="{F2CA64CB-EA93-4871-9FA1-3049974111E2}" presName="parentText" presStyleLbl="node1" presStyleIdx="0" presStyleCnt="5">
        <dgm:presLayoutVars>
          <dgm:chMax val="0"/>
          <dgm:bulletEnabled val="1"/>
        </dgm:presLayoutVars>
      </dgm:prSet>
      <dgm:spPr/>
      <dgm:t>
        <a:bodyPr/>
        <a:lstStyle/>
        <a:p>
          <a:endParaRPr lang="es-MX"/>
        </a:p>
      </dgm:t>
    </dgm:pt>
    <dgm:pt modelId="{9581A813-9ABC-407C-A24F-F1BEDE9A2CC2}" type="pres">
      <dgm:prSet presAssocID="{F2CA64CB-EA93-4871-9FA1-3049974111E2}" presName="negativeSpace" presStyleCnt="0"/>
      <dgm:spPr/>
    </dgm:pt>
    <dgm:pt modelId="{DF3750BC-64F0-4407-9099-6ABC6A641791}" type="pres">
      <dgm:prSet presAssocID="{F2CA64CB-EA93-4871-9FA1-3049974111E2}" presName="childText" presStyleLbl="conFgAcc1" presStyleIdx="0" presStyleCnt="5">
        <dgm:presLayoutVars>
          <dgm:bulletEnabled val="1"/>
        </dgm:presLayoutVars>
      </dgm:prSet>
      <dgm:spPr/>
      <dgm:t>
        <a:bodyPr/>
        <a:lstStyle/>
        <a:p>
          <a:endParaRPr lang="es-MX"/>
        </a:p>
      </dgm:t>
    </dgm:pt>
    <dgm:pt modelId="{8CB8AA1A-E007-47DF-AEEC-0E174E318764}" type="pres">
      <dgm:prSet presAssocID="{2A43EFFF-FDDF-4F97-893E-127EBDD09B3E}" presName="spaceBetweenRectangles" presStyleCnt="0"/>
      <dgm:spPr/>
    </dgm:pt>
    <dgm:pt modelId="{1A622503-03E7-45C6-B8C9-CB3F894A0AAD}" type="pres">
      <dgm:prSet presAssocID="{3D36D0FC-8157-4C16-899B-315CBABA83E6}" presName="parentLin" presStyleCnt="0"/>
      <dgm:spPr/>
    </dgm:pt>
    <dgm:pt modelId="{BC4D15FD-C32D-4043-BFC6-D46509A65FA3}" type="pres">
      <dgm:prSet presAssocID="{3D36D0FC-8157-4C16-899B-315CBABA83E6}" presName="parentLeftMargin" presStyleLbl="node1" presStyleIdx="0" presStyleCnt="5"/>
      <dgm:spPr/>
      <dgm:t>
        <a:bodyPr/>
        <a:lstStyle/>
        <a:p>
          <a:endParaRPr lang="es-MX"/>
        </a:p>
      </dgm:t>
    </dgm:pt>
    <dgm:pt modelId="{C6F68640-E9AC-44B5-9D19-5B47E1B16B83}" type="pres">
      <dgm:prSet presAssocID="{3D36D0FC-8157-4C16-899B-315CBABA83E6}" presName="parentText" presStyleLbl="node1" presStyleIdx="1" presStyleCnt="5">
        <dgm:presLayoutVars>
          <dgm:chMax val="0"/>
          <dgm:bulletEnabled val="1"/>
        </dgm:presLayoutVars>
      </dgm:prSet>
      <dgm:spPr/>
      <dgm:t>
        <a:bodyPr/>
        <a:lstStyle/>
        <a:p>
          <a:endParaRPr lang="es-MX"/>
        </a:p>
      </dgm:t>
    </dgm:pt>
    <dgm:pt modelId="{69083246-EC15-407A-8D1E-298C9F90B627}" type="pres">
      <dgm:prSet presAssocID="{3D36D0FC-8157-4C16-899B-315CBABA83E6}" presName="negativeSpace" presStyleCnt="0"/>
      <dgm:spPr/>
    </dgm:pt>
    <dgm:pt modelId="{1110BBBC-5EC8-4E49-9653-45D26385C98A}" type="pres">
      <dgm:prSet presAssocID="{3D36D0FC-8157-4C16-899B-315CBABA83E6}" presName="childText" presStyleLbl="conFgAcc1" presStyleIdx="1" presStyleCnt="5">
        <dgm:presLayoutVars>
          <dgm:bulletEnabled val="1"/>
        </dgm:presLayoutVars>
      </dgm:prSet>
      <dgm:spPr/>
    </dgm:pt>
    <dgm:pt modelId="{1344D738-8942-4A8A-9F78-2BDE10D6851B}" type="pres">
      <dgm:prSet presAssocID="{EE5E7C35-EECA-4969-BA62-AC70BF1B2E04}" presName="spaceBetweenRectangles" presStyleCnt="0"/>
      <dgm:spPr/>
    </dgm:pt>
    <dgm:pt modelId="{B3D18F6E-FBD3-4299-984D-6A6C7F011FA0}" type="pres">
      <dgm:prSet presAssocID="{5C3B3431-F65D-49E5-90B7-CB104A8AE382}" presName="parentLin" presStyleCnt="0"/>
      <dgm:spPr/>
    </dgm:pt>
    <dgm:pt modelId="{CD5DB1B9-89B0-4872-AFAE-D7086C1AE4AB}" type="pres">
      <dgm:prSet presAssocID="{5C3B3431-F65D-49E5-90B7-CB104A8AE382}" presName="parentLeftMargin" presStyleLbl="node1" presStyleIdx="1" presStyleCnt="5"/>
      <dgm:spPr/>
      <dgm:t>
        <a:bodyPr/>
        <a:lstStyle/>
        <a:p>
          <a:endParaRPr lang="es-MX"/>
        </a:p>
      </dgm:t>
    </dgm:pt>
    <dgm:pt modelId="{8EE1594D-AEBC-4AEB-ADDB-6A093E9D05DB}" type="pres">
      <dgm:prSet presAssocID="{5C3B3431-F65D-49E5-90B7-CB104A8AE382}" presName="parentText" presStyleLbl="node1" presStyleIdx="2" presStyleCnt="5">
        <dgm:presLayoutVars>
          <dgm:chMax val="0"/>
          <dgm:bulletEnabled val="1"/>
        </dgm:presLayoutVars>
      </dgm:prSet>
      <dgm:spPr/>
      <dgm:t>
        <a:bodyPr/>
        <a:lstStyle/>
        <a:p>
          <a:endParaRPr lang="es-MX"/>
        </a:p>
      </dgm:t>
    </dgm:pt>
    <dgm:pt modelId="{7E0DCC68-9590-45EC-A16D-1052ED80668C}" type="pres">
      <dgm:prSet presAssocID="{5C3B3431-F65D-49E5-90B7-CB104A8AE382}" presName="negativeSpace" presStyleCnt="0"/>
      <dgm:spPr/>
    </dgm:pt>
    <dgm:pt modelId="{D0C2C343-EDCC-4BB2-91E5-102B796F886F}" type="pres">
      <dgm:prSet presAssocID="{5C3B3431-F65D-49E5-90B7-CB104A8AE382}" presName="childText" presStyleLbl="conFgAcc1" presStyleIdx="2" presStyleCnt="5">
        <dgm:presLayoutVars>
          <dgm:bulletEnabled val="1"/>
        </dgm:presLayoutVars>
      </dgm:prSet>
      <dgm:spPr/>
    </dgm:pt>
    <dgm:pt modelId="{DE3ED9A5-2776-4FF2-A346-0EA365251096}" type="pres">
      <dgm:prSet presAssocID="{3F9FDAC7-BB7C-4698-AF11-CC844B55E536}" presName="spaceBetweenRectangles" presStyleCnt="0"/>
      <dgm:spPr/>
    </dgm:pt>
    <dgm:pt modelId="{2376666A-2015-4A2B-9481-47EE9F9134B0}" type="pres">
      <dgm:prSet presAssocID="{8F527140-7528-44DB-95AB-B24D2FAB117B}" presName="parentLin" presStyleCnt="0"/>
      <dgm:spPr/>
    </dgm:pt>
    <dgm:pt modelId="{487AEEB2-108F-4924-8461-86BCA9D30BA2}" type="pres">
      <dgm:prSet presAssocID="{8F527140-7528-44DB-95AB-B24D2FAB117B}" presName="parentLeftMargin" presStyleLbl="node1" presStyleIdx="2" presStyleCnt="5"/>
      <dgm:spPr/>
      <dgm:t>
        <a:bodyPr/>
        <a:lstStyle/>
        <a:p>
          <a:endParaRPr lang="es-MX"/>
        </a:p>
      </dgm:t>
    </dgm:pt>
    <dgm:pt modelId="{E6199ED2-ECBE-43EB-9AC2-39805F6F3C1B}" type="pres">
      <dgm:prSet presAssocID="{8F527140-7528-44DB-95AB-B24D2FAB117B}" presName="parentText" presStyleLbl="node1" presStyleIdx="3" presStyleCnt="5">
        <dgm:presLayoutVars>
          <dgm:chMax val="0"/>
          <dgm:bulletEnabled val="1"/>
        </dgm:presLayoutVars>
      </dgm:prSet>
      <dgm:spPr/>
      <dgm:t>
        <a:bodyPr/>
        <a:lstStyle/>
        <a:p>
          <a:endParaRPr lang="es-MX"/>
        </a:p>
      </dgm:t>
    </dgm:pt>
    <dgm:pt modelId="{9AFABDC9-080F-4200-A2BC-4B1C57A4088F}" type="pres">
      <dgm:prSet presAssocID="{8F527140-7528-44DB-95AB-B24D2FAB117B}" presName="negativeSpace" presStyleCnt="0"/>
      <dgm:spPr/>
    </dgm:pt>
    <dgm:pt modelId="{B2C50243-1D6F-4441-9563-562470852C8A}" type="pres">
      <dgm:prSet presAssocID="{8F527140-7528-44DB-95AB-B24D2FAB117B}" presName="childText" presStyleLbl="conFgAcc1" presStyleIdx="3" presStyleCnt="5">
        <dgm:presLayoutVars>
          <dgm:bulletEnabled val="1"/>
        </dgm:presLayoutVars>
      </dgm:prSet>
      <dgm:spPr/>
    </dgm:pt>
    <dgm:pt modelId="{C315DF6C-B1C9-435F-B803-F1D4B70E8865}" type="pres">
      <dgm:prSet presAssocID="{0F1B8011-EEF5-4EA5-AE70-F42EAF540D3C}" presName="spaceBetweenRectangles" presStyleCnt="0"/>
      <dgm:spPr/>
    </dgm:pt>
    <dgm:pt modelId="{996F034B-CD78-4AEA-99BE-5980E1E7B1FA}" type="pres">
      <dgm:prSet presAssocID="{F6676B22-43E4-4730-A3C7-03960B864432}" presName="parentLin" presStyleCnt="0"/>
      <dgm:spPr/>
    </dgm:pt>
    <dgm:pt modelId="{9234B959-1ECB-47B2-A9E2-013AEE249DA1}" type="pres">
      <dgm:prSet presAssocID="{F6676B22-43E4-4730-A3C7-03960B864432}" presName="parentLeftMargin" presStyleLbl="node1" presStyleIdx="3" presStyleCnt="5"/>
      <dgm:spPr/>
      <dgm:t>
        <a:bodyPr/>
        <a:lstStyle/>
        <a:p>
          <a:endParaRPr lang="es-MX"/>
        </a:p>
      </dgm:t>
    </dgm:pt>
    <dgm:pt modelId="{1CB93D3F-B82F-4A7E-B4A3-721BFB2DFC23}" type="pres">
      <dgm:prSet presAssocID="{F6676B22-43E4-4730-A3C7-03960B864432}" presName="parentText" presStyleLbl="node1" presStyleIdx="4" presStyleCnt="5">
        <dgm:presLayoutVars>
          <dgm:chMax val="0"/>
          <dgm:bulletEnabled val="1"/>
        </dgm:presLayoutVars>
      </dgm:prSet>
      <dgm:spPr/>
      <dgm:t>
        <a:bodyPr/>
        <a:lstStyle/>
        <a:p>
          <a:endParaRPr lang="es-MX"/>
        </a:p>
      </dgm:t>
    </dgm:pt>
    <dgm:pt modelId="{385C5392-AD9A-4F63-AC79-E25D98A30FBC}" type="pres">
      <dgm:prSet presAssocID="{F6676B22-43E4-4730-A3C7-03960B864432}" presName="negativeSpace" presStyleCnt="0"/>
      <dgm:spPr/>
    </dgm:pt>
    <dgm:pt modelId="{5CAD77FD-F47C-4621-A1BF-BED5451B2C51}" type="pres">
      <dgm:prSet presAssocID="{F6676B22-43E4-4730-A3C7-03960B864432}" presName="childText" presStyleLbl="conFgAcc1" presStyleIdx="4" presStyleCnt="5">
        <dgm:presLayoutVars>
          <dgm:bulletEnabled val="1"/>
        </dgm:presLayoutVars>
      </dgm:prSet>
      <dgm:spPr/>
    </dgm:pt>
  </dgm:ptLst>
  <dgm:cxnLst>
    <dgm:cxn modelId="{7CE21375-3E4F-454F-A7ED-CC8054239B91}" srcId="{A45B0DFA-3D6D-42E2-AE2E-86F858DC936A}" destId="{F6676B22-43E4-4730-A3C7-03960B864432}" srcOrd="4" destOrd="0" parTransId="{EC4395BA-22AA-4D17-BE44-9329AD4B2CAC}" sibTransId="{ACC57ACE-71D4-4179-BFE5-A28C67C05170}"/>
    <dgm:cxn modelId="{280035E6-534D-45D6-BAC4-4A38203CED43}" type="presOf" srcId="{F6676B22-43E4-4730-A3C7-03960B864432}" destId="{9234B959-1ECB-47B2-A9E2-013AEE249DA1}" srcOrd="0" destOrd="0" presId="urn:microsoft.com/office/officeart/2005/8/layout/list1"/>
    <dgm:cxn modelId="{3C509FA5-5E43-4745-84B8-9639B27C75B4}" type="presOf" srcId="{3D36D0FC-8157-4C16-899B-315CBABA83E6}" destId="{BC4D15FD-C32D-4043-BFC6-D46509A65FA3}" srcOrd="0" destOrd="0" presId="urn:microsoft.com/office/officeart/2005/8/layout/list1"/>
    <dgm:cxn modelId="{29C873F8-0153-4AC7-88BF-90944463FE33}" srcId="{A45B0DFA-3D6D-42E2-AE2E-86F858DC936A}" destId="{5C3B3431-F65D-49E5-90B7-CB104A8AE382}" srcOrd="2" destOrd="0" parTransId="{F0048D38-8D99-4EF6-95A0-766FACCD938F}" sibTransId="{3F9FDAC7-BB7C-4698-AF11-CC844B55E536}"/>
    <dgm:cxn modelId="{7196E4AF-F51D-4CA7-B7AD-C61280785C2F}" type="presOf" srcId="{F2CA64CB-EA93-4871-9FA1-3049974111E2}" destId="{4A890154-B932-46EB-9173-AE6D05535826}" srcOrd="1" destOrd="0" presId="urn:microsoft.com/office/officeart/2005/8/layout/list1"/>
    <dgm:cxn modelId="{106C8E79-951C-47D8-86BA-2418F168CDD1}" type="presOf" srcId="{8F527140-7528-44DB-95AB-B24D2FAB117B}" destId="{E6199ED2-ECBE-43EB-9AC2-39805F6F3C1B}" srcOrd="1" destOrd="0" presId="urn:microsoft.com/office/officeart/2005/8/layout/list1"/>
    <dgm:cxn modelId="{64C9EF23-34E1-446A-BCB2-A0B4AA27FCFD}" type="presOf" srcId="{F6676B22-43E4-4730-A3C7-03960B864432}" destId="{1CB93D3F-B82F-4A7E-B4A3-721BFB2DFC23}" srcOrd="1" destOrd="0" presId="urn:microsoft.com/office/officeart/2005/8/layout/list1"/>
    <dgm:cxn modelId="{EBBB4A38-5B3E-43E9-BD19-2B649B1A5C3C}" type="presOf" srcId="{5C3B3431-F65D-49E5-90B7-CB104A8AE382}" destId="{CD5DB1B9-89B0-4872-AFAE-D7086C1AE4AB}" srcOrd="0" destOrd="0" presId="urn:microsoft.com/office/officeart/2005/8/layout/list1"/>
    <dgm:cxn modelId="{1D337DD4-3E79-4D0F-95A0-90BA4D6BCC16}" srcId="{A45B0DFA-3D6D-42E2-AE2E-86F858DC936A}" destId="{8F527140-7528-44DB-95AB-B24D2FAB117B}" srcOrd="3" destOrd="0" parTransId="{5558C199-477C-4623-B50A-2228F7A0C9E6}" sibTransId="{0F1B8011-EEF5-4EA5-AE70-F42EAF540D3C}"/>
    <dgm:cxn modelId="{7F67E4EE-8F24-4891-B79A-26F167279E93}" type="presOf" srcId="{5C3B3431-F65D-49E5-90B7-CB104A8AE382}" destId="{8EE1594D-AEBC-4AEB-ADDB-6A093E9D05DB}" srcOrd="1" destOrd="0" presId="urn:microsoft.com/office/officeart/2005/8/layout/list1"/>
    <dgm:cxn modelId="{1AE53451-5958-43EC-9B3F-2F1226053A89}" type="presOf" srcId="{3D36D0FC-8157-4C16-899B-315CBABA83E6}" destId="{C6F68640-E9AC-44B5-9D19-5B47E1B16B83}" srcOrd="1" destOrd="0" presId="urn:microsoft.com/office/officeart/2005/8/layout/list1"/>
    <dgm:cxn modelId="{92455B5B-70DC-401E-9BFE-A88DD0A366DF}" type="presOf" srcId="{A45B0DFA-3D6D-42E2-AE2E-86F858DC936A}" destId="{584E7C25-F795-4DE3-9CDE-D45C5B3627BE}" srcOrd="0" destOrd="0" presId="urn:microsoft.com/office/officeart/2005/8/layout/list1"/>
    <dgm:cxn modelId="{76656EED-E514-45F1-8572-1D865D4B520A}" type="presOf" srcId="{F2CA64CB-EA93-4871-9FA1-3049974111E2}" destId="{077E8365-AA43-4DD9-854F-3DCE1F5EDDF6}" srcOrd="0" destOrd="0" presId="urn:microsoft.com/office/officeart/2005/8/layout/list1"/>
    <dgm:cxn modelId="{B0A8EF53-AF5D-40E1-BDF3-7CAF1A047098}" type="presOf" srcId="{8F527140-7528-44DB-95AB-B24D2FAB117B}" destId="{487AEEB2-108F-4924-8461-86BCA9D30BA2}" srcOrd="0" destOrd="0" presId="urn:microsoft.com/office/officeart/2005/8/layout/list1"/>
    <dgm:cxn modelId="{6289DA91-3911-499E-B260-D9450FD8F92F}" srcId="{A45B0DFA-3D6D-42E2-AE2E-86F858DC936A}" destId="{F2CA64CB-EA93-4871-9FA1-3049974111E2}" srcOrd="0" destOrd="0" parTransId="{C2AAB657-99EE-4553-8C58-E1F8ABD3DC35}" sibTransId="{2A43EFFF-FDDF-4F97-893E-127EBDD09B3E}"/>
    <dgm:cxn modelId="{4657DC84-6A20-4BC8-B021-021730DFE32D}" srcId="{A45B0DFA-3D6D-42E2-AE2E-86F858DC936A}" destId="{3D36D0FC-8157-4C16-899B-315CBABA83E6}" srcOrd="1" destOrd="0" parTransId="{A4B8B25F-BC57-452D-B857-8C6FD61F0205}" sibTransId="{EE5E7C35-EECA-4969-BA62-AC70BF1B2E04}"/>
    <dgm:cxn modelId="{5D22B6DE-B27A-4EED-843D-157C4FB639A8}" type="presParOf" srcId="{584E7C25-F795-4DE3-9CDE-D45C5B3627BE}" destId="{EF7D7937-AF24-492A-84E4-73507EAA0546}" srcOrd="0" destOrd="0" presId="urn:microsoft.com/office/officeart/2005/8/layout/list1"/>
    <dgm:cxn modelId="{D367C693-4EC7-4CE3-9462-2925E0085D3B}" type="presParOf" srcId="{EF7D7937-AF24-492A-84E4-73507EAA0546}" destId="{077E8365-AA43-4DD9-854F-3DCE1F5EDDF6}" srcOrd="0" destOrd="0" presId="urn:microsoft.com/office/officeart/2005/8/layout/list1"/>
    <dgm:cxn modelId="{6CA5B1FC-60A7-4869-BB3E-0435DB9F3249}" type="presParOf" srcId="{EF7D7937-AF24-492A-84E4-73507EAA0546}" destId="{4A890154-B932-46EB-9173-AE6D05535826}" srcOrd="1" destOrd="0" presId="urn:microsoft.com/office/officeart/2005/8/layout/list1"/>
    <dgm:cxn modelId="{AA6DF2A0-C21F-47B6-A3BB-21393020892B}" type="presParOf" srcId="{584E7C25-F795-4DE3-9CDE-D45C5B3627BE}" destId="{9581A813-9ABC-407C-A24F-F1BEDE9A2CC2}" srcOrd="1" destOrd="0" presId="urn:microsoft.com/office/officeart/2005/8/layout/list1"/>
    <dgm:cxn modelId="{535DC385-F4F9-4EA0-9AB8-3DB6BF859CCD}" type="presParOf" srcId="{584E7C25-F795-4DE3-9CDE-D45C5B3627BE}" destId="{DF3750BC-64F0-4407-9099-6ABC6A641791}" srcOrd="2" destOrd="0" presId="urn:microsoft.com/office/officeart/2005/8/layout/list1"/>
    <dgm:cxn modelId="{EC04AC88-1D59-4EE7-9A07-C8B009BBFCA5}" type="presParOf" srcId="{584E7C25-F795-4DE3-9CDE-D45C5B3627BE}" destId="{8CB8AA1A-E007-47DF-AEEC-0E174E318764}" srcOrd="3" destOrd="0" presId="urn:microsoft.com/office/officeart/2005/8/layout/list1"/>
    <dgm:cxn modelId="{AEA698BA-DFAB-4B6D-BF66-7650C1F33779}" type="presParOf" srcId="{584E7C25-F795-4DE3-9CDE-D45C5B3627BE}" destId="{1A622503-03E7-45C6-B8C9-CB3F894A0AAD}" srcOrd="4" destOrd="0" presId="urn:microsoft.com/office/officeart/2005/8/layout/list1"/>
    <dgm:cxn modelId="{16532542-39CC-4E93-8D0E-45AF912D365B}" type="presParOf" srcId="{1A622503-03E7-45C6-B8C9-CB3F894A0AAD}" destId="{BC4D15FD-C32D-4043-BFC6-D46509A65FA3}" srcOrd="0" destOrd="0" presId="urn:microsoft.com/office/officeart/2005/8/layout/list1"/>
    <dgm:cxn modelId="{38F69134-CAE3-4EF7-B1C0-245B8E5931EB}" type="presParOf" srcId="{1A622503-03E7-45C6-B8C9-CB3F894A0AAD}" destId="{C6F68640-E9AC-44B5-9D19-5B47E1B16B83}" srcOrd="1" destOrd="0" presId="urn:microsoft.com/office/officeart/2005/8/layout/list1"/>
    <dgm:cxn modelId="{8450DD8B-F337-468D-9AF2-FD44809A7840}" type="presParOf" srcId="{584E7C25-F795-4DE3-9CDE-D45C5B3627BE}" destId="{69083246-EC15-407A-8D1E-298C9F90B627}" srcOrd="5" destOrd="0" presId="urn:microsoft.com/office/officeart/2005/8/layout/list1"/>
    <dgm:cxn modelId="{FCB2149D-E407-4DEB-B198-3F3463FCEEF8}" type="presParOf" srcId="{584E7C25-F795-4DE3-9CDE-D45C5B3627BE}" destId="{1110BBBC-5EC8-4E49-9653-45D26385C98A}" srcOrd="6" destOrd="0" presId="urn:microsoft.com/office/officeart/2005/8/layout/list1"/>
    <dgm:cxn modelId="{7EBD8B22-3004-4D02-AFA3-9EC76F1A7541}" type="presParOf" srcId="{584E7C25-F795-4DE3-9CDE-D45C5B3627BE}" destId="{1344D738-8942-4A8A-9F78-2BDE10D6851B}" srcOrd="7" destOrd="0" presId="urn:microsoft.com/office/officeart/2005/8/layout/list1"/>
    <dgm:cxn modelId="{2A8170FD-05D9-432C-AF97-8CD5F3530351}" type="presParOf" srcId="{584E7C25-F795-4DE3-9CDE-D45C5B3627BE}" destId="{B3D18F6E-FBD3-4299-984D-6A6C7F011FA0}" srcOrd="8" destOrd="0" presId="urn:microsoft.com/office/officeart/2005/8/layout/list1"/>
    <dgm:cxn modelId="{0D1B3AAB-3A31-48C7-B470-A43C0A101A7C}" type="presParOf" srcId="{B3D18F6E-FBD3-4299-984D-6A6C7F011FA0}" destId="{CD5DB1B9-89B0-4872-AFAE-D7086C1AE4AB}" srcOrd="0" destOrd="0" presId="urn:microsoft.com/office/officeart/2005/8/layout/list1"/>
    <dgm:cxn modelId="{5D0FB9CA-A337-465B-8508-2EAD79103E0A}" type="presParOf" srcId="{B3D18F6E-FBD3-4299-984D-6A6C7F011FA0}" destId="{8EE1594D-AEBC-4AEB-ADDB-6A093E9D05DB}" srcOrd="1" destOrd="0" presId="urn:microsoft.com/office/officeart/2005/8/layout/list1"/>
    <dgm:cxn modelId="{7792CE56-322E-436E-88E6-1495C482DCB5}" type="presParOf" srcId="{584E7C25-F795-4DE3-9CDE-D45C5B3627BE}" destId="{7E0DCC68-9590-45EC-A16D-1052ED80668C}" srcOrd="9" destOrd="0" presId="urn:microsoft.com/office/officeart/2005/8/layout/list1"/>
    <dgm:cxn modelId="{13FF46BB-3022-4708-BF73-5B82E2465E2C}" type="presParOf" srcId="{584E7C25-F795-4DE3-9CDE-D45C5B3627BE}" destId="{D0C2C343-EDCC-4BB2-91E5-102B796F886F}" srcOrd="10" destOrd="0" presId="urn:microsoft.com/office/officeart/2005/8/layout/list1"/>
    <dgm:cxn modelId="{843B9C10-D962-4091-B59D-90328ABCEAA9}" type="presParOf" srcId="{584E7C25-F795-4DE3-9CDE-D45C5B3627BE}" destId="{DE3ED9A5-2776-4FF2-A346-0EA365251096}" srcOrd="11" destOrd="0" presId="urn:microsoft.com/office/officeart/2005/8/layout/list1"/>
    <dgm:cxn modelId="{FF16A185-5CE1-4D0C-87C5-1977C4FB577B}" type="presParOf" srcId="{584E7C25-F795-4DE3-9CDE-D45C5B3627BE}" destId="{2376666A-2015-4A2B-9481-47EE9F9134B0}" srcOrd="12" destOrd="0" presId="urn:microsoft.com/office/officeart/2005/8/layout/list1"/>
    <dgm:cxn modelId="{DE6D869C-C46B-470F-8267-095B9F7076C6}" type="presParOf" srcId="{2376666A-2015-4A2B-9481-47EE9F9134B0}" destId="{487AEEB2-108F-4924-8461-86BCA9D30BA2}" srcOrd="0" destOrd="0" presId="urn:microsoft.com/office/officeart/2005/8/layout/list1"/>
    <dgm:cxn modelId="{5711C9E5-98F3-4273-A14C-83BD0EB6C2C6}" type="presParOf" srcId="{2376666A-2015-4A2B-9481-47EE9F9134B0}" destId="{E6199ED2-ECBE-43EB-9AC2-39805F6F3C1B}" srcOrd="1" destOrd="0" presId="urn:microsoft.com/office/officeart/2005/8/layout/list1"/>
    <dgm:cxn modelId="{22ABAFB5-4E01-403B-B879-D5622E70364B}" type="presParOf" srcId="{584E7C25-F795-4DE3-9CDE-D45C5B3627BE}" destId="{9AFABDC9-080F-4200-A2BC-4B1C57A4088F}" srcOrd="13" destOrd="0" presId="urn:microsoft.com/office/officeart/2005/8/layout/list1"/>
    <dgm:cxn modelId="{4A706464-BB1C-4CF3-9775-EC1BFE7CE955}" type="presParOf" srcId="{584E7C25-F795-4DE3-9CDE-D45C5B3627BE}" destId="{B2C50243-1D6F-4441-9563-562470852C8A}" srcOrd="14" destOrd="0" presId="urn:microsoft.com/office/officeart/2005/8/layout/list1"/>
    <dgm:cxn modelId="{DF5FA15C-44B2-45B7-9FE9-4B814F12EDF6}" type="presParOf" srcId="{584E7C25-F795-4DE3-9CDE-D45C5B3627BE}" destId="{C315DF6C-B1C9-435F-B803-F1D4B70E8865}" srcOrd="15" destOrd="0" presId="urn:microsoft.com/office/officeart/2005/8/layout/list1"/>
    <dgm:cxn modelId="{8944FA25-D4CD-4276-908D-657630284E38}" type="presParOf" srcId="{584E7C25-F795-4DE3-9CDE-D45C5B3627BE}" destId="{996F034B-CD78-4AEA-99BE-5980E1E7B1FA}" srcOrd="16" destOrd="0" presId="urn:microsoft.com/office/officeart/2005/8/layout/list1"/>
    <dgm:cxn modelId="{6AF7B90F-238E-41C4-B980-8DC9731C0DFE}" type="presParOf" srcId="{996F034B-CD78-4AEA-99BE-5980E1E7B1FA}" destId="{9234B959-1ECB-47B2-A9E2-013AEE249DA1}" srcOrd="0" destOrd="0" presId="urn:microsoft.com/office/officeart/2005/8/layout/list1"/>
    <dgm:cxn modelId="{2A96932C-B120-4B51-9AB8-430611D4F179}" type="presParOf" srcId="{996F034B-CD78-4AEA-99BE-5980E1E7B1FA}" destId="{1CB93D3F-B82F-4A7E-B4A3-721BFB2DFC23}" srcOrd="1" destOrd="0" presId="urn:microsoft.com/office/officeart/2005/8/layout/list1"/>
    <dgm:cxn modelId="{771B3E5C-A733-406C-B1B2-EA1D866905F9}" type="presParOf" srcId="{584E7C25-F795-4DE3-9CDE-D45C5B3627BE}" destId="{385C5392-AD9A-4F63-AC79-E25D98A30FBC}" srcOrd="17" destOrd="0" presId="urn:microsoft.com/office/officeart/2005/8/layout/list1"/>
    <dgm:cxn modelId="{96FFA6A0-3C9D-4187-8B4D-B4C36A79DA62}" type="presParOf" srcId="{584E7C25-F795-4DE3-9CDE-D45C5B3627BE}" destId="{5CAD77FD-F47C-4621-A1BF-BED5451B2C51}"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750BC-64F0-4407-9099-6ABC6A641791}">
      <dsp:nvSpPr>
        <dsp:cNvPr id="0" name=""/>
        <dsp:cNvSpPr/>
      </dsp:nvSpPr>
      <dsp:spPr>
        <a:xfrm>
          <a:off x="0" y="305079"/>
          <a:ext cx="6096000" cy="453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A890154-B932-46EB-9173-AE6D05535826}">
      <dsp:nvSpPr>
        <dsp:cNvPr id="0" name=""/>
        <dsp:cNvSpPr/>
      </dsp:nvSpPr>
      <dsp:spPr>
        <a:xfrm>
          <a:off x="304800" y="39399"/>
          <a:ext cx="4267200" cy="5313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s-MX" sz="1800" b="1" kern="1200" dirty="0" smtClean="0"/>
            <a:t>Qu</a:t>
          </a:r>
          <a:r>
            <a:rPr lang="es-MX" sz="1800" b="1" i="0" kern="1200" dirty="0" smtClean="0"/>
            <a:t>é</a:t>
          </a:r>
          <a:r>
            <a:rPr lang="es-MX" sz="1800" b="1" kern="1200" dirty="0" smtClean="0"/>
            <a:t> es?		</a:t>
          </a:r>
          <a:endParaRPr lang="es-MX" sz="1800" b="1" kern="1200" dirty="0"/>
        </a:p>
      </dsp:txBody>
      <dsp:txXfrm>
        <a:off x="330739" y="65338"/>
        <a:ext cx="4215322" cy="479482"/>
      </dsp:txXfrm>
    </dsp:sp>
    <dsp:sp modelId="{1110BBBC-5EC8-4E49-9653-45D26385C98A}">
      <dsp:nvSpPr>
        <dsp:cNvPr id="0" name=""/>
        <dsp:cNvSpPr/>
      </dsp:nvSpPr>
      <dsp:spPr>
        <a:xfrm>
          <a:off x="0" y="1121559"/>
          <a:ext cx="6096000" cy="453600"/>
        </a:xfrm>
        <a:prstGeom prst="rect">
          <a:avLst/>
        </a:prstGeom>
        <a:solidFill>
          <a:schemeClr val="lt1">
            <a:alpha val="90000"/>
            <a:hueOff val="0"/>
            <a:satOff val="0"/>
            <a:lumOff val="0"/>
            <a:alphaOff val="0"/>
          </a:schemeClr>
        </a:solidFill>
        <a:ln w="9525" cap="flat" cmpd="sng" algn="ctr">
          <a:solidFill>
            <a:schemeClr val="accent5">
              <a:hueOff val="-2483469"/>
              <a:satOff val="9953"/>
              <a:lumOff val="215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6F68640-E9AC-44B5-9D19-5B47E1B16B83}">
      <dsp:nvSpPr>
        <dsp:cNvPr id="0" name=""/>
        <dsp:cNvSpPr/>
      </dsp:nvSpPr>
      <dsp:spPr>
        <a:xfrm>
          <a:off x="304800" y="855879"/>
          <a:ext cx="4267200" cy="531360"/>
        </a:xfrm>
        <a:prstGeom prst="roundRect">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s-MX" sz="1800" b="1" kern="1200" dirty="0" smtClean="0"/>
            <a:t>Beneficios</a:t>
          </a:r>
          <a:endParaRPr lang="es-MX" sz="1800" b="1" kern="1200" dirty="0"/>
        </a:p>
      </dsp:txBody>
      <dsp:txXfrm>
        <a:off x="330739" y="881818"/>
        <a:ext cx="4215322" cy="479482"/>
      </dsp:txXfrm>
    </dsp:sp>
    <dsp:sp modelId="{D0C2C343-EDCC-4BB2-91E5-102B796F886F}">
      <dsp:nvSpPr>
        <dsp:cNvPr id="0" name=""/>
        <dsp:cNvSpPr/>
      </dsp:nvSpPr>
      <dsp:spPr>
        <a:xfrm>
          <a:off x="0" y="1938039"/>
          <a:ext cx="6096000" cy="453600"/>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EE1594D-AEBC-4AEB-ADDB-6A093E9D05DB}">
      <dsp:nvSpPr>
        <dsp:cNvPr id="0" name=""/>
        <dsp:cNvSpPr/>
      </dsp:nvSpPr>
      <dsp:spPr>
        <a:xfrm>
          <a:off x="304800" y="1672359"/>
          <a:ext cx="4267200" cy="531360"/>
        </a:xfrm>
        <a:prstGeom prst="round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s-MX" sz="1800" b="1" kern="1200" dirty="0" smtClean="0"/>
            <a:t>Fundamentos de </a:t>
          </a:r>
          <a:r>
            <a:rPr lang="es-MX" sz="1800" b="1" kern="1200" dirty="0" err="1" smtClean="0"/>
            <a:t>Scrum</a:t>
          </a:r>
          <a:endParaRPr lang="es-MX" sz="1800" b="1" kern="1200" dirty="0" smtClean="0"/>
        </a:p>
      </dsp:txBody>
      <dsp:txXfrm>
        <a:off x="330739" y="1698298"/>
        <a:ext cx="4215322" cy="479482"/>
      </dsp:txXfrm>
    </dsp:sp>
    <dsp:sp modelId="{B2C50243-1D6F-4441-9563-562470852C8A}">
      <dsp:nvSpPr>
        <dsp:cNvPr id="0" name=""/>
        <dsp:cNvSpPr/>
      </dsp:nvSpPr>
      <dsp:spPr>
        <a:xfrm>
          <a:off x="0" y="2754520"/>
          <a:ext cx="6096000" cy="453600"/>
        </a:xfrm>
        <a:prstGeom prst="rect">
          <a:avLst/>
        </a:prstGeom>
        <a:solidFill>
          <a:schemeClr val="lt1">
            <a:alpha val="90000"/>
            <a:hueOff val="0"/>
            <a:satOff val="0"/>
            <a:lumOff val="0"/>
            <a:alphaOff val="0"/>
          </a:schemeClr>
        </a:solidFill>
        <a:ln w="9525" cap="flat" cmpd="sng" algn="ctr">
          <a:solidFill>
            <a:schemeClr val="accent5">
              <a:hueOff val="-7450407"/>
              <a:satOff val="29858"/>
              <a:lumOff val="647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6199ED2-ECBE-43EB-9AC2-39805F6F3C1B}">
      <dsp:nvSpPr>
        <dsp:cNvPr id="0" name=""/>
        <dsp:cNvSpPr/>
      </dsp:nvSpPr>
      <dsp:spPr>
        <a:xfrm>
          <a:off x="304800" y="2488840"/>
          <a:ext cx="4267200" cy="531360"/>
        </a:xfrm>
        <a:prstGeom prst="roundRect">
          <a:avLst/>
        </a:prstGeom>
        <a:gradFill rotWithShape="0">
          <a:gsLst>
            <a:gs pos="0">
              <a:schemeClr val="accent5">
                <a:hueOff val="-7450407"/>
                <a:satOff val="29858"/>
                <a:lumOff val="6471"/>
                <a:alphaOff val="0"/>
                <a:shade val="51000"/>
                <a:satMod val="130000"/>
              </a:schemeClr>
            </a:gs>
            <a:gs pos="80000">
              <a:schemeClr val="accent5">
                <a:hueOff val="-7450407"/>
                <a:satOff val="29858"/>
                <a:lumOff val="6471"/>
                <a:alphaOff val="0"/>
                <a:shade val="93000"/>
                <a:satMod val="130000"/>
              </a:schemeClr>
            </a:gs>
            <a:gs pos="100000">
              <a:schemeClr val="accent5">
                <a:hueOff val="-7450407"/>
                <a:satOff val="29858"/>
                <a:lumOff val="647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s-MX" sz="1800" b="1" kern="1200" dirty="0" smtClean="0"/>
            <a:t>Requisitos</a:t>
          </a:r>
        </a:p>
      </dsp:txBody>
      <dsp:txXfrm>
        <a:off x="330739" y="2514779"/>
        <a:ext cx="4215322" cy="479482"/>
      </dsp:txXfrm>
    </dsp:sp>
    <dsp:sp modelId="{5CAD77FD-F47C-4621-A1BF-BED5451B2C51}">
      <dsp:nvSpPr>
        <dsp:cNvPr id="0" name=""/>
        <dsp:cNvSpPr/>
      </dsp:nvSpPr>
      <dsp:spPr>
        <a:xfrm>
          <a:off x="0" y="3571000"/>
          <a:ext cx="6096000" cy="4536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CB93D3F-B82F-4A7E-B4A3-721BFB2DFC23}">
      <dsp:nvSpPr>
        <dsp:cNvPr id="0" name=""/>
        <dsp:cNvSpPr/>
      </dsp:nvSpPr>
      <dsp:spPr>
        <a:xfrm>
          <a:off x="304800" y="3305320"/>
          <a:ext cx="4267200" cy="53136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s-MX" sz="1800" b="1" kern="1200" dirty="0" smtClean="0"/>
            <a:t>El proceso</a:t>
          </a:r>
          <a:endParaRPr lang="es-MX" sz="1800" b="1" kern="1200" dirty="0"/>
        </a:p>
      </dsp:txBody>
      <dsp:txXfrm>
        <a:off x="330739" y="3331259"/>
        <a:ext cx="421532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00F830A1-3891-4B82-A120-081866556DA0}" type="datetimeFigureOut">
              <a:pPr/>
              <a:t>01/10/2013</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58CC9574-A819-4FE4-99A7-1E27AD09ADC2}" type="slidenum">
              <a:pPr/>
              <a:t>‹Nº›</a:t>
            </a:fld>
            <a:endParaRPr lang="es-ES"/>
          </a:p>
        </p:txBody>
      </p:sp>
    </p:spTree>
    <p:extLst>
      <p:ext uri="{BB962C8B-B14F-4D97-AF65-F5344CB8AC3E}">
        <p14:creationId xmlns:p14="http://schemas.microsoft.com/office/powerpoint/2010/main" val="3071180084"/>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mtClean="0"/>
              <a:t>Este </a:t>
            </a:r>
            <a:r>
              <a:rPr lang="es-ES" dirty="0" smtClean="0"/>
              <a:t>Esta presentación, que se recomienda ver en modo de presentación, muestra las nuevas funciones de PowerPoint. Estas diapositivas están diseñadas para ofrecerle excelentes ideas para las presentaciones que creará en PowerPoint 2010.</a:t>
            </a:r>
          </a:p>
          <a:p>
            <a:endParaRPr lang="es-ES" dirty="0" smtClean="0"/>
          </a:p>
          <a:p>
            <a:r>
              <a:rPr lang="es-ES" dirty="0" smtClean="0"/>
              <a:t>Para obtener más plantillas de muestra, haga clic en la pestaña Archivo y después, en la ficha Nuevo, haga clic en Plantillas de muestra.</a:t>
            </a:r>
          </a:p>
        </p:txBody>
      </p:sp>
      <p:sp>
        <p:nvSpPr>
          <p:cNvPr id="4" name="Slide Number Placeholder 3"/>
          <p:cNvSpPr>
            <a:spLocks noGrp="1"/>
          </p:cNvSpPr>
          <p:nvPr>
            <p:ph type="sldNum" sz="quarter" idx="10"/>
          </p:nvPr>
        </p:nvSpPr>
        <p:spPr/>
        <p:txBody>
          <a:bodyPr/>
          <a:lstStyle/>
          <a:p>
            <a:fld id="{58CC9574-A819-4FE4-99A7-1E27AD09ADC2}"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15</a:t>
            </a:fld>
            <a:endParaRPr lang="es-E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01/10/2013</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es-ES" sz="2200" kern="1200">
                <a:solidFill>
                  <a:schemeClr val="tx1">
                    <a:lumMod val="75000"/>
                    <a:lumOff val="25000"/>
                  </a:schemeClr>
                </a:solidFill>
                <a:latin typeface="Calibri" pitchFamily="34" charset="0"/>
                <a:ea typeface="+mn-ea"/>
                <a:cs typeface="+mn-cs"/>
              </a:defRPr>
            </a:lvl1pPr>
          </a:lstStyle>
          <a:p>
            <a:pPr lvl="0"/>
            <a:r>
              <a:rPr kumimoji="0" lang="es-ES"/>
              <a:t>Haga clic para modificar el estilo de subtítulo del patrón</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es-ES"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es-ES" smtClean="0"/>
              <a:t>Haga clic para modificar el estilo de título del patrón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ido multimedia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01/10/2013</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9" name="Media Placeholder 8"/>
          <p:cNvSpPr>
            <a:spLocks noGrp="1"/>
          </p:cNvSpPr>
          <p:nvPr>
            <p:ph type="media" sz="quarter" idx="13"/>
          </p:nvPr>
        </p:nvSpPr>
        <p:spPr>
          <a:xfrm>
            <a:off x="587022" y="838200"/>
            <a:ext cx="4873752" cy="3812822"/>
          </a:xfrm>
        </p:spPr>
        <p:txBody>
          <a:bodyPr/>
          <a:lstStyle>
            <a:lvl1pPr eaLnBrk="1" latinLnBrk="0" hangingPunct="1">
              <a:buNone/>
              <a:defRPr kumimoji="0" lang="es-ES"/>
            </a:lvl1pPr>
          </a:lstStyle>
          <a:p>
            <a:pPr eaLnBrk="1" latinLnBrk="0" hangingPunct="1"/>
            <a:r>
              <a:rPr lang="es-ES" smtClean="0"/>
              <a:t>Haga clic en el icono para agregar medios</a:t>
            </a:r>
            <a:endParaRP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es-ES" sz="2400">
                <a:solidFill>
                  <a:schemeClr val="bg1"/>
                </a:solidFill>
              </a:defRPr>
            </a:lvl1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es-ES" sz="3200"/>
            </a:lvl1pPr>
            <a:lvl2pPr marL="457200" indent="0" eaLnBrk="1" latinLnBrk="0" hangingPunct="1">
              <a:buNone/>
              <a:defRPr kumimoji="0" lang="es-ES" sz="2800"/>
            </a:lvl2pPr>
            <a:lvl3pPr marL="914400" indent="0" eaLnBrk="1" latinLnBrk="0" hangingPunct="1">
              <a:buNone/>
              <a:defRPr kumimoji="0" lang="es-ES" sz="2400"/>
            </a:lvl3pPr>
            <a:lvl4pPr marL="1371600" indent="0" eaLnBrk="1" latinLnBrk="0" hangingPunct="1">
              <a:buNone/>
              <a:defRPr kumimoji="0" lang="es-ES" sz="2000"/>
            </a:lvl4pPr>
            <a:lvl5pPr marL="1828800" indent="0" eaLnBrk="1" latinLnBrk="0" hangingPunct="1">
              <a:buNone/>
              <a:defRPr kumimoji="0" lang="es-ES" sz="2000"/>
            </a:lvl5pPr>
            <a:lvl6pPr marL="2286000" indent="0" eaLnBrk="1" latinLnBrk="0" hangingPunct="1">
              <a:buNone/>
              <a:defRPr kumimoji="0" lang="es-ES" sz="2000"/>
            </a:lvl6pPr>
            <a:lvl7pPr marL="2743200" indent="0" eaLnBrk="1" latinLnBrk="0" hangingPunct="1">
              <a:buNone/>
              <a:defRPr kumimoji="0" lang="es-ES" sz="2000"/>
            </a:lvl7pPr>
            <a:lvl8pPr marL="3200400" indent="0" eaLnBrk="1" latinLnBrk="0" hangingPunct="1">
              <a:buNone/>
              <a:defRPr kumimoji="0" lang="es-ES" sz="2000"/>
            </a:lvl8pPr>
            <a:lvl9pPr marL="3657600" indent="0" eaLnBrk="1" latinLnBrk="0" hangingPunct="1">
              <a:buNone/>
              <a:defRPr kumimoji="0" lang="es-ES" sz="2000"/>
            </a:lvl9pPr>
          </a:lstStyle>
          <a:p>
            <a:pPr eaLnBrk="1" latinLnBrk="0" hangingPunct="1"/>
            <a:r>
              <a:rPr lang="es-ES" smtClean="0"/>
              <a:t>Haga clic en el icono para agregar una imagen</a:t>
            </a:r>
            <a:endParaRPr/>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01/10/2013</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ítulo y text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A258050E-B668-4FA7-85AD-C750C80A6E9B}" type="datetimeFigureOut">
              <a:pPr/>
              <a:t>01/10/2013</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240D5ECE-8B49-45CD-BE81-EF81920D1969}" type="slidenum">
              <a:pPr/>
              <a:t>‹Nº›</a:t>
            </a:fld>
            <a:endParaRPr kumimoji="0" lang="es-E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es-ES" sz="2800" b="1" kern="1200" baseline="0">
                <a:solidFill>
                  <a:schemeClr val="bg1"/>
                </a:solidFill>
                <a:latin typeface="+mn-lt"/>
                <a:ea typeface="+mn-ea"/>
                <a:cs typeface="+mn-cs"/>
              </a:defRPr>
            </a:lvl1pPr>
          </a:lstStyle>
          <a:p>
            <a:r>
              <a:rPr kumimoji="0" lang="es-ES"/>
              <a:t>    Haga clic para modificar el estilo de título del patrón</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exto y títul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01/10/2013</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n blanco">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pPr/>
              <a:t>01/10/2013</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73820FCD-5F4C-4989-BE05-0A8208BCBC21}" type="slidenum">
              <a:pPr/>
              <a:t>‹Nº›</a:t>
            </a:fld>
            <a:endParaRPr kumimoji="0" lang="es-E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es-ES" sz="3000" b="1" cap="all"/>
            </a:lvl1pPr>
          </a:lstStyle>
          <a:p>
            <a:pPr eaLnBrk="1" latinLnBrk="0" hangingPunct="1"/>
            <a:r>
              <a:rPr lang="es-ES" smtClean="0"/>
              <a:t>Haga clic para modificar el estilo de título del patrón</a:t>
            </a:r>
            <a:endParaRP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es-ES" sz="1800">
                <a:solidFill>
                  <a:schemeClr val="tx1">
                    <a:lumMod val="65000"/>
                    <a:lumOff val="35000"/>
                  </a:schemeClr>
                </a:solidFill>
              </a:defRPr>
            </a:lvl1pPr>
            <a:lvl2pPr marL="457200" indent="0" eaLnBrk="1" latinLnBrk="0" hangingPunct="1">
              <a:buNone/>
              <a:defRPr kumimoji="0" lang="es-ES" sz="1800">
                <a:solidFill>
                  <a:schemeClr val="tx1">
                    <a:tint val="75000"/>
                  </a:schemeClr>
                </a:solidFill>
              </a:defRPr>
            </a:lvl2pPr>
            <a:lvl3pPr marL="914400" indent="0" eaLnBrk="1" latinLnBrk="0" hangingPunct="1">
              <a:buNone/>
              <a:defRPr kumimoji="0" lang="es-ES" sz="1600">
                <a:solidFill>
                  <a:schemeClr val="tx1">
                    <a:tint val="75000"/>
                  </a:schemeClr>
                </a:solidFill>
              </a:defRPr>
            </a:lvl3pPr>
            <a:lvl4pPr marL="1371600" indent="0" eaLnBrk="1" latinLnBrk="0" hangingPunct="1">
              <a:buNone/>
              <a:defRPr kumimoji="0" lang="es-ES" sz="1400">
                <a:solidFill>
                  <a:schemeClr val="tx1">
                    <a:tint val="75000"/>
                  </a:schemeClr>
                </a:solidFill>
              </a:defRPr>
            </a:lvl4pPr>
            <a:lvl5pPr marL="1828800" indent="0" eaLnBrk="1" latinLnBrk="0" hangingPunct="1">
              <a:buNone/>
              <a:defRPr kumimoji="0" lang="es-ES" sz="1400">
                <a:solidFill>
                  <a:schemeClr val="tx1">
                    <a:tint val="75000"/>
                  </a:schemeClr>
                </a:solidFill>
              </a:defRPr>
            </a:lvl5pPr>
            <a:lvl6pPr marL="2286000" indent="0" eaLnBrk="1" latinLnBrk="0" hangingPunct="1">
              <a:buNone/>
              <a:defRPr kumimoji="0" lang="es-ES" sz="1400">
                <a:solidFill>
                  <a:schemeClr val="tx1">
                    <a:tint val="75000"/>
                  </a:schemeClr>
                </a:solidFill>
              </a:defRPr>
            </a:lvl6pPr>
            <a:lvl7pPr marL="2743200" indent="0" eaLnBrk="1" latinLnBrk="0" hangingPunct="1">
              <a:buNone/>
              <a:defRPr kumimoji="0" lang="es-ES" sz="1400">
                <a:solidFill>
                  <a:schemeClr val="tx1">
                    <a:tint val="75000"/>
                  </a:schemeClr>
                </a:solidFill>
              </a:defRPr>
            </a:lvl7pPr>
            <a:lvl8pPr marL="3200400" indent="0" eaLnBrk="1" latinLnBrk="0" hangingPunct="1">
              <a:buNone/>
              <a:defRPr kumimoji="0" lang="es-ES" sz="1400">
                <a:solidFill>
                  <a:schemeClr val="tx1">
                    <a:tint val="75000"/>
                  </a:schemeClr>
                </a:solidFill>
              </a:defRPr>
            </a:lvl8pPr>
            <a:lvl9pPr marL="3657600" indent="0" eaLnBrk="1" latinLnBrk="0" hangingPunct="1">
              <a:buNone/>
              <a:defRPr kumimoji="0" lang="es-ES" sz="1400">
                <a:solidFill>
                  <a:schemeClr val="tx1">
                    <a:tint val="75000"/>
                  </a:schemeClr>
                </a:solidFill>
              </a:defRPr>
            </a:lvl9pPr>
          </a:lstStyle>
          <a:p>
            <a:pPr lvl="0" eaLnBrk="1" latinLnBrk="0" hangingPunct="1"/>
            <a:r>
              <a:rPr lang="es-ES" smtClean="0"/>
              <a:t>Haga clic para modificar el estilo de texto del patrón</a:t>
            </a:r>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es-ES" sz="3000" b="0">
                <a:solidFill>
                  <a:schemeClr val="tx1">
                    <a:lumMod val="85000"/>
                    <a:lumOff val="15000"/>
                  </a:schemeClr>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01/10/2013</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01/10/2013</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es-ES" sz="2800">
                <a:solidFill>
                  <a:schemeClr val="bg1"/>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Date Placeholder 4"/>
          <p:cNvSpPr>
            <a:spLocks noGrp="1"/>
          </p:cNvSpPr>
          <p:nvPr>
            <p:ph type="dt" sz="half" idx="10"/>
          </p:nvPr>
        </p:nvSpPr>
        <p:spPr/>
        <p:txBody>
          <a:bodyPr/>
          <a:lstStyle/>
          <a:p>
            <a:fld id="{A258050E-B668-4FA7-85AD-C750C80A6E9B}" type="datetimeFigureOut">
              <a:pPr/>
              <a:t>01/10/2013</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01/10/2013</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es-ES"/>
            </a:lvl1pPr>
          </a:lstStyle>
          <a:p>
            <a:pPr eaLnBrk="1" latinLnBrk="0" hangingPunct="1"/>
            <a:r>
              <a:rPr lang="es-ES" smtClean="0"/>
              <a:t>Haga clic para modificar el estilo de título del patrón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ólo el títul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pPr/>
              <a:t>01/10/2013</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240D5ECE-8B49-45CD-BE81-EF81920D1969}" type="slidenum">
              <a:pPr/>
              <a:t>‹Nº›</a:t>
            </a:fld>
            <a:endParaRPr kumimoji="0" lang="es-ES"/>
          </a:p>
        </p:txBody>
      </p:sp>
      <p:sp>
        <p:nvSpPr>
          <p:cNvPr id="6" name="Title 1"/>
          <p:cNvSpPr>
            <a:spLocks noGrp="1"/>
          </p:cNvSpPr>
          <p:nvPr>
            <p:ph type="title" hasCustomPrompt="1"/>
          </p:nvPr>
        </p:nvSpPr>
        <p:spPr>
          <a:xfrm>
            <a:off x="290400" y="3081000"/>
            <a:ext cx="8686800" cy="1095600"/>
          </a:xfrm>
        </p:spPr>
        <p:txBody>
          <a:bodyPr>
            <a:normAutofit/>
          </a:bodyPr>
          <a:lstStyle>
            <a:lvl1pPr algn="ctr" eaLnBrk="1" latinLnBrk="0" hangingPunct="1">
              <a:defRPr kumimoji="0" lang="es-ES"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es-ES"/>
              <a:t>Haga clic para modificar el estilo de título del patrón</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es-ES" sz="2800" kern="1200">
                <a:solidFill>
                  <a:srgbClr val="2E507A">
                    <a:alpha val="81000"/>
                  </a:srgbClr>
                </a:solidFill>
                <a:latin typeface="+mn-lt"/>
                <a:ea typeface="+mn-ea"/>
                <a:cs typeface="+mn-cs"/>
              </a:defRPr>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ítulo con texto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01/10/2013</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es-ES" sz="4000" kern="1200">
                <a:solidFill>
                  <a:schemeClr val="bg1"/>
                </a:solidFill>
                <a:latin typeface="+mn-lt"/>
                <a:ea typeface="+mn-ea"/>
                <a:cs typeface="+mn-cs"/>
              </a:defRPr>
            </a:lvl1pPr>
          </a:lstStyle>
          <a:p>
            <a:pPr eaLnBrk="1" latinLnBrk="0" hangingPunct="1"/>
            <a:r>
              <a:rPr lang="es-ES" smtClean="0"/>
              <a:t>Haga clic para modificar el estilo de título del patrón</a:t>
            </a:r>
            <a:endParaRP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es-ES" sz="1800" b="1" kern="1200">
                <a:solidFill>
                  <a:schemeClr val="bg1">
                    <a:lumMod val="65000"/>
                  </a:schemeClr>
                </a:solidFill>
                <a:latin typeface="Calibri" pitchFamily="34" charset="0"/>
                <a:ea typeface="+mn-ea"/>
                <a:cs typeface="+mn-cs"/>
              </a:defRPr>
            </a:lvl1pPr>
          </a:lstStyle>
          <a:p>
            <a:pPr lvl="0"/>
            <a:r>
              <a:rPr kumimoji="0" lang="es-ES"/>
              <a:t>Haga clic para modificar el estilo de subtítulo del patrón</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es-ES" sz="2800">
                <a:solidFill>
                  <a:schemeClr val="bg1"/>
                </a:solidFill>
              </a:defRPr>
            </a:lvl1pPr>
            <a:lvl2pPr eaLnBrk="1" latinLnBrk="0" hangingPunct="1">
              <a:defRPr kumimoji="0" lang="es-ES" sz="2800">
                <a:solidFill>
                  <a:schemeClr val="bg1"/>
                </a:solidFill>
              </a:defRPr>
            </a:lvl2pPr>
            <a:lvl3pPr eaLnBrk="1" latinLnBrk="0" hangingPunct="1">
              <a:defRPr kumimoji="0" lang="es-ES" sz="2400">
                <a:solidFill>
                  <a:schemeClr val="bg1"/>
                </a:solidFill>
              </a:defRPr>
            </a:lvl3pPr>
            <a:lvl4pPr eaLnBrk="1" latinLnBrk="0" hangingPunct="1">
              <a:defRPr kumimoji="0" lang="es-ES" sz="2000">
                <a:solidFill>
                  <a:schemeClr val="bg1"/>
                </a:solidFill>
              </a:defRPr>
            </a:lvl4pPr>
            <a:lvl5pPr eaLnBrk="1" latinLnBrk="0" hangingPunct="1">
              <a:defRPr kumimoji="0" lang="es-ES" sz="2000">
                <a:solidFill>
                  <a:schemeClr val="bg1"/>
                </a:solidFill>
              </a:defRPr>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es-ES" sz="1400">
                <a:solidFill>
                  <a:schemeClr val="tx1">
                    <a:lumMod val="75000"/>
                    <a:lumOff val="25000"/>
                  </a:schemeClr>
                </a:solidFill>
              </a:defRPr>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01/10/2013</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A258050E-B668-4FA7-85AD-C750C80A6E9B}" type="datetimeFigureOut">
              <a:pPr/>
              <a:t>01/10/2013</a:t>
            </a:fld>
            <a:endParaRPr kumimoji="0"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240D5ECE-8B49-45CD-BE81-EF81920D1969}" type="slidenum">
              <a:pPr/>
              <a:t>‹Nº›</a:t>
            </a:fld>
            <a:endParaRPr kumimoji="0"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9.xml"/><Relationship Id="rId4" Type="http://schemas.openxmlformats.org/officeDocument/2006/relationships/image" Target="../media/image2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www.proyectosagiles.org/facilitador-scrum-master" TargetMode="External"/><Relationship Id="rId2" Type="http://schemas.openxmlformats.org/officeDocument/2006/relationships/hyperlink" Target="http://www.proyectosagiles.org/reunion-diaria-de-sincronizacion-scrum-daily-meeting"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www.proyectosagiles.org/retrospectiva-sprint-retrospective" TargetMode="External"/><Relationship Id="rId2" Type="http://schemas.openxmlformats.org/officeDocument/2006/relationships/hyperlink" Target="http://www.proyectosagiles.org/demostracion-requisitos-sprint-review"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3.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5.xml"/><Relationship Id="rId5" Type="http://schemas.openxmlformats.org/officeDocument/2006/relationships/hyperlink" Target="http://www.proyectosagiles.org/cliente-product-owner" TargetMode="External"/><Relationship Id="rId4" Type="http://schemas.openxmlformats.org/officeDocument/2006/relationships/hyperlink" Target="http://www.proyectosagiles.org/facilitador-scrum-master"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www.proyectosagiles.org/colaboracion-comunicacion-equipo-cliente" TargetMode="External"/><Relationship Id="rId2" Type="http://schemas.openxmlformats.org/officeDocument/2006/relationships/slideLayout" Target="../slideLayouts/slideLayout14.xml"/><Relationship Id="rId1" Type="http://schemas.openxmlformats.org/officeDocument/2006/relationships/tags" Target="../tags/tag6.xml"/><Relationship Id="rId6" Type="http://schemas.openxmlformats.org/officeDocument/2006/relationships/hyperlink" Target="http://www.proyectosagiles.org/skills-equipo-agil" TargetMode="External"/><Relationship Id="rId5" Type="http://schemas.openxmlformats.org/officeDocument/2006/relationships/hyperlink" Target="http://www.proyectosagiles.org/potenciacion-equipo" TargetMode="External"/><Relationship Id="rId4" Type="http://schemas.openxmlformats.org/officeDocument/2006/relationships/hyperlink" Target="http://www.proyectosagiles.org/equipo-team"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hyperlink" Target="http://www.proyectosagiles.org/ejemplo-tablero-pizarra-tareas-scrum-taskboard" TargetMode="External"/><Relationship Id="rId2" Type="http://schemas.openxmlformats.org/officeDocument/2006/relationships/slideLayout" Target="../slideLayouts/slideLayout14.xml"/><Relationship Id="rId1" Type="http://schemas.openxmlformats.org/officeDocument/2006/relationships/tags" Target="../tags/tag7.xml"/><Relationship Id="rId6" Type="http://schemas.openxmlformats.org/officeDocument/2006/relationships/hyperlink" Target="http://www.proyectosagiles.org/planificacion-iteracion-sprint-planning" TargetMode="External"/><Relationship Id="rId5" Type="http://schemas.openxmlformats.org/officeDocument/2006/relationships/hyperlink" Target="http://www.proyectosagiles.org/lista-tareas-iteracion-sprint-backlog" TargetMode="External"/><Relationship Id="rId4" Type="http://schemas.openxmlformats.org/officeDocument/2006/relationships/hyperlink" Target="http://www.proyectosagiles.org/lista-requisitos-priorizada-product-backlog"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hyperlink" Target="http://www.proyectosagiles.org/retrospectiva-sprint-retrospective" TargetMode="External"/><Relationship Id="rId2" Type="http://schemas.openxmlformats.org/officeDocument/2006/relationships/slideLayout" Target="../slideLayouts/slideLayout14.xml"/><Relationship Id="rId1" Type="http://schemas.openxmlformats.org/officeDocument/2006/relationships/tags" Target="../tags/tag8.xml"/><Relationship Id="rId6" Type="http://schemas.openxmlformats.org/officeDocument/2006/relationships/hyperlink" Target="http://www.proyectosagiles.org/por-que-son-buenas-las-demostraciones-en-scrum" TargetMode="External"/><Relationship Id="rId5" Type="http://schemas.openxmlformats.org/officeDocument/2006/relationships/hyperlink" Target="http://www.proyectosagiles.org/demostracion-requisitos-sprint-review" TargetMode="External"/><Relationship Id="rId4" Type="http://schemas.openxmlformats.org/officeDocument/2006/relationships/hyperlink" Target="http://www.proyectosagiles.org/reunion-diaria-de-sincronizacion-scrum-daily-mee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7239000" cy="1828800"/>
          </a:xfrm>
        </p:spPr>
        <p:txBody>
          <a:bodyPr anchor="ctr">
            <a:normAutofit/>
          </a:bodyPr>
          <a:lstStyle/>
          <a:p>
            <a:pPr algn="l"/>
            <a:r>
              <a:rPr lang="es-ES" sz="5600" b="0" dirty="0" smtClean="0">
                <a:solidFill>
                  <a:prstClr val="white"/>
                </a:solidFill>
                <a:latin typeface="+mn-lt"/>
              </a:rPr>
              <a:t>Unidad III </a:t>
            </a:r>
            <a:r>
              <a:rPr lang="es-ES" sz="5600" b="0" dirty="0">
                <a:solidFill>
                  <a:prstClr val="white"/>
                </a:solidFill>
                <a:latin typeface="+mn-lt"/>
              </a:rPr>
              <a:t>- </a:t>
            </a:r>
            <a:r>
              <a:rPr lang="es-ES" sz="5600" b="0" dirty="0" err="1" smtClean="0">
                <a:solidFill>
                  <a:prstClr val="white"/>
                </a:solidFill>
                <a:latin typeface="+mn-lt"/>
              </a:rPr>
              <a:t>Scrum</a:t>
            </a:r>
            <a:r>
              <a:rPr lang="es-ES" sz="5600" b="0" dirty="0" smtClean="0">
                <a:solidFill>
                  <a:prstClr val="white"/>
                </a:solidFill>
                <a:latin typeface="+mn-lt"/>
              </a:rPr>
              <a:t/>
            </a:r>
            <a:br>
              <a:rPr lang="es-ES" sz="5600" b="0" dirty="0" smtClean="0">
                <a:solidFill>
                  <a:prstClr val="white"/>
                </a:solidFill>
                <a:latin typeface="+mn-lt"/>
              </a:rPr>
            </a:br>
            <a:r>
              <a:rPr lang="es-ES" sz="2200" b="0" dirty="0" smtClean="0">
                <a:solidFill>
                  <a:prstClr val="white"/>
                </a:solidFill>
                <a:latin typeface="+mn-lt"/>
              </a:rPr>
              <a:t>Ing. Ma. Del Carmen Serrano H.</a:t>
            </a:r>
            <a:endParaRPr lang="es-ES" sz="2200" b="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1487330" cy="461665"/>
          </a:xfrm>
          <a:prstGeom prst="rect">
            <a:avLst/>
          </a:prstGeom>
          <a:noFill/>
        </p:spPr>
        <p:txBody>
          <a:bodyPr wrap="none" rtlCol="0">
            <a:spAutoFit/>
          </a:bodyPr>
          <a:lstStyle/>
          <a:p>
            <a:r>
              <a:rPr lang="es-MX" sz="2400" b="1" dirty="0" smtClean="0"/>
              <a:t>El proceso</a:t>
            </a:r>
            <a:endParaRPr lang="es-MX" sz="2400" b="1" dirty="0"/>
          </a:p>
        </p:txBody>
      </p:sp>
      <p:sp>
        <p:nvSpPr>
          <p:cNvPr id="2" name="1 CuadroTexto"/>
          <p:cNvSpPr txBox="1"/>
          <p:nvPr/>
        </p:nvSpPr>
        <p:spPr>
          <a:xfrm>
            <a:off x="457200" y="1143000"/>
            <a:ext cx="8563219" cy="1200329"/>
          </a:xfrm>
          <a:prstGeom prst="rect">
            <a:avLst/>
          </a:prstGeom>
          <a:noFill/>
        </p:spPr>
        <p:txBody>
          <a:bodyPr wrap="square" rtlCol="0">
            <a:spAutoFit/>
          </a:bodyPr>
          <a:lstStyle/>
          <a:p>
            <a:pPr algn="just"/>
            <a:r>
              <a:rPr lang="es-MX" dirty="0"/>
              <a:t>En </a:t>
            </a:r>
            <a:r>
              <a:rPr lang="es-MX" dirty="0" err="1"/>
              <a:t>Scrum</a:t>
            </a:r>
            <a:r>
              <a:rPr lang="es-MX" dirty="0"/>
              <a:t> un proyecto se ejecuta en bloques temporales cortos y fijos </a:t>
            </a:r>
            <a:r>
              <a:rPr lang="es-MX" dirty="0" smtClean="0"/>
              <a:t>(</a:t>
            </a:r>
            <a:r>
              <a:rPr lang="es-MX" b="1" dirty="0" smtClean="0"/>
              <a:t>sprint</a:t>
            </a:r>
            <a:r>
              <a:rPr lang="es-MX" dirty="0"/>
              <a:t> de un mes natural y hasta de dos semanas, si así se necesita). Cada </a:t>
            </a:r>
            <a:r>
              <a:rPr lang="es-MX" dirty="0" smtClean="0"/>
              <a:t>sprint </a:t>
            </a:r>
            <a:r>
              <a:rPr lang="es-MX" dirty="0"/>
              <a:t>tiene que proporcionar un resultado completo, un incremento de producto final que sea susceptible de ser entregado con el mínimo esfuerzo al cliente cuando lo solicite.</a:t>
            </a:r>
          </a:p>
        </p:txBody>
      </p:sp>
      <p:pic>
        <p:nvPicPr>
          <p:cNvPr id="5" name="4 Imagen"/>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38337" y="2298522"/>
            <a:ext cx="4843463" cy="3626028"/>
          </a:xfrm>
          <a:prstGeom prst="rect">
            <a:avLst/>
          </a:prstGeom>
        </p:spPr>
      </p:pic>
    </p:spTree>
    <p:custDataLst>
      <p:tags r:id="rId1"/>
    </p:custDataLst>
    <p:extLst>
      <p:ext uri="{BB962C8B-B14F-4D97-AF65-F5344CB8AC3E}">
        <p14:creationId xmlns:p14="http://schemas.microsoft.com/office/powerpoint/2010/main" val="13023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1190775" cy="461665"/>
          </a:xfrm>
          <a:prstGeom prst="rect">
            <a:avLst/>
          </a:prstGeom>
          <a:noFill/>
        </p:spPr>
        <p:txBody>
          <a:bodyPr wrap="none" rtlCol="0">
            <a:spAutoFit/>
          </a:bodyPr>
          <a:lstStyle/>
          <a:p>
            <a:r>
              <a:rPr lang="es-MX" sz="2400" b="1" dirty="0" smtClean="0"/>
              <a:t>Proceso</a:t>
            </a:r>
            <a:endParaRPr lang="es-MX" sz="2400" b="1" dirty="0"/>
          </a:p>
        </p:txBody>
      </p:sp>
      <p:sp>
        <p:nvSpPr>
          <p:cNvPr id="4" name="3 CuadroTexto"/>
          <p:cNvSpPr txBox="1"/>
          <p:nvPr/>
        </p:nvSpPr>
        <p:spPr>
          <a:xfrm>
            <a:off x="278005" y="808845"/>
            <a:ext cx="8381999" cy="5909310"/>
          </a:xfrm>
          <a:prstGeom prst="rect">
            <a:avLst/>
          </a:prstGeom>
          <a:noFill/>
        </p:spPr>
        <p:txBody>
          <a:bodyPr wrap="square" rtlCol="0">
            <a:spAutoFit/>
          </a:bodyPr>
          <a:lstStyle/>
          <a:p>
            <a:pPr algn="just"/>
            <a:r>
              <a:rPr lang="es-MX" dirty="0"/>
              <a:t>El proceso parte de la </a:t>
            </a:r>
            <a:r>
              <a:rPr lang="es-MX" dirty="0" smtClean="0"/>
              <a:t>lista de objetivos/requisitos priorizada</a:t>
            </a:r>
            <a:r>
              <a:rPr lang="es-MX" dirty="0"/>
              <a:t> del producto, que actúa como plan del proyecto. En esta lista </a:t>
            </a:r>
            <a:r>
              <a:rPr lang="es-MX" b="1" dirty="0"/>
              <a:t>el </a:t>
            </a:r>
            <a:r>
              <a:rPr lang="es-MX" b="1" dirty="0"/>
              <a:t>c</a:t>
            </a:r>
            <a:r>
              <a:rPr lang="es-MX" b="1" dirty="0" smtClean="0"/>
              <a:t>liente</a:t>
            </a:r>
            <a:r>
              <a:rPr lang="es-MX" b="1" dirty="0"/>
              <a:t> prioriza los objetivos balanceando el valor que le aportan respecto a su coste</a:t>
            </a:r>
            <a:r>
              <a:rPr lang="es-MX" dirty="0"/>
              <a:t> y quedan repartidos en iteraciones y entregas. De manera regular el cliente puede </a:t>
            </a:r>
            <a:r>
              <a:rPr lang="es-MX" dirty="0" smtClean="0"/>
              <a:t>maximizar la utilidad de lo que se desarrolla</a:t>
            </a:r>
            <a:r>
              <a:rPr lang="es-MX" dirty="0"/>
              <a:t> y el </a:t>
            </a:r>
            <a:r>
              <a:rPr lang="es-MX" dirty="0" smtClean="0"/>
              <a:t>retorno de inversión</a:t>
            </a:r>
            <a:r>
              <a:rPr lang="es-MX" dirty="0"/>
              <a:t> mediante </a:t>
            </a:r>
            <a:r>
              <a:rPr lang="es-MX" dirty="0" smtClean="0"/>
              <a:t>la </a:t>
            </a:r>
            <a:r>
              <a:rPr lang="es-MX" dirty="0" err="1"/>
              <a:t>replanifición</a:t>
            </a:r>
            <a:r>
              <a:rPr lang="es-MX" dirty="0"/>
              <a:t> </a:t>
            </a:r>
            <a:r>
              <a:rPr lang="es-MX" dirty="0" smtClean="0"/>
              <a:t>de los objetivos</a:t>
            </a:r>
            <a:r>
              <a:rPr lang="es-MX" dirty="0"/>
              <a:t> del producto, que realiza durante la iteración con vista a las siguientes iteraciones. </a:t>
            </a:r>
          </a:p>
          <a:p>
            <a:pPr algn="just"/>
            <a:r>
              <a:rPr lang="es-MX" dirty="0"/>
              <a:t> </a:t>
            </a:r>
          </a:p>
          <a:p>
            <a:pPr algn="just"/>
            <a:r>
              <a:rPr lang="es-MX" dirty="0"/>
              <a:t>Las actividades que se llevan a cabo en </a:t>
            </a:r>
            <a:r>
              <a:rPr lang="es-MX" dirty="0" err="1"/>
              <a:t>Scrum</a:t>
            </a:r>
            <a:r>
              <a:rPr lang="es-MX" dirty="0"/>
              <a:t> son las siguientes:</a:t>
            </a:r>
          </a:p>
          <a:p>
            <a:pPr algn="just"/>
            <a:r>
              <a:rPr lang="es-MX" dirty="0"/>
              <a:t> </a:t>
            </a:r>
            <a:r>
              <a:rPr lang="es-MX" b="1" dirty="0" smtClean="0"/>
              <a:t>Planificación del sprint</a:t>
            </a:r>
          </a:p>
          <a:p>
            <a:pPr algn="just"/>
            <a:endParaRPr lang="es-MX" dirty="0"/>
          </a:p>
          <a:p>
            <a:pPr algn="just"/>
            <a:r>
              <a:rPr lang="es-MX" dirty="0"/>
              <a:t> </a:t>
            </a:r>
            <a:r>
              <a:rPr lang="es-MX" dirty="0" smtClean="0"/>
              <a:t>El </a:t>
            </a:r>
            <a:r>
              <a:rPr lang="es-MX" dirty="0"/>
              <a:t>primer día de la iteración se realiza la reunión de planificación de la iteración. Tiene dos partes:</a:t>
            </a:r>
          </a:p>
          <a:p>
            <a:pPr algn="just"/>
            <a:r>
              <a:rPr lang="es-MX" b="1" dirty="0"/>
              <a:t>Selección de requisitos </a:t>
            </a:r>
            <a:r>
              <a:rPr lang="es-MX" dirty="0"/>
              <a:t>(4 horas máximo). El cliente presenta al </a:t>
            </a:r>
            <a:r>
              <a:rPr lang="es-MX" dirty="0" smtClean="0"/>
              <a:t>equipo</a:t>
            </a:r>
            <a:r>
              <a:rPr lang="es-MX" dirty="0"/>
              <a:t> la lista de requisitos priorizada del producto o proyecto. El equipo pregunta al cliente las dudas que surgen y selecciona los requisitos más prioritarios que se compromete a completar en la iteración, de manera que puedan ser entregados si el cliente lo solicita.</a:t>
            </a:r>
          </a:p>
          <a:p>
            <a:pPr algn="just"/>
            <a:r>
              <a:rPr lang="es-MX" b="1" dirty="0"/>
              <a:t>Planificación de la iteración </a:t>
            </a:r>
            <a:r>
              <a:rPr lang="es-MX" dirty="0"/>
              <a:t>(4 horas máximo). El equipo elabora </a:t>
            </a:r>
            <a:r>
              <a:rPr lang="es-MX" dirty="0" smtClean="0"/>
              <a:t>la lista de tareas de las iteración</a:t>
            </a:r>
            <a:r>
              <a:rPr lang="es-MX" dirty="0"/>
              <a:t> necesarias para desarrollar los requisitos a que se ha comprometido. La estimación de esfuerzo se hace de manera conjunta y los miembros del equipo se </a:t>
            </a:r>
            <a:r>
              <a:rPr lang="es-MX" dirty="0" err="1"/>
              <a:t>autoasignan</a:t>
            </a:r>
            <a:r>
              <a:rPr lang="es-MX" dirty="0"/>
              <a:t> las tareas.</a:t>
            </a:r>
          </a:p>
          <a:p>
            <a:pPr algn="just"/>
            <a:endParaRPr lang="es-MX" dirty="0"/>
          </a:p>
        </p:txBody>
      </p:sp>
    </p:spTree>
    <p:extLst>
      <p:ext uri="{BB962C8B-B14F-4D97-AF65-F5344CB8AC3E}">
        <p14:creationId xmlns:p14="http://schemas.microsoft.com/office/powerpoint/2010/main" val="1434791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1190775" cy="461665"/>
          </a:xfrm>
          <a:prstGeom prst="rect">
            <a:avLst/>
          </a:prstGeom>
          <a:noFill/>
        </p:spPr>
        <p:txBody>
          <a:bodyPr wrap="none" rtlCol="0">
            <a:spAutoFit/>
          </a:bodyPr>
          <a:lstStyle/>
          <a:p>
            <a:r>
              <a:rPr lang="es-MX" sz="2400" b="1" dirty="0" smtClean="0"/>
              <a:t>Proceso</a:t>
            </a:r>
            <a:endParaRPr lang="es-MX"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60" y="1515535"/>
            <a:ext cx="7603139" cy="381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778860" y="914400"/>
            <a:ext cx="7603139" cy="369332"/>
          </a:xfrm>
          <a:prstGeom prst="rect">
            <a:avLst/>
          </a:prstGeom>
          <a:noFill/>
        </p:spPr>
        <p:txBody>
          <a:bodyPr wrap="square" rtlCol="0">
            <a:spAutoFit/>
          </a:bodyPr>
          <a:lstStyle/>
          <a:p>
            <a:r>
              <a:rPr lang="es-MX" dirty="0" smtClean="0"/>
              <a:t>Lista de objetivos / requisitos priorizada (</a:t>
            </a:r>
            <a:r>
              <a:rPr lang="es-MX" dirty="0" err="1" smtClean="0"/>
              <a:t>product</a:t>
            </a:r>
            <a:r>
              <a:rPr lang="es-MX" dirty="0" smtClean="0"/>
              <a:t> </a:t>
            </a:r>
            <a:r>
              <a:rPr lang="es-MX" dirty="0" err="1" smtClean="0"/>
              <a:t>backlog</a:t>
            </a:r>
            <a:r>
              <a:rPr lang="es-MX" dirty="0" smtClean="0"/>
              <a:t>)</a:t>
            </a:r>
            <a:endParaRPr lang="es-MX" dirty="0"/>
          </a:p>
        </p:txBody>
      </p:sp>
    </p:spTree>
    <p:extLst>
      <p:ext uri="{BB962C8B-B14F-4D97-AF65-F5344CB8AC3E}">
        <p14:creationId xmlns:p14="http://schemas.microsoft.com/office/powerpoint/2010/main" val="1539188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1190775" cy="461665"/>
          </a:xfrm>
          <a:prstGeom prst="rect">
            <a:avLst/>
          </a:prstGeom>
          <a:noFill/>
        </p:spPr>
        <p:txBody>
          <a:bodyPr wrap="none" rtlCol="0">
            <a:spAutoFit/>
          </a:bodyPr>
          <a:lstStyle/>
          <a:p>
            <a:r>
              <a:rPr lang="es-MX" sz="2400" b="1" dirty="0" smtClean="0"/>
              <a:t>Proceso</a:t>
            </a:r>
            <a:endParaRPr lang="es-MX" sz="2400" b="1" dirty="0"/>
          </a:p>
        </p:txBody>
      </p:sp>
      <p:sp>
        <p:nvSpPr>
          <p:cNvPr id="5" name="4 CuadroTexto"/>
          <p:cNvSpPr txBox="1"/>
          <p:nvPr/>
        </p:nvSpPr>
        <p:spPr>
          <a:xfrm>
            <a:off x="457200" y="1219200"/>
            <a:ext cx="8229599" cy="4801314"/>
          </a:xfrm>
          <a:prstGeom prst="rect">
            <a:avLst/>
          </a:prstGeom>
          <a:noFill/>
        </p:spPr>
        <p:txBody>
          <a:bodyPr wrap="square" rtlCol="0">
            <a:spAutoFit/>
          </a:bodyPr>
          <a:lstStyle/>
          <a:p>
            <a:pPr algn="just"/>
            <a:r>
              <a:rPr lang="es-MX" b="1" dirty="0" smtClean="0"/>
              <a:t>Ejecución del sprint</a:t>
            </a:r>
          </a:p>
          <a:p>
            <a:pPr algn="just"/>
            <a:r>
              <a:rPr lang="es-MX" dirty="0"/>
              <a:t> </a:t>
            </a:r>
          </a:p>
          <a:p>
            <a:pPr algn="just"/>
            <a:r>
              <a:rPr lang="es-MX" dirty="0"/>
              <a:t>Cada día el equipo realiza una </a:t>
            </a:r>
            <a:r>
              <a:rPr lang="es-MX" dirty="0">
                <a:hlinkClick r:id="rId2"/>
              </a:rPr>
              <a:t>reunión de sincronización</a:t>
            </a:r>
            <a:r>
              <a:rPr lang="es-MX" dirty="0"/>
              <a:t> (15 minutos máximo). Cada miembro del equipo inspecciona el trabajo que el resto está realizando (dependencias entre tareas, progreso hacia el objetivo de la iteración, obstáculos que pueden impedir este objetivo) para poder hacer las adaptaciones necesarias que permitan cumplir con el compromiso adquirido. En la reunión cada miembro del equipo responde a tres preguntas:</a:t>
            </a:r>
          </a:p>
          <a:p>
            <a:pPr algn="just"/>
            <a:r>
              <a:rPr lang="es-MX" dirty="0"/>
              <a:t>¿Qué he hecho desde la última reunión de sincronización?</a:t>
            </a:r>
          </a:p>
          <a:p>
            <a:pPr algn="just"/>
            <a:r>
              <a:rPr lang="es-MX" dirty="0"/>
              <a:t>¿Qué voy a hacer a partir de este momento?</a:t>
            </a:r>
          </a:p>
          <a:p>
            <a:pPr algn="just"/>
            <a:r>
              <a:rPr lang="es-MX" dirty="0"/>
              <a:t>¿Qué impedimentos tengo o voy a tener?</a:t>
            </a:r>
          </a:p>
          <a:p>
            <a:pPr algn="just"/>
            <a:r>
              <a:rPr lang="es-MX" dirty="0"/>
              <a:t>Durante la iteración el </a:t>
            </a:r>
            <a:r>
              <a:rPr lang="es-MX" dirty="0">
                <a:hlinkClick r:id="rId3"/>
              </a:rPr>
              <a:t>Facilitador</a:t>
            </a:r>
            <a:r>
              <a:rPr lang="es-MX" dirty="0"/>
              <a:t> se encarga de que el equipo pueda cumplir con su compromiso y de que no se merme su productividad.</a:t>
            </a:r>
          </a:p>
          <a:p>
            <a:pPr algn="just"/>
            <a:r>
              <a:rPr lang="es-MX" dirty="0"/>
              <a:t>Elimina los obstáculos que el equipo no puede resolver por sí mismo.</a:t>
            </a:r>
          </a:p>
          <a:p>
            <a:pPr algn="just"/>
            <a:r>
              <a:rPr lang="es-MX" dirty="0"/>
              <a:t>Protege al equipo de interrupciones externas que puedan afectar su compromiso o su productividad.</a:t>
            </a:r>
          </a:p>
          <a:p>
            <a:endParaRPr lang="es-MX" dirty="0"/>
          </a:p>
        </p:txBody>
      </p:sp>
    </p:spTree>
    <p:extLst>
      <p:ext uri="{BB962C8B-B14F-4D97-AF65-F5344CB8AC3E}">
        <p14:creationId xmlns:p14="http://schemas.microsoft.com/office/powerpoint/2010/main" val="2269574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CuadroTexto"/>
          <p:cNvSpPr txBox="1"/>
          <p:nvPr/>
        </p:nvSpPr>
        <p:spPr>
          <a:xfrm>
            <a:off x="218116" y="201171"/>
            <a:ext cx="1190775" cy="461665"/>
          </a:xfrm>
          <a:prstGeom prst="rect">
            <a:avLst/>
          </a:prstGeom>
          <a:noFill/>
        </p:spPr>
        <p:txBody>
          <a:bodyPr wrap="none" rtlCol="0">
            <a:spAutoFit/>
          </a:bodyPr>
          <a:lstStyle/>
          <a:p>
            <a:r>
              <a:rPr lang="es-MX" sz="2400" b="1" dirty="0" smtClean="0"/>
              <a:t>Proceso</a:t>
            </a:r>
            <a:endParaRPr lang="es-MX" sz="2400" b="1" dirty="0"/>
          </a:p>
        </p:txBody>
      </p:sp>
      <p:sp>
        <p:nvSpPr>
          <p:cNvPr id="4" name="3 CuadroTexto"/>
          <p:cNvSpPr txBox="1"/>
          <p:nvPr/>
        </p:nvSpPr>
        <p:spPr>
          <a:xfrm>
            <a:off x="511629" y="1295400"/>
            <a:ext cx="8077200" cy="4524315"/>
          </a:xfrm>
          <a:prstGeom prst="rect">
            <a:avLst/>
          </a:prstGeom>
          <a:noFill/>
        </p:spPr>
        <p:txBody>
          <a:bodyPr wrap="square" rtlCol="0">
            <a:spAutoFit/>
          </a:bodyPr>
          <a:lstStyle/>
          <a:p>
            <a:pPr algn="just"/>
            <a:r>
              <a:rPr lang="es-MX" b="1" dirty="0"/>
              <a:t>Inspección y adaptación</a:t>
            </a:r>
            <a:endParaRPr lang="es-MX" dirty="0"/>
          </a:p>
          <a:p>
            <a:pPr algn="just"/>
            <a:r>
              <a:rPr lang="es-MX" dirty="0"/>
              <a:t> </a:t>
            </a:r>
          </a:p>
          <a:p>
            <a:pPr algn="just"/>
            <a:r>
              <a:rPr lang="es-MX" dirty="0"/>
              <a:t>El último día de la iteración se realiza la reunión de revisión de la iteración. Tiene dos partes:</a:t>
            </a:r>
          </a:p>
          <a:p>
            <a:pPr algn="just"/>
            <a:r>
              <a:rPr lang="es-MX" dirty="0">
                <a:hlinkClick r:id="rId2"/>
              </a:rPr>
              <a:t>Demostración</a:t>
            </a:r>
            <a:r>
              <a:rPr lang="es-MX" b="1" dirty="0"/>
              <a:t> </a:t>
            </a:r>
            <a:r>
              <a:rPr lang="es-MX" dirty="0"/>
              <a:t>(4 horas máximo). El equipo presenta al cliente los requisitos completados en la iteración, en forma de incremento de producto preparado para ser entregado con el mínimo esfuerzo. En función de los resultados mostrados y de los cambios que haya habido en el contexto del proyecto, el cliente realiza las adaptaciones necesarias de manera objetiva, ya desde la primera iteración, </a:t>
            </a:r>
            <a:r>
              <a:rPr lang="es-MX" dirty="0" err="1"/>
              <a:t>replanificando</a:t>
            </a:r>
            <a:r>
              <a:rPr lang="es-MX" dirty="0"/>
              <a:t> el proyecto</a:t>
            </a:r>
            <a:r>
              <a:rPr lang="es-MX" dirty="0" smtClean="0"/>
              <a:t>.</a:t>
            </a:r>
          </a:p>
          <a:p>
            <a:pPr algn="just"/>
            <a:endParaRPr lang="es-MX" dirty="0"/>
          </a:p>
          <a:p>
            <a:pPr algn="just"/>
            <a:r>
              <a:rPr lang="es-MX" dirty="0">
                <a:hlinkClick r:id="rId3"/>
              </a:rPr>
              <a:t>Retrospectiva</a:t>
            </a:r>
            <a:r>
              <a:rPr lang="es-MX" b="1" dirty="0"/>
              <a:t> </a:t>
            </a:r>
            <a:r>
              <a:rPr lang="es-MX" dirty="0"/>
              <a:t>(4 horas máximo). El equipo analiza cómo ha sido su manera de trabajar y cuáles son los problemas que podrían impedirle progresar adecuadamente, mejorando de manera continua su productividad. El Facilitador se encargará de ir eliminando los obstáculos identificados.</a:t>
            </a:r>
          </a:p>
          <a:p>
            <a:pPr algn="just"/>
            <a:endParaRPr lang="es-MX" dirty="0"/>
          </a:p>
        </p:txBody>
      </p:sp>
    </p:spTree>
    <p:extLst>
      <p:ext uri="{BB962C8B-B14F-4D97-AF65-F5344CB8AC3E}">
        <p14:creationId xmlns:p14="http://schemas.microsoft.com/office/powerpoint/2010/main" val="2510478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s-ES" sz="15000" b="1">
                <a:solidFill>
                  <a:prstClr val="white">
                    <a:lumMod val="65000"/>
                  </a:prstClr>
                </a:solidFill>
                <a:latin typeface="Georgia" pitchFamily="18" charset="0"/>
                <a:cs typeface="Arial" pitchFamily="34" charset="0"/>
              </a:rPr>
              <a:t>?</a:t>
            </a:r>
          </a:p>
        </p:txBody>
      </p:sp>
      <p:sp>
        <p:nvSpPr>
          <p:cNvPr id="9" name="Title 8"/>
          <p:cNvSpPr>
            <a:spLocks noGrp="1"/>
          </p:cNvSpPr>
          <p:nvPr>
            <p:ph type="title"/>
          </p:nvPr>
        </p:nvSpPr>
        <p:spPr/>
        <p:txBody>
          <a:bodyPr>
            <a:normAutofit/>
          </a:bodyPr>
          <a:lstStyle/>
          <a:p>
            <a:pPr lvl="0">
              <a:spcBef>
                <a:spcPts val="0"/>
              </a:spcBef>
            </a:pPr>
            <a:r>
              <a:rPr lang="es-ES" sz="3200" cap="none" dirty="0" smtClean="0">
                <a:solidFill>
                  <a:prstClr val="black">
                    <a:lumMod val="85000"/>
                    <a:lumOff val="15000"/>
                  </a:prstClr>
                </a:solidFill>
                <a:ea typeface="+mn-ea"/>
                <a:cs typeface="+mn-cs"/>
              </a:rPr>
              <a:t>Ma. Del Carmen Serrano H</a:t>
            </a:r>
            <a:br>
              <a:rPr lang="es-ES" sz="3200" cap="none" dirty="0" smtClean="0">
                <a:solidFill>
                  <a:prstClr val="black">
                    <a:lumMod val="85000"/>
                    <a:lumOff val="15000"/>
                  </a:prstClr>
                </a:solidFill>
                <a:ea typeface="+mn-ea"/>
                <a:cs typeface="+mn-cs"/>
              </a:rPr>
            </a:br>
            <a:r>
              <a:rPr lang="es-ES" sz="2000" b="0" cap="none" dirty="0">
                <a:solidFill>
                  <a:prstClr val="black">
                    <a:lumMod val="50000"/>
                    <a:lumOff val="50000"/>
                  </a:prstClr>
                </a:solidFill>
                <a:ea typeface="+mn-ea"/>
                <a:cs typeface="+mn-cs"/>
              </a:rPr>
              <a:t>cserrano@esystems.com.mx</a:t>
            </a:r>
            <a:r>
              <a:rPr lang="es-ES" sz="2000" b="0" cap="none" dirty="0">
                <a:solidFill>
                  <a:prstClr val="black"/>
                </a:solidFill>
                <a:ea typeface="+mn-ea"/>
                <a:cs typeface="+mn-cs"/>
              </a:rPr>
              <a:t/>
            </a:r>
            <a:br>
              <a:rPr lang="es-ES" sz="2000" b="0" cap="none" dirty="0">
                <a:solidFill>
                  <a:prstClr val="black"/>
                </a:solidFill>
                <a:ea typeface="+mn-ea"/>
                <a:cs typeface="+mn-cs"/>
              </a:rPr>
            </a:br>
            <a:r>
              <a:rPr lang="es-ES" sz="2000" b="0" cap="none" dirty="0" smtClean="0">
                <a:solidFill>
                  <a:prstClr val="black">
                    <a:lumMod val="50000"/>
                    <a:lumOff val="50000"/>
                  </a:prstClr>
                </a:solidFill>
                <a:ea typeface="+mn-ea"/>
                <a:cs typeface="+mn-cs"/>
              </a:rPr>
              <a:t>686 2717387</a:t>
            </a:r>
            <a:r>
              <a:rPr lang="es-ES" sz="4000" b="0" cap="none" dirty="0">
                <a:solidFill>
                  <a:prstClr val="black">
                    <a:lumMod val="50000"/>
                    <a:lumOff val="50000"/>
                  </a:prstClr>
                </a:solidFill>
                <a:ea typeface="+mn-ea"/>
                <a:cs typeface="Arial" pitchFamily="34" charset="0"/>
              </a:rPr>
              <a:t/>
            </a:r>
            <a:br>
              <a:rPr lang="es-ES" sz="4000" b="0" cap="none" dirty="0">
                <a:solidFill>
                  <a:prstClr val="black">
                    <a:lumMod val="50000"/>
                    <a:lumOff val="50000"/>
                  </a:prstClr>
                </a:solidFill>
                <a:ea typeface="+mn-ea"/>
                <a:cs typeface="Arial" pitchFamily="34" charset="0"/>
              </a:rPr>
            </a:br>
            <a:endParaRPr lang="es-ES" sz="2800" dirty="0"/>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graphicFrame>
        <p:nvGraphicFramePr>
          <p:cNvPr id="2" name="1 Diagrama"/>
          <p:cNvGraphicFramePr/>
          <p:nvPr>
            <p:extLst>
              <p:ext uri="{D42A27DB-BD31-4B8C-83A1-F6EECF244321}">
                <p14:modId xmlns:p14="http://schemas.microsoft.com/office/powerpoint/2010/main" val="1180042383"/>
              </p:ext>
            </p:extLst>
          </p:nvPr>
        </p:nvGraphicFramePr>
        <p:xfrm>
          <a:off x="1600200" y="125542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3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CuadroTexto"/>
          <p:cNvSpPr txBox="1"/>
          <p:nvPr/>
        </p:nvSpPr>
        <p:spPr>
          <a:xfrm>
            <a:off x="609600" y="1219200"/>
            <a:ext cx="7924801" cy="3785652"/>
          </a:xfrm>
          <a:prstGeom prst="rect">
            <a:avLst/>
          </a:prstGeom>
          <a:noFill/>
        </p:spPr>
        <p:txBody>
          <a:bodyPr wrap="square" rtlCol="0">
            <a:spAutoFit/>
          </a:bodyPr>
          <a:lstStyle/>
          <a:p>
            <a:pPr algn="just"/>
            <a:r>
              <a:rPr lang="es-MX" sz="2000" b="1" dirty="0" err="1"/>
              <a:t>Scrum</a:t>
            </a:r>
            <a:r>
              <a:rPr lang="es-MX" sz="2000" dirty="0"/>
              <a:t> es un proceso en el que se aplican de manera regular un conjunto de buenas prácticas para trabajar colaborativamente, en equipo, y obtener el mejor resultado posible de un proyecto. Estas prácticas se apoyan unas a otras y su selección tiene origen en un estudio de la manera de trabajar de equipos altamente productivos.</a:t>
            </a:r>
          </a:p>
          <a:p>
            <a:pPr algn="just"/>
            <a:endParaRPr lang="es-MX" sz="2000" dirty="0"/>
          </a:p>
          <a:p>
            <a:pPr algn="just"/>
            <a:r>
              <a:rPr lang="es-MX" sz="2000" dirty="0"/>
              <a:t>En </a:t>
            </a:r>
            <a:r>
              <a:rPr lang="es-MX" sz="2000" dirty="0" err="1"/>
              <a:t>Scrum</a:t>
            </a:r>
            <a:r>
              <a:rPr lang="es-MX" sz="2000" dirty="0"/>
              <a:t> se realizan entregas parciales y regulares del producto final, priorizadas por el beneficio que aportan al receptor del proyecto. Por ello, </a:t>
            </a:r>
            <a:r>
              <a:rPr lang="es-MX" sz="2000" dirty="0" err="1"/>
              <a:t>Scrum</a:t>
            </a:r>
            <a:r>
              <a:rPr lang="es-MX" sz="2000" dirty="0"/>
              <a:t> está especialmente indicado para proyectos en entornos complejos, donde se necesita obtener resultados pronto, donde los requisitos son cambiantes o poco definidos, donde la innovación, la competitividad, la flexibilidad y la productividad son fundamentales.</a:t>
            </a:r>
          </a:p>
        </p:txBody>
      </p:sp>
      <p:sp>
        <p:nvSpPr>
          <p:cNvPr id="2" name="1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1794658" cy="523220"/>
          </a:xfrm>
          <a:prstGeom prst="rect">
            <a:avLst/>
          </a:prstGeom>
          <a:noFill/>
        </p:spPr>
        <p:txBody>
          <a:bodyPr wrap="none" rtlCol="0">
            <a:spAutoFit/>
          </a:bodyPr>
          <a:lstStyle/>
          <a:p>
            <a:r>
              <a:rPr lang="es-MX" sz="2800" b="1" dirty="0"/>
              <a:t>Definición:</a:t>
            </a:r>
          </a:p>
        </p:txBody>
      </p:sp>
    </p:spTree>
    <p:custDataLst>
      <p:tags r:id="rId1"/>
    </p:custDataLst>
    <p:extLst>
      <p:ext uri="{BB962C8B-B14F-4D97-AF65-F5344CB8AC3E}">
        <p14:creationId xmlns:p14="http://schemas.microsoft.com/office/powerpoint/2010/main" val="329219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2" name="1 CuadroTexto"/>
          <p:cNvSpPr txBox="1"/>
          <p:nvPr/>
        </p:nvSpPr>
        <p:spPr>
          <a:xfrm>
            <a:off x="457200" y="914400"/>
            <a:ext cx="7924800" cy="4247317"/>
          </a:xfrm>
          <a:prstGeom prst="rect">
            <a:avLst/>
          </a:prstGeom>
          <a:noFill/>
        </p:spPr>
        <p:txBody>
          <a:bodyPr wrap="square" rtlCol="0">
            <a:spAutoFit/>
          </a:bodyPr>
          <a:lstStyle/>
          <a:p>
            <a:r>
              <a:rPr lang="es-MX" dirty="0"/>
              <a:t>Los principales beneficios que proporciona </a:t>
            </a:r>
            <a:r>
              <a:rPr lang="es-MX" b="1" dirty="0" err="1"/>
              <a:t>Scrum</a:t>
            </a:r>
            <a:r>
              <a:rPr lang="es-MX" b="1" dirty="0"/>
              <a:t> </a:t>
            </a:r>
            <a:r>
              <a:rPr lang="es-MX" dirty="0"/>
              <a:t>son:</a:t>
            </a:r>
          </a:p>
          <a:p>
            <a:r>
              <a:rPr lang="es-MX" dirty="0" smtClean="0"/>
              <a:t>Entrega </a:t>
            </a:r>
            <a:r>
              <a:rPr lang="es-MX" dirty="0"/>
              <a:t>mensual (o quincenal) de resultados (los requisitos más prioritarios en ese momento, ya completados) lo cual proporciona las siguientes ventajas:</a:t>
            </a:r>
          </a:p>
          <a:p>
            <a:pPr marL="342900" indent="-342900" algn="just">
              <a:buFont typeface="Arial" panose="020B0604020202020204" pitchFamily="34" charset="0"/>
              <a:buChar char="•"/>
            </a:pPr>
            <a:r>
              <a:rPr lang="es-MX" dirty="0"/>
              <a:t>Gestión regular de las expectativas del cliente y basada en resultados tangibles.</a:t>
            </a:r>
          </a:p>
          <a:p>
            <a:pPr marL="342900" indent="-342900" algn="just">
              <a:buFont typeface="Arial" panose="020B0604020202020204" pitchFamily="34" charset="0"/>
              <a:buChar char="•"/>
            </a:pPr>
            <a:r>
              <a:rPr lang="es-MX" dirty="0"/>
              <a:t>Resultados anticipados (time </a:t>
            </a:r>
            <a:r>
              <a:rPr lang="es-MX" dirty="0" err="1"/>
              <a:t>to</a:t>
            </a:r>
            <a:r>
              <a:rPr lang="es-MX" dirty="0"/>
              <a:t> </a:t>
            </a:r>
            <a:r>
              <a:rPr lang="es-MX" dirty="0" err="1"/>
              <a:t>market</a:t>
            </a:r>
            <a:r>
              <a:rPr lang="es-MX" dirty="0"/>
              <a:t>).</a:t>
            </a:r>
          </a:p>
          <a:p>
            <a:pPr marL="342900" indent="-342900" algn="just">
              <a:buFont typeface="Arial" panose="020B0604020202020204" pitchFamily="34" charset="0"/>
              <a:buChar char="•"/>
            </a:pPr>
            <a:r>
              <a:rPr lang="es-MX" dirty="0"/>
              <a:t>Flexibilidad y adaptación respecto a las necesidades del cliente, cambios en el mercado, etc.</a:t>
            </a:r>
          </a:p>
          <a:p>
            <a:pPr marL="342900" indent="-342900" algn="just">
              <a:buFont typeface="Arial" panose="020B0604020202020204" pitchFamily="34" charset="0"/>
              <a:buChar char="•"/>
            </a:pPr>
            <a:r>
              <a:rPr lang="es-MX" dirty="0"/>
              <a:t>Gestión sistemática del Retorno </a:t>
            </a:r>
            <a:endParaRPr lang="es-MX" dirty="0" smtClean="0"/>
          </a:p>
          <a:p>
            <a:pPr algn="just"/>
            <a:r>
              <a:rPr lang="es-MX" dirty="0" smtClean="0"/>
              <a:t>       de </a:t>
            </a:r>
            <a:r>
              <a:rPr lang="es-MX" dirty="0"/>
              <a:t>Inversión (ROI).</a:t>
            </a:r>
          </a:p>
          <a:p>
            <a:pPr marL="342900" indent="-342900" algn="just">
              <a:buFont typeface="Arial" panose="020B0604020202020204" pitchFamily="34" charset="0"/>
              <a:buChar char="•"/>
            </a:pPr>
            <a:r>
              <a:rPr lang="es-MX" dirty="0"/>
              <a:t>Mitigación sistemática de los </a:t>
            </a:r>
            <a:r>
              <a:rPr lang="es-MX" dirty="0" smtClean="0"/>
              <a:t>riesgos</a:t>
            </a:r>
          </a:p>
          <a:p>
            <a:pPr algn="just"/>
            <a:r>
              <a:rPr lang="es-MX" dirty="0" smtClean="0"/>
              <a:t>       del </a:t>
            </a:r>
            <a:r>
              <a:rPr lang="es-MX" dirty="0"/>
              <a:t>proyecto.</a:t>
            </a:r>
          </a:p>
          <a:p>
            <a:pPr marL="342900" indent="-342900" algn="just">
              <a:buFont typeface="Arial" panose="020B0604020202020204" pitchFamily="34" charset="0"/>
              <a:buChar char="•"/>
            </a:pPr>
            <a:r>
              <a:rPr lang="es-MX" dirty="0"/>
              <a:t>Productividad y calidad.</a:t>
            </a:r>
          </a:p>
          <a:p>
            <a:pPr marL="342900" indent="-342900" algn="just">
              <a:buFont typeface="Arial" panose="020B0604020202020204" pitchFamily="34" charset="0"/>
              <a:buChar char="•"/>
            </a:pPr>
            <a:r>
              <a:rPr lang="es-MX" dirty="0"/>
              <a:t>Alineamiento entre el cliente </a:t>
            </a:r>
            <a:endParaRPr lang="es-MX" dirty="0" smtClean="0"/>
          </a:p>
          <a:p>
            <a:pPr algn="just"/>
            <a:r>
              <a:rPr lang="es-MX" dirty="0" smtClean="0"/>
              <a:t>        y </a:t>
            </a:r>
            <a:r>
              <a:rPr lang="es-MX" dirty="0"/>
              <a:t>el equipo de desarrollo.</a:t>
            </a:r>
          </a:p>
          <a:p>
            <a:pPr marL="342900" indent="-342900" algn="just">
              <a:buFont typeface="Arial" panose="020B0604020202020204" pitchFamily="34" charset="0"/>
              <a:buChar char="•"/>
            </a:pPr>
            <a:r>
              <a:rPr lang="es-MX" dirty="0"/>
              <a:t>Equipo motivado</a:t>
            </a:r>
            <a:r>
              <a:rPr lang="es-MX" dirty="0" smtClean="0"/>
              <a:t>.</a:t>
            </a:r>
            <a:endParaRPr lang="es-MX" dirty="0"/>
          </a:p>
        </p:txBody>
      </p:sp>
      <p:sp>
        <p:nvSpPr>
          <p:cNvPr id="4" name="3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CuadroTexto"/>
          <p:cNvSpPr txBox="1"/>
          <p:nvPr/>
        </p:nvSpPr>
        <p:spPr>
          <a:xfrm>
            <a:off x="218116" y="201171"/>
            <a:ext cx="1581843" cy="461665"/>
          </a:xfrm>
          <a:prstGeom prst="rect">
            <a:avLst/>
          </a:prstGeom>
          <a:noFill/>
        </p:spPr>
        <p:txBody>
          <a:bodyPr wrap="none" rtlCol="0">
            <a:spAutoFit/>
          </a:bodyPr>
          <a:lstStyle/>
          <a:p>
            <a:r>
              <a:rPr lang="es-MX" sz="2400" b="1" dirty="0" smtClean="0"/>
              <a:t>Beneficios:</a:t>
            </a:r>
            <a:endParaRPr lang="es-MX" sz="2400" b="1" dirty="0"/>
          </a:p>
        </p:txBody>
      </p:sp>
      <p:pic>
        <p:nvPicPr>
          <p:cNvPr id="7" name="6 Imagen"/>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19600" y="2743200"/>
            <a:ext cx="4401250" cy="3229426"/>
          </a:xfrm>
          <a:prstGeom prst="rect">
            <a:avLst/>
          </a:prstGeom>
        </p:spPr>
      </p:pic>
    </p:spTree>
    <p:custDataLst>
      <p:tags r:id="rId1"/>
    </p:custDataLst>
    <p:extLst>
      <p:ext uri="{BB962C8B-B14F-4D97-AF65-F5344CB8AC3E}">
        <p14:creationId xmlns:p14="http://schemas.microsoft.com/office/powerpoint/2010/main" val="2098031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3190810" cy="461665"/>
          </a:xfrm>
          <a:prstGeom prst="rect">
            <a:avLst/>
          </a:prstGeom>
          <a:noFill/>
        </p:spPr>
        <p:txBody>
          <a:bodyPr wrap="none" rtlCol="0">
            <a:spAutoFit/>
          </a:bodyPr>
          <a:lstStyle/>
          <a:p>
            <a:r>
              <a:rPr lang="es-MX" sz="2400" b="1" dirty="0" smtClean="0"/>
              <a:t>Fundamentos de </a:t>
            </a:r>
            <a:r>
              <a:rPr lang="es-MX" sz="2400" b="1" dirty="0" err="1" smtClean="0"/>
              <a:t>Scrum</a:t>
            </a:r>
            <a:endParaRPr lang="es-MX" sz="2400" b="1" dirty="0"/>
          </a:p>
        </p:txBody>
      </p:sp>
      <p:sp>
        <p:nvSpPr>
          <p:cNvPr id="5" name="4 CuadroTexto"/>
          <p:cNvSpPr txBox="1"/>
          <p:nvPr/>
        </p:nvSpPr>
        <p:spPr>
          <a:xfrm>
            <a:off x="685800" y="914400"/>
            <a:ext cx="8001000" cy="5339923"/>
          </a:xfrm>
          <a:prstGeom prst="rect">
            <a:avLst/>
          </a:prstGeom>
          <a:noFill/>
        </p:spPr>
        <p:txBody>
          <a:bodyPr wrap="square" rtlCol="0">
            <a:spAutoFit/>
          </a:bodyPr>
          <a:lstStyle/>
          <a:p>
            <a:pPr algn="just"/>
            <a:r>
              <a:rPr lang="es-MX" smtClean="0"/>
              <a:t>Scrum</a:t>
            </a:r>
            <a:r>
              <a:rPr lang="es-MX" dirty="0" smtClean="0"/>
              <a:t> </a:t>
            </a:r>
            <a:r>
              <a:rPr lang="es-MX" dirty="0"/>
              <a:t>se basa en:</a:t>
            </a:r>
          </a:p>
          <a:p>
            <a:pPr algn="just"/>
            <a:endParaRPr lang="es-MX" sz="1600" dirty="0"/>
          </a:p>
          <a:p>
            <a:pPr marL="285750" indent="-285750" algn="just">
              <a:buFont typeface="Arial" panose="020B0604020202020204" pitchFamily="34" charset="0"/>
              <a:buChar char="•"/>
            </a:pPr>
            <a:r>
              <a:rPr lang="es-MX" sz="1700" dirty="0"/>
              <a:t>El desarrollo incremental de los requisitos del proyecto en bloques temporales cortos y fijos (iteraciones de un mes natural y hasta de dos semanas, si así se necesita).</a:t>
            </a:r>
          </a:p>
          <a:p>
            <a:pPr marL="285750" indent="-285750" algn="just">
              <a:buFont typeface="Arial" panose="020B0604020202020204" pitchFamily="34" charset="0"/>
              <a:buChar char="•"/>
            </a:pPr>
            <a:r>
              <a:rPr lang="es-MX" sz="1700" dirty="0"/>
              <a:t>La priorización de los requisitos por valor para el cliente y coste de desarrollo en cada iteración.</a:t>
            </a:r>
          </a:p>
          <a:p>
            <a:pPr marL="285750" indent="-285750" algn="just">
              <a:buFont typeface="Arial" panose="020B0604020202020204" pitchFamily="34" charset="0"/>
              <a:buChar char="•"/>
            </a:pPr>
            <a:r>
              <a:rPr lang="es-MX" sz="1700" dirty="0"/>
              <a:t>El control empírico del proyecto. Por un lado, al final de cada iteración se demuestra al cliente el resultado real obtenido, de manera que pueda tomar las decisiones necesarias en función de lo que observa y del contexto del proyecto en ese momento. Por otro lado, el equipo se sincroniza diariamente y realiza las adaptaciones necesarias.</a:t>
            </a:r>
          </a:p>
          <a:p>
            <a:pPr marL="285750" indent="-285750" algn="just">
              <a:buFont typeface="Arial" panose="020B0604020202020204" pitchFamily="34" charset="0"/>
              <a:buChar char="•"/>
            </a:pPr>
            <a:r>
              <a:rPr lang="es-MX" sz="1700" dirty="0"/>
              <a:t>La potenciación del equipo, que se compromete a entregar unos requisitos y para ello se le otorga la autoridad necesaria para organizar su trabajo.</a:t>
            </a:r>
          </a:p>
          <a:p>
            <a:pPr marL="285750" indent="-285750" algn="just">
              <a:buFont typeface="Arial" panose="020B0604020202020204" pitchFamily="34" charset="0"/>
              <a:buChar char="•"/>
            </a:pPr>
            <a:r>
              <a:rPr lang="es-MX" sz="1700" dirty="0"/>
              <a:t>La sistematización de la colaboración y la comunicación tanto entre el equipo y como con el cliente.</a:t>
            </a:r>
          </a:p>
          <a:p>
            <a:pPr marL="285750" indent="-285750" algn="just">
              <a:buFont typeface="Arial" panose="020B0604020202020204" pitchFamily="34" charset="0"/>
              <a:buChar char="•"/>
            </a:pPr>
            <a:r>
              <a:rPr lang="es-MX" sz="1700" dirty="0"/>
              <a:t>El </a:t>
            </a:r>
            <a:r>
              <a:rPr lang="es-MX" sz="1700" dirty="0" err="1"/>
              <a:t>timeboxing</a:t>
            </a:r>
            <a:r>
              <a:rPr lang="es-MX" sz="1700" dirty="0"/>
              <a:t> de las actividades del proyecto, para ayudar a la toma de decisiones y conseguir resultados. </a:t>
            </a:r>
          </a:p>
          <a:p>
            <a:pPr marL="285750" indent="-285750" algn="just">
              <a:buFont typeface="Arial" panose="020B0604020202020204" pitchFamily="34" charset="0"/>
              <a:buChar char="•"/>
            </a:pPr>
            <a:r>
              <a:rPr lang="es-MX" sz="1700" dirty="0"/>
              <a:t>Estas prácticas se apoyan unas a otras y su selección tiene origen en un estudio de la manera de trabajar de equipos altamente productivos.</a:t>
            </a:r>
            <a:endParaRPr lang="es-MX" sz="1700" dirty="0" smtClean="0"/>
          </a:p>
          <a:p>
            <a:r>
              <a:rPr lang="es-MX" sz="2000" b="1" dirty="0" smtClean="0"/>
              <a:t>  </a:t>
            </a:r>
            <a:endParaRPr lang="es-MX" sz="2400" b="1" dirty="0"/>
          </a:p>
        </p:txBody>
      </p:sp>
    </p:spTree>
    <p:custDataLst>
      <p:tags r:id="rId1"/>
    </p:custDataLst>
    <p:extLst>
      <p:ext uri="{BB962C8B-B14F-4D97-AF65-F5344CB8AC3E}">
        <p14:creationId xmlns:p14="http://schemas.microsoft.com/office/powerpoint/2010/main" val="2888216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1844416" cy="461665"/>
          </a:xfrm>
          <a:prstGeom prst="rect">
            <a:avLst/>
          </a:prstGeom>
          <a:noFill/>
        </p:spPr>
        <p:txBody>
          <a:bodyPr wrap="none" rtlCol="0">
            <a:spAutoFit/>
          </a:bodyPr>
          <a:lstStyle/>
          <a:p>
            <a:r>
              <a:rPr lang="es-MX" sz="2400" b="1" dirty="0" smtClean="0"/>
              <a:t>Terminología</a:t>
            </a:r>
            <a:endParaRPr lang="es-MX" sz="2400" b="1" dirty="0"/>
          </a:p>
        </p:txBody>
      </p:sp>
      <p:sp>
        <p:nvSpPr>
          <p:cNvPr id="2" name="1 Rectángulo"/>
          <p:cNvSpPr/>
          <p:nvPr/>
        </p:nvSpPr>
        <p:spPr>
          <a:xfrm>
            <a:off x="466411" y="990600"/>
            <a:ext cx="7391400" cy="3970318"/>
          </a:xfrm>
          <a:prstGeom prst="rect">
            <a:avLst/>
          </a:prstGeom>
        </p:spPr>
        <p:txBody>
          <a:bodyPr wrap="square">
            <a:spAutoFit/>
          </a:bodyPr>
          <a:lstStyle/>
          <a:p>
            <a:pPr algn="just"/>
            <a:r>
              <a:rPr lang="es-MX" dirty="0" smtClean="0">
                <a:hlinkClick r:id="rId4"/>
              </a:rPr>
              <a:t>El </a:t>
            </a:r>
            <a:r>
              <a:rPr lang="es-MX" dirty="0">
                <a:hlinkClick r:id="rId4"/>
              </a:rPr>
              <a:t>facilitador (</a:t>
            </a:r>
            <a:r>
              <a:rPr lang="es-MX" dirty="0" err="1">
                <a:hlinkClick r:id="rId4"/>
              </a:rPr>
              <a:t>Scrum</a:t>
            </a:r>
            <a:r>
              <a:rPr lang="es-MX" dirty="0">
                <a:hlinkClick r:id="rId4"/>
              </a:rPr>
              <a:t> Master)</a:t>
            </a:r>
            <a:endParaRPr lang="es-MX" dirty="0"/>
          </a:p>
          <a:p>
            <a:pPr algn="just"/>
            <a:r>
              <a:rPr lang="es-MX" dirty="0"/>
              <a:t>El gestor de proyecto pasa a ser un facilitador que vela por que se cumpla el proceso de </a:t>
            </a:r>
            <a:r>
              <a:rPr lang="es-MX" dirty="0" err="1"/>
              <a:t>Scrum</a:t>
            </a:r>
            <a:r>
              <a:rPr lang="es-MX" dirty="0"/>
              <a:t>, quita impedimentos, protege al equipo y facilita las reuniones para que tanto el equipo como el cliente colaboren y se obtengan las máximas </a:t>
            </a:r>
            <a:r>
              <a:rPr lang="es-MX" dirty="0" smtClean="0"/>
              <a:t>sinergias. El </a:t>
            </a:r>
            <a:r>
              <a:rPr lang="es-MX" dirty="0"/>
              <a:t>buen gestor confía en su equipo y lo potencia; ayuda a que avance, promueve la comunicación y la confianza entre el equipo y con el cliente; tolera errores y no busca culpables, sino mejorar el proceso de trabajo; practica con el ejemplo.</a:t>
            </a:r>
          </a:p>
          <a:p>
            <a:pPr algn="just"/>
            <a:endParaRPr lang="es-MX" dirty="0" smtClean="0">
              <a:hlinkClick r:id="rId5"/>
            </a:endParaRPr>
          </a:p>
          <a:p>
            <a:pPr algn="just"/>
            <a:r>
              <a:rPr lang="es-MX" dirty="0" smtClean="0">
                <a:hlinkClick r:id="rId5"/>
              </a:rPr>
              <a:t>El </a:t>
            </a:r>
            <a:r>
              <a:rPr lang="es-MX" dirty="0">
                <a:hlinkClick r:id="rId5"/>
              </a:rPr>
              <a:t>cliente (</a:t>
            </a:r>
            <a:r>
              <a:rPr lang="es-MX" dirty="0" err="1">
                <a:hlinkClick r:id="rId5"/>
              </a:rPr>
              <a:t>Product</a:t>
            </a:r>
            <a:r>
              <a:rPr lang="es-MX" dirty="0">
                <a:hlinkClick r:id="rId5"/>
              </a:rPr>
              <a:t> </a:t>
            </a:r>
            <a:r>
              <a:rPr lang="es-MX" dirty="0" err="1">
                <a:hlinkClick r:id="rId5"/>
              </a:rPr>
              <a:t>Owner</a:t>
            </a:r>
            <a:r>
              <a:rPr lang="es-MX" dirty="0">
                <a:hlinkClick r:id="rId5"/>
              </a:rPr>
              <a:t>)</a:t>
            </a:r>
            <a:endParaRPr lang="es-MX" dirty="0"/>
          </a:p>
          <a:p>
            <a:pPr algn="just"/>
            <a:r>
              <a:rPr lang="es-MX" dirty="0"/>
              <a:t>Es el representante de todos los interesados en el proyecto, con autoridad para tomar decisiones. Define los objetivos del producto o proyecto y dirige los resultados del proyecto maximizando su ROI, para lo cual participa en las reuniones de planificación de iteración y de demostración</a:t>
            </a:r>
            <a:r>
              <a:rPr lang="es-MX" dirty="0" smtClean="0"/>
              <a:t>.</a:t>
            </a:r>
            <a:endParaRPr lang="es-MX" dirty="0"/>
          </a:p>
        </p:txBody>
      </p:sp>
    </p:spTree>
    <p:custDataLst>
      <p:tags r:id="rId1"/>
    </p:custDataLst>
    <p:extLst>
      <p:ext uri="{BB962C8B-B14F-4D97-AF65-F5344CB8AC3E}">
        <p14:creationId xmlns:p14="http://schemas.microsoft.com/office/powerpoint/2010/main" val="388553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1844416" cy="461665"/>
          </a:xfrm>
          <a:prstGeom prst="rect">
            <a:avLst/>
          </a:prstGeom>
          <a:noFill/>
        </p:spPr>
        <p:txBody>
          <a:bodyPr wrap="none" rtlCol="0">
            <a:spAutoFit/>
          </a:bodyPr>
          <a:lstStyle/>
          <a:p>
            <a:r>
              <a:rPr lang="es-MX" sz="2400" b="1" dirty="0" smtClean="0"/>
              <a:t>Terminología</a:t>
            </a:r>
            <a:endParaRPr lang="es-MX" sz="2400" b="1" dirty="0"/>
          </a:p>
        </p:txBody>
      </p:sp>
      <p:sp>
        <p:nvSpPr>
          <p:cNvPr id="2" name="1 CuadroTexto"/>
          <p:cNvSpPr txBox="1"/>
          <p:nvPr/>
        </p:nvSpPr>
        <p:spPr>
          <a:xfrm>
            <a:off x="457200" y="812194"/>
            <a:ext cx="8305800" cy="5909310"/>
          </a:xfrm>
          <a:prstGeom prst="rect">
            <a:avLst/>
          </a:prstGeom>
          <a:noFill/>
        </p:spPr>
        <p:txBody>
          <a:bodyPr wrap="square" rtlCol="0">
            <a:spAutoFit/>
          </a:bodyPr>
          <a:lstStyle/>
          <a:p>
            <a:pPr algn="just"/>
            <a:r>
              <a:rPr lang="es-MX" dirty="0">
                <a:hlinkClick r:id="rId4"/>
              </a:rPr>
              <a:t>El equipo (</a:t>
            </a:r>
            <a:r>
              <a:rPr lang="es-MX" dirty="0" err="1">
                <a:hlinkClick r:id="rId4"/>
              </a:rPr>
              <a:t>Team</a:t>
            </a:r>
            <a:r>
              <a:rPr lang="es-MX" dirty="0">
                <a:hlinkClick r:id="rId4"/>
              </a:rPr>
              <a:t>)</a:t>
            </a:r>
            <a:endParaRPr lang="es-MX" dirty="0"/>
          </a:p>
          <a:p>
            <a:pPr algn="just"/>
            <a:r>
              <a:rPr lang="es-MX" dirty="0"/>
              <a:t>Desarrolla el producto y tiene un objetivo común, dado que adquiere un compromiso en cada iteración. Es un equipo </a:t>
            </a:r>
            <a:r>
              <a:rPr lang="es-MX" dirty="0" err="1"/>
              <a:t>autoorganizado</a:t>
            </a:r>
            <a:r>
              <a:rPr lang="es-MX" dirty="0"/>
              <a:t> y multidisciplinar, idealmente de entre 5 y 9 personas a tiempo completo, en una misma localización física y trabajando en un único proyecto.</a:t>
            </a:r>
          </a:p>
          <a:p>
            <a:pPr algn="just"/>
            <a:endParaRPr lang="es-MX" dirty="0" smtClean="0">
              <a:hlinkClick r:id="rId5"/>
            </a:endParaRPr>
          </a:p>
          <a:p>
            <a:pPr algn="just"/>
            <a:r>
              <a:rPr lang="es-MX" dirty="0" smtClean="0">
                <a:hlinkClick r:id="rId5"/>
              </a:rPr>
              <a:t>Potenciación </a:t>
            </a:r>
            <a:r>
              <a:rPr lang="es-MX" dirty="0">
                <a:hlinkClick r:id="rId5"/>
              </a:rPr>
              <a:t>del equipo</a:t>
            </a:r>
            <a:endParaRPr lang="es-MX" dirty="0"/>
          </a:p>
          <a:p>
            <a:pPr algn="just"/>
            <a:r>
              <a:rPr lang="es-MX" dirty="0"/>
              <a:t>El equipo selecciona los objetivos/requisitos que se compromete a desarrollar en cada </a:t>
            </a:r>
            <a:r>
              <a:rPr lang="es-MX" dirty="0" smtClean="0"/>
              <a:t>sprint. </a:t>
            </a:r>
            <a:r>
              <a:rPr lang="es-MX" dirty="0"/>
              <a:t>Se </a:t>
            </a:r>
            <a:r>
              <a:rPr lang="es-MX" dirty="0" err="1"/>
              <a:t>autogestiona</a:t>
            </a:r>
            <a:r>
              <a:rPr lang="es-MX" dirty="0"/>
              <a:t> para identificar tareas, estimar esfuerzos y </a:t>
            </a:r>
            <a:r>
              <a:rPr lang="es-MX" dirty="0" err="1"/>
              <a:t>autoasignarse</a:t>
            </a:r>
            <a:r>
              <a:rPr lang="es-MX" dirty="0"/>
              <a:t> tareas. Al finalizar cada </a:t>
            </a:r>
            <a:r>
              <a:rPr lang="es-MX" dirty="0" smtClean="0"/>
              <a:t>sprint </a:t>
            </a:r>
            <a:r>
              <a:rPr lang="es-MX" dirty="0"/>
              <a:t>demuestra los objetivos completados y analiza las mejoras a realizar en su modo de trabajar.</a:t>
            </a:r>
          </a:p>
          <a:p>
            <a:pPr algn="just"/>
            <a:endParaRPr lang="es-MX" dirty="0" smtClean="0">
              <a:hlinkClick r:id="rId6"/>
            </a:endParaRPr>
          </a:p>
          <a:p>
            <a:pPr algn="just"/>
            <a:r>
              <a:rPr lang="es-MX" dirty="0" err="1" smtClean="0">
                <a:hlinkClick r:id="rId6"/>
              </a:rPr>
              <a:t>Skills</a:t>
            </a:r>
            <a:r>
              <a:rPr lang="es-MX" dirty="0" smtClean="0">
                <a:hlinkClick r:id="rId6"/>
              </a:rPr>
              <a:t> </a:t>
            </a:r>
            <a:r>
              <a:rPr lang="es-MX" dirty="0">
                <a:hlinkClick r:id="rId6"/>
              </a:rPr>
              <a:t>en un equipo ágil</a:t>
            </a:r>
            <a:endParaRPr lang="es-MX" dirty="0"/>
          </a:p>
          <a:p>
            <a:pPr algn="just"/>
            <a:r>
              <a:rPr lang="es-MX" dirty="0"/>
              <a:t>Los </a:t>
            </a:r>
            <a:r>
              <a:rPr lang="es-MX" dirty="0" err="1"/>
              <a:t>skills</a:t>
            </a:r>
            <a:r>
              <a:rPr lang="es-MX" dirty="0"/>
              <a:t> en un equipo ágil se pueden agrupar según estén relacionados con la orientación a producir valor para el receptor final del producto, con la capacidad de trabajar en equipo o con la capacidad de mejorar.</a:t>
            </a:r>
          </a:p>
          <a:p>
            <a:pPr algn="just"/>
            <a:endParaRPr lang="es-MX" dirty="0" smtClean="0">
              <a:hlinkClick r:id="rId7"/>
            </a:endParaRPr>
          </a:p>
          <a:p>
            <a:pPr algn="just"/>
            <a:r>
              <a:rPr lang="es-MX" dirty="0" smtClean="0">
                <a:hlinkClick r:id="rId7"/>
              </a:rPr>
              <a:t>Colaboración </a:t>
            </a:r>
            <a:r>
              <a:rPr lang="es-MX" dirty="0">
                <a:hlinkClick r:id="rId7"/>
              </a:rPr>
              <a:t>y comunicación entre el equipo y con el cliente</a:t>
            </a:r>
            <a:endParaRPr lang="es-MX" dirty="0"/>
          </a:p>
          <a:p>
            <a:pPr algn="just"/>
            <a:r>
              <a:rPr lang="es-MX" dirty="0"/>
              <a:t>El equipo participa con el cliente en la creación de la lista de objetivos/requisitos priorizada del producto o proyecto, proporciona la estimación de su esfuerzo y pregunta al cliente los detalles en la reunión de planificación de la iteración.</a:t>
            </a:r>
          </a:p>
        </p:txBody>
      </p:sp>
    </p:spTree>
    <p:custDataLst>
      <p:tags r:id="rId1"/>
    </p:custDataLst>
    <p:extLst>
      <p:ext uri="{BB962C8B-B14F-4D97-AF65-F5344CB8AC3E}">
        <p14:creationId xmlns:p14="http://schemas.microsoft.com/office/powerpoint/2010/main" val="4092749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1844416" cy="461665"/>
          </a:xfrm>
          <a:prstGeom prst="rect">
            <a:avLst/>
          </a:prstGeom>
          <a:noFill/>
        </p:spPr>
        <p:txBody>
          <a:bodyPr wrap="none" rtlCol="0">
            <a:spAutoFit/>
          </a:bodyPr>
          <a:lstStyle/>
          <a:p>
            <a:r>
              <a:rPr lang="es-MX" sz="2400" b="1" dirty="0" smtClean="0"/>
              <a:t>Terminología</a:t>
            </a:r>
            <a:endParaRPr lang="es-MX" sz="2400" b="1" dirty="0"/>
          </a:p>
        </p:txBody>
      </p:sp>
      <p:sp>
        <p:nvSpPr>
          <p:cNvPr id="2" name="1 CuadroTexto"/>
          <p:cNvSpPr txBox="1"/>
          <p:nvPr/>
        </p:nvSpPr>
        <p:spPr>
          <a:xfrm>
            <a:off x="457200" y="1066800"/>
            <a:ext cx="8305800" cy="5355312"/>
          </a:xfrm>
          <a:prstGeom prst="rect">
            <a:avLst/>
          </a:prstGeom>
          <a:noFill/>
        </p:spPr>
        <p:txBody>
          <a:bodyPr wrap="square" rtlCol="0">
            <a:spAutoFit/>
          </a:bodyPr>
          <a:lstStyle/>
          <a:p>
            <a:pPr algn="just"/>
            <a:r>
              <a:rPr lang="es-MX" dirty="0">
                <a:hlinkClick r:id="rId4"/>
              </a:rPr>
              <a:t>Lista de objetivos/requisitos priorizada (</a:t>
            </a:r>
            <a:r>
              <a:rPr lang="es-MX" dirty="0" err="1">
                <a:hlinkClick r:id="rId4"/>
              </a:rPr>
              <a:t>Product</a:t>
            </a:r>
            <a:r>
              <a:rPr lang="es-MX" dirty="0">
                <a:hlinkClick r:id="rId4"/>
              </a:rPr>
              <a:t> </a:t>
            </a:r>
            <a:r>
              <a:rPr lang="es-MX" dirty="0" err="1">
                <a:hlinkClick r:id="rId4"/>
              </a:rPr>
              <a:t>Backlog</a:t>
            </a:r>
            <a:r>
              <a:rPr lang="es-MX" dirty="0">
                <a:hlinkClick r:id="rId4"/>
              </a:rPr>
              <a:t>)</a:t>
            </a:r>
            <a:endParaRPr lang="es-MX" dirty="0"/>
          </a:p>
          <a:p>
            <a:pPr algn="just"/>
            <a:r>
              <a:rPr lang="es-MX" dirty="0"/>
              <a:t>Lista de objetivos/requisitos priorizada según el valor que aportan al cliente, su coste estimado de desarrollo (en función de la “definición de completado”) y los riesgos asociados. Está dividida en iteraciones de duración fija (2 o 4 semanas) y entregas. </a:t>
            </a:r>
            <a:endParaRPr lang="es-MX" dirty="0" smtClean="0"/>
          </a:p>
          <a:p>
            <a:pPr algn="just"/>
            <a:endParaRPr lang="es-MX" dirty="0" smtClean="0"/>
          </a:p>
          <a:p>
            <a:r>
              <a:rPr lang="es-MX" dirty="0">
                <a:hlinkClick r:id="rId5"/>
              </a:rPr>
              <a:t>Lista de tareas de la iteración (Sprint </a:t>
            </a:r>
            <a:r>
              <a:rPr lang="es-MX" dirty="0" err="1">
                <a:hlinkClick r:id="rId5"/>
              </a:rPr>
              <a:t>Backlog</a:t>
            </a:r>
            <a:r>
              <a:rPr lang="es-MX" dirty="0">
                <a:hlinkClick r:id="rId5"/>
              </a:rPr>
              <a:t>)</a:t>
            </a:r>
            <a:endParaRPr lang="es-MX" dirty="0"/>
          </a:p>
          <a:p>
            <a:r>
              <a:rPr lang="es-MX" dirty="0"/>
              <a:t>Plan que elabora el equipo para completar los objetivos/requisitos seleccionados para la iteración.</a:t>
            </a:r>
            <a:br>
              <a:rPr lang="es-MX" dirty="0"/>
            </a:br>
            <a:endParaRPr lang="es-MX" dirty="0"/>
          </a:p>
          <a:p>
            <a:r>
              <a:rPr lang="es-MX" dirty="0">
                <a:hlinkClick r:id="rId6"/>
              </a:rPr>
              <a:t>Planificación de la iteración (Sprint </a:t>
            </a:r>
            <a:r>
              <a:rPr lang="es-MX" dirty="0" err="1">
                <a:hlinkClick r:id="rId6"/>
              </a:rPr>
              <a:t>planning</a:t>
            </a:r>
            <a:r>
              <a:rPr lang="es-MX" dirty="0">
                <a:hlinkClick r:id="rId6"/>
              </a:rPr>
              <a:t>)</a:t>
            </a:r>
            <a:endParaRPr lang="es-MX" dirty="0"/>
          </a:p>
          <a:p>
            <a:r>
              <a:rPr lang="es-MX" dirty="0"/>
              <a:t>Reunión en que el cliente define la meta de la iteración, el equipo selecciona de los requisitos más prioritarios que se compromete a completar y planifica las tareas.</a:t>
            </a:r>
            <a:br>
              <a:rPr lang="es-MX" dirty="0"/>
            </a:br>
            <a:endParaRPr lang="es-MX" dirty="0"/>
          </a:p>
          <a:p>
            <a:r>
              <a:rPr lang="es-MX" dirty="0">
                <a:hlinkClick r:id="rId7"/>
              </a:rPr>
              <a:t>Ejemplo de uso del tablero o pizarra de tareas (</a:t>
            </a:r>
            <a:r>
              <a:rPr lang="es-MX" dirty="0" err="1">
                <a:hlinkClick r:id="rId7"/>
              </a:rPr>
              <a:t>Scrum</a:t>
            </a:r>
            <a:r>
              <a:rPr lang="es-MX" dirty="0">
                <a:hlinkClick r:id="rId7"/>
              </a:rPr>
              <a:t> </a:t>
            </a:r>
            <a:r>
              <a:rPr lang="es-MX" dirty="0" err="1">
                <a:hlinkClick r:id="rId7"/>
              </a:rPr>
              <a:t>Taskboard</a:t>
            </a:r>
            <a:r>
              <a:rPr lang="es-MX" dirty="0">
                <a:hlinkClick r:id="rId7"/>
              </a:rPr>
              <a:t>)</a:t>
            </a:r>
            <a:r>
              <a:rPr lang="es-MX" dirty="0"/>
              <a:t> </a:t>
            </a:r>
          </a:p>
          <a:p>
            <a:r>
              <a:rPr lang="es-MX" dirty="0"/>
              <a:t>La lista de objetivos a completar en la iteración (</a:t>
            </a:r>
            <a:r>
              <a:rPr lang="es-MX" dirty="0" err="1"/>
              <a:t>Product</a:t>
            </a:r>
            <a:r>
              <a:rPr lang="es-MX" dirty="0"/>
              <a:t> </a:t>
            </a:r>
            <a:r>
              <a:rPr lang="es-MX" dirty="0" err="1"/>
              <a:t>Backlog</a:t>
            </a:r>
            <a:r>
              <a:rPr lang="es-MX" dirty="0"/>
              <a:t> </a:t>
            </a:r>
            <a:r>
              <a:rPr lang="es-MX" dirty="0" err="1"/>
              <a:t>Items</a:t>
            </a:r>
            <a:r>
              <a:rPr lang="es-MX" dirty="0"/>
              <a:t>) se puede gestionar mediante un tablón de tareas (</a:t>
            </a:r>
            <a:r>
              <a:rPr lang="es-MX" dirty="0" err="1"/>
              <a:t>Scrum</a:t>
            </a:r>
            <a:r>
              <a:rPr lang="es-MX" dirty="0"/>
              <a:t> </a:t>
            </a:r>
            <a:r>
              <a:rPr lang="es-MX" dirty="0" err="1"/>
              <a:t>Taskboard</a:t>
            </a:r>
            <a:r>
              <a:rPr lang="es-MX" dirty="0"/>
              <a:t>) que actúa como radiador de información. En este artículo se muestra cómo construirlo y un ejemplo de su uso.</a:t>
            </a:r>
          </a:p>
          <a:p>
            <a:pPr algn="just"/>
            <a:endParaRPr lang="es-MX" dirty="0"/>
          </a:p>
          <a:p>
            <a:endParaRPr lang="es-MX" dirty="0"/>
          </a:p>
        </p:txBody>
      </p:sp>
    </p:spTree>
    <p:custDataLst>
      <p:tags r:id="rId1"/>
    </p:custDataLst>
    <p:extLst>
      <p:ext uri="{BB962C8B-B14F-4D97-AF65-F5344CB8AC3E}">
        <p14:creationId xmlns:p14="http://schemas.microsoft.com/office/powerpoint/2010/main" val="3846088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sp>
        <p:nvSpPr>
          <p:cNvPr id="3" name="2 Rectángulo"/>
          <p:cNvSpPr/>
          <p:nvPr/>
        </p:nvSpPr>
        <p:spPr>
          <a:xfrm>
            <a:off x="0" y="636348"/>
            <a:ext cx="9144000" cy="152400"/>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3 CuadroTexto"/>
          <p:cNvSpPr txBox="1"/>
          <p:nvPr/>
        </p:nvSpPr>
        <p:spPr>
          <a:xfrm>
            <a:off x="218116" y="201171"/>
            <a:ext cx="1844416" cy="461665"/>
          </a:xfrm>
          <a:prstGeom prst="rect">
            <a:avLst/>
          </a:prstGeom>
          <a:noFill/>
        </p:spPr>
        <p:txBody>
          <a:bodyPr wrap="none" rtlCol="0">
            <a:spAutoFit/>
          </a:bodyPr>
          <a:lstStyle/>
          <a:p>
            <a:r>
              <a:rPr lang="es-MX" sz="2400" b="1" dirty="0" smtClean="0"/>
              <a:t>Terminología</a:t>
            </a:r>
            <a:endParaRPr lang="es-MX" sz="2400" b="1" dirty="0"/>
          </a:p>
        </p:txBody>
      </p:sp>
      <p:sp>
        <p:nvSpPr>
          <p:cNvPr id="2" name="1 CuadroTexto"/>
          <p:cNvSpPr txBox="1"/>
          <p:nvPr/>
        </p:nvSpPr>
        <p:spPr>
          <a:xfrm>
            <a:off x="457200" y="1143000"/>
            <a:ext cx="8563219" cy="5078313"/>
          </a:xfrm>
          <a:prstGeom prst="rect">
            <a:avLst/>
          </a:prstGeom>
          <a:noFill/>
        </p:spPr>
        <p:txBody>
          <a:bodyPr wrap="square" rtlCol="0">
            <a:spAutoFit/>
          </a:bodyPr>
          <a:lstStyle/>
          <a:p>
            <a:r>
              <a:rPr lang="es-MX" dirty="0">
                <a:hlinkClick r:id="rId4"/>
              </a:rPr>
              <a:t>Reunión diaria de sincronización del equipo (</a:t>
            </a:r>
            <a:r>
              <a:rPr lang="es-MX" dirty="0" err="1">
                <a:hlinkClick r:id="rId4"/>
              </a:rPr>
              <a:t>Scrum</a:t>
            </a:r>
            <a:r>
              <a:rPr lang="es-MX" dirty="0">
                <a:hlinkClick r:id="rId4"/>
              </a:rPr>
              <a:t> </a:t>
            </a:r>
            <a:r>
              <a:rPr lang="es-MX" dirty="0" err="1">
                <a:hlinkClick r:id="rId4"/>
              </a:rPr>
              <a:t>daily</a:t>
            </a:r>
            <a:r>
              <a:rPr lang="es-MX" dirty="0">
                <a:hlinkClick r:id="rId4"/>
              </a:rPr>
              <a:t> meeting)</a:t>
            </a:r>
            <a:endParaRPr lang="es-MX" dirty="0"/>
          </a:p>
          <a:p>
            <a:r>
              <a:rPr lang="es-MX" dirty="0"/>
              <a:t>En un máximo de 15 minutos todos los miembros del equipo responden a las preguntas: ¿Qué he hecho? ¿Qué voy a hacer? ¿Qué impedimentos tengo?. En esta reunión no se resuelven problemas</a:t>
            </a:r>
            <a:r>
              <a:rPr lang="es-MX" dirty="0" smtClean="0"/>
              <a:t>.</a:t>
            </a:r>
          </a:p>
          <a:p>
            <a:endParaRPr lang="es-MX" dirty="0"/>
          </a:p>
          <a:p>
            <a:r>
              <a:rPr lang="es-MX" dirty="0">
                <a:hlinkClick r:id="rId5"/>
              </a:rPr>
              <a:t>Demostración de los requisitos completados (Sprint </a:t>
            </a:r>
            <a:r>
              <a:rPr lang="es-MX" dirty="0" err="1">
                <a:hlinkClick r:id="rId5"/>
              </a:rPr>
              <a:t>Review</a:t>
            </a:r>
            <a:r>
              <a:rPr lang="es-MX" dirty="0">
                <a:hlinkClick r:id="rId5"/>
              </a:rPr>
              <a:t>)</a:t>
            </a:r>
            <a:endParaRPr lang="es-MX" dirty="0"/>
          </a:p>
          <a:p>
            <a:r>
              <a:rPr lang="es-MX" dirty="0"/>
              <a:t>Reunión en que el equipo presenta al cliente los requisitos completados en la iteración, en forma de incremento de producto preparado para ser entregado con el mínimo esfuerzo</a:t>
            </a:r>
            <a:r>
              <a:rPr lang="es-MX" dirty="0" smtClean="0"/>
              <a:t>.</a:t>
            </a:r>
          </a:p>
          <a:p>
            <a:endParaRPr lang="es-MX" dirty="0"/>
          </a:p>
          <a:p>
            <a:r>
              <a:rPr lang="es-MX" dirty="0">
                <a:hlinkClick r:id="rId6"/>
              </a:rPr>
              <a:t>Por qué son buenas las demostraciones en </a:t>
            </a:r>
            <a:r>
              <a:rPr lang="es-MX" dirty="0" err="1">
                <a:hlinkClick r:id="rId6"/>
              </a:rPr>
              <a:t>Scrum</a:t>
            </a:r>
            <a:endParaRPr lang="es-MX" dirty="0"/>
          </a:p>
          <a:p>
            <a:r>
              <a:rPr lang="es-MX" dirty="0"/>
              <a:t>¿Es valioso parar el desarrollo durante algunos días completos antes de la demostración y dedicarlos a estabilizar el producto para que sea susceptible de ser entregado al cliente</a:t>
            </a:r>
            <a:r>
              <a:rPr lang="es-MX" dirty="0" smtClean="0"/>
              <a:t>?</a:t>
            </a:r>
          </a:p>
          <a:p>
            <a:endParaRPr lang="es-MX" dirty="0"/>
          </a:p>
          <a:p>
            <a:r>
              <a:rPr lang="es-MX" dirty="0">
                <a:hlinkClick r:id="rId7"/>
              </a:rPr>
              <a:t>Retrospectiva (Sprint </a:t>
            </a:r>
            <a:r>
              <a:rPr lang="es-MX" dirty="0" err="1">
                <a:hlinkClick r:id="rId7"/>
              </a:rPr>
              <a:t>Retrospective</a:t>
            </a:r>
            <a:r>
              <a:rPr lang="es-MX" dirty="0">
                <a:hlinkClick r:id="rId7"/>
              </a:rPr>
              <a:t>)</a:t>
            </a:r>
            <a:endParaRPr lang="es-MX" dirty="0"/>
          </a:p>
          <a:p>
            <a:r>
              <a:rPr lang="es-MX" dirty="0"/>
              <a:t>Reunión en que el equipo analiza cómo ha sido su manera de trabajar durante la iteración: qué cosas han funcionado bien, cuales hay que mejorar, qué ha aprendido.</a:t>
            </a:r>
          </a:p>
          <a:p>
            <a:pPr algn="just"/>
            <a:endParaRPr lang="es-MX" dirty="0"/>
          </a:p>
        </p:txBody>
      </p:sp>
    </p:spTree>
    <p:custDataLst>
      <p:tags r:id="rId1"/>
    </p:custDataLst>
    <p:extLst>
      <p:ext uri="{BB962C8B-B14F-4D97-AF65-F5344CB8AC3E}">
        <p14:creationId xmlns:p14="http://schemas.microsoft.com/office/powerpoint/2010/main" val="2031262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ags/tag6.xml><?xml version="1.0" encoding="utf-8"?>
<p:tagLst xmlns:a="http://schemas.openxmlformats.org/drawingml/2006/main" xmlns:r="http://schemas.openxmlformats.org/officeDocument/2006/relationships" xmlns:p="http://schemas.openxmlformats.org/presentationml/2006/main">
  <p:tag name="TIMING" val="|12"/>
</p:tagLst>
</file>

<file path=ppt/tags/tag7.xml><?xml version="1.0" encoding="utf-8"?>
<p:tagLst xmlns:a="http://schemas.openxmlformats.org/drawingml/2006/main" xmlns:r="http://schemas.openxmlformats.org/officeDocument/2006/relationships" xmlns:p="http://schemas.openxmlformats.org/presentationml/2006/main">
  <p:tag name="TIMING" val="|12"/>
</p:tagLst>
</file>

<file path=ppt/tags/tag8.xml><?xml version="1.0" encoding="utf-8"?>
<p:tagLst xmlns:a="http://schemas.openxmlformats.org/drawingml/2006/main" xmlns:r="http://schemas.openxmlformats.org/officeDocument/2006/relationships" xmlns:p="http://schemas.openxmlformats.org/presentationml/2006/main">
  <p:tag name="TIMING" val="|12"/>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Presentación de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1046</Words>
  <Application>Microsoft Office PowerPoint</Application>
  <PresentationFormat>Presentación en pantalla (4:3)</PresentationFormat>
  <Paragraphs>132</Paragraphs>
  <Slides>15</Slides>
  <Notes>11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Presentación de PowerPoint 2010</vt:lpstr>
      <vt:lpstr>Unidad III - Scrum Ing. Ma. Del Carmen Serrano H.</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 Del Carmen Serrano H cserrano@esystems.com.mx 686 2717387 </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2013-08-13T21:44:41Z</dcterms:created>
  <dcterms:modified xsi:type="dcterms:W3CDTF">2013-10-01T23:56:01Z</dcterms:modified>
</cp:coreProperties>
</file>