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3"/>
  </p:notesMasterIdLst>
  <p:sldIdLst>
    <p:sldId id="256" r:id="rId2"/>
    <p:sldId id="258" r:id="rId3"/>
    <p:sldId id="259" r:id="rId4"/>
    <p:sldId id="260" r:id="rId5"/>
    <p:sldId id="261" r:id="rId6"/>
    <p:sldId id="262" r:id="rId7"/>
    <p:sldId id="268" r:id="rId8"/>
    <p:sldId id="263" r:id="rId9"/>
    <p:sldId id="264" r:id="rId10"/>
    <p:sldId id="266" r:id="rId11"/>
    <p:sldId id="267" r:id="rId12"/>
    <p:sldId id="269" r:id="rId13"/>
    <p:sldId id="265"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5" r:id="rId38"/>
    <p:sldId id="293" r:id="rId39"/>
    <p:sldId id="294" r:id="rId40"/>
    <p:sldId id="296" r:id="rId41"/>
    <p:sldId id="257" r:id="rId4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01" autoAdjust="0"/>
  </p:normalViewPr>
  <p:slideViewPr>
    <p:cSldViewPr>
      <p:cViewPr>
        <p:scale>
          <a:sx n="90" d="100"/>
          <a:sy n="90" d="100"/>
        </p:scale>
        <p:origin x="-72"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177C6-A5DF-4B2A-BD5C-74A2E1E77F2A}" type="datetimeFigureOut">
              <a:rPr lang="es-MX" smtClean="0"/>
              <a:t>29/08/2013</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EA3E5-29A5-4759-A15F-A3F990C58958}" type="slidenum">
              <a:rPr lang="es-MX" smtClean="0"/>
              <a:t>‹#›</a:t>
            </a:fld>
            <a:endParaRPr lang="es-MX"/>
          </a:p>
        </p:txBody>
      </p:sp>
    </p:spTree>
    <p:extLst>
      <p:ext uri="{BB962C8B-B14F-4D97-AF65-F5344CB8AC3E}">
        <p14:creationId xmlns:p14="http://schemas.microsoft.com/office/powerpoint/2010/main" val="366992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B68EA3E5-29A5-4759-A15F-A3F990C58958}" type="slidenum">
              <a:rPr lang="es-MX" smtClean="0"/>
              <a:t>17</a:t>
            </a:fld>
            <a:endParaRPr lang="es-MX"/>
          </a:p>
        </p:txBody>
      </p:sp>
    </p:spTree>
    <p:extLst>
      <p:ext uri="{BB962C8B-B14F-4D97-AF65-F5344CB8AC3E}">
        <p14:creationId xmlns:p14="http://schemas.microsoft.com/office/powerpoint/2010/main" val="423736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91897B-341D-4811-8628-BCB7426A8406}" type="datetimeFigureOut">
              <a:rPr lang="es-MX" smtClean="0"/>
              <a:t>29/08/2013</a:t>
            </a:fld>
            <a:endParaRPr lang="es-MX"/>
          </a:p>
        </p:txBody>
      </p:sp>
      <p:sp>
        <p:nvSpPr>
          <p:cNvPr id="5" name="Footer Placeholder 4"/>
          <p:cNvSpPr>
            <a:spLocks noGrp="1"/>
          </p:cNvSpPr>
          <p:nvPr>
            <p:ph type="ftr" sz="quarter" idx="11"/>
          </p:nvPr>
        </p:nvSpPr>
        <p:spPr/>
        <p:txBody>
          <a:bodyPr/>
          <a:lstStyle/>
          <a:p>
            <a:endParaRPr lang="es-MX"/>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C9A4079B-46AD-42DB-A3FA-85E0C24D957B}" type="slidenum">
              <a:rPr lang="es-MX" smtClean="0"/>
              <a:t>‹#›</a:t>
            </a:fld>
            <a:endParaRPr lang="es-MX"/>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897B-341D-4811-8628-BCB7426A8406}" type="datetimeFigureOut">
              <a:rPr lang="es-MX" smtClean="0"/>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91897B-341D-4811-8628-BCB7426A8406}" type="datetimeFigureOut">
              <a:rPr lang="es-MX" smtClean="0"/>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1897B-341D-4811-8628-BCB7426A8406}" type="datetimeFigureOut">
              <a:rPr lang="es-MX" smtClean="0"/>
              <a:t>29/08/2013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091897B-341D-4811-8628-BCB7426A8406}" type="datetimeFigureOut">
              <a:rPr lang="es-MX" smtClean="0"/>
              <a:t>29/08/2013</a:t>
            </a:fld>
            <a:endParaRPr lang="es-MX"/>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A4079B-46AD-42DB-A3FA-85E0C24D957B}" type="slidenum">
              <a:rPr lang="es-MX" smtClean="0"/>
              <a:t>‹#›</a:t>
            </a:fld>
            <a:endParaRPr lang="es-MX"/>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91897B-341D-4811-8628-BCB7426A8406}" type="datetimeFigureOut">
              <a:rPr lang="es-MX" smtClean="0"/>
              <a:t>29/08/2013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91897B-341D-4811-8628-BCB7426A8406}" type="datetimeFigureOut">
              <a:rPr lang="es-MX" smtClean="0"/>
              <a:t>29/08/2013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91897B-341D-4811-8628-BCB7426A8406}" type="datetimeFigureOut">
              <a:rPr lang="es-MX" smtClean="0"/>
              <a:t>29/08/2013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091897B-341D-4811-8628-BCB7426A8406}" type="datetimeFigureOut">
              <a:rPr lang="es-MX" smtClean="0"/>
              <a:t>29/08/2013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9A4079B-46AD-42DB-A3FA-85E0C24D957B}"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91897B-341D-4811-8628-BCB7426A8406}" type="datetimeFigureOut">
              <a:rPr lang="es-MX" smtClean="0"/>
              <a:t>29/08/2013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A4079B-46AD-42DB-A3FA-85E0C24D957B}" type="slidenum">
              <a:rPr lang="es-MX" smtClean="0"/>
              <a:t>‹#›</a:t>
            </a:fld>
            <a:endParaRPr lang="es-MX"/>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4091897B-341D-4811-8628-BCB7426A8406}" type="datetimeFigureOut">
              <a:rPr lang="es-MX" smtClean="0"/>
              <a:t>29/08/2013</a:t>
            </a:fld>
            <a:endParaRPr lang="es-MX"/>
          </a:p>
        </p:txBody>
      </p:sp>
      <p:sp>
        <p:nvSpPr>
          <p:cNvPr id="7" name="Slide Number Placeholder 6"/>
          <p:cNvSpPr>
            <a:spLocks noGrp="1"/>
          </p:cNvSpPr>
          <p:nvPr>
            <p:ph type="sldNum" sz="quarter" idx="12"/>
          </p:nvPr>
        </p:nvSpPr>
        <p:spPr/>
        <p:txBody>
          <a:bodyPr/>
          <a:lstStyle/>
          <a:p>
            <a:fld id="{C9A4079B-46AD-42DB-A3FA-85E0C24D957B}" type="slidenum">
              <a:rPr lang="es-MX" smtClean="0"/>
              <a:t>‹#›</a:t>
            </a:fld>
            <a:endParaRPr lang="es-MX"/>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s-MX"/>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4091897B-341D-4811-8628-BCB7426A8406}" type="datetimeFigureOut">
              <a:rPr lang="es-MX" smtClean="0"/>
              <a:t>29/08/2013</a:t>
            </a:fld>
            <a:endParaRPr lang="es-MX"/>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C9A4079B-46AD-42DB-A3FA-85E0C24D957B}" type="slidenum">
              <a:rPr lang="es-MX" smtClean="0"/>
              <a:t>‹#›</a:t>
            </a:fld>
            <a:endParaRPr lang="es-MX"/>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sdn.microsoft.com/en-us/vstudio/aa718795.aspx" TargetMode="External"/><Relationship Id="rId2" Type="http://schemas.openxmlformats.org/officeDocument/2006/relationships/hyperlink" Target="http://technet.microsoft.com/en-us/library/bb497060.aspx" TargetMode="External"/><Relationship Id="rId1" Type="http://schemas.openxmlformats.org/officeDocument/2006/relationships/slideLayout" Target="../slideLayouts/slideLayout2.xml"/><Relationship Id="rId4" Type="http://schemas.openxmlformats.org/officeDocument/2006/relationships/hyperlink" Target="http://www.powershow.com/view/9fc01-NTAzZ/Microsoft_Solutions_Framework_MSF_v4_powerpoint_ppt_presen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s-MX" dirty="0" smtClean="0"/>
              <a:t>David </a:t>
            </a:r>
            <a:r>
              <a:rPr lang="es-MX" dirty="0" err="1" smtClean="0"/>
              <a:t>Zhou</a:t>
            </a:r>
            <a:r>
              <a:rPr lang="es-MX" dirty="0" smtClean="0"/>
              <a:t> Tan</a:t>
            </a:r>
          </a:p>
          <a:p>
            <a:r>
              <a:rPr lang="es-MX" dirty="0" smtClean="0"/>
              <a:t>Juan Carlos Olvera</a:t>
            </a:r>
            <a:endParaRPr lang="es-MX" dirty="0"/>
          </a:p>
        </p:txBody>
      </p:sp>
      <p:sp>
        <p:nvSpPr>
          <p:cNvPr id="2" name="Title 1"/>
          <p:cNvSpPr>
            <a:spLocks noGrp="1"/>
          </p:cNvSpPr>
          <p:nvPr>
            <p:ph type="ctrTitle"/>
          </p:nvPr>
        </p:nvSpPr>
        <p:spPr/>
        <p:txBody>
          <a:bodyPr>
            <a:normAutofit fontScale="90000"/>
          </a:bodyPr>
          <a:lstStyle/>
          <a:p>
            <a:r>
              <a:rPr lang="es-MX" sz="18400" b="1" dirty="0" smtClean="0">
                <a:effectLst>
                  <a:outerShdw blurRad="38100" dist="38100" dir="2700000" algn="tl">
                    <a:srgbClr val="000000">
                      <a:alpha val="43137"/>
                    </a:srgbClr>
                  </a:outerShdw>
                </a:effectLst>
              </a:rPr>
              <a:t>MSF</a:t>
            </a:r>
            <a:r>
              <a:rPr lang="es-MX" b="1" dirty="0" smtClean="0">
                <a:effectLst>
                  <a:outerShdw blurRad="38100" dist="38100" dir="2700000" algn="tl">
                    <a:srgbClr val="000000">
                      <a:alpha val="43137"/>
                    </a:srgbClr>
                  </a:outerShdw>
                </a:effectLst>
              </a:rPr>
              <a:t/>
            </a:r>
            <a:br>
              <a:rPr lang="es-MX" b="1" dirty="0" smtClean="0">
                <a:effectLst>
                  <a:outerShdw blurRad="38100" dist="38100" dir="2700000" algn="tl">
                    <a:srgbClr val="000000">
                      <a:alpha val="43137"/>
                    </a:srgbClr>
                  </a:outerShdw>
                </a:effectLst>
              </a:rPr>
            </a:br>
            <a:r>
              <a:rPr lang="es-MX" dirty="0" smtClean="0">
                <a:effectLst>
                  <a:outerShdw blurRad="38100" dist="38100" dir="2700000" algn="tl">
                    <a:srgbClr val="000000">
                      <a:alpha val="43137"/>
                    </a:srgbClr>
                  </a:outerShdw>
                </a:effectLst>
              </a:rPr>
              <a:t>Microsoft </a:t>
            </a:r>
            <a:r>
              <a:rPr lang="es-MX" dirty="0" err="1">
                <a:effectLst>
                  <a:outerShdw blurRad="38100" dist="38100" dir="2700000" algn="tl">
                    <a:srgbClr val="000000">
                      <a:alpha val="43137"/>
                    </a:srgbClr>
                  </a:outerShdw>
                </a:effectLst>
              </a:rPr>
              <a:t>Solutions</a:t>
            </a:r>
            <a:r>
              <a:rPr lang="es-MX" dirty="0">
                <a:effectLst>
                  <a:outerShdw blurRad="38100" dist="38100" dir="2700000" algn="tl">
                    <a:srgbClr val="000000">
                      <a:alpha val="43137"/>
                    </a:srgbClr>
                  </a:outerShdw>
                </a:effectLst>
              </a:rPr>
              <a:t> </a:t>
            </a:r>
            <a:r>
              <a:rPr lang="es-MX" dirty="0" smtClean="0">
                <a:effectLst>
                  <a:outerShdw blurRad="38100" dist="38100" dir="2700000" algn="tl">
                    <a:srgbClr val="000000">
                      <a:alpha val="43137"/>
                    </a:srgbClr>
                  </a:outerShdw>
                </a:effectLst>
              </a:rPr>
              <a:t>Framework</a:t>
            </a:r>
            <a:endParaRPr lang="es-MX"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8288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n-US" dirty="0" smtClean="0"/>
              <a:t>El </a:t>
            </a:r>
            <a:r>
              <a:rPr lang="en-US" dirty="0" err="1" smtClean="0"/>
              <a:t>resultado</a:t>
            </a:r>
            <a:r>
              <a:rPr lang="en-US" dirty="0" smtClean="0"/>
              <a:t> </a:t>
            </a:r>
            <a:r>
              <a:rPr lang="en-US" dirty="0" err="1" smtClean="0"/>
              <a:t>es</a:t>
            </a:r>
            <a:r>
              <a:rPr lang="en-US" dirty="0" smtClean="0"/>
              <a:t> un </a:t>
            </a:r>
            <a:r>
              <a:rPr lang="en-US" dirty="0" err="1" smtClean="0"/>
              <a:t>equipo</a:t>
            </a:r>
            <a:r>
              <a:rPr lang="en-US" dirty="0" smtClean="0"/>
              <a:t> </a:t>
            </a:r>
            <a:r>
              <a:rPr lang="en-US" dirty="0" err="1" smtClean="0"/>
              <a:t>bien</a:t>
            </a:r>
            <a:r>
              <a:rPr lang="en-US" dirty="0" smtClean="0"/>
              <a:t> </a:t>
            </a:r>
            <a:r>
              <a:rPr lang="en-US" b="1" dirty="0" err="1" smtClean="0"/>
              <a:t>balanceado</a:t>
            </a:r>
            <a:r>
              <a:rPr lang="en-US" b="1" dirty="0" smtClean="0"/>
              <a:t> </a:t>
            </a:r>
            <a:r>
              <a:rPr lang="en-US" dirty="0" err="1" smtClean="0"/>
              <a:t>cuyas</a:t>
            </a:r>
            <a:r>
              <a:rPr lang="en-US" dirty="0" smtClean="0"/>
              <a:t> </a:t>
            </a:r>
            <a:r>
              <a:rPr lang="en-US" dirty="0" err="1" smtClean="0"/>
              <a:t>habilidades</a:t>
            </a:r>
            <a:r>
              <a:rPr lang="en-US" dirty="0" smtClean="0"/>
              <a:t> </a:t>
            </a:r>
            <a:r>
              <a:rPr lang="en-US" dirty="0" err="1" smtClean="0"/>
              <a:t>representan</a:t>
            </a:r>
            <a:r>
              <a:rPr lang="en-US" dirty="0" smtClean="0"/>
              <a:t> </a:t>
            </a:r>
            <a:r>
              <a:rPr lang="en-US" dirty="0" err="1" smtClean="0"/>
              <a:t>todos</a:t>
            </a:r>
            <a:r>
              <a:rPr lang="en-US" dirty="0" smtClean="0"/>
              <a:t> </a:t>
            </a:r>
            <a:r>
              <a:rPr lang="en-US" dirty="0" err="1" smtClean="0"/>
              <a:t>las</a:t>
            </a:r>
            <a:r>
              <a:rPr lang="en-US" dirty="0" smtClean="0"/>
              <a:t> </a:t>
            </a:r>
            <a:r>
              <a:rPr lang="en-US" dirty="0" err="1" smtClean="0"/>
              <a:t>metas</a:t>
            </a:r>
            <a:r>
              <a:rPr lang="en-US" dirty="0" smtClean="0"/>
              <a:t> </a:t>
            </a:r>
            <a:r>
              <a:rPr lang="en-US" dirty="0" err="1" smtClean="0"/>
              <a:t>fundamentales</a:t>
            </a:r>
            <a:r>
              <a:rPr lang="en-US" dirty="0" smtClean="0"/>
              <a:t> del </a:t>
            </a:r>
            <a:r>
              <a:rPr lang="en-US" dirty="0" err="1" smtClean="0"/>
              <a:t>proyecto</a:t>
            </a:r>
            <a:r>
              <a:rPr lang="en-US" dirty="0" smtClean="0"/>
              <a:t>.</a:t>
            </a:r>
          </a:p>
          <a:p>
            <a:r>
              <a:rPr lang="en-US" dirty="0" smtClean="0"/>
              <a:t>Como </a:t>
            </a:r>
            <a:r>
              <a:rPr lang="en-US" dirty="0" err="1" smtClean="0"/>
              <a:t>cada</a:t>
            </a:r>
            <a:r>
              <a:rPr lang="en-US" dirty="0" smtClean="0"/>
              <a:t> meta </a:t>
            </a:r>
            <a:r>
              <a:rPr lang="en-US" dirty="0" err="1" smtClean="0"/>
              <a:t>es</a:t>
            </a:r>
            <a:r>
              <a:rPr lang="en-US" dirty="0" smtClean="0"/>
              <a:t> </a:t>
            </a:r>
            <a:r>
              <a:rPr lang="en-US" dirty="0" err="1" smtClean="0"/>
              <a:t>crítica</a:t>
            </a:r>
            <a:r>
              <a:rPr lang="en-US" dirty="0" smtClean="0"/>
              <a:t> </a:t>
            </a:r>
            <a:r>
              <a:rPr lang="en-US" dirty="0" err="1" smtClean="0"/>
              <a:t>para</a:t>
            </a:r>
            <a:r>
              <a:rPr lang="en-US" dirty="0" smtClean="0"/>
              <a:t> el </a:t>
            </a:r>
            <a:r>
              <a:rPr lang="en-US" dirty="0" err="1" smtClean="0"/>
              <a:t>exito</a:t>
            </a:r>
            <a:r>
              <a:rPr lang="en-US" dirty="0" smtClean="0"/>
              <a:t> del </a:t>
            </a:r>
            <a:r>
              <a:rPr lang="en-US" dirty="0" err="1" smtClean="0"/>
              <a:t>proyecto</a:t>
            </a:r>
            <a:r>
              <a:rPr lang="en-US" dirty="0" smtClean="0"/>
              <a:t>, los roles </a:t>
            </a:r>
            <a:r>
              <a:rPr lang="en-US" dirty="0" err="1" smtClean="0"/>
              <a:t>que</a:t>
            </a:r>
            <a:r>
              <a:rPr lang="en-US" dirty="0" smtClean="0"/>
              <a:t> </a:t>
            </a:r>
            <a:r>
              <a:rPr lang="en-US" dirty="0" err="1" smtClean="0"/>
              <a:t>representan</a:t>
            </a:r>
            <a:r>
              <a:rPr lang="en-US" dirty="0" smtClean="0"/>
              <a:t> </a:t>
            </a:r>
            <a:r>
              <a:rPr lang="en-US" dirty="0" err="1" smtClean="0"/>
              <a:t>estas</a:t>
            </a:r>
            <a:r>
              <a:rPr lang="en-US" dirty="0" smtClean="0"/>
              <a:t> </a:t>
            </a:r>
            <a:r>
              <a:rPr lang="en-US" dirty="0" err="1" smtClean="0"/>
              <a:t>metas</a:t>
            </a:r>
            <a:r>
              <a:rPr lang="en-US" dirty="0" smtClean="0"/>
              <a:t> se </a:t>
            </a:r>
            <a:r>
              <a:rPr lang="en-US" dirty="0" err="1" smtClean="0"/>
              <a:t>consideran</a:t>
            </a:r>
            <a:r>
              <a:rPr lang="en-US" dirty="0" smtClean="0"/>
              <a:t> </a:t>
            </a:r>
            <a:r>
              <a:rPr lang="en-US" b="1" dirty="0" err="1" smtClean="0"/>
              <a:t>igual</a:t>
            </a:r>
            <a:r>
              <a:rPr lang="en-US" b="1" dirty="0" smtClean="0"/>
              <a:t> </a:t>
            </a:r>
            <a:r>
              <a:rPr lang="en-US" dirty="0" smtClean="0"/>
              <a:t>de </a:t>
            </a:r>
            <a:r>
              <a:rPr lang="en-US" dirty="0" err="1" smtClean="0"/>
              <a:t>importantes</a:t>
            </a:r>
            <a:r>
              <a:rPr lang="en-US" dirty="0" smtClean="0"/>
              <a:t>.</a:t>
            </a:r>
          </a:p>
          <a:p>
            <a:endParaRPr lang="es-MX" dirty="0"/>
          </a:p>
        </p:txBody>
      </p:sp>
    </p:spTree>
    <p:extLst>
      <p:ext uri="{BB962C8B-B14F-4D97-AF65-F5344CB8AC3E}">
        <p14:creationId xmlns:p14="http://schemas.microsoft.com/office/powerpoint/2010/main" val="2108497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327" y="1752600"/>
            <a:ext cx="8025345" cy="4373563"/>
          </a:xfrm>
          <a:prstGeom prst="rect">
            <a:avLst/>
          </a:prstGeom>
        </p:spPr>
      </p:pic>
    </p:spTree>
    <p:extLst>
      <p:ext uri="{BB962C8B-B14F-4D97-AF65-F5344CB8AC3E}">
        <p14:creationId xmlns:p14="http://schemas.microsoft.com/office/powerpoint/2010/main" val="196266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2152110"/>
          <a:ext cx="8229600" cy="3900678"/>
        </p:xfrm>
        <a:graphic>
          <a:graphicData uri="http://schemas.openxmlformats.org/drawingml/2006/table">
            <a:tbl>
              <a:tblPr/>
              <a:tblGrid>
                <a:gridCol w="4114800"/>
                <a:gridCol w="4114800"/>
              </a:tblGrid>
              <a:tr h="418338">
                <a:tc>
                  <a:txBody>
                    <a:bodyPr/>
                    <a:lstStyle/>
                    <a:p>
                      <a:pPr algn="l"/>
                      <a:r>
                        <a:rPr lang="es-MX" sz="1600" dirty="0">
                          <a:solidFill>
                            <a:srgbClr val="2A2A2A"/>
                          </a:solidFill>
                          <a:effectLst/>
                        </a:rPr>
                        <a:t>Role </a:t>
                      </a:r>
                      <a:r>
                        <a:rPr lang="es-MX" sz="1600" dirty="0" err="1">
                          <a:solidFill>
                            <a:srgbClr val="2A2A2A"/>
                          </a:solidFill>
                          <a:effectLst/>
                        </a:rPr>
                        <a:t>Cluster</a:t>
                      </a:r>
                      <a:endParaRPr lang="es-MX" sz="1600" dirty="0">
                        <a:solidFill>
                          <a:srgbClr val="2A2A2A"/>
                        </a:solidFill>
                        <a:effectLst/>
                      </a:endParaRPr>
                    </a:p>
                  </a:txBody>
                  <a:tcPr marL="68580" marR="68580" marT="85725" marB="8572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MX" sz="1600">
                          <a:solidFill>
                            <a:srgbClr val="2A2A2A"/>
                          </a:solidFill>
                          <a:effectLst/>
                        </a:rPr>
                        <a:t>Goal</a:t>
                      </a:r>
                    </a:p>
                  </a:txBody>
                  <a:tcPr marL="68580" marR="68580" marT="85725" marB="8572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418338">
                <a:tc>
                  <a:txBody>
                    <a:bodyPr/>
                    <a:lstStyle/>
                    <a:p>
                      <a:pPr fontAlgn="t"/>
                      <a:r>
                        <a:rPr lang="es-MX" sz="1600">
                          <a:solidFill>
                            <a:srgbClr val="2A2A2A"/>
                          </a:solidFill>
                          <a:effectLst/>
                        </a:rPr>
                        <a:t>Program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Deliver the solution within project constraints</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a:solidFill>
                            <a:srgbClr val="2A2A2A"/>
                          </a:solidFill>
                          <a:effectLst/>
                        </a:rPr>
                        <a:t>Development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Build to specification</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65226">
                <a:tc>
                  <a:txBody>
                    <a:bodyPr/>
                    <a:lstStyle/>
                    <a:p>
                      <a:pPr fontAlgn="t"/>
                      <a:r>
                        <a:rPr lang="es-MX" sz="1600">
                          <a:solidFill>
                            <a:srgbClr val="2A2A2A"/>
                          </a:solidFill>
                          <a:effectLst/>
                        </a:rPr>
                        <a:t>Test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Approve for release only after all product quality issues are identified and addressed</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a:solidFill>
                            <a:srgbClr val="2A2A2A"/>
                          </a:solidFill>
                          <a:effectLst/>
                        </a:rPr>
                        <a:t>User Experience</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Enhance user effectiveness</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665226">
                <a:tc>
                  <a:txBody>
                    <a:bodyPr/>
                    <a:lstStyle/>
                    <a:p>
                      <a:pPr fontAlgn="t"/>
                      <a:r>
                        <a:rPr lang="es-MX" sz="1600">
                          <a:solidFill>
                            <a:srgbClr val="2A2A2A"/>
                          </a:solidFill>
                          <a:effectLst/>
                        </a:rPr>
                        <a:t>Release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Achieve smooth deployment and ongoing operations</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dirty="0" err="1">
                          <a:solidFill>
                            <a:srgbClr val="2A2A2A"/>
                          </a:solidFill>
                          <a:effectLst/>
                        </a:rPr>
                        <a:t>Product</a:t>
                      </a:r>
                      <a:r>
                        <a:rPr lang="es-MX" sz="1600" dirty="0">
                          <a:solidFill>
                            <a:srgbClr val="2A2A2A"/>
                          </a:solidFill>
                          <a:effectLst/>
                        </a:rPr>
                        <a:t>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dirty="0" err="1">
                          <a:solidFill>
                            <a:srgbClr val="2A2A2A"/>
                          </a:solidFill>
                          <a:effectLst/>
                        </a:rPr>
                        <a:t>Satisfy</a:t>
                      </a:r>
                      <a:r>
                        <a:rPr lang="es-MX" sz="1600" dirty="0">
                          <a:solidFill>
                            <a:srgbClr val="2A2A2A"/>
                          </a:solidFill>
                          <a:effectLst/>
                        </a:rPr>
                        <a:t> </a:t>
                      </a:r>
                      <a:r>
                        <a:rPr lang="es-MX" sz="1600" dirty="0" err="1">
                          <a:solidFill>
                            <a:srgbClr val="2A2A2A"/>
                          </a:solidFill>
                          <a:effectLst/>
                        </a:rPr>
                        <a:t>customers</a:t>
                      </a:r>
                      <a:endParaRPr lang="es-MX" sz="1600" dirty="0">
                        <a:solidFill>
                          <a:srgbClr val="2A2A2A"/>
                        </a:solidFill>
                        <a:effectLst/>
                      </a:endParaRP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67686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Modelo</a:t>
            </a:r>
            <a:r>
              <a:rPr lang="en-US" dirty="0" smtClean="0"/>
              <a:t> de </a:t>
            </a:r>
            <a:r>
              <a:rPr lang="en-US" dirty="0" err="1" smtClean="0"/>
              <a:t>Procesos</a:t>
            </a:r>
            <a:r>
              <a:rPr lang="en-US" dirty="0" smtClean="0"/>
              <a:t> MSF</a:t>
            </a:r>
            <a:endParaRPr lang="es-MX" dirty="0"/>
          </a:p>
        </p:txBody>
      </p:sp>
      <p:sp>
        <p:nvSpPr>
          <p:cNvPr id="3" name="Content Placeholder 2"/>
          <p:cNvSpPr>
            <a:spLocks noGrp="1"/>
          </p:cNvSpPr>
          <p:nvPr>
            <p:ph idx="1"/>
          </p:nvPr>
        </p:nvSpPr>
        <p:spPr/>
        <p:txBody>
          <a:bodyPr>
            <a:normAutofit fontScale="85000" lnSpcReduction="20000"/>
          </a:bodyPr>
          <a:lstStyle/>
          <a:p>
            <a:r>
              <a:rPr lang="en-US" dirty="0" smtClean="0"/>
              <a:t>Este </a:t>
            </a:r>
            <a:r>
              <a:rPr lang="en-US" dirty="0" err="1" smtClean="0"/>
              <a:t>decribe</a:t>
            </a:r>
            <a:r>
              <a:rPr lang="en-US" dirty="0" smtClean="0"/>
              <a:t> </a:t>
            </a:r>
            <a:r>
              <a:rPr lang="en-US" dirty="0" err="1" smtClean="0"/>
              <a:t>una</a:t>
            </a:r>
            <a:r>
              <a:rPr lang="en-US" dirty="0" smtClean="0"/>
              <a:t> </a:t>
            </a:r>
            <a:r>
              <a:rPr lang="en-US" b="1" dirty="0" err="1" smtClean="0"/>
              <a:t>secuencia</a:t>
            </a:r>
            <a:r>
              <a:rPr lang="en-US" b="1" dirty="0" smtClean="0"/>
              <a:t> de alto </a:t>
            </a:r>
            <a:r>
              <a:rPr lang="en-US" b="1" dirty="0" err="1" smtClean="0"/>
              <a:t>nivel</a:t>
            </a:r>
            <a:r>
              <a:rPr lang="en-US" b="1" dirty="0" smtClean="0"/>
              <a:t> </a:t>
            </a:r>
            <a:r>
              <a:rPr lang="en-US" dirty="0" smtClean="0"/>
              <a:t>de </a:t>
            </a:r>
            <a:r>
              <a:rPr lang="en-US" dirty="0" err="1" smtClean="0"/>
              <a:t>actividades</a:t>
            </a:r>
            <a:r>
              <a:rPr lang="en-US" dirty="0" smtClean="0"/>
              <a:t> </a:t>
            </a:r>
            <a:r>
              <a:rPr lang="en-US" dirty="0" err="1" smtClean="0"/>
              <a:t>para</a:t>
            </a:r>
            <a:r>
              <a:rPr lang="en-US" dirty="0" smtClean="0"/>
              <a:t> </a:t>
            </a:r>
            <a:r>
              <a:rPr lang="en-US" dirty="0" err="1" smtClean="0"/>
              <a:t>construir</a:t>
            </a:r>
            <a:r>
              <a:rPr lang="en-US" dirty="0" smtClean="0"/>
              <a:t> e </a:t>
            </a:r>
            <a:r>
              <a:rPr lang="en-US" dirty="0" err="1" smtClean="0"/>
              <a:t>implementar</a:t>
            </a:r>
            <a:r>
              <a:rPr lang="en-US" dirty="0" smtClean="0"/>
              <a:t> </a:t>
            </a:r>
            <a:r>
              <a:rPr lang="en-US" dirty="0" err="1" smtClean="0"/>
              <a:t>soluciones</a:t>
            </a:r>
            <a:r>
              <a:rPr lang="en-US" dirty="0" smtClean="0"/>
              <a:t> </a:t>
            </a:r>
            <a:r>
              <a:rPr lang="en-US" dirty="0" err="1" smtClean="0"/>
              <a:t>deTI</a:t>
            </a:r>
            <a:r>
              <a:rPr lang="en-US" dirty="0" smtClean="0"/>
              <a:t>.</a:t>
            </a:r>
          </a:p>
          <a:p>
            <a:r>
              <a:rPr lang="en-US" dirty="0" smtClean="0"/>
              <a:t>En </a:t>
            </a:r>
            <a:r>
              <a:rPr lang="en-US" dirty="0" err="1" smtClean="0"/>
              <a:t>vez</a:t>
            </a:r>
            <a:r>
              <a:rPr lang="en-US" dirty="0" smtClean="0"/>
              <a:t> de </a:t>
            </a:r>
            <a:r>
              <a:rPr lang="en-US" dirty="0" err="1" smtClean="0"/>
              <a:t>prescribir</a:t>
            </a:r>
            <a:r>
              <a:rPr lang="en-US" dirty="0" smtClean="0"/>
              <a:t> </a:t>
            </a:r>
            <a:r>
              <a:rPr lang="en-US" dirty="0" err="1" smtClean="0"/>
              <a:t>una</a:t>
            </a:r>
            <a:r>
              <a:rPr lang="en-US" dirty="0" smtClean="0"/>
              <a:t> </a:t>
            </a:r>
            <a:r>
              <a:rPr lang="en-US" dirty="0" err="1" smtClean="0"/>
              <a:t>serie</a:t>
            </a:r>
            <a:r>
              <a:rPr lang="en-US" dirty="0" smtClean="0"/>
              <a:t> de </a:t>
            </a:r>
            <a:r>
              <a:rPr lang="en-US" dirty="0" err="1" smtClean="0"/>
              <a:t>procedimientos</a:t>
            </a:r>
            <a:r>
              <a:rPr lang="en-US" dirty="0" smtClean="0"/>
              <a:t>, </a:t>
            </a:r>
            <a:r>
              <a:rPr lang="en-US" dirty="0" err="1" smtClean="0"/>
              <a:t>es</a:t>
            </a:r>
            <a:r>
              <a:rPr lang="en-US" dirty="0" smtClean="0"/>
              <a:t> lo </a:t>
            </a:r>
            <a:r>
              <a:rPr lang="en-US" dirty="0" err="1" smtClean="0"/>
              <a:t>suficientemente</a:t>
            </a:r>
            <a:r>
              <a:rPr lang="en-US" dirty="0" smtClean="0"/>
              <a:t> flexible </a:t>
            </a:r>
            <a:r>
              <a:rPr lang="en-US" dirty="0" err="1" smtClean="0"/>
              <a:t>para</a:t>
            </a:r>
            <a:r>
              <a:rPr lang="en-US" dirty="0" smtClean="0"/>
              <a:t> </a:t>
            </a:r>
            <a:r>
              <a:rPr lang="en-US" dirty="0" err="1" smtClean="0"/>
              <a:t>adaptarse</a:t>
            </a:r>
            <a:r>
              <a:rPr lang="en-US" dirty="0" smtClean="0"/>
              <a:t> a </a:t>
            </a:r>
            <a:r>
              <a:rPr lang="en-US" dirty="0" err="1" smtClean="0"/>
              <a:t>una</a:t>
            </a:r>
            <a:r>
              <a:rPr lang="en-US" dirty="0" smtClean="0"/>
              <a:t> </a:t>
            </a:r>
            <a:r>
              <a:rPr lang="en-US" dirty="0" err="1" smtClean="0"/>
              <a:t>amplia</a:t>
            </a:r>
            <a:r>
              <a:rPr lang="en-US" dirty="0" smtClean="0"/>
              <a:t> </a:t>
            </a:r>
            <a:r>
              <a:rPr lang="en-US" dirty="0" err="1" smtClean="0"/>
              <a:t>gama</a:t>
            </a:r>
            <a:r>
              <a:rPr lang="en-US" dirty="0" smtClean="0"/>
              <a:t> de </a:t>
            </a:r>
            <a:r>
              <a:rPr lang="en-US" dirty="0" err="1" smtClean="0"/>
              <a:t>proyectos</a:t>
            </a:r>
            <a:r>
              <a:rPr lang="en-US" dirty="0" smtClean="0"/>
              <a:t> de TI.</a:t>
            </a:r>
          </a:p>
          <a:p>
            <a:r>
              <a:rPr lang="en-US" dirty="0" smtClean="0"/>
              <a:t>MSF </a:t>
            </a:r>
            <a:r>
              <a:rPr lang="en-US" b="1" dirty="0" err="1" smtClean="0"/>
              <a:t>combina</a:t>
            </a:r>
            <a:r>
              <a:rPr lang="en-US" b="1" dirty="0" smtClean="0"/>
              <a:t> dos </a:t>
            </a:r>
            <a:r>
              <a:rPr lang="en-US" b="1" dirty="0" err="1" smtClean="0"/>
              <a:t>modelos</a:t>
            </a:r>
            <a:r>
              <a:rPr lang="en-US" dirty="0" smtClean="0"/>
              <a:t>:</a:t>
            </a:r>
          </a:p>
          <a:p>
            <a:pPr marL="0" indent="0">
              <a:buNone/>
            </a:pPr>
            <a:r>
              <a:rPr lang="en-US" dirty="0" smtClean="0"/>
              <a:t>1.   El </a:t>
            </a:r>
            <a:r>
              <a:rPr lang="en-US" dirty="0" err="1" smtClean="0"/>
              <a:t>modelo</a:t>
            </a:r>
            <a:r>
              <a:rPr lang="en-US" dirty="0" smtClean="0"/>
              <a:t> de </a:t>
            </a:r>
            <a:r>
              <a:rPr lang="en-US" b="1" dirty="0" err="1" smtClean="0"/>
              <a:t>cascada</a:t>
            </a:r>
            <a:endParaRPr lang="en-US" b="1" dirty="0" smtClean="0"/>
          </a:p>
          <a:p>
            <a:pPr marL="0" indent="0">
              <a:buNone/>
            </a:pPr>
            <a:r>
              <a:rPr lang="en-US" dirty="0" smtClean="0"/>
              <a:t>El </a:t>
            </a:r>
            <a:r>
              <a:rPr lang="en-US" dirty="0" err="1" smtClean="0"/>
              <a:t>cual</a:t>
            </a:r>
            <a:r>
              <a:rPr lang="en-US" dirty="0" smtClean="0"/>
              <a:t> se </a:t>
            </a:r>
            <a:r>
              <a:rPr lang="en-US" dirty="0" err="1" smtClean="0"/>
              <a:t>enfoca</a:t>
            </a:r>
            <a:r>
              <a:rPr lang="en-US" dirty="0" smtClean="0"/>
              <a:t> en el </a:t>
            </a:r>
            <a:r>
              <a:rPr lang="en-US" dirty="0" err="1" smtClean="0"/>
              <a:t>logro</a:t>
            </a:r>
            <a:r>
              <a:rPr lang="en-US" dirty="0" smtClean="0"/>
              <a:t> de </a:t>
            </a:r>
            <a:r>
              <a:rPr lang="en-US" b="1" dirty="0" smtClean="0"/>
              <a:t>milestones</a:t>
            </a:r>
            <a:r>
              <a:rPr lang="en-US" dirty="0" smtClean="0"/>
              <a:t> (“</a:t>
            </a:r>
            <a:r>
              <a:rPr lang="en-US" dirty="0" err="1" smtClean="0"/>
              <a:t>hitos</a:t>
            </a:r>
            <a:r>
              <a:rPr lang="en-US" dirty="0" smtClean="0"/>
              <a:t>”).</a:t>
            </a:r>
          </a:p>
          <a:p>
            <a:pPr marL="514350" indent="-514350">
              <a:buAutoNum type="arabicPeriod" startAt="2"/>
            </a:pPr>
            <a:r>
              <a:rPr lang="en-US" dirty="0" smtClean="0"/>
              <a:t>El </a:t>
            </a:r>
            <a:r>
              <a:rPr lang="en-US" dirty="0" err="1" smtClean="0"/>
              <a:t>modelo</a:t>
            </a:r>
            <a:r>
              <a:rPr lang="en-US" dirty="0" smtClean="0"/>
              <a:t> de </a:t>
            </a:r>
            <a:r>
              <a:rPr lang="en-US" b="1" dirty="0" err="1" smtClean="0"/>
              <a:t>espiral</a:t>
            </a:r>
            <a:endParaRPr lang="en-US" b="1" dirty="0" smtClean="0"/>
          </a:p>
          <a:p>
            <a:pPr marL="0" indent="0">
              <a:buNone/>
            </a:pPr>
            <a:r>
              <a:rPr lang="en-US" dirty="0" smtClean="0"/>
              <a:t>El </a:t>
            </a:r>
            <a:r>
              <a:rPr lang="en-US" dirty="0" err="1" smtClean="0"/>
              <a:t>cual</a:t>
            </a:r>
            <a:r>
              <a:rPr lang="en-US" dirty="0" smtClean="0"/>
              <a:t> se </a:t>
            </a:r>
            <a:r>
              <a:rPr lang="en-US" dirty="0" err="1" smtClean="0"/>
              <a:t>enfoca</a:t>
            </a:r>
            <a:r>
              <a:rPr lang="en-US" dirty="0" smtClean="0"/>
              <a:t> en la continua </a:t>
            </a:r>
            <a:r>
              <a:rPr lang="en-US" dirty="0" err="1" smtClean="0"/>
              <a:t>necesidad</a:t>
            </a:r>
            <a:r>
              <a:rPr lang="en-US" dirty="0" smtClean="0"/>
              <a:t> de </a:t>
            </a:r>
            <a:r>
              <a:rPr lang="en-US" dirty="0" err="1" smtClean="0"/>
              <a:t>refinar</a:t>
            </a:r>
            <a:r>
              <a:rPr lang="en-US" dirty="0" smtClean="0"/>
              <a:t> los </a:t>
            </a:r>
            <a:r>
              <a:rPr lang="en-US" dirty="0" err="1" smtClean="0"/>
              <a:t>requerimientos</a:t>
            </a:r>
            <a:r>
              <a:rPr lang="en-US" dirty="0" smtClean="0"/>
              <a:t> y los </a:t>
            </a:r>
            <a:r>
              <a:rPr lang="en-US" dirty="0" err="1" smtClean="0"/>
              <a:t>estimados</a:t>
            </a:r>
            <a:r>
              <a:rPr lang="en-US" dirty="0" smtClean="0"/>
              <a:t> de un </a:t>
            </a:r>
            <a:r>
              <a:rPr lang="en-US" dirty="0" err="1" smtClean="0"/>
              <a:t>proyecto</a:t>
            </a:r>
            <a:r>
              <a:rPr lang="en-US" dirty="0" smtClean="0"/>
              <a:t>.</a:t>
            </a:r>
          </a:p>
          <a:p>
            <a:endParaRPr lang="en-US" dirty="0" smtClean="0"/>
          </a:p>
          <a:p>
            <a:r>
              <a:rPr lang="en-US" dirty="0" err="1" smtClean="0"/>
              <a:t>Otro</a:t>
            </a:r>
            <a:r>
              <a:rPr lang="en-US" dirty="0" smtClean="0"/>
              <a:t> </a:t>
            </a:r>
            <a:r>
              <a:rPr lang="en-US" dirty="0" err="1" smtClean="0"/>
              <a:t>aspecto</a:t>
            </a:r>
            <a:r>
              <a:rPr lang="en-US" dirty="0" smtClean="0"/>
              <a:t> del </a:t>
            </a:r>
            <a:r>
              <a:rPr lang="en-US" dirty="0" err="1" smtClean="0"/>
              <a:t>modelo</a:t>
            </a:r>
            <a:r>
              <a:rPr lang="en-US" dirty="0" smtClean="0"/>
              <a:t> de </a:t>
            </a:r>
            <a:r>
              <a:rPr lang="en-US" dirty="0" err="1" smtClean="0"/>
              <a:t>procesos</a:t>
            </a:r>
            <a:r>
              <a:rPr lang="en-US" dirty="0" smtClean="0"/>
              <a:t> de MSF </a:t>
            </a:r>
            <a:r>
              <a:rPr lang="en-US" dirty="0" err="1" smtClean="0"/>
              <a:t>es</a:t>
            </a:r>
            <a:r>
              <a:rPr lang="en-US" dirty="0" smtClean="0"/>
              <a:t> </a:t>
            </a:r>
            <a:r>
              <a:rPr lang="en-US" dirty="0" err="1" smtClean="0"/>
              <a:t>que</a:t>
            </a:r>
            <a:r>
              <a:rPr lang="en-US" dirty="0" smtClean="0"/>
              <a:t> </a:t>
            </a:r>
            <a:r>
              <a:rPr lang="en-US" dirty="0" err="1" smtClean="0"/>
              <a:t>cubre</a:t>
            </a:r>
            <a:r>
              <a:rPr lang="en-US" dirty="0" smtClean="0"/>
              <a:t> el </a:t>
            </a:r>
            <a:r>
              <a:rPr lang="en-US" dirty="0" err="1" smtClean="0"/>
              <a:t>ciclo</a:t>
            </a:r>
            <a:r>
              <a:rPr lang="en-US" dirty="0" smtClean="0"/>
              <a:t> de </a:t>
            </a:r>
            <a:r>
              <a:rPr lang="en-US" dirty="0" err="1" smtClean="0"/>
              <a:t>vida</a:t>
            </a:r>
            <a:r>
              <a:rPr lang="en-US" dirty="0" smtClean="0"/>
              <a:t> de </a:t>
            </a:r>
            <a:r>
              <a:rPr lang="en-US" dirty="0" err="1" smtClean="0"/>
              <a:t>una</a:t>
            </a:r>
            <a:r>
              <a:rPr lang="en-US" dirty="0" smtClean="0"/>
              <a:t> </a:t>
            </a:r>
            <a:r>
              <a:rPr lang="en-US" dirty="0" err="1" smtClean="0"/>
              <a:t>solucion</a:t>
            </a:r>
            <a:r>
              <a:rPr lang="en-US" dirty="0" smtClean="0"/>
              <a:t> </a:t>
            </a:r>
            <a:r>
              <a:rPr lang="en-US" dirty="0" err="1" smtClean="0"/>
              <a:t>desde</a:t>
            </a:r>
            <a:r>
              <a:rPr lang="en-US" dirty="0" smtClean="0"/>
              <a:t> el </a:t>
            </a:r>
            <a:r>
              <a:rPr lang="en-US" dirty="0" err="1" smtClean="0"/>
              <a:t>inicio</a:t>
            </a:r>
            <a:r>
              <a:rPr lang="en-US" dirty="0" smtClean="0"/>
              <a:t> hasta la </a:t>
            </a:r>
            <a:r>
              <a:rPr lang="en-US" dirty="0" err="1" smtClean="0"/>
              <a:t>implementacion</a:t>
            </a:r>
            <a:r>
              <a:rPr lang="en-US" dirty="0" smtClean="0"/>
              <a:t>.</a:t>
            </a:r>
            <a:endParaRPr lang="es-MX" dirty="0"/>
          </a:p>
        </p:txBody>
      </p:sp>
    </p:spTree>
    <p:extLst>
      <p:ext uri="{BB962C8B-B14F-4D97-AF65-F5344CB8AC3E}">
        <p14:creationId xmlns:p14="http://schemas.microsoft.com/office/powerpoint/2010/main" val="458449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fontScale="77500" lnSpcReduction="20000"/>
          </a:bodyPr>
          <a:lstStyle/>
          <a:p>
            <a:r>
              <a:rPr lang="en-US" dirty="0" smtClean="0"/>
              <a:t>MSF </a:t>
            </a:r>
            <a:r>
              <a:rPr lang="en-US" dirty="0" err="1" smtClean="0"/>
              <a:t>es</a:t>
            </a:r>
            <a:r>
              <a:rPr lang="en-US" dirty="0" smtClean="0"/>
              <a:t> un </a:t>
            </a:r>
            <a:r>
              <a:rPr lang="en-US" dirty="0" err="1" smtClean="0"/>
              <a:t>proceso</a:t>
            </a:r>
            <a:r>
              <a:rPr lang="en-US" dirty="0" smtClean="0"/>
              <a:t> </a:t>
            </a:r>
            <a:r>
              <a:rPr lang="en-US" dirty="0" err="1" smtClean="0"/>
              <a:t>enfocado</a:t>
            </a:r>
            <a:r>
              <a:rPr lang="en-US" dirty="0" smtClean="0"/>
              <a:t> a </a:t>
            </a:r>
            <a:r>
              <a:rPr lang="en-US" dirty="0" err="1" smtClean="0"/>
              <a:t>hitos</a:t>
            </a:r>
            <a:r>
              <a:rPr lang="en-US" dirty="0" smtClean="0"/>
              <a:t> (milestones). </a:t>
            </a:r>
            <a:r>
              <a:rPr lang="en-US" dirty="0" err="1" smtClean="0"/>
              <a:t>Estos</a:t>
            </a:r>
            <a:r>
              <a:rPr lang="en-US" dirty="0" smtClean="0"/>
              <a:t> </a:t>
            </a:r>
            <a:r>
              <a:rPr lang="en-US" dirty="0" err="1" smtClean="0"/>
              <a:t>hitos</a:t>
            </a:r>
            <a:r>
              <a:rPr lang="en-US" dirty="0" smtClean="0"/>
              <a:t> </a:t>
            </a:r>
            <a:r>
              <a:rPr lang="en-US" dirty="0" err="1" smtClean="0"/>
              <a:t>marcan</a:t>
            </a:r>
            <a:r>
              <a:rPr lang="en-US" dirty="0" smtClean="0"/>
              <a:t> el </a:t>
            </a:r>
            <a:r>
              <a:rPr lang="en-US" b="1" dirty="0" smtClean="0"/>
              <a:t>final de </a:t>
            </a:r>
            <a:r>
              <a:rPr lang="en-US" b="1" dirty="0" err="1" smtClean="0"/>
              <a:t>cada</a:t>
            </a:r>
            <a:r>
              <a:rPr lang="en-US" b="1" dirty="0" smtClean="0"/>
              <a:t> </a:t>
            </a:r>
            <a:r>
              <a:rPr lang="en-US" b="1" dirty="0" err="1" smtClean="0"/>
              <a:t>fase</a:t>
            </a:r>
            <a:r>
              <a:rPr lang="en-US" b="1" dirty="0" smtClean="0"/>
              <a:t> </a:t>
            </a:r>
            <a:r>
              <a:rPr lang="en-US" dirty="0" smtClean="0"/>
              <a:t>y son los </a:t>
            </a:r>
            <a:r>
              <a:rPr lang="en-US" b="1" dirty="0" err="1" smtClean="0"/>
              <a:t>criterios</a:t>
            </a:r>
            <a:r>
              <a:rPr lang="en-US" b="1" dirty="0" smtClean="0"/>
              <a:t> </a:t>
            </a:r>
            <a:r>
              <a:rPr lang="en-US" dirty="0" err="1" smtClean="0"/>
              <a:t>para</a:t>
            </a:r>
            <a:r>
              <a:rPr lang="en-US" dirty="0" smtClean="0"/>
              <a:t> </a:t>
            </a:r>
            <a:r>
              <a:rPr lang="en-US" dirty="0" err="1" smtClean="0"/>
              <a:t>completar</a:t>
            </a:r>
            <a:r>
              <a:rPr lang="en-US" dirty="0" smtClean="0"/>
              <a:t> </a:t>
            </a:r>
            <a:r>
              <a:rPr lang="en-US" dirty="0" err="1" smtClean="0"/>
              <a:t>cada</a:t>
            </a:r>
            <a:r>
              <a:rPr lang="en-US" dirty="0" smtClean="0"/>
              <a:t> </a:t>
            </a:r>
            <a:r>
              <a:rPr lang="en-US" dirty="0" err="1" smtClean="0"/>
              <a:t>fase</a:t>
            </a:r>
            <a:r>
              <a:rPr lang="en-US" dirty="0" smtClean="0"/>
              <a:t>.</a:t>
            </a:r>
          </a:p>
          <a:p>
            <a:r>
              <a:rPr lang="en-US" dirty="0" smtClean="0"/>
              <a:t>Deben de </a:t>
            </a:r>
            <a:r>
              <a:rPr lang="en-US" dirty="0" err="1" smtClean="0"/>
              <a:t>completarse</a:t>
            </a:r>
            <a:r>
              <a:rPr lang="en-US" dirty="0" smtClean="0"/>
              <a:t> </a:t>
            </a:r>
            <a:r>
              <a:rPr lang="en-US" dirty="0" err="1" smtClean="0"/>
              <a:t>todas</a:t>
            </a:r>
            <a:r>
              <a:rPr lang="en-US" dirty="0" smtClean="0"/>
              <a:t> </a:t>
            </a:r>
            <a:r>
              <a:rPr lang="en-US" dirty="0" err="1" smtClean="0"/>
              <a:t>las</a:t>
            </a:r>
            <a:r>
              <a:rPr lang="en-US" dirty="0" smtClean="0"/>
              <a:t> </a:t>
            </a:r>
            <a:r>
              <a:rPr lang="en-US" dirty="0" err="1" smtClean="0"/>
              <a:t>partes</a:t>
            </a:r>
            <a:r>
              <a:rPr lang="en-US" dirty="0" smtClean="0"/>
              <a:t> del </a:t>
            </a:r>
            <a:r>
              <a:rPr lang="en-US" dirty="0" err="1" smtClean="0"/>
              <a:t>proyecto</a:t>
            </a:r>
            <a:r>
              <a:rPr lang="en-US" dirty="0" smtClean="0"/>
              <a:t> y </a:t>
            </a:r>
            <a:r>
              <a:rPr lang="en-US" dirty="0" err="1" smtClean="0"/>
              <a:t>deben</a:t>
            </a:r>
            <a:r>
              <a:rPr lang="en-US" dirty="0" smtClean="0"/>
              <a:t> de </a:t>
            </a:r>
            <a:r>
              <a:rPr lang="en-US" dirty="0" err="1" smtClean="0"/>
              <a:t>responderse</a:t>
            </a:r>
            <a:r>
              <a:rPr lang="en-US" dirty="0" smtClean="0"/>
              <a:t> de forma </a:t>
            </a:r>
            <a:r>
              <a:rPr lang="en-US" dirty="0" err="1" smtClean="0"/>
              <a:t>positiva</a:t>
            </a:r>
            <a:r>
              <a:rPr lang="en-US" dirty="0" smtClean="0"/>
              <a:t> </a:t>
            </a:r>
            <a:r>
              <a:rPr lang="en-US" b="1" dirty="0" err="1" smtClean="0"/>
              <a:t>preguntas</a:t>
            </a:r>
            <a:r>
              <a:rPr lang="en-US" dirty="0" smtClean="0"/>
              <a:t> </a:t>
            </a:r>
            <a:r>
              <a:rPr lang="en-US" dirty="0" err="1" smtClean="0"/>
              <a:t>como</a:t>
            </a:r>
            <a:endParaRPr lang="en-US" dirty="0" smtClean="0"/>
          </a:p>
          <a:p>
            <a:r>
              <a:rPr lang="en-US" dirty="0" smtClean="0"/>
              <a:t>¿El </a:t>
            </a:r>
            <a:r>
              <a:rPr lang="en-US" dirty="0" err="1" smtClean="0"/>
              <a:t>equipo</a:t>
            </a:r>
            <a:r>
              <a:rPr lang="en-US" dirty="0" smtClean="0"/>
              <a:t> </a:t>
            </a:r>
            <a:r>
              <a:rPr lang="es-MX" dirty="0" smtClean="0"/>
              <a:t>esta</a:t>
            </a:r>
            <a:r>
              <a:rPr lang="en-US" dirty="0" smtClean="0"/>
              <a:t> de </a:t>
            </a:r>
            <a:r>
              <a:rPr lang="en-US" dirty="0" err="1" smtClean="0"/>
              <a:t>acuerdo</a:t>
            </a:r>
            <a:r>
              <a:rPr lang="en-US" dirty="0" smtClean="0"/>
              <a:t> con el </a:t>
            </a:r>
            <a:r>
              <a:rPr lang="en-US" b="1" dirty="0" err="1" smtClean="0"/>
              <a:t>alcance</a:t>
            </a:r>
            <a:r>
              <a:rPr lang="en-US" b="1" dirty="0" smtClean="0"/>
              <a:t> </a:t>
            </a:r>
            <a:r>
              <a:rPr lang="en-US" dirty="0" smtClean="0"/>
              <a:t>del </a:t>
            </a:r>
            <a:r>
              <a:rPr lang="en-US" dirty="0" err="1" smtClean="0"/>
              <a:t>proyecto</a:t>
            </a:r>
            <a:r>
              <a:rPr lang="en-US" dirty="0" smtClean="0"/>
              <a:t>?</a:t>
            </a:r>
          </a:p>
          <a:p>
            <a:r>
              <a:rPr lang="en-US" dirty="0" smtClean="0"/>
              <a:t>¿Se ha </a:t>
            </a:r>
            <a:r>
              <a:rPr lang="en-US" b="1" dirty="0" err="1" smtClean="0"/>
              <a:t>planeado</a:t>
            </a:r>
            <a:r>
              <a:rPr lang="en-US" b="1" dirty="0" smtClean="0"/>
              <a:t> </a:t>
            </a:r>
            <a:r>
              <a:rPr lang="en-US" dirty="0" smtClean="0"/>
              <a:t>lo </a:t>
            </a:r>
            <a:r>
              <a:rPr lang="en-US" dirty="0" err="1" smtClean="0"/>
              <a:t>suficiente</a:t>
            </a:r>
            <a:r>
              <a:rPr lang="en-US" dirty="0" smtClean="0"/>
              <a:t> </a:t>
            </a:r>
            <a:r>
              <a:rPr lang="en-US" dirty="0" err="1" smtClean="0"/>
              <a:t>para</a:t>
            </a:r>
            <a:r>
              <a:rPr lang="en-US" dirty="0" smtClean="0"/>
              <a:t> </a:t>
            </a:r>
            <a:r>
              <a:rPr lang="en-US" dirty="0" err="1" smtClean="0"/>
              <a:t>avanzar</a:t>
            </a:r>
            <a:r>
              <a:rPr lang="en-US" dirty="0" smtClean="0"/>
              <a:t>?</a:t>
            </a:r>
          </a:p>
          <a:p>
            <a:r>
              <a:rPr lang="en-US" dirty="0" smtClean="0"/>
              <a:t>¿Se ha </a:t>
            </a:r>
            <a:r>
              <a:rPr lang="en-US" b="1" dirty="0" err="1" smtClean="0"/>
              <a:t>hecho</a:t>
            </a:r>
            <a:r>
              <a:rPr lang="en-US" b="1" dirty="0" smtClean="0"/>
              <a:t> </a:t>
            </a:r>
            <a:r>
              <a:rPr lang="en-US" dirty="0" smtClean="0"/>
              <a:t>lo </a:t>
            </a:r>
            <a:r>
              <a:rPr lang="en-US" dirty="0" err="1" smtClean="0"/>
              <a:t>que</a:t>
            </a:r>
            <a:r>
              <a:rPr lang="en-US" dirty="0" smtClean="0"/>
              <a:t> se </a:t>
            </a:r>
            <a:r>
              <a:rPr lang="en-US" dirty="0" err="1" smtClean="0"/>
              <a:t>dijo</a:t>
            </a:r>
            <a:r>
              <a:rPr lang="en-US" dirty="0" smtClean="0"/>
              <a:t> </a:t>
            </a:r>
            <a:r>
              <a:rPr lang="en-US" dirty="0" err="1" smtClean="0"/>
              <a:t>que</a:t>
            </a:r>
            <a:r>
              <a:rPr lang="en-US" dirty="0" smtClean="0"/>
              <a:t> se </a:t>
            </a:r>
            <a:r>
              <a:rPr lang="en-US" dirty="0" err="1" smtClean="0"/>
              <a:t>iba</a:t>
            </a:r>
            <a:r>
              <a:rPr lang="en-US" dirty="0" smtClean="0"/>
              <a:t> a </a:t>
            </a:r>
            <a:r>
              <a:rPr lang="en-US" dirty="0" err="1" smtClean="0"/>
              <a:t>hacer</a:t>
            </a:r>
            <a:r>
              <a:rPr lang="en-US" dirty="0" smtClean="0"/>
              <a:t>?</a:t>
            </a:r>
          </a:p>
          <a:p>
            <a:r>
              <a:rPr lang="en-US" dirty="0" smtClean="0"/>
              <a:t>¿</a:t>
            </a:r>
            <a:r>
              <a:rPr lang="en-US" b="1" dirty="0" err="1" smtClean="0"/>
              <a:t>Funciona</a:t>
            </a:r>
            <a:r>
              <a:rPr lang="en-US" dirty="0" smtClean="0"/>
              <a:t> </a:t>
            </a:r>
            <a:r>
              <a:rPr lang="en-US" dirty="0" err="1" smtClean="0"/>
              <a:t>como</a:t>
            </a:r>
            <a:r>
              <a:rPr lang="en-US" dirty="0" smtClean="0"/>
              <a:t> el </a:t>
            </a:r>
            <a:r>
              <a:rPr lang="en-US" dirty="0" err="1" smtClean="0"/>
              <a:t>cliente</a:t>
            </a:r>
            <a:r>
              <a:rPr lang="en-US" dirty="0" smtClean="0"/>
              <a:t> lo </a:t>
            </a:r>
            <a:r>
              <a:rPr lang="en-US" dirty="0" err="1" smtClean="0"/>
              <a:t>deseaba</a:t>
            </a:r>
            <a:r>
              <a:rPr lang="en-US" dirty="0" smtClean="0"/>
              <a:t>?</a:t>
            </a:r>
          </a:p>
          <a:p>
            <a:r>
              <a:rPr lang="en-US" dirty="0" smtClean="0"/>
              <a:t>El </a:t>
            </a:r>
            <a:r>
              <a:rPr lang="en-US" dirty="0" err="1" smtClean="0"/>
              <a:t>equipo</a:t>
            </a:r>
            <a:r>
              <a:rPr lang="en-US" dirty="0" smtClean="0"/>
              <a:t> y los </a:t>
            </a:r>
            <a:r>
              <a:rPr lang="en-US" dirty="0" err="1" smtClean="0"/>
              <a:t>clientes</a:t>
            </a:r>
            <a:r>
              <a:rPr lang="en-US" dirty="0" smtClean="0"/>
              <a:t> </a:t>
            </a:r>
            <a:r>
              <a:rPr lang="en-US" b="1" dirty="0" err="1" smtClean="0"/>
              <a:t>analizan</a:t>
            </a:r>
            <a:r>
              <a:rPr lang="en-US" dirty="0" smtClean="0"/>
              <a:t> </a:t>
            </a:r>
            <a:r>
              <a:rPr lang="en-US" dirty="0" err="1" smtClean="0"/>
              <a:t>esto</a:t>
            </a:r>
            <a:r>
              <a:rPr lang="en-US" dirty="0" smtClean="0"/>
              <a:t> y </a:t>
            </a:r>
            <a:r>
              <a:rPr lang="en-US" dirty="0" err="1" smtClean="0"/>
              <a:t>llegan</a:t>
            </a:r>
            <a:r>
              <a:rPr lang="en-US" dirty="0" smtClean="0"/>
              <a:t> al </a:t>
            </a:r>
            <a:r>
              <a:rPr lang="en-US" dirty="0" err="1" smtClean="0"/>
              <a:t>acuerdo</a:t>
            </a:r>
            <a:r>
              <a:rPr lang="en-US" dirty="0" smtClean="0"/>
              <a:t> de </a:t>
            </a:r>
            <a:r>
              <a:rPr lang="en-US" dirty="0" err="1" smtClean="0"/>
              <a:t>que</a:t>
            </a:r>
            <a:r>
              <a:rPr lang="en-US" dirty="0" smtClean="0"/>
              <a:t> sea </a:t>
            </a:r>
            <a:r>
              <a:rPr lang="en-US" dirty="0" err="1" smtClean="0"/>
              <a:t>propicio</a:t>
            </a:r>
            <a:r>
              <a:rPr lang="en-US" dirty="0" smtClean="0"/>
              <a:t> </a:t>
            </a:r>
            <a:r>
              <a:rPr lang="en-US" dirty="0" err="1" smtClean="0"/>
              <a:t>avanzar</a:t>
            </a:r>
            <a:r>
              <a:rPr lang="en-US" dirty="0" smtClean="0"/>
              <a:t> a la </a:t>
            </a:r>
            <a:r>
              <a:rPr lang="en-US" dirty="0" err="1" smtClean="0"/>
              <a:t>siguiente</a:t>
            </a:r>
            <a:r>
              <a:rPr lang="en-US" dirty="0" smtClean="0"/>
              <a:t> </a:t>
            </a:r>
            <a:r>
              <a:rPr lang="en-US" dirty="0" err="1" smtClean="0"/>
              <a:t>fase</a:t>
            </a:r>
            <a:r>
              <a:rPr lang="en-US" dirty="0" smtClean="0"/>
              <a:t>.</a:t>
            </a:r>
          </a:p>
          <a:p>
            <a:endParaRPr lang="en-US" dirty="0" smtClean="0"/>
          </a:p>
          <a:p>
            <a:r>
              <a:rPr lang="en-US" dirty="0" smtClean="0"/>
              <a:t>MSF </a:t>
            </a:r>
            <a:r>
              <a:rPr lang="en-US" dirty="0" err="1" smtClean="0"/>
              <a:t>tambien</a:t>
            </a:r>
            <a:r>
              <a:rPr lang="en-US" dirty="0" smtClean="0"/>
              <a:t> </a:t>
            </a:r>
            <a:r>
              <a:rPr lang="en-US" dirty="0" err="1" smtClean="0"/>
              <a:t>es</a:t>
            </a:r>
            <a:r>
              <a:rPr lang="en-US" dirty="0" smtClean="0"/>
              <a:t> un </a:t>
            </a:r>
            <a:r>
              <a:rPr lang="en-US" dirty="0" err="1" smtClean="0"/>
              <a:t>proceso</a:t>
            </a:r>
            <a:r>
              <a:rPr lang="en-US" dirty="0" smtClean="0"/>
              <a:t> </a:t>
            </a:r>
            <a:r>
              <a:rPr lang="en-US" dirty="0" err="1" smtClean="0"/>
              <a:t>iterativo</a:t>
            </a:r>
            <a:r>
              <a:rPr lang="en-US" dirty="0" smtClean="0"/>
              <a:t>, </a:t>
            </a:r>
            <a:r>
              <a:rPr lang="en-US" dirty="0" err="1" smtClean="0"/>
              <a:t>Esta</a:t>
            </a:r>
            <a:r>
              <a:rPr lang="en-US" dirty="0" smtClean="0"/>
              <a:t> </a:t>
            </a:r>
            <a:r>
              <a:rPr lang="en-US" dirty="0" err="1" smtClean="0"/>
              <a:t>diseñado</a:t>
            </a:r>
            <a:r>
              <a:rPr lang="en-US" dirty="0" smtClean="0"/>
              <a:t> </a:t>
            </a:r>
            <a:r>
              <a:rPr lang="en-US" dirty="0" err="1" smtClean="0"/>
              <a:t>para</a:t>
            </a:r>
            <a:r>
              <a:rPr lang="en-US" dirty="0" smtClean="0"/>
              <a:t> </a:t>
            </a:r>
            <a:r>
              <a:rPr lang="en-US" dirty="0" err="1" smtClean="0"/>
              <a:t>acomodarse</a:t>
            </a:r>
            <a:r>
              <a:rPr lang="en-US" dirty="0" smtClean="0"/>
              <a:t> a los </a:t>
            </a:r>
            <a:r>
              <a:rPr lang="en-US" dirty="0" err="1" smtClean="0"/>
              <a:t>cambios</a:t>
            </a:r>
            <a:r>
              <a:rPr lang="en-US" dirty="0" smtClean="0"/>
              <a:t> en los </a:t>
            </a:r>
            <a:r>
              <a:rPr lang="en-US" dirty="0" err="1" smtClean="0"/>
              <a:t>requerimientos</a:t>
            </a:r>
            <a:r>
              <a:rPr lang="en-US" dirty="0" smtClean="0"/>
              <a:t> del </a:t>
            </a:r>
            <a:r>
              <a:rPr lang="en-US" dirty="0" err="1" smtClean="0"/>
              <a:t>proyecto</a:t>
            </a:r>
            <a:r>
              <a:rPr lang="en-US" dirty="0" smtClean="0"/>
              <a:t> al </a:t>
            </a:r>
            <a:r>
              <a:rPr lang="en-US" dirty="0" err="1" smtClean="0"/>
              <a:t>iterarse</a:t>
            </a:r>
            <a:r>
              <a:rPr lang="en-US" dirty="0" smtClean="0"/>
              <a:t> en </a:t>
            </a:r>
            <a:r>
              <a:rPr lang="en-US" dirty="0" err="1" smtClean="0"/>
              <a:t>cortos</a:t>
            </a:r>
            <a:r>
              <a:rPr lang="en-US" dirty="0" smtClean="0"/>
              <a:t> </a:t>
            </a:r>
            <a:r>
              <a:rPr lang="en-US" dirty="0" err="1" smtClean="0"/>
              <a:t>ciclos</a:t>
            </a:r>
            <a:r>
              <a:rPr lang="en-US" dirty="0" smtClean="0"/>
              <a:t> de </a:t>
            </a:r>
            <a:r>
              <a:rPr lang="en-US" dirty="0" err="1" smtClean="0"/>
              <a:t>desarollo</a:t>
            </a:r>
            <a:r>
              <a:rPr lang="en-US" dirty="0" smtClean="0"/>
              <a:t> y </a:t>
            </a:r>
            <a:r>
              <a:rPr lang="en-US" dirty="0" err="1" smtClean="0"/>
              <a:t>versiones</a:t>
            </a:r>
            <a:r>
              <a:rPr lang="en-US" dirty="0" smtClean="0"/>
              <a:t> </a:t>
            </a:r>
            <a:r>
              <a:rPr lang="en-US" dirty="0" err="1" smtClean="0"/>
              <a:t>incrementales</a:t>
            </a:r>
            <a:r>
              <a:rPr lang="en-US" dirty="0" smtClean="0"/>
              <a:t> de la </a:t>
            </a:r>
            <a:r>
              <a:rPr lang="en-US" dirty="0" err="1" smtClean="0"/>
              <a:t>solucion</a:t>
            </a:r>
            <a:r>
              <a:rPr lang="en-US" dirty="0" smtClean="0"/>
              <a:t>.</a:t>
            </a:r>
            <a:endParaRPr lang="es-MX" dirty="0"/>
          </a:p>
        </p:txBody>
      </p:sp>
    </p:spTree>
    <p:extLst>
      <p:ext uri="{BB962C8B-B14F-4D97-AF65-F5344CB8AC3E}">
        <p14:creationId xmlns:p14="http://schemas.microsoft.com/office/powerpoint/2010/main" val="789668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2050" name="Picture 2" descr="http://technet.microsoft.com/en-us/library/Bb497060.ors01_02_big(l=en-us).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784409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77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dirty="0"/>
          </a:p>
        </p:txBody>
      </p:sp>
      <p:graphicFrame>
        <p:nvGraphicFramePr>
          <p:cNvPr id="4" name="Content Placeholder 3"/>
          <p:cNvGraphicFramePr>
            <a:graphicFrameLocks noGrp="1"/>
          </p:cNvGraphicFramePr>
          <p:nvPr>
            <p:ph idx="1"/>
          </p:nvPr>
        </p:nvGraphicFramePr>
        <p:xfrm>
          <a:off x="457200" y="2608167"/>
          <a:ext cx="8229600" cy="2510028"/>
        </p:xfrm>
        <a:graphic>
          <a:graphicData uri="http://schemas.openxmlformats.org/drawingml/2006/table">
            <a:tbl>
              <a:tblPr/>
              <a:tblGrid>
                <a:gridCol w="4114800"/>
                <a:gridCol w="4114800"/>
              </a:tblGrid>
              <a:tr h="418338">
                <a:tc>
                  <a:txBody>
                    <a:bodyPr/>
                    <a:lstStyle/>
                    <a:p>
                      <a:pPr algn="l"/>
                      <a:r>
                        <a:rPr lang="es-MX" sz="1600" dirty="0" err="1">
                          <a:solidFill>
                            <a:srgbClr val="2A2A2A"/>
                          </a:solidFill>
                          <a:effectLst/>
                        </a:rPr>
                        <a:t>Milestone</a:t>
                      </a:r>
                      <a:endParaRPr lang="es-MX" sz="1600" dirty="0">
                        <a:solidFill>
                          <a:srgbClr val="2A2A2A"/>
                        </a:solidFill>
                        <a:effectLst/>
                      </a:endParaRPr>
                    </a:p>
                  </a:txBody>
                  <a:tcPr marL="68580" marR="68580" marT="85725" marB="8572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s-MX" sz="1600">
                          <a:solidFill>
                            <a:srgbClr val="2A2A2A"/>
                          </a:solidFill>
                          <a:effectLst/>
                        </a:rPr>
                        <a:t>Primary Driver(s)</a:t>
                      </a:r>
                    </a:p>
                  </a:txBody>
                  <a:tcPr marL="68580" marR="68580" marT="85725" marB="85725"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418338">
                <a:tc>
                  <a:txBody>
                    <a:bodyPr/>
                    <a:lstStyle/>
                    <a:p>
                      <a:pPr fontAlgn="t"/>
                      <a:r>
                        <a:rPr lang="es-MX" sz="1600" dirty="0" err="1">
                          <a:solidFill>
                            <a:srgbClr val="2A2A2A"/>
                          </a:solidFill>
                          <a:effectLst/>
                        </a:rPr>
                        <a:t>Vision</a:t>
                      </a:r>
                      <a:r>
                        <a:rPr lang="es-MX" sz="1600" dirty="0">
                          <a:solidFill>
                            <a:srgbClr val="2A2A2A"/>
                          </a:solidFill>
                          <a:effectLst/>
                        </a:rPr>
                        <a:t>/</a:t>
                      </a:r>
                      <a:r>
                        <a:rPr lang="es-MX" sz="1600" dirty="0" err="1">
                          <a:solidFill>
                            <a:srgbClr val="2A2A2A"/>
                          </a:solidFill>
                          <a:effectLst/>
                        </a:rPr>
                        <a:t>Scope</a:t>
                      </a:r>
                      <a:r>
                        <a:rPr lang="es-MX" sz="1600" dirty="0">
                          <a:solidFill>
                            <a:srgbClr val="2A2A2A"/>
                          </a:solidFill>
                          <a:effectLst/>
                        </a:rPr>
                        <a:t> </a:t>
                      </a:r>
                      <a:r>
                        <a:rPr lang="es-MX" sz="1600" dirty="0" err="1">
                          <a:solidFill>
                            <a:srgbClr val="2A2A2A"/>
                          </a:solidFill>
                          <a:effectLst/>
                        </a:rPr>
                        <a:t>Approved</a:t>
                      </a:r>
                      <a:endParaRPr lang="es-MX" sz="1600" dirty="0">
                        <a:solidFill>
                          <a:srgbClr val="2A2A2A"/>
                        </a:solidFill>
                        <a:effectLst/>
                      </a:endParaRP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Product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a:solidFill>
                            <a:srgbClr val="2A2A2A"/>
                          </a:solidFill>
                          <a:effectLst/>
                        </a:rPr>
                        <a:t>Project Plans Approved</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Program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dirty="0" err="1">
                          <a:solidFill>
                            <a:srgbClr val="2A2A2A"/>
                          </a:solidFill>
                          <a:effectLst/>
                        </a:rPr>
                        <a:t>Scope</a:t>
                      </a:r>
                      <a:r>
                        <a:rPr lang="es-MX" sz="1600" dirty="0">
                          <a:solidFill>
                            <a:srgbClr val="2A2A2A"/>
                          </a:solidFill>
                          <a:effectLst/>
                        </a:rPr>
                        <a:t> Complete</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Development and User Experience</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a:solidFill>
                            <a:srgbClr val="2A2A2A"/>
                          </a:solidFill>
                          <a:effectLst/>
                        </a:rPr>
                        <a:t>Release Readiness Approved</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a:solidFill>
                            <a:srgbClr val="2A2A2A"/>
                          </a:solidFill>
                          <a:effectLst/>
                        </a:rPr>
                        <a:t>Test and Release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418338">
                <a:tc>
                  <a:txBody>
                    <a:bodyPr/>
                    <a:lstStyle/>
                    <a:p>
                      <a:pPr fontAlgn="t"/>
                      <a:r>
                        <a:rPr lang="es-MX" sz="1600">
                          <a:solidFill>
                            <a:srgbClr val="2A2A2A"/>
                          </a:solidFill>
                          <a:effectLst/>
                        </a:rPr>
                        <a:t>Deployment Complete</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s-MX" sz="1600" dirty="0" err="1">
                          <a:solidFill>
                            <a:srgbClr val="2A2A2A"/>
                          </a:solidFill>
                          <a:effectLst/>
                        </a:rPr>
                        <a:t>Release</a:t>
                      </a:r>
                      <a:r>
                        <a:rPr lang="es-MX" sz="1600" dirty="0">
                          <a:solidFill>
                            <a:srgbClr val="2A2A2A"/>
                          </a:solidFill>
                          <a:effectLst/>
                        </a:rPr>
                        <a:t> Management</a:t>
                      </a:r>
                    </a:p>
                  </a:txBody>
                  <a:tcPr marL="68580" marR="68580" marT="85725" marB="85725">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9675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Disciplinas </a:t>
            </a:r>
            <a:r>
              <a:rPr lang="es-ES" dirty="0" smtClean="0"/>
              <a:t>MSF</a:t>
            </a:r>
            <a:endParaRPr lang="es-MX" dirty="0"/>
          </a:p>
        </p:txBody>
      </p:sp>
      <p:sp>
        <p:nvSpPr>
          <p:cNvPr id="3" name="Content Placeholder 2"/>
          <p:cNvSpPr>
            <a:spLocks noGrp="1"/>
          </p:cNvSpPr>
          <p:nvPr>
            <p:ph idx="1"/>
          </p:nvPr>
        </p:nvSpPr>
        <p:spPr/>
        <p:txBody>
          <a:bodyPr/>
          <a:lstStyle/>
          <a:p>
            <a:r>
              <a:rPr lang="es-ES" dirty="0"/>
              <a:t>MSF utiliza tres disciplinas clásicas</a:t>
            </a:r>
            <a:r>
              <a:rPr lang="es-ES" dirty="0" smtClean="0"/>
              <a:t>:</a:t>
            </a:r>
          </a:p>
          <a:p>
            <a:pPr marL="514350" indent="-514350">
              <a:buFont typeface="+mj-lt"/>
              <a:buAutoNum type="arabicPeriod"/>
            </a:pPr>
            <a:r>
              <a:rPr lang="es-ES" dirty="0" smtClean="0"/>
              <a:t> </a:t>
            </a:r>
            <a:r>
              <a:rPr lang="es-ES" dirty="0"/>
              <a:t>Manejo de </a:t>
            </a:r>
            <a:r>
              <a:rPr lang="es-ES" dirty="0" smtClean="0"/>
              <a:t>riesgos</a:t>
            </a:r>
          </a:p>
          <a:p>
            <a:pPr marL="514350" indent="-514350">
              <a:buFont typeface="+mj-lt"/>
              <a:buAutoNum type="arabicPeriod"/>
            </a:pPr>
            <a:r>
              <a:rPr lang="es-ES" dirty="0" smtClean="0"/>
              <a:t>Manejo </a:t>
            </a:r>
            <a:r>
              <a:rPr lang="es-ES" dirty="0"/>
              <a:t>de </a:t>
            </a:r>
            <a:r>
              <a:rPr lang="es-ES" dirty="0" smtClean="0"/>
              <a:t>preparación</a:t>
            </a:r>
          </a:p>
          <a:p>
            <a:pPr marL="514350" indent="-514350">
              <a:buFont typeface="+mj-lt"/>
              <a:buAutoNum type="arabicPeriod"/>
            </a:pPr>
            <a:r>
              <a:rPr lang="es-ES" dirty="0" smtClean="0"/>
              <a:t>Manejo </a:t>
            </a:r>
            <a:r>
              <a:rPr lang="es-ES" dirty="0"/>
              <a:t>del </a:t>
            </a:r>
            <a:r>
              <a:rPr lang="es-ES" dirty="0" smtClean="0"/>
              <a:t>proyecto</a:t>
            </a:r>
            <a:endParaRPr lang="es-MX" b="1" dirty="0"/>
          </a:p>
          <a:p>
            <a:r>
              <a:rPr lang="es-ES" dirty="0"/>
              <a:t>Están reflejados en el modelo de procesos y en las responsabilidades.</a:t>
            </a:r>
            <a:endParaRPr lang="es-MX" b="1" dirty="0"/>
          </a:p>
          <a:p>
            <a:endParaRPr lang="es-MX"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817620"/>
            <a:ext cx="4000500" cy="3040380"/>
          </a:xfrm>
          <a:prstGeom prst="rect">
            <a:avLst/>
          </a:prstGeom>
        </p:spPr>
      </p:pic>
    </p:spTree>
    <p:extLst>
      <p:ext uri="{BB962C8B-B14F-4D97-AF65-F5344CB8AC3E}">
        <p14:creationId xmlns:p14="http://schemas.microsoft.com/office/powerpoint/2010/main" val="1846627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Manejo de riesgos</a:t>
            </a:r>
            <a:endParaRPr lang="es-MX" b="1" dirty="0"/>
          </a:p>
        </p:txBody>
      </p:sp>
      <p:sp>
        <p:nvSpPr>
          <p:cNvPr id="3" name="Content Placeholder 2"/>
          <p:cNvSpPr>
            <a:spLocks noGrp="1"/>
          </p:cNvSpPr>
          <p:nvPr>
            <p:ph idx="1"/>
          </p:nvPr>
        </p:nvSpPr>
        <p:spPr/>
        <p:txBody>
          <a:bodyPr/>
          <a:lstStyle/>
          <a:p>
            <a:r>
              <a:rPr lang="es-ES" dirty="0"/>
              <a:t>Existen 6 pasos para el manejo de riesgos:</a:t>
            </a:r>
            <a:endParaRPr lang="es-MX" b="1" dirty="0"/>
          </a:p>
          <a:p>
            <a:r>
              <a:rPr lang="es-ES" dirty="0"/>
              <a:t> </a:t>
            </a:r>
            <a:endParaRPr lang="es-MX" b="1" dirty="0"/>
          </a:p>
          <a:p>
            <a:endParaRPr lang="es-MX" dirty="0"/>
          </a:p>
        </p:txBody>
      </p:sp>
      <p:pic>
        <p:nvPicPr>
          <p:cNvPr id="4" name="Imagen 1" descr="http://technet.microsoft.com/en-us/library/Bb497060.ors01_04_big(l=en-us).gif"/>
          <p:cNvPicPr/>
          <p:nvPr/>
        </p:nvPicPr>
        <p:blipFill>
          <a:blip r:embed="rId2" cstate="print"/>
          <a:srcRect/>
          <a:stretch>
            <a:fillRect/>
          </a:stretch>
        </p:blipFill>
        <p:spPr bwMode="auto">
          <a:xfrm>
            <a:off x="1871980" y="2362200"/>
            <a:ext cx="5400040" cy="2656205"/>
          </a:xfrm>
          <a:prstGeom prst="rect">
            <a:avLst/>
          </a:prstGeom>
          <a:noFill/>
          <a:ln w="9525">
            <a:noFill/>
            <a:miter lim="800000"/>
            <a:headEnd/>
            <a:tailEnd/>
          </a:ln>
        </p:spPr>
      </p:pic>
    </p:spTree>
    <p:extLst>
      <p:ext uri="{BB962C8B-B14F-4D97-AF65-F5344CB8AC3E}">
        <p14:creationId xmlns:p14="http://schemas.microsoft.com/office/powerpoint/2010/main" val="1174750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s-ES" dirty="0"/>
              <a:t>Identificar: Se toma en cuenta a todos los miembros para estar conscientes de los riesgos del proyecto. Se deben identificar los riesgos en una etapa temprana, y reevaluarlos a lo largo del proyecto.</a:t>
            </a:r>
            <a:endParaRPr lang="es-MX" b="1" dirty="0"/>
          </a:p>
          <a:p>
            <a:r>
              <a:rPr lang="es-ES" dirty="0"/>
              <a:t>Analizar y priorizar: Se analizan los riesgos para tomar decisiones de prioridad. Permite reservar recursos para manejar los riesgos más importantes.</a:t>
            </a:r>
            <a:endParaRPr lang="es-MX" b="1" dirty="0"/>
          </a:p>
          <a:p>
            <a:endParaRPr lang="es-MX" dirty="0"/>
          </a:p>
        </p:txBody>
      </p:sp>
    </p:spTree>
    <p:extLst>
      <p:ext uri="{BB962C8B-B14F-4D97-AF65-F5344CB8AC3E}">
        <p14:creationId xmlns:p14="http://schemas.microsoft.com/office/powerpoint/2010/main" val="117475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¿Qué es un </a:t>
            </a:r>
            <a:r>
              <a:rPr lang="es-MX" dirty="0" err="1" smtClean="0"/>
              <a:t>framework</a:t>
            </a:r>
            <a:r>
              <a:rPr lang="es-MX" dirty="0" smtClean="0"/>
              <a:t>?</a:t>
            </a:r>
            <a:endParaRPr lang="es-MX" dirty="0"/>
          </a:p>
        </p:txBody>
      </p:sp>
      <p:sp>
        <p:nvSpPr>
          <p:cNvPr id="3" name="Content Placeholder 2"/>
          <p:cNvSpPr>
            <a:spLocks noGrp="1"/>
          </p:cNvSpPr>
          <p:nvPr>
            <p:ph idx="1"/>
          </p:nvPr>
        </p:nvSpPr>
        <p:spPr/>
        <p:txBody>
          <a:bodyPr>
            <a:normAutofit/>
          </a:bodyPr>
          <a:lstStyle/>
          <a:p>
            <a:r>
              <a:rPr lang="es-MX" dirty="0" smtClean="0"/>
              <a:t>Una</a:t>
            </a:r>
            <a:r>
              <a:rPr lang="es-MX" dirty="0"/>
              <a:t> </a:t>
            </a:r>
            <a:r>
              <a:rPr lang="es-MX" b="1" dirty="0"/>
              <a:t>filosofía </a:t>
            </a:r>
            <a:r>
              <a:rPr lang="es-MX" dirty="0"/>
              <a:t>de desarrollo de programas de </a:t>
            </a:r>
            <a:r>
              <a:rPr lang="es-MX" dirty="0" smtClean="0"/>
              <a:t>computación</a:t>
            </a:r>
            <a:r>
              <a:rPr lang="es-MX" dirty="0"/>
              <a:t> con el enfoque del </a:t>
            </a:r>
            <a:r>
              <a:rPr lang="es-MX" b="1" dirty="0"/>
              <a:t>proceso de desarrollo de software</a:t>
            </a:r>
          </a:p>
          <a:p>
            <a:r>
              <a:rPr lang="es-MX" b="1" dirty="0"/>
              <a:t>Herramientas, modelos y métodos </a:t>
            </a:r>
            <a:r>
              <a:rPr lang="es-MX" dirty="0"/>
              <a:t>para asistir al proceso de desarrollo de </a:t>
            </a:r>
            <a:r>
              <a:rPr lang="es-MX" dirty="0" smtClean="0"/>
              <a:t>software</a:t>
            </a:r>
          </a:p>
          <a:p>
            <a:r>
              <a:rPr lang="es-MX" b="1" dirty="0" smtClean="0"/>
              <a:t>Metodología</a:t>
            </a:r>
            <a:r>
              <a:rPr lang="es-MX" dirty="0" smtClean="0"/>
              <a:t>: Marco </a:t>
            </a:r>
            <a:r>
              <a:rPr lang="es-MX" dirty="0"/>
              <a:t>de trabajo usado para estructurar, planificar y controlar el proceso de desarrollo en sistemas de información</a:t>
            </a:r>
            <a:r>
              <a:rPr lang="es-MX" dirty="0" smtClean="0"/>
              <a:t>.</a:t>
            </a:r>
          </a:p>
          <a:p>
            <a:endParaRPr lang="es-MX" dirty="0"/>
          </a:p>
        </p:txBody>
      </p:sp>
    </p:spTree>
    <p:extLst>
      <p:ext uri="{BB962C8B-B14F-4D97-AF65-F5344CB8AC3E}">
        <p14:creationId xmlns:p14="http://schemas.microsoft.com/office/powerpoint/2010/main" val="1347919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fontScale="92500"/>
          </a:bodyPr>
          <a:lstStyle/>
          <a:p>
            <a:r>
              <a:rPr lang="es-ES" dirty="0"/>
              <a:t>Planear y calendarizar: Se toma la información de las 2 etapas anteriores para formular estrategias, planes y acciones. Esto asegura que los planes sean aprobados e incorporados al proyecto y se tomen como actividades diarias. Explícitamente conecta la planeación de riesgos y la planeación del proyecto.</a:t>
            </a:r>
            <a:endParaRPr lang="es-MX" b="1" dirty="0"/>
          </a:p>
          <a:p>
            <a:r>
              <a:rPr lang="es-ES" dirty="0"/>
              <a:t>Rastrear e identificar: Se rastrean los riesgos y el progreso en sus respectivos planes. También incluye monitorear la probabilidad, impacto de cambios que puedan alterar otras partes del proyecto. Se asegura que el equipo esté enterado de los riesgos y sus planes.</a:t>
            </a:r>
            <a:endParaRPr lang="es-MX" dirty="0"/>
          </a:p>
          <a:p>
            <a:endParaRPr lang="es-MX" dirty="0"/>
          </a:p>
        </p:txBody>
      </p:sp>
    </p:spTree>
    <p:extLst>
      <p:ext uri="{BB962C8B-B14F-4D97-AF65-F5344CB8AC3E}">
        <p14:creationId xmlns:p14="http://schemas.microsoft.com/office/powerpoint/2010/main" val="1174750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dirty="0"/>
              <a:t>Controlar: Ejecutar los planes de acción y su estatus.</a:t>
            </a:r>
            <a:endParaRPr lang="es-MX" dirty="0"/>
          </a:p>
          <a:p>
            <a:r>
              <a:rPr lang="es-ES" dirty="0"/>
              <a:t>Aprender: Se aprende de los riesgos del proyecto.</a:t>
            </a:r>
            <a:endParaRPr lang="es-MX" dirty="0"/>
          </a:p>
          <a:p>
            <a:endParaRPr lang="es-MX" dirty="0"/>
          </a:p>
        </p:txBody>
      </p:sp>
    </p:spTree>
    <p:extLst>
      <p:ext uri="{BB962C8B-B14F-4D97-AF65-F5344CB8AC3E}">
        <p14:creationId xmlns:p14="http://schemas.microsoft.com/office/powerpoint/2010/main" val="1174750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Manejo de </a:t>
            </a:r>
            <a:r>
              <a:rPr lang="es-ES" dirty="0" smtClean="0"/>
              <a:t>preparación</a:t>
            </a:r>
            <a:endParaRPr lang="es-MX" dirty="0"/>
          </a:p>
        </p:txBody>
      </p:sp>
      <p:sp>
        <p:nvSpPr>
          <p:cNvPr id="3" name="Content Placeholder 2"/>
          <p:cNvSpPr>
            <a:spLocks noGrp="1"/>
          </p:cNvSpPr>
          <p:nvPr>
            <p:ph idx="1"/>
          </p:nvPr>
        </p:nvSpPr>
        <p:spPr/>
        <p:txBody>
          <a:bodyPr/>
          <a:lstStyle/>
          <a:p>
            <a:r>
              <a:rPr lang="es-ES" dirty="0"/>
              <a:t>Es la medida del estado actual contra el estado de conocimiento, habilidades y destrezas de los individuos de la organización.</a:t>
            </a:r>
            <a:endParaRPr lang="es-MX" dirty="0"/>
          </a:p>
          <a:p>
            <a:endParaRPr lang="es-MX" dirty="0"/>
          </a:p>
        </p:txBody>
      </p:sp>
    </p:spTree>
    <p:extLst>
      <p:ext uri="{BB962C8B-B14F-4D97-AF65-F5344CB8AC3E}">
        <p14:creationId xmlns:p14="http://schemas.microsoft.com/office/powerpoint/2010/main" val="1174750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dirty="0"/>
              <a:t>Cada rol incluye áreas funcionales principales que cada individuo debe ser capaz de llenar. El manejo de preparación incluye un proceso para ayudar a que los miembros del equipo llenen esas necesidades.</a:t>
            </a:r>
            <a:endParaRPr lang="es-MX" dirty="0"/>
          </a:p>
          <a:p>
            <a:r>
              <a:rPr lang="es-ES" dirty="0"/>
              <a:t>Tiene 4 pasos: definir, evaluar, cambiar y reevaluar.</a:t>
            </a:r>
            <a:endParaRPr lang="es-MX" dirty="0"/>
          </a:p>
          <a:p>
            <a:endParaRPr lang="es-MX" dirty="0"/>
          </a:p>
        </p:txBody>
      </p:sp>
    </p:spTree>
    <p:extLst>
      <p:ext uri="{BB962C8B-B14F-4D97-AF65-F5344CB8AC3E}">
        <p14:creationId xmlns:p14="http://schemas.microsoft.com/office/powerpoint/2010/main" val="2026772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pic>
        <p:nvPicPr>
          <p:cNvPr id="4" name="Imagen 10" descr="http://technet.microsoft.com/en-us/library/Bb497060.ors01_05_big(l=en-us).gif"/>
          <p:cNvPicPr>
            <a:picLocks noGrp="1"/>
          </p:cNvPicPr>
          <p:nvPr>
            <p:ph idx="1"/>
          </p:nvPr>
        </p:nvPicPr>
        <p:blipFill>
          <a:blip r:embed="rId2" cstate="print"/>
          <a:stretch>
            <a:fillRect/>
          </a:stretch>
        </p:blipFill>
        <p:spPr bwMode="auto">
          <a:xfrm>
            <a:off x="798678" y="1752600"/>
            <a:ext cx="7546643" cy="4373563"/>
          </a:xfrm>
          <a:prstGeom prst="rect">
            <a:avLst/>
          </a:prstGeom>
          <a:noFill/>
          <a:ln w="9525">
            <a:noFill/>
            <a:miter lim="800000"/>
            <a:headEnd/>
            <a:tailEnd/>
          </a:ln>
        </p:spPr>
      </p:pic>
    </p:spTree>
    <p:extLst>
      <p:ext uri="{BB962C8B-B14F-4D97-AF65-F5344CB8AC3E}">
        <p14:creationId xmlns:p14="http://schemas.microsoft.com/office/powerpoint/2010/main" val="560551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s-ES" b="1" dirty="0">
                <a:effectLst>
                  <a:outerShdw blurRad="38100" dist="38100" dir="2700000" algn="tl">
                    <a:srgbClr val="000000">
                      <a:alpha val="43137"/>
                    </a:srgbClr>
                  </a:outerShdw>
                </a:effectLst>
              </a:rPr>
              <a:t>Definir</a:t>
            </a:r>
            <a:r>
              <a:rPr lang="es-ES" dirty="0"/>
              <a:t>: Se definen los requerimientos. Identifica los escenarios, competencias, y niveles de habilidades para crear las soluciones exitosamente. También determina qué roles deberían de ser competentes en ciertas áreas</a:t>
            </a:r>
            <a:r>
              <a:rPr lang="es-ES" dirty="0" smtClean="0"/>
              <a:t>.</a:t>
            </a:r>
          </a:p>
          <a:p>
            <a:r>
              <a:rPr lang="es-ES" dirty="0" smtClean="0"/>
              <a:t>Hay 4 escenarios: </a:t>
            </a:r>
            <a:r>
              <a:rPr lang="es-ES" b="1" dirty="0" smtClean="0"/>
              <a:t>Alto potencial</a:t>
            </a:r>
            <a:r>
              <a:rPr lang="es-ES" dirty="0" smtClean="0"/>
              <a:t>,</a:t>
            </a:r>
            <a:r>
              <a:rPr lang="es-ES" b="1" dirty="0" smtClean="0"/>
              <a:t> Estratégico</a:t>
            </a:r>
            <a:r>
              <a:rPr lang="es-ES" dirty="0" smtClean="0"/>
              <a:t>,</a:t>
            </a:r>
            <a:r>
              <a:rPr lang="es-ES" b="1" dirty="0" smtClean="0"/>
              <a:t> Operacional clave</a:t>
            </a:r>
            <a:r>
              <a:rPr lang="es-ES" dirty="0" smtClean="0"/>
              <a:t>,</a:t>
            </a:r>
            <a:r>
              <a:rPr lang="es-ES" b="1" dirty="0" smtClean="0"/>
              <a:t> Soporte</a:t>
            </a:r>
            <a:r>
              <a:rPr lang="es-ES" dirty="0" smtClean="0"/>
              <a:t>.</a:t>
            </a:r>
            <a:endParaRPr lang="es-MX" dirty="0" smtClean="0"/>
          </a:p>
        </p:txBody>
      </p:sp>
    </p:spTree>
    <p:extLst>
      <p:ext uri="{BB962C8B-B14F-4D97-AF65-F5344CB8AC3E}">
        <p14:creationId xmlns:p14="http://schemas.microsoft.com/office/powerpoint/2010/main" val="4263918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fontScale="92500" lnSpcReduction="20000"/>
          </a:bodyPr>
          <a:lstStyle/>
          <a:p>
            <a:r>
              <a:rPr lang="es-ES" b="1" dirty="0"/>
              <a:t>Alto potencial</a:t>
            </a:r>
            <a:r>
              <a:rPr lang="es-ES" dirty="0"/>
              <a:t>: Se enfoca en las situaciones al planear y diseñar el desarrollo, modernización, o implementación de un producto. Son normalmente puestos de investigación en nuevas tecnologías. Se debe de obtener al experto lo más pronto posible.</a:t>
            </a:r>
            <a:endParaRPr lang="es-MX" dirty="0"/>
          </a:p>
          <a:p>
            <a:r>
              <a:rPr lang="es-ES" b="1" dirty="0"/>
              <a:t>Estratégico</a:t>
            </a:r>
            <a:r>
              <a:rPr lang="es-ES" dirty="0"/>
              <a:t>: Se enfoca en las nuevas tecnologías, y su implementación en los negocios.</a:t>
            </a:r>
            <a:endParaRPr lang="es-MX" dirty="0"/>
          </a:p>
          <a:p>
            <a:r>
              <a:rPr lang="es-ES" b="1" dirty="0"/>
              <a:t>Operacional clave</a:t>
            </a:r>
            <a:r>
              <a:rPr lang="es-ES" dirty="0"/>
              <a:t>: Se enfoca ya que se ha implementado un nuevo producto. La calidad de los conocimientos técnicos es crítico, por lo que los productos son mejor planeados cuando las tecnologías se prueban anteriormente.</a:t>
            </a:r>
            <a:endParaRPr lang="es-MX" dirty="0"/>
          </a:p>
          <a:p>
            <a:r>
              <a:rPr lang="es-ES" b="1" dirty="0"/>
              <a:t>Soporte</a:t>
            </a:r>
            <a:r>
              <a:rPr lang="es-ES" dirty="0"/>
              <a:t>: Cuando se tiene que adecuar un producto a las necesidades del cliente</a:t>
            </a:r>
            <a:r>
              <a:rPr lang="es-ES" dirty="0" smtClean="0"/>
              <a:t>.</a:t>
            </a:r>
            <a:endParaRPr lang="es-MX" dirty="0"/>
          </a:p>
        </p:txBody>
      </p:sp>
    </p:spTree>
    <p:extLst>
      <p:ext uri="{BB962C8B-B14F-4D97-AF65-F5344CB8AC3E}">
        <p14:creationId xmlns:p14="http://schemas.microsoft.com/office/powerpoint/2010/main" val="395169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dirty="0"/>
              <a:t>Una competencia es una combinación de requerimientos de habilidades, aptitudes y conocimiento. Se utiliza para definir el trabajo de un rol.</a:t>
            </a:r>
            <a:endParaRPr lang="es-MX" dirty="0"/>
          </a:p>
          <a:p>
            <a:r>
              <a:rPr lang="es-ES" dirty="0"/>
              <a:t>La pericia (</a:t>
            </a:r>
            <a:r>
              <a:rPr lang="es-ES" dirty="0" err="1"/>
              <a:t>proficiency</a:t>
            </a:r>
            <a:r>
              <a:rPr lang="es-ES" dirty="0"/>
              <a:t>) es la habilidad de ejecutar una tarea de una competencia. </a:t>
            </a:r>
            <a:endParaRPr lang="es-MX" dirty="0"/>
          </a:p>
          <a:p>
            <a:endParaRPr lang="es-MX" dirty="0"/>
          </a:p>
        </p:txBody>
      </p:sp>
    </p:spTree>
    <p:extLst>
      <p:ext uri="{BB962C8B-B14F-4D97-AF65-F5344CB8AC3E}">
        <p14:creationId xmlns:p14="http://schemas.microsoft.com/office/powerpoint/2010/main" val="4220686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s-ES" b="1" dirty="0">
                <a:effectLst>
                  <a:outerShdw blurRad="38100" dist="38100" dir="2700000" algn="tl">
                    <a:srgbClr val="000000">
                      <a:alpha val="43137"/>
                    </a:srgbClr>
                  </a:outerShdw>
                </a:effectLst>
              </a:rPr>
              <a:t>Evaluar</a:t>
            </a:r>
            <a:r>
              <a:rPr lang="es-ES" dirty="0"/>
              <a:t>: Se enfoca en las habilidades individuales de cada miembro del equipo. Determina las competencias que cada quien tiene. Se siguen estos pasos para evaluar:</a:t>
            </a:r>
            <a:endParaRPr lang="es-MX" dirty="0"/>
          </a:p>
          <a:p>
            <a:r>
              <a:rPr lang="es-ES" dirty="0"/>
              <a:t>- Con pruebas, se mide el conocimiento, habilidades.</a:t>
            </a:r>
            <a:endParaRPr lang="es-MX" dirty="0"/>
          </a:p>
          <a:p>
            <a:r>
              <a:rPr lang="es-ES" dirty="0"/>
              <a:t>- Se analiza la brecha entre las habilidades y los requerimientos de los roles. Los individuos se pueden concentrar en estrechar esas brechas.</a:t>
            </a:r>
            <a:endParaRPr lang="es-MX" dirty="0"/>
          </a:p>
          <a:p>
            <a:r>
              <a:rPr lang="es-ES" dirty="0"/>
              <a:t>- Crear planes de aprendizaje (cursos, materiales, </a:t>
            </a:r>
            <a:r>
              <a:rPr lang="es-ES" dirty="0" smtClean="0"/>
              <a:t>etc.) </a:t>
            </a:r>
            <a:r>
              <a:rPr lang="es-ES" dirty="0"/>
              <a:t>para capacitar al personal.</a:t>
            </a:r>
            <a:endParaRPr lang="es-MX" dirty="0"/>
          </a:p>
          <a:p>
            <a:endParaRPr lang="es-MX" dirty="0"/>
          </a:p>
        </p:txBody>
      </p:sp>
    </p:spTree>
    <p:extLst>
      <p:ext uri="{BB962C8B-B14F-4D97-AF65-F5344CB8AC3E}">
        <p14:creationId xmlns:p14="http://schemas.microsoft.com/office/powerpoint/2010/main" val="3439085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b="1" dirty="0">
                <a:effectLst>
                  <a:outerShdw blurRad="38100" dist="38100" dir="2700000" algn="tl">
                    <a:srgbClr val="000000">
                      <a:alpha val="43137"/>
                    </a:srgbClr>
                  </a:outerShdw>
                </a:effectLst>
              </a:rPr>
              <a:t>Cambiar</a:t>
            </a:r>
            <a:r>
              <a:rPr lang="es-ES" dirty="0"/>
              <a:t>: Los individuos avanzan en sus habilidades aprendiendo de los planes de aprendizaje. Se llevan a cabo las siguientes acciones:</a:t>
            </a:r>
            <a:endParaRPr lang="es-MX" dirty="0"/>
          </a:p>
          <a:p>
            <a:r>
              <a:rPr lang="es-ES" dirty="0"/>
              <a:t>- Entrenamiento.</a:t>
            </a:r>
            <a:endParaRPr lang="es-MX" dirty="0"/>
          </a:p>
          <a:p>
            <a:r>
              <a:rPr lang="es-ES" dirty="0"/>
              <a:t>- Monitorear el entrenamiento de cada quien.</a:t>
            </a:r>
            <a:endParaRPr lang="es-MX" dirty="0"/>
          </a:p>
          <a:p>
            <a:endParaRPr lang="es-MX" dirty="0"/>
          </a:p>
        </p:txBody>
      </p:sp>
    </p:spTree>
    <p:extLst>
      <p:ext uri="{BB962C8B-B14F-4D97-AF65-F5344CB8AC3E}">
        <p14:creationId xmlns:p14="http://schemas.microsoft.com/office/powerpoint/2010/main" val="1178345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MSF</a:t>
            </a:r>
            <a:endParaRPr lang="es-MX" dirty="0"/>
          </a:p>
        </p:txBody>
      </p:sp>
      <p:sp>
        <p:nvSpPr>
          <p:cNvPr id="3" name="Content Placeholder 2"/>
          <p:cNvSpPr>
            <a:spLocks noGrp="1"/>
          </p:cNvSpPr>
          <p:nvPr>
            <p:ph idx="1"/>
          </p:nvPr>
        </p:nvSpPr>
        <p:spPr/>
        <p:txBody>
          <a:bodyPr>
            <a:normAutofit/>
          </a:bodyPr>
          <a:lstStyle/>
          <a:p>
            <a:r>
              <a:rPr lang="es-MX" dirty="0" smtClean="0"/>
              <a:t>Fue</a:t>
            </a:r>
            <a:r>
              <a:rPr lang="en-US" dirty="0" smtClean="0"/>
              <a:t> </a:t>
            </a:r>
            <a:r>
              <a:rPr lang="es-MX" dirty="0" smtClean="0"/>
              <a:t>creado</a:t>
            </a:r>
            <a:r>
              <a:rPr lang="en-US" dirty="0" smtClean="0"/>
              <a:t> </a:t>
            </a:r>
            <a:r>
              <a:rPr lang="en-US" dirty="0" err="1" smtClean="0"/>
              <a:t>para</a:t>
            </a:r>
            <a:r>
              <a:rPr lang="en-US" dirty="0" smtClean="0"/>
              <a:t> </a:t>
            </a:r>
            <a:r>
              <a:rPr lang="en-US" b="1" dirty="0" err="1" smtClean="0"/>
              <a:t>maximizar</a:t>
            </a:r>
            <a:r>
              <a:rPr lang="en-US" dirty="0" smtClean="0"/>
              <a:t> el </a:t>
            </a:r>
            <a:r>
              <a:rPr lang="es-MX" b="1" dirty="0" err="1" smtClean="0"/>
              <a:t>exito</a:t>
            </a:r>
            <a:r>
              <a:rPr lang="en-US" dirty="0" smtClean="0"/>
              <a:t> de los </a:t>
            </a:r>
            <a:r>
              <a:rPr lang="en-US" dirty="0" err="1" smtClean="0"/>
              <a:t>proyectos</a:t>
            </a:r>
            <a:r>
              <a:rPr lang="en-US" dirty="0" smtClean="0"/>
              <a:t> de TI, a </a:t>
            </a:r>
            <a:r>
              <a:rPr lang="en-US" dirty="0" err="1" smtClean="0"/>
              <a:t>traves</a:t>
            </a:r>
            <a:r>
              <a:rPr lang="en-US" dirty="0" smtClean="0"/>
              <a:t> de </a:t>
            </a:r>
            <a:r>
              <a:rPr lang="en-US" dirty="0" err="1" smtClean="0"/>
              <a:t>todo</a:t>
            </a:r>
            <a:r>
              <a:rPr lang="en-US" dirty="0" smtClean="0"/>
              <a:t> </a:t>
            </a:r>
            <a:r>
              <a:rPr lang="en-US" dirty="0" err="1" smtClean="0"/>
              <a:t>su</a:t>
            </a:r>
            <a:r>
              <a:rPr lang="en-US" dirty="0" smtClean="0"/>
              <a:t> </a:t>
            </a:r>
            <a:r>
              <a:rPr lang="en-US" dirty="0" err="1" smtClean="0"/>
              <a:t>ciclo</a:t>
            </a:r>
            <a:r>
              <a:rPr lang="en-US" dirty="0" smtClean="0"/>
              <a:t> de </a:t>
            </a:r>
            <a:r>
              <a:rPr lang="en-US" dirty="0" err="1" smtClean="0"/>
              <a:t>vida</a:t>
            </a:r>
            <a:endParaRPr lang="en-US" dirty="0" smtClean="0"/>
          </a:p>
          <a:p>
            <a:r>
              <a:rPr lang="en-US" dirty="0" err="1" smtClean="0"/>
              <a:t>Esta</a:t>
            </a:r>
            <a:r>
              <a:rPr lang="en-US" dirty="0" smtClean="0"/>
              <a:t> </a:t>
            </a:r>
            <a:r>
              <a:rPr lang="en-US" dirty="0" err="1" smtClean="0"/>
              <a:t>información</a:t>
            </a:r>
            <a:r>
              <a:rPr lang="en-US" dirty="0" smtClean="0"/>
              <a:t> </a:t>
            </a:r>
            <a:r>
              <a:rPr lang="en-US" dirty="0" err="1" smtClean="0"/>
              <a:t>proviene</a:t>
            </a:r>
            <a:r>
              <a:rPr lang="en-US" dirty="0" smtClean="0"/>
              <a:t> de la </a:t>
            </a:r>
            <a:r>
              <a:rPr lang="en-US" b="1" dirty="0" err="1" smtClean="0"/>
              <a:t>experiencia</a:t>
            </a:r>
            <a:r>
              <a:rPr lang="en-US" b="1" dirty="0" smtClean="0"/>
              <a:t> de Microsoft </a:t>
            </a:r>
            <a:r>
              <a:rPr lang="en-US" dirty="0" smtClean="0"/>
              <a:t>en </a:t>
            </a:r>
            <a:r>
              <a:rPr lang="en-US" dirty="0" err="1" smtClean="0"/>
              <a:t>sus</a:t>
            </a:r>
            <a:r>
              <a:rPr lang="en-US" dirty="0" smtClean="0"/>
              <a:t>  </a:t>
            </a:r>
            <a:r>
              <a:rPr lang="en-US" dirty="0" err="1" smtClean="0"/>
              <a:t>propios</a:t>
            </a:r>
            <a:r>
              <a:rPr lang="en-US" dirty="0" smtClean="0"/>
              <a:t> </a:t>
            </a:r>
            <a:r>
              <a:rPr lang="en-US" dirty="0" err="1" smtClean="0"/>
              <a:t>proyectos</a:t>
            </a:r>
            <a:r>
              <a:rPr lang="en-US" dirty="0" smtClean="0"/>
              <a:t> a gran </a:t>
            </a:r>
            <a:r>
              <a:rPr lang="en-US" dirty="0" err="1" smtClean="0"/>
              <a:t>escala</a:t>
            </a:r>
            <a:r>
              <a:rPr lang="en-US" dirty="0" smtClean="0"/>
              <a:t>.</a:t>
            </a:r>
          </a:p>
          <a:p>
            <a:endParaRPr lang="es-MX" dirty="0"/>
          </a:p>
        </p:txBody>
      </p:sp>
    </p:spTree>
    <p:extLst>
      <p:ext uri="{BB962C8B-B14F-4D97-AF65-F5344CB8AC3E}">
        <p14:creationId xmlns:p14="http://schemas.microsoft.com/office/powerpoint/2010/main" val="18415192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b="1" dirty="0">
                <a:effectLst>
                  <a:outerShdw blurRad="38100" dist="38100" dir="2700000" algn="tl">
                    <a:srgbClr val="000000">
                      <a:alpha val="43137"/>
                    </a:srgbClr>
                  </a:outerShdw>
                </a:effectLst>
              </a:rPr>
              <a:t>Reevaluar</a:t>
            </a:r>
            <a:r>
              <a:rPr lang="es-ES" dirty="0"/>
              <a:t>: determina si los planes fueron exitosos, o si los conocimientos se implementaron exitosamente en el trabajo.</a:t>
            </a:r>
            <a:endParaRPr lang="es-MX" dirty="0"/>
          </a:p>
          <a:p>
            <a:r>
              <a:rPr lang="es-ES" dirty="0"/>
              <a:t>- Se revisa si es necesario más entrenamiento.</a:t>
            </a:r>
            <a:endParaRPr lang="es-MX" dirty="0"/>
          </a:p>
          <a:p>
            <a:r>
              <a:rPr lang="es-ES" dirty="0"/>
              <a:t>- Compartir los conocimientos con los compañeros de trabajo en equipo.</a:t>
            </a:r>
            <a:endParaRPr lang="es-MX" dirty="0"/>
          </a:p>
          <a:p>
            <a:endParaRPr lang="es-MX" dirty="0"/>
          </a:p>
        </p:txBody>
      </p:sp>
    </p:spTree>
    <p:extLst>
      <p:ext uri="{BB962C8B-B14F-4D97-AF65-F5344CB8AC3E}">
        <p14:creationId xmlns:p14="http://schemas.microsoft.com/office/powerpoint/2010/main" val="889409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Manejo del </a:t>
            </a:r>
            <a:r>
              <a:rPr lang="es-ES" dirty="0" smtClean="0"/>
              <a:t>proyecto</a:t>
            </a:r>
            <a:endParaRPr lang="es-MX" dirty="0"/>
          </a:p>
        </p:txBody>
      </p:sp>
      <p:sp>
        <p:nvSpPr>
          <p:cNvPr id="3" name="Content Placeholder 2"/>
          <p:cNvSpPr>
            <a:spLocks noGrp="1"/>
          </p:cNvSpPr>
          <p:nvPr>
            <p:ph idx="1"/>
          </p:nvPr>
        </p:nvSpPr>
        <p:spPr/>
        <p:txBody>
          <a:bodyPr/>
          <a:lstStyle/>
          <a:p>
            <a:r>
              <a:rPr lang="es-ES" dirty="0"/>
              <a:t>Para desarrollar una solución, son necesarias fuertes habilidades de manejo de proyectos. El modelo de equipo de MSF no contiene un rol exclusivo para el Project Manager, pero estas funciones las lleva el rol de </a:t>
            </a:r>
            <a:r>
              <a:rPr lang="es-ES" dirty="0" err="1"/>
              <a:t>Program</a:t>
            </a:r>
            <a:r>
              <a:rPr lang="es-ES" dirty="0"/>
              <a:t> Management. Este rol contiene las siguientes habilidades y técnicas:</a:t>
            </a:r>
            <a:endParaRPr lang="es-MX" dirty="0"/>
          </a:p>
        </p:txBody>
      </p:sp>
    </p:spTree>
    <p:extLst>
      <p:ext uri="{BB962C8B-B14F-4D97-AF65-F5344CB8AC3E}">
        <p14:creationId xmlns:p14="http://schemas.microsoft.com/office/powerpoint/2010/main" val="42518842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fontScale="92500" lnSpcReduction="10000"/>
          </a:bodyPr>
          <a:lstStyle/>
          <a:p>
            <a:r>
              <a:rPr lang="es-ES" dirty="0" smtClean="0"/>
              <a:t>- </a:t>
            </a:r>
            <a:r>
              <a:rPr lang="es-ES" dirty="0"/>
              <a:t>Integrar los planes del proyecto.</a:t>
            </a:r>
            <a:endParaRPr lang="es-MX" dirty="0"/>
          </a:p>
          <a:p>
            <a:r>
              <a:rPr lang="es-ES" dirty="0" smtClean="0"/>
              <a:t>- </a:t>
            </a:r>
            <a:r>
              <a:rPr lang="es-ES" dirty="0"/>
              <a:t>Conducir el cambio de control.</a:t>
            </a:r>
            <a:endParaRPr lang="es-MX" dirty="0"/>
          </a:p>
          <a:p>
            <a:r>
              <a:rPr lang="es-ES" dirty="0" smtClean="0"/>
              <a:t>- </a:t>
            </a:r>
            <a:r>
              <a:rPr lang="es-ES" dirty="0"/>
              <a:t>definir y manejar el alcance del proyecto.</a:t>
            </a:r>
            <a:endParaRPr lang="es-MX" dirty="0"/>
          </a:p>
          <a:p>
            <a:r>
              <a:rPr lang="es-ES" dirty="0"/>
              <a:t>- Preparar un presupuesto y manejo de costos.</a:t>
            </a:r>
            <a:endParaRPr lang="es-MX" dirty="0"/>
          </a:p>
          <a:p>
            <a:r>
              <a:rPr lang="es-ES" dirty="0"/>
              <a:t>- Preparar los calendarios.</a:t>
            </a:r>
            <a:endParaRPr lang="es-MX" dirty="0"/>
          </a:p>
          <a:p>
            <a:r>
              <a:rPr lang="es-ES" dirty="0"/>
              <a:t>- Obtener los recursos indicados para el proyecto.</a:t>
            </a:r>
            <a:endParaRPr lang="es-MX" dirty="0"/>
          </a:p>
          <a:p>
            <a:r>
              <a:rPr lang="es-ES" dirty="0"/>
              <a:t>- Manejar los contratos y procurar los recursos del proyecto.</a:t>
            </a:r>
            <a:endParaRPr lang="es-MX" dirty="0"/>
          </a:p>
          <a:p>
            <a:r>
              <a:rPr lang="es-ES" dirty="0"/>
              <a:t>- Facilitar la comunicación interna y externa.</a:t>
            </a:r>
            <a:endParaRPr lang="es-MX" dirty="0"/>
          </a:p>
          <a:p>
            <a:r>
              <a:rPr lang="es-ES" dirty="0"/>
              <a:t>- Facilitar el proceso de manejo de riesgos.</a:t>
            </a:r>
            <a:endParaRPr lang="es-MX" dirty="0"/>
          </a:p>
          <a:p>
            <a:r>
              <a:rPr lang="es-ES" dirty="0"/>
              <a:t>- documentar y rastrear el proceso de manejo de calidad.</a:t>
            </a:r>
            <a:endParaRPr lang="es-MX" dirty="0"/>
          </a:p>
        </p:txBody>
      </p:sp>
    </p:spTree>
    <p:extLst>
      <p:ext uri="{BB962C8B-B14F-4D97-AF65-F5344CB8AC3E}">
        <p14:creationId xmlns:p14="http://schemas.microsoft.com/office/powerpoint/2010/main" val="3221568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3 características destacadas del manejo del proyecto</a:t>
            </a:r>
            <a:r>
              <a:rPr lang="es-ES" dirty="0" smtClean="0"/>
              <a:t>:</a:t>
            </a:r>
            <a:endParaRPr lang="es-MX" dirty="0"/>
          </a:p>
        </p:txBody>
      </p:sp>
      <p:sp>
        <p:nvSpPr>
          <p:cNvPr id="3" name="Content Placeholder 2"/>
          <p:cNvSpPr>
            <a:spLocks noGrp="1"/>
          </p:cNvSpPr>
          <p:nvPr>
            <p:ph idx="1"/>
          </p:nvPr>
        </p:nvSpPr>
        <p:spPr/>
        <p:txBody>
          <a:bodyPr>
            <a:normAutofit/>
          </a:bodyPr>
          <a:lstStyle/>
          <a:p>
            <a:r>
              <a:rPr lang="es-ES" dirty="0"/>
              <a:t>- La mayoría de las responsabilidades del Project Manager las cubre el rol de </a:t>
            </a:r>
            <a:r>
              <a:rPr lang="es-ES" dirty="0" err="1"/>
              <a:t>Program</a:t>
            </a:r>
            <a:r>
              <a:rPr lang="es-ES" dirty="0"/>
              <a:t> Manager. Si el proyecto se hace muy grande, se divide en dos, uno que cubre la arquitectura y especificaciones, y otro con el manejo del proyecto.</a:t>
            </a:r>
            <a:endParaRPr lang="es-MX" dirty="0"/>
          </a:p>
          <a:p>
            <a:r>
              <a:rPr lang="es-ES" dirty="0"/>
              <a:t>- En proyectos grandes, las actividades se reparten entre los distintos líderes de equipo. El rol de </a:t>
            </a:r>
            <a:r>
              <a:rPr lang="es-ES" dirty="0" err="1"/>
              <a:t>Program</a:t>
            </a:r>
            <a:r>
              <a:rPr lang="es-ES" dirty="0"/>
              <a:t> Manager es el líder de los líderes.</a:t>
            </a:r>
            <a:endParaRPr lang="es-MX" dirty="0"/>
          </a:p>
          <a:p>
            <a:r>
              <a:rPr lang="es-ES" dirty="0"/>
              <a:t>- Algunos proyectos complejos y grandes requieren </a:t>
            </a:r>
            <a:r>
              <a:rPr lang="es-ES" dirty="0" err="1"/>
              <a:t>Program</a:t>
            </a:r>
            <a:r>
              <a:rPr lang="es-ES" dirty="0"/>
              <a:t> Managers especializados.</a:t>
            </a:r>
            <a:endParaRPr lang="es-MX" dirty="0"/>
          </a:p>
          <a:p>
            <a:endParaRPr lang="es-MX" dirty="0"/>
          </a:p>
        </p:txBody>
      </p:sp>
    </p:spTree>
    <p:extLst>
      <p:ext uri="{BB962C8B-B14F-4D97-AF65-F5344CB8AC3E}">
        <p14:creationId xmlns:p14="http://schemas.microsoft.com/office/powerpoint/2010/main" val="78859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lstStyle/>
          <a:p>
            <a:r>
              <a:rPr lang="es-ES" dirty="0"/>
              <a:t>La característica diferenciadora del MSF es que no hay una jerarquía a la hora de tomar las decisiones. Todos los roles del MSF son igualmente importantes, y las decisiones son por consenso. Si no hay consenso, el </a:t>
            </a:r>
            <a:r>
              <a:rPr lang="es-ES" dirty="0" err="1"/>
              <a:t>Program</a:t>
            </a:r>
            <a:r>
              <a:rPr lang="es-ES" dirty="0"/>
              <a:t> Manager hace el desempate.</a:t>
            </a:r>
            <a:endParaRPr lang="es-MX" dirty="0"/>
          </a:p>
          <a:p>
            <a:endParaRPr lang="es-MX" dirty="0"/>
          </a:p>
        </p:txBody>
      </p:sp>
    </p:spTree>
    <p:extLst>
      <p:ext uri="{BB962C8B-B14F-4D97-AF65-F5344CB8AC3E}">
        <p14:creationId xmlns:p14="http://schemas.microsoft.com/office/powerpoint/2010/main" val="17985014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a:bodyPr>
          <a:lstStyle/>
          <a:p>
            <a:r>
              <a:rPr lang="es-ES" sz="6000" dirty="0"/>
              <a:t>Fases del </a:t>
            </a:r>
            <a:r>
              <a:rPr lang="es-ES" sz="6000" dirty="0" smtClean="0"/>
              <a:t>MSF</a:t>
            </a:r>
            <a:endParaRPr lang="es-MX" sz="6000" dirty="0"/>
          </a:p>
        </p:txBody>
      </p:sp>
    </p:spTree>
    <p:extLst>
      <p:ext uri="{BB962C8B-B14F-4D97-AF65-F5344CB8AC3E}">
        <p14:creationId xmlns:p14="http://schemas.microsoft.com/office/powerpoint/2010/main" val="8454767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Fase de </a:t>
            </a:r>
            <a:r>
              <a:rPr lang="es-ES" dirty="0" smtClean="0"/>
              <a:t>previsión</a:t>
            </a:r>
            <a:endParaRPr lang="es-MX" dirty="0"/>
          </a:p>
        </p:txBody>
      </p:sp>
      <p:sp>
        <p:nvSpPr>
          <p:cNvPr id="3" name="Content Placeholder 2"/>
          <p:cNvSpPr>
            <a:spLocks noGrp="1"/>
          </p:cNvSpPr>
          <p:nvPr>
            <p:ph idx="1"/>
          </p:nvPr>
        </p:nvSpPr>
        <p:spPr/>
        <p:txBody>
          <a:bodyPr>
            <a:normAutofit/>
          </a:bodyPr>
          <a:lstStyle/>
          <a:p>
            <a:r>
              <a:rPr lang="es-ES" dirty="0" smtClean="0"/>
              <a:t>El </a:t>
            </a:r>
            <a:r>
              <a:rPr lang="es-ES" dirty="0"/>
              <a:t>equipo identifica la visión y alcance del proyecto, preparando un documento especializado.</a:t>
            </a:r>
            <a:endParaRPr lang="es-MX" dirty="0"/>
          </a:p>
          <a:p>
            <a:r>
              <a:rPr lang="es-ES" dirty="0"/>
              <a:t>Se forman las metas del proyecto, y se crea una visión que define el proyecto entero. Esta visión ayuda al equipo a trabajar en un objetivo común. Se crea el equipo y se autoriza a los integrantes dándoles roles y responsabilidades específicos en el proyecto.</a:t>
            </a:r>
            <a:endParaRPr lang="es-MX" dirty="0"/>
          </a:p>
          <a:p>
            <a:r>
              <a:rPr lang="es-ES" dirty="0"/>
              <a:t>La identificación de riesgos también se realiza en esta fase.</a:t>
            </a:r>
            <a:endParaRPr lang="es-MX" dirty="0"/>
          </a:p>
          <a:p>
            <a:endParaRPr lang="es-MX" dirty="0"/>
          </a:p>
        </p:txBody>
      </p:sp>
    </p:spTree>
    <p:extLst>
      <p:ext uri="{BB962C8B-B14F-4D97-AF65-F5344CB8AC3E}">
        <p14:creationId xmlns:p14="http://schemas.microsoft.com/office/powerpoint/2010/main" val="3408655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Fase de </a:t>
            </a:r>
            <a:r>
              <a:rPr lang="es-ES" dirty="0" smtClean="0"/>
              <a:t>planeación</a:t>
            </a:r>
            <a:endParaRPr lang="es-MX" dirty="0"/>
          </a:p>
        </p:txBody>
      </p:sp>
      <p:sp>
        <p:nvSpPr>
          <p:cNvPr id="3" name="Content Placeholder 2"/>
          <p:cNvSpPr>
            <a:spLocks noGrp="1"/>
          </p:cNvSpPr>
          <p:nvPr>
            <p:ph idx="1"/>
          </p:nvPr>
        </p:nvSpPr>
        <p:spPr/>
        <p:txBody>
          <a:bodyPr>
            <a:normAutofit/>
          </a:bodyPr>
          <a:lstStyle/>
          <a:p>
            <a:r>
              <a:rPr lang="es-ES" dirty="0" smtClean="0"/>
              <a:t>Se </a:t>
            </a:r>
            <a:r>
              <a:rPr lang="es-ES" dirty="0"/>
              <a:t>crea el diseño de la solución. Se crea una planeación muy detallada para garantizar el éxito. Se crea un plan maestro, y sub-planes, tales como planes de pruebas y de desarrollo.</a:t>
            </a:r>
            <a:endParaRPr lang="es-MX" dirty="0"/>
          </a:p>
          <a:p>
            <a:r>
              <a:rPr lang="es-ES" dirty="0"/>
              <a:t>El plan se enfoca en presupuestos, calidad, calendarios, e implementación técnica de la solución. Estos son los planes que el equipo sigue en las siguientes fases.</a:t>
            </a:r>
            <a:endParaRPr lang="es-MX" dirty="0"/>
          </a:p>
          <a:p>
            <a:endParaRPr lang="es-MX" dirty="0"/>
          </a:p>
        </p:txBody>
      </p:sp>
    </p:spTree>
    <p:extLst>
      <p:ext uri="{BB962C8B-B14F-4D97-AF65-F5344CB8AC3E}">
        <p14:creationId xmlns:p14="http://schemas.microsoft.com/office/powerpoint/2010/main" val="804328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Fase de </a:t>
            </a:r>
            <a:r>
              <a:rPr lang="es-ES" dirty="0" smtClean="0"/>
              <a:t>desarrollo</a:t>
            </a:r>
            <a:endParaRPr lang="es-MX" dirty="0"/>
          </a:p>
        </p:txBody>
      </p:sp>
      <p:sp>
        <p:nvSpPr>
          <p:cNvPr id="3" name="Content Placeholder 2"/>
          <p:cNvSpPr>
            <a:spLocks noGrp="1"/>
          </p:cNvSpPr>
          <p:nvPr>
            <p:ph idx="1"/>
          </p:nvPr>
        </p:nvSpPr>
        <p:spPr/>
        <p:txBody>
          <a:bodyPr/>
          <a:lstStyle/>
          <a:p>
            <a:r>
              <a:rPr lang="es-ES" dirty="0"/>
              <a:t>Los componentes de la aplicación se “transforman” en base a los planes de desarrollo. Se crean los componentes que no existan todavía.</a:t>
            </a:r>
            <a:endParaRPr lang="es-MX" dirty="0"/>
          </a:p>
          <a:p>
            <a:r>
              <a:rPr lang="es-ES" dirty="0"/>
              <a:t>El código fuente y los ejecutables son entregables de esta etapa.</a:t>
            </a:r>
            <a:endParaRPr lang="es-MX" dirty="0"/>
          </a:p>
          <a:p>
            <a:endParaRPr lang="es-MX" dirty="0"/>
          </a:p>
        </p:txBody>
      </p:sp>
    </p:spTree>
    <p:extLst>
      <p:ext uri="{BB962C8B-B14F-4D97-AF65-F5344CB8AC3E}">
        <p14:creationId xmlns:p14="http://schemas.microsoft.com/office/powerpoint/2010/main" val="4283926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Fase de </a:t>
            </a:r>
            <a:r>
              <a:rPr lang="es-ES" dirty="0" smtClean="0"/>
              <a:t>estabilización</a:t>
            </a:r>
            <a:endParaRPr lang="es-MX" dirty="0"/>
          </a:p>
        </p:txBody>
      </p:sp>
      <p:sp>
        <p:nvSpPr>
          <p:cNvPr id="3" name="Content Placeholder 2"/>
          <p:cNvSpPr>
            <a:spLocks noGrp="1"/>
          </p:cNvSpPr>
          <p:nvPr>
            <p:ph idx="1"/>
          </p:nvPr>
        </p:nvSpPr>
        <p:spPr/>
        <p:txBody>
          <a:bodyPr>
            <a:normAutofit/>
          </a:bodyPr>
          <a:lstStyle/>
          <a:p>
            <a:r>
              <a:rPr lang="es-ES" dirty="0" smtClean="0"/>
              <a:t>Se </a:t>
            </a:r>
            <a:r>
              <a:rPr lang="es-ES" dirty="0"/>
              <a:t>prueban todos los componentes en conjunto para asegurar una función propia.</a:t>
            </a:r>
            <a:endParaRPr lang="es-MX" dirty="0"/>
          </a:p>
          <a:p>
            <a:r>
              <a:rPr lang="es-ES" dirty="0"/>
              <a:t>El criterio de pruebas es: funcionalidad adecuada, seguridad, y rendimiento. Se utilizan las pruebas de caja blanca y caja negra. La base de datos y los componentes probados son los entregables de esta etapa.</a:t>
            </a:r>
            <a:endParaRPr lang="es-MX" dirty="0"/>
          </a:p>
          <a:p>
            <a:r>
              <a:rPr lang="es-ES" dirty="0"/>
              <a:t>Cuando terminan las pruebas, la solución debe estabilizarse para definir los niveles de calidad.</a:t>
            </a:r>
            <a:endParaRPr lang="es-MX" dirty="0"/>
          </a:p>
          <a:p>
            <a:endParaRPr lang="es-MX" dirty="0"/>
          </a:p>
        </p:txBody>
      </p:sp>
    </p:spTree>
    <p:extLst>
      <p:ext uri="{BB962C8B-B14F-4D97-AF65-F5344CB8AC3E}">
        <p14:creationId xmlns:p14="http://schemas.microsoft.com/office/powerpoint/2010/main" val="372630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s-MX" dirty="0" smtClean="0"/>
              <a:t>A diferencia de otras metodologías prescriptivas, MSF es una metodología </a:t>
            </a:r>
            <a:r>
              <a:rPr lang="es-MX" b="1" dirty="0" smtClean="0"/>
              <a:t>adaptable </a:t>
            </a:r>
            <a:r>
              <a:rPr lang="es-MX" dirty="0" smtClean="0"/>
              <a:t>tanto al </a:t>
            </a:r>
            <a:r>
              <a:rPr lang="es-MX" b="1" dirty="0" smtClean="0"/>
              <a:t>tamaño </a:t>
            </a:r>
            <a:r>
              <a:rPr lang="es-MX" dirty="0" smtClean="0"/>
              <a:t>como a las </a:t>
            </a:r>
            <a:r>
              <a:rPr lang="es-MX" b="1" dirty="0" smtClean="0"/>
              <a:t>necesidades </a:t>
            </a:r>
            <a:r>
              <a:rPr lang="es-MX" dirty="0" smtClean="0"/>
              <a:t>de un proyecto.</a:t>
            </a:r>
          </a:p>
        </p:txBody>
      </p:sp>
    </p:spTree>
    <p:extLst>
      <p:ext uri="{BB962C8B-B14F-4D97-AF65-F5344CB8AC3E}">
        <p14:creationId xmlns:p14="http://schemas.microsoft.com/office/powerpoint/2010/main" val="6650921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Fase de implementación</a:t>
            </a:r>
            <a:endParaRPr lang="es-MX" dirty="0"/>
          </a:p>
        </p:txBody>
      </p:sp>
      <p:sp>
        <p:nvSpPr>
          <p:cNvPr id="3" name="Content Placeholder 2"/>
          <p:cNvSpPr>
            <a:spLocks noGrp="1"/>
          </p:cNvSpPr>
          <p:nvPr>
            <p:ph idx="1"/>
          </p:nvPr>
        </p:nvSpPr>
        <p:spPr/>
        <p:txBody>
          <a:bodyPr/>
          <a:lstStyle/>
          <a:p>
            <a:r>
              <a:rPr lang="es-ES" dirty="0" smtClean="0"/>
              <a:t>El </a:t>
            </a:r>
            <a:r>
              <a:rPr lang="es-ES" dirty="0"/>
              <a:t>equipo implementa la solución y se pone en producción y se transfiere a operaciones.</a:t>
            </a:r>
            <a:endParaRPr lang="es-MX" dirty="0"/>
          </a:p>
          <a:p>
            <a:r>
              <a:rPr lang="es-ES" dirty="0"/>
              <a:t>Los componentes se sintonizan en el ambiente de producción. El visto bueno se da cuando los clientes confirman que la aplicación tiene los requerimientos.</a:t>
            </a:r>
            <a:endParaRPr lang="es-MX" dirty="0"/>
          </a:p>
          <a:p>
            <a:endParaRPr lang="es-MX" dirty="0"/>
          </a:p>
        </p:txBody>
      </p:sp>
    </p:spTree>
    <p:extLst>
      <p:ext uri="{BB962C8B-B14F-4D97-AF65-F5344CB8AC3E}">
        <p14:creationId xmlns:p14="http://schemas.microsoft.com/office/powerpoint/2010/main" val="2450686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Fuentes</a:t>
            </a:r>
            <a:endParaRPr lang="es-MX" dirty="0"/>
          </a:p>
        </p:txBody>
      </p:sp>
      <p:sp>
        <p:nvSpPr>
          <p:cNvPr id="3" name="Content Placeholder 2"/>
          <p:cNvSpPr>
            <a:spLocks noGrp="1"/>
          </p:cNvSpPr>
          <p:nvPr>
            <p:ph idx="1"/>
          </p:nvPr>
        </p:nvSpPr>
        <p:spPr/>
        <p:txBody>
          <a:bodyPr/>
          <a:lstStyle/>
          <a:p>
            <a:r>
              <a:rPr lang="es-MX" dirty="0" smtClean="0">
                <a:hlinkClick r:id="rId2"/>
              </a:rPr>
              <a:t>http://technet.microsoft.com/en-us/library/bb497060.aspx</a:t>
            </a:r>
            <a:endParaRPr lang="es-MX" dirty="0" smtClean="0"/>
          </a:p>
          <a:p>
            <a:r>
              <a:rPr lang="es-MX" dirty="0" smtClean="0">
                <a:hlinkClick r:id="rId3"/>
              </a:rPr>
              <a:t>http://msdn.microsoft.com/en-us/vstudio/aa718795.aspx</a:t>
            </a:r>
            <a:endParaRPr lang="es-MX" dirty="0" smtClean="0"/>
          </a:p>
          <a:p>
            <a:r>
              <a:rPr lang="es-MX" dirty="0">
                <a:hlinkClick r:id="rId4"/>
              </a:rPr>
              <a:t>http://www.powershow.com/view/9fc01-NTAzZ/Microsoft_Solutions_Framework_MSF_v4_powerpoint_ppt_presentation</a:t>
            </a:r>
            <a:endParaRPr lang="es-MX" dirty="0"/>
          </a:p>
        </p:txBody>
      </p:sp>
    </p:spTree>
    <p:extLst>
      <p:ext uri="{BB962C8B-B14F-4D97-AF65-F5344CB8AC3E}">
        <p14:creationId xmlns:p14="http://schemas.microsoft.com/office/powerpoint/2010/main" val="878135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dirty="0"/>
          </a:p>
        </p:txBody>
      </p:sp>
      <p:sp>
        <p:nvSpPr>
          <p:cNvPr id="3" name="Content Placeholder 2"/>
          <p:cNvSpPr>
            <a:spLocks noGrp="1"/>
          </p:cNvSpPr>
          <p:nvPr>
            <p:ph idx="1"/>
          </p:nvPr>
        </p:nvSpPr>
        <p:spPr/>
        <p:txBody>
          <a:bodyPr/>
          <a:lstStyle/>
          <a:p>
            <a:r>
              <a:rPr lang="en-US" dirty="0" smtClean="0"/>
              <a:t>MSF </a:t>
            </a:r>
            <a:r>
              <a:rPr lang="en-US" dirty="0" err="1" smtClean="0"/>
              <a:t>consiste</a:t>
            </a:r>
            <a:r>
              <a:rPr lang="en-US" dirty="0" smtClean="0"/>
              <a:t> de </a:t>
            </a:r>
            <a:r>
              <a:rPr lang="en-US" b="1" dirty="0" err="1" smtClean="0"/>
              <a:t>principios</a:t>
            </a:r>
            <a:r>
              <a:rPr lang="en-US" b="1" dirty="0" smtClean="0"/>
              <a:t>, </a:t>
            </a:r>
            <a:r>
              <a:rPr lang="en-US" b="1" dirty="0" err="1" smtClean="0"/>
              <a:t>modelos</a:t>
            </a:r>
            <a:r>
              <a:rPr lang="en-US" b="1" dirty="0" smtClean="0"/>
              <a:t> y </a:t>
            </a:r>
            <a:r>
              <a:rPr lang="en-US" b="1" dirty="0" err="1" smtClean="0"/>
              <a:t>disciplinas</a:t>
            </a:r>
            <a:r>
              <a:rPr lang="en-US" b="1" dirty="0" smtClean="0"/>
              <a:t> </a:t>
            </a:r>
            <a:r>
              <a:rPr lang="en-US" dirty="0" err="1" smtClean="0"/>
              <a:t>para</a:t>
            </a:r>
            <a:r>
              <a:rPr lang="en-US" dirty="0" smtClean="0"/>
              <a:t> </a:t>
            </a:r>
            <a:r>
              <a:rPr lang="en-US" dirty="0" err="1" smtClean="0"/>
              <a:t>administrar</a:t>
            </a:r>
            <a:r>
              <a:rPr lang="en-US" dirty="0" smtClean="0"/>
              <a:t> al </a:t>
            </a:r>
            <a:r>
              <a:rPr lang="en-US" b="1" dirty="0" smtClean="0"/>
              <a:t>personal</a:t>
            </a:r>
            <a:r>
              <a:rPr lang="en-US" dirty="0" smtClean="0"/>
              <a:t>, los </a:t>
            </a:r>
            <a:r>
              <a:rPr lang="en-US" b="1" dirty="0" err="1" smtClean="0"/>
              <a:t>procesos</a:t>
            </a:r>
            <a:r>
              <a:rPr lang="en-US" b="1" dirty="0" smtClean="0"/>
              <a:t> </a:t>
            </a:r>
            <a:r>
              <a:rPr lang="en-US" dirty="0" smtClean="0"/>
              <a:t>y la </a:t>
            </a:r>
            <a:r>
              <a:rPr lang="en-US" b="1" dirty="0" err="1" smtClean="0"/>
              <a:t>tecnologia</a:t>
            </a:r>
            <a:r>
              <a:rPr lang="en-US" b="1" dirty="0" smtClean="0"/>
              <a:t> </a:t>
            </a:r>
            <a:r>
              <a:rPr lang="en-US" dirty="0" err="1" smtClean="0"/>
              <a:t>utilizada</a:t>
            </a:r>
            <a:r>
              <a:rPr lang="en-US" dirty="0" smtClean="0"/>
              <a:t> en un </a:t>
            </a:r>
            <a:r>
              <a:rPr lang="en-US" dirty="0" err="1" smtClean="0"/>
              <a:t>proyecto</a:t>
            </a:r>
            <a:r>
              <a:rPr lang="en-US" dirty="0" smtClean="0"/>
              <a:t>.</a:t>
            </a:r>
          </a:p>
          <a:p>
            <a:r>
              <a:rPr lang="en-US" dirty="0" smtClean="0"/>
              <a:t>El </a:t>
            </a:r>
            <a:r>
              <a:rPr lang="en-US" dirty="0" err="1" smtClean="0"/>
              <a:t>modelo</a:t>
            </a:r>
            <a:r>
              <a:rPr lang="en-US" dirty="0" smtClean="0"/>
              <a:t> MSF </a:t>
            </a:r>
            <a:r>
              <a:rPr lang="en-US" dirty="0" err="1" smtClean="0"/>
              <a:t>fue</a:t>
            </a:r>
            <a:r>
              <a:rPr lang="en-US" dirty="0" smtClean="0"/>
              <a:t> </a:t>
            </a:r>
            <a:r>
              <a:rPr lang="en-US" dirty="0" err="1" smtClean="0"/>
              <a:t>desarrollado</a:t>
            </a:r>
            <a:r>
              <a:rPr lang="en-US" dirty="0" smtClean="0"/>
              <a:t> </a:t>
            </a:r>
            <a:r>
              <a:rPr lang="en-US" dirty="0" err="1" smtClean="0"/>
              <a:t>para</a:t>
            </a:r>
            <a:r>
              <a:rPr lang="en-US" dirty="0" smtClean="0"/>
              <a:t> </a:t>
            </a:r>
            <a:r>
              <a:rPr lang="en-US" dirty="0" err="1" smtClean="0"/>
              <a:t>compensar</a:t>
            </a:r>
            <a:r>
              <a:rPr lang="en-US" dirty="0" smtClean="0"/>
              <a:t> </a:t>
            </a:r>
            <a:r>
              <a:rPr lang="en-US" dirty="0" err="1" smtClean="0"/>
              <a:t>algunas</a:t>
            </a:r>
            <a:r>
              <a:rPr lang="en-US" dirty="0" smtClean="0"/>
              <a:t> de </a:t>
            </a:r>
            <a:r>
              <a:rPr lang="en-US" dirty="0" err="1" smtClean="0"/>
              <a:t>las</a:t>
            </a:r>
            <a:r>
              <a:rPr lang="en-US" dirty="0" smtClean="0"/>
              <a:t> </a:t>
            </a:r>
            <a:r>
              <a:rPr lang="en-US" b="1" dirty="0" err="1" smtClean="0"/>
              <a:t>desventajas</a:t>
            </a:r>
            <a:r>
              <a:rPr lang="en-US" b="1" dirty="0" smtClean="0"/>
              <a:t> </a:t>
            </a:r>
            <a:r>
              <a:rPr lang="en-US" dirty="0" err="1" smtClean="0"/>
              <a:t>impuestas</a:t>
            </a:r>
            <a:r>
              <a:rPr lang="en-US" dirty="0" smtClean="0"/>
              <a:t> </a:t>
            </a:r>
            <a:r>
              <a:rPr lang="en-US" dirty="0" err="1" smtClean="0"/>
              <a:t>por</a:t>
            </a:r>
            <a:r>
              <a:rPr lang="en-US" dirty="0" smtClean="0"/>
              <a:t> la </a:t>
            </a:r>
            <a:r>
              <a:rPr lang="en-US" b="1" dirty="0" err="1" smtClean="0"/>
              <a:t>estructura</a:t>
            </a:r>
            <a:r>
              <a:rPr lang="en-US" b="1" dirty="0" smtClean="0"/>
              <a:t> </a:t>
            </a:r>
            <a:r>
              <a:rPr lang="en-US" b="1" dirty="0" err="1" smtClean="0"/>
              <a:t>jerarquica</a:t>
            </a:r>
            <a:r>
              <a:rPr lang="en-US" dirty="0" smtClean="0"/>
              <a:t> de los </a:t>
            </a:r>
            <a:r>
              <a:rPr lang="en-US" dirty="0" err="1" smtClean="0"/>
              <a:t>equipos</a:t>
            </a:r>
            <a:r>
              <a:rPr lang="en-US" dirty="0" smtClean="0"/>
              <a:t> de </a:t>
            </a:r>
            <a:r>
              <a:rPr lang="en-US" dirty="0" err="1" smtClean="0"/>
              <a:t>trabajo</a:t>
            </a:r>
            <a:r>
              <a:rPr lang="en-US" dirty="0" smtClean="0"/>
              <a:t> </a:t>
            </a:r>
            <a:r>
              <a:rPr lang="en-US" dirty="0" err="1" smtClean="0"/>
              <a:t>tradicionales</a:t>
            </a:r>
            <a:r>
              <a:rPr lang="en-US" dirty="0" smtClean="0"/>
              <a:t> (</a:t>
            </a:r>
            <a:r>
              <a:rPr lang="en-US" dirty="0" err="1" smtClean="0"/>
              <a:t>barreras</a:t>
            </a:r>
            <a:r>
              <a:rPr lang="en-US" dirty="0" smtClean="0"/>
              <a:t> de </a:t>
            </a:r>
            <a:r>
              <a:rPr lang="en-US" dirty="0" err="1" smtClean="0"/>
              <a:t>comunicacion</a:t>
            </a:r>
            <a:r>
              <a:rPr lang="en-US" dirty="0" smtClean="0"/>
              <a:t>,  </a:t>
            </a:r>
            <a:r>
              <a:rPr lang="en-US" dirty="0" err="1" smtClean="0"/>
              <a:t>poca</a:t>
            </a:r>
            <a:r>
              <a:rPr lang="en-US" dirty="0" smtClean="0"/>
              <a:t> </a:t>
            </a:r>
            <a:r>
              <a:rPr lang="en-US" dirty="0" err="1" smtClean="0"/>
              <a:t>flexibilidad</a:t>
            </a:r>
            <a:r>
              <a:rPr lang="en-US" dirty="0" smtClean="0"/>
              <a:t>.</a:t>
            </a:r>
          </a:p>
          <a:p>
            <a:endParaRPr lang="es-MX" dirty="0"/>
          </a:p>
        </p:txBody>
      </p:sp>
    </p:spTree>
    <p:extLst>
      <p:ext uri="{BB962C8B-B14F-4D97-AF65-F5344CB8AC3E}">
        <p14:creationId xmlns:p14="http://schemas.microsoft.com/office/powerpoint/2010/main" val="1579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Los 8 principios de MSF son</a:t>
            </a:r>
            <a:endParaRPr lang="es-MX" dirty="0"/>
          </a:p>
        </p:txBody>
      </p:sp>
      <p:sp>
        <p:nvSpPr>
          <p:cNvPr id="3" name="Content Placeholder 2"/>
          <p:cNvSpPr>
            <a:spLocks noGrp="1"/>
          </p:cNvSpPr>
          <p:nvPr>
            <p:ph idx="1"/>
          </p:nvPr>
        </p:nvSpPr>
        <p:spPr>
          <a:xfrm>
            <a:off x="457200" y="1600200"/>
            <a:ext cx="8229600" cy="4648199"/>
          </a:xfrm>
        </p:spPr>
        <p:txBody>
          <a:bodyPr>
            <a:normAutofit/>
          </a:bodyPr>
          <a:lstStyle/>
          <a:p>
            <a:r>
              <a:rPr lang="en-US" sz="2000" b="1" dirty="0" err="1"/>
              <a:t>Promover</a:t>
            </a:r>
            <a:r>
              <a:rPr lang="en-US" sz="2000" b="1" dirty="0"/>
              <a:t> </a:t>
            </a:r>
            <a:r>
              <a:rPr lang="en-US" sz="2000" b="1" dirty="0" err="1"/>
              <a:t>las</a:t>
            </a:r>
            <a:r>
              <a:rPr lang="en-US" sz="2000" b="1" dirty="0"/>
              <a:t> </a:t>
            </a:r>
            <a:r>
              <a:rPr lang="en-US" sz="2000" b="1" dirty="0" err="1"/>
              <a:t>comunicaciones</a:t>
            </a:r>
            <a:r>
              <a:rPr lang="en-US" sz="2000" b="1" dirty="0"/>
              <a:t> </a:t>
            </a:r>
            <a:r>
              <a:rPr lang="en-US" sz="2000" b="1" dirty="0" err="1"/>
              <a:t>abiertas</a:t>
            </a:r>
            <a:endParaRPr lang="en-US" sz="2000" b="1" dirty="0"/>
          </a:p>
          <a:p>
            <a:pPr marL="0" indent="0">
              <a:buNone/>
            </a:pPr>
            <a:r>
              <a:rPr lang="en-US" sz="2000" dirty="0"/>
              <a:t>El </a:t>
            </a:r>
            <a:r>
              <a:rPr lang="en-US" sz="2000" dirty="0" err="1"/>
              <a:t>modelo</a:t>
            </a:r>
            <a:r>
              <a:rPr lang="en-US" sz="2000" dirty="0"/>
              <a:t> MSF </a:t>
            </a:r>
            <a:r>
              <a:rPr lang="en-US" sz="2000" dirty="0" err="1"/>
              <a:t>permite</a:t>
            </a:r>
            <a:r>
              <a:rPr lang="en-US" sz="2000" dirty="0"/>
              <a:t> un </a:t>
            </a:r>
            <a:r>
              <a:rPr lang="en-US" sz="2000" u="sng" dirty="0" err="1"/>
              <a:t>flujo</a:t>
            </a:r>
            <a:r>
              <a:rPr lang="en-US" sz="2000" u="sng" dirty="0"/>
              <a:t> de </a:t>
            </a:r>
            <a:r>
              <a:rPr lang="en-US" sz="2000" u="sng" dirty="0" err="1"/>
              <a:t>informacion</a:t>
            </a:r>
            <a:r>
              <a:rPr lang="en-US" sz="2000" u="sng" dirty="0"/>
              <a:t> </a:t>
            </a:r>
            <a:r>
              <a:rPr lang="en-US" sz="2000" u="sng" dirty="0" err="1"/>
              <a:t>abierto</a:t>
            </a:r>
            <a:r>
              <a:rPr lang="en-US" sz="2000" dirty="0"/>
              <a:t> y </a:t>
            </a:r>
            <a:r>
              <a:rPr lang="en-US" sz="2000" dirty="0" err="1"/>
              <a:t>libre</a:t>
            </a:r>
            <a:r>
              <a:rPr lang="en-US" sz="2000" dirty="0"/>
              <a:t> entre los </a:t>
            </a:r>
            <a:r>
              <a:rPr lang="en-US" sz="2000" dirty="0" err="1"/>
              <a:t>miembros</a:t>
            </a:r>
            <a:r>
              <a:rPr lang="en-US" sz="2000" dirty="0"/>
              <a:t> del </a:t>
            </a:r>
            <a:r>
              <a:rPr lang="en-US" sz="2000" dirty="0" err="1"/>
              <a:t>equipo</a:t>
            </a:r>
            <a:r>
              <a:rPr lang="en-US" sz="2000" dirty="0"/>
              <a:t>  e </a:t>
            </a:r>
            <a:r>
              <a:rPr lang="en-US" sz="2000" dirty="0" err="1"/>
              <a:t>interesados</a:t>
            </a:r>
            <a:r>
              <a:rPr lang="en-US" sz="2000" dirty="0"/>
              <a:t> en el </a:t>
            </a:r>
            <a:r>
              <a:rPr lang="en-US" sz="2000" dirty="0" err="1"/>
              <a:t>proyecto</a:t>
            </a:r>
            <a:r>
              <a:rPr lang="en-US" sz="2000" dirty="0"/>
              <a:t> </a:t>
            </a:r>
            <a:r>
              <a:rPr lang="en-US" sz="2000" dirty="0" err="1"/>
              <a:t>para</a:t>
            </a:r>
            <a:r>
              <a:rPr lang="en-US" sz="2000" dirty="0"/>
              <a:t> </a:t>
            </a:r>
            <a:r>
              <a:rPr lang="en-US" sz="2000" u="sng" dirty="0" err="1"/>
              <a:t>prevenir</a:t>
            </a:r>
            <a:r>
              <a:rPr lang="en-US" sz="2000" u="sng" dirty="0"/>
              <a:t> </a:t>
            </a:r>
            <a:r>
              <a:rPr lang="en-US" sz="2000" u="sng" dirty="0" err="1"/>
              <a:t>malentendidos</a:t>
            </a:r>
            <a:r>
              <a:rPr lang="en-US" sz="2000" dirty="0"/>
              <a:t> y </a:t>
            </a:r>
            <a:r>
              <a:rPr lang="en-US" sz="2000" u="sng" dirty="0" err="1"/>
              <a:t>reducir</a:t>
            </a:r>
            <a:r>
              <a:rPr lang="en-US" sz="2000" u="sng" dirty="0"/>
              <a:t> la </a:t>
            </a:r>
            <a:r>
              <a:rPr lang="en-US" sz="2000" u="sng" dirty="0" err="1"/>
              <a:t>probabilidad</a:t>
            </a:r>
            <a:r>
              <a:rPr lang="en-US" sz="2000" b="1" dirty="0"/>
              <a:t> </a:t>
            </a:r>
            <a:r>
              <a:rPr lang="en-US" sz="2000" dirty="0"/>
              <a:t>de </a:t>
            </a:r>
            <a:r>
              <a:rPr lang="en-US" sz="2000" dirty="0" err="1"/>
              <a:t>que</a:t>
            </a:r>
            <a:r>
              <a:rPr lang="en-US" sz="2000" dirty="0"/>
              <a:t> el </a:t>
            </a:r>
            <a:r>
              <a:rPr lang="en-US" sz="2000" dirty="0" err="1"/>
              <a:t>trabajo</a:t>
            </a:r>
            <a:r>
              <a:rPr lang="en-US" sz="2000" dirty="0"/>
              <a:t> se </a:t>
            </a:r>
            <a:r>
              <a:rPr lang="en-US" sz="2000" dirty="0" err="1"/>
              <a:t>tenga</a:t>
            </a:r>
            <a:r>
              <a:rPr lang="en-US" sz="2000" dirty="0"/>
              <a:t> </a:t>
            </a:r>
            <a:r>
              <a:rPr lang="en-US" sz="2000" dirty="0" err="1"/>
              <a:t>que</a:t>
            </a:r>
            <a:r>
              <a:rPr lang="en-US" sz="2000" dirty="0"/>
              <a:t> </a:t>
            </a:r>
            <a:r>
              <a:rPr lang="en-US" sz="2000" dirty="0" err="1"/>
              <a:t>volver</a:t>
            </a:r>
            <a:r>
              <a:rPr lang="en-US" sz="2000" dirty="0"/>
              <a:t> a </a:t>
            </a:r>
            <a:r>
              <a:rPr lang="en-US" sz="2000" dirty="0" err="1"/>
              <a:t>hacer</a:t>
            </a:r>
            <a:r>
              <a:rPr lang="en-US" sz="2000" dirty="0"/>
              <a:t>. </a:t>
            </a:r>
          </a:p>
          <a:p>
            <a:pPr marL="0" indent="0">
              <a:buNone/>
            </a:pPr>
            <a:r>
              <a:rPr lang="en-US" sz="2000" dirty="0" smtClean="0"/>
              <a:t>        Se </a:t>
            </a:r>
            <a:r>
              <a:rPr lang="en-US" sz="2000" dirty="0" err="1" smtClean="0"/>
              <a:t>puede</a:t>
            </a:r>
            <a:r>
              <a:rPr lang="en-US" sz="2000" dirty="0" smtClean="0"/>
              <a:t> </a:t>
            </a:r>
            <a:r>
              <a:rPr lang="en-US" sz="2000" dirty="0" err="1" smtClean="0"/>
              <a:t>lograr</a:t>
            </a:r>
            <a:r>
              <a:rPr lang="en-US" sz="2000" dirty="0" smtClean="0"/>
              <a:t> </a:t>
            </a:r>
            <a:r>
              <a:rPr lang="en-US" sz="2000" dirty="0" err="1" smtClean="0"/>
              <a:t>esto</a:t>
            </a:r>
            <a:r>
              <a:rPr lang="en-US" sz="2000" dirty="0" smtClean="0"/>
              <a:t> </a:t>
            </a:r>
            <a:r>
              <a:rPr lang="en-US" sz="2000" u="sng" dirty="0" err="1" smtClean="0"/>
              <a:t>documentando</a:t>
            </a:r>
            <a:r>
              <a:rPr lang="en-US" sz="2000" b="1" dirty="0" smtClean="0"/>
              <a:t> </a:t>
            </a:r>
            <a:r>
              <a:rPr lang="en-US" sz="2000" dirty="0" smtClean="0"/>
              <a:t>el </a:t>
            </a:r>
            <a:r>
              <a:rPr lang="en-US" sz="2000" dirty="0" err="1" smtClean="0"/>
              <a:t>progreso</a:t>
            </a:r>
            <a:r>
              <a:rPr lang="en-US" sz="2000" dirty="0" smtClean="0"/>
              <a:t> del </a:t>
            </a:r>
            <a:r>
              <a:rPr lang="en-US" sz="2000" dirty="0" err="1" smtClean="0"/>
              <a:t>proyecto</a:t>
            </a:r>
            <a:r>
              <a:rPr lang="en-US" sz="2000" dirty="0" smtClean="0"/>
              <a:t> y </a:t>
            </a:r>
            <a:r>
              <a:rPr lang="en-US" sz="2000" dirty="0" err="1" smtClean="0"/>
              <a:t>haciendolo</a:t>
            </a:r>
            <a:r>
              <a:rPr lang="en-US" sz="2000" dirty="0" smtClean="0"/>
              <a:t> </a:t>
            </a:r>
            <a:r>
              <a:rPr lang="en-US" sz="2000" u="sng" dirty="0" err="1" smtClean="0"/>
              <a:t>disponible</a:t>
            </a:r>
            <a:r>
              <a:rPr lang="en-US" sz="2000" dirty="0" smtClean="0"/>
              <a:t> al </a:t>
            </a:r>
            <a:r>
              <a:rPr lang="en-US" sz="2000" dirty="0" err="1" smtClean="0"/>
              <a:t>cliente</a:t>
            </a:r>
            <a:r>
              <a:rPr lang="en-US" sz="2000" dirty="0" smtClean="0"/>
              <a:t> y a los </a:t>
            </a:r>
            <a:r>
              <a:rPr lang="en-US" sz="2000" dirty="0" err="1" smtClean="0"/>
              <a:t>miembros</a:t>
            </a:r>
            <a:r>
              <a:rPr lang="en-US" sz="2000" dirty="0" smtClean="0"/>
              <a:t> del </a:t>
            </a:r>
            <a:r>
              <a:rPr lang="en-US" sz="2000" dirty="0" err="1" smtClean="0"/>
              <a:t>equipo</a:t>
            </a:r>
            <a:r>
              <a:rPr lang="en-US" sz="2000" dirty="0" smtClean="0"/>
              <a:t>.</a:t>
            </a:r>
          </a:p>
          <a:p>
            <a:r>
              <a:rPr lang="en-US" sz="2000" b="1" dirty="0" err="1" smtClean="0"/>
              <a:t>Trabajar</a:t>
            </a:r>
            <a:r>
              <a:rPr lang="en-US" sz="2000" b="1" dirty="0" smtClean="0"/>
              <a:t> </a:t>
            </a:r>
            <a:r>
              <a:rPr lang="en-US" sz="2000" b="1" dirty="0" err="1"/>
              <a:t>hacia</a:t>
            </a:r>
            <a:r>
              <a:rPr lang="en-US" sz="2000" b="1" dirty="0"/>
              <a:t> </a:t>
            </a:r>
            <a:r>
              <a:rPr lang="en-US" sz="2000" b="1" dirty="0" err="1"/>
              <a:t>una</a:t>
            </a:r>
            <a:r>
              <a:rPr lang="en-US" sz="2000" b="1" dirty="0"/>
              <a:t> vision  </a:t>
            </a:r>
            <a:r>
              <a:rPr lang="en-US" sz="2000" b="1" dirty="0" err="1"/>
              <a:t>compartida</a:t>
            </a:r>
            <a:endParaRPr lang="en-US" sz="2000" b="1" dirty="0"/>
          </a:p>
          <a:p>
            <a:pPr marL="0" indent="0">
              <a:buNone/>
            </a:pPr>
            <a:r>
              <a:rPr lang="en-US" sz="2000" dirty="0"/>
              <a:t>El </a:t>
            </a:r>
            <a:r>
              <a:rPr lang="en-US" sz="2000" dirty="0" err="1"/>
              <a:t>modelo</a:t>
            </a:r>
            <a:r>
              <a:rPr lang="en-US" sz="2000" dirty="0"/>
              <a:t> de </a:t>
            </a:r>
            <a:r>
              <a:rPr lang="en-US" sz="2000" dirty="0" err="1"/>
              <a:t>procesos</a:t>
            </a:r>
            <a:r>
              <a:rPr lang="en-US" sz="2000" dirty="0"/>
              <a:t> de MSF </a:t>
            </a:r>
            <a:r>
              <a:rPr lang="en-US" sz="2000" dirty="0" err="1"/>
              <a:t>cuenta</a:t>
            </a:r>
            <a:r>
              <a:rPr lang="en-US" sz="2000" dirty="0"/>
              <a:t> con </a:t>
            </a:r>
            <a:r>
              <a:rPr lang="en-US" sz="2000" dirty="0" err="1"/>
              <a:t>una</a:t>
            </a:r>
            <a:r>
              <a:rPr lang="en-US" sz="2000" dirty="0"/>
              <a:t> </a:t>
            </a:r>
            <a:r>
              <a:rPr lang="en-US" sz="2000" dirty="0" err="1"/>
              <a:t>fase</a:t>
            </a:r>
            <a:r>
              <a:rPr lang="en-US" sz="2000" dirty="0"/>
              <a:t> de </a:t>
            </a:r>
            <a:r>
              <a:rPr lang="en-US" sz="2000" dirty="0" err="1"/>
              <a:t>visualizacion</a:t>
            </a:r>
            <a:r>
              <a:rPr lang="en-US" sz="2000" dirty="0"/>
              <a:t>  y </a:t>
            </a:r>
            <a:r>
              <a:rPr lang="en-US" sz="2000" dirty="0" smtClean="0"/>
              <a:t>un </a:t>
            </a:r>
            <a:r>
              <a:rPr lang="en-US" sz="2000" dirty="0" err="1" smtClean="0"/>
              <a:t>hito</a:t>
            </a:r>
            <a:r>
              <a:rPr lang="en-US" sz="2000" dirty="0" smtClean="0"/>
              <a:t> (</a:t>
            </a:r>
            <a:r>
              <a:rPr lang="en-US" sz="2000" dirty="0"/>
              <a:t>Vision/Scope Approved)  </a:t>
            </a:r>
            <a:r>
              <a:rPr lang="en-US" sz="2000" dirty="0" err="1"/>
              <a:t>para</a:t>
            </a:r>
            <a:r>
              <a:rPr lang="en-US" sz="2000" dirty="0"/>
              <a:t> </a:t>
            </a:r>
            <a:r>
              <a:rPr lang="en-US" sz="2000" dirty="0" err="1"/>
              <a:t>crear</a:t>
            </a:r>
            <a:r>
              <a:rPr lang="en-US" sz="2000" dirty="0"/>
              <a:t> </a:t>
            </a:r>
            <a:r>
              <a:rPr lang="en-US" sz="2000" dirty="0" err="1"/>
              <a:t>una</a:t>
            </a:r>
            <a:r>
              <a:rPr lang="en-US" sz="2000" dirty="0"/>
              <a:t> </a:t>
            </a:r>
            <a:r>
              <a:rPr lang="en-US" sz="2000" u="sng" dirty="0"/>
              <a:t>vision </a:t>
            </a:r>
            <a:r>
              <a:rPr lang="en-US" sz="2000" u="sng" dirty="0" err="1"/>
              <a:t>compartida</a:t>
            </a:r>
            <a:r>
              <a:rPr lang="en-US" sz="2000" dirty="0"/>
              <a:t>. </a:t>
            </a:r>
            <a:r>
              <a:rPr lang="en-US" sz="2000" dirty="0" err="1"/>
              <a:t>Esta</a:t>
            </a:r>
            <a:r>
              <a:rPr lang="en-US" sz="2000" dirty="0"/>
              <a:t> </a:t>
            </a:r>
            <a:r>
              <a:rPr lang="en-US" sz="2000" dirty="0" err="1"/>
              <a:t>incluye</a:t>
            </a:r>
            <a:r>
              <a:rPr lang="en-US" sz="2000" dirty="0"/>
              <a:t> un </a:t>
            </a:r>
            <a:r>
              <a:rPr lang="en-US" sz="2000" dirty="0" err="1"/>
              <a:t>entendimiento</a:t>
            </a:r>
            <a:r>
              <a:rPr lang="en-US" sz="2000" dirty="0"/>
              <a:t> </a:t>
            </a:r>
            <a:r>
              <a:rPr lang="en-US" sz="2000" dirty="0" err="1"/>
              <a:t>detallado</a:t>
            </a:r>
            <a:r>
              <a:rPr lang="en-US" sz="2000" dirty="0"/>
              <a:t> de </a:t>
            </a:r>
            <a:r>
              <a:rPr lang="en-US" sz="2000" dirty="0" err="1"/>
              <a:t>las</a:t>
            </a:r>
            <a:r>
              <a:rPr lang="en-US" sz="2000" dirty="0"/>
              <a:t> </a:t>
            </a:r>
            <a:r>
              <a:rPr lang="en-US" sz="2000" dirty="0" err="1"/>
              <a:t>metas</a:t>
            </a:r>
            <a:r>
              <a:rPr lang="en-US" sz="2000" dirty="0"/>
              <a:t> y </a:t>
            </a:r>
            <a:r>
              <a:rPr lang="en-US" sz="2000" dirty="0" err="1"/>
              <a:t>objetivos</a:t>
            </a:r>
            <a:r>
              <a:rPr lang="en-US" sz="2000" dirty="0"/>
              <a:t> del </a:t>
            </a:r>
            <a:r>
              <a:rPr lang="en-US" sz="2000" dirty="0" err="1"/>
              <a:t>proyecto</a:t>
            </a:r>
            <a:r>
              <a:rPr lang="en-US" sz="2000" dirty="0"/>
              <a:t>.</a:t>
            </a:r>
          </a:p>
          <a:p>
            <a:endParaRPr lang="en-US" sz="1600" dirty="0"/>
          </a:p>
        </p:txBody>
      </p:sp>
    </p:spTree>
    <p:extLst>
      <p:ext uri="{BB962C8B-B14F-4D97-AF65-F5344CB8AC3E}">
        <p14:creationId xmlns:p14="http://schemas.microsoft.com/office/powerpoint/2010/main" val="859634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a:p>
        </p:txBody>
      </p:sp>
      <p:sp>
        <p:nvSpPr>
          <p:cNvPr id="3" name="Content Placeholder 2"/>
          <p:cNvSpPr>
            <a:spLocks noGrp="1"/>
          </p:cNvSpPr>
          <p:nvPr>
            <p:ph idx="1"/>
          </p:nvPr>
        </p:nvSpPr>
        <p:spPr/>
        <p:txBody>
          <a:bodyPr>
            <a:normAutofit/>
          </a:bodyPr>
          <a:lstStyle/>
          <a:p>
            <a:r>
              <a:rPr lang="en-US" sz="2400" b="1" dirty="0"/>
              <a:t>Concede </a:t>
            </a:r>
            <a:r>
              <a:rPr lang="en-US" sz="2400" b="1" dirty="0" err="1"/>
              <a:t>poder</a:t>
            </a:r>
            <a:r>
              <a:rPr lang="en-US" sz="2400" b="1" dirty="0"/>
              <a:t> a los </a:t>
            </a:r>
            <a:r>
              <a:rPr lang="en-US" sz="2400" b="1" dirty="0" err="1"/>
              <a:t>miembros</a:t>
            </a:r>
            <a:r>
              <a:rPr lang="en-US" sz="2400" b="1" dirty="0"/>
              <a:t> del </a:t>
            </a:r>
            <a:r>
              <a:rPr lang="en-US" sz="2400" b="1" dirty="0" err="1"/>
              <a:t>equipo</a:t>
            </a:r>
            <a:endParaRPr lang="en-US" sz="2400" b="1" dirty="0"/>
          </a:p>
          <a:p>
            <a:pPr marL="0" indent="0">
              <a:buNone/>
            </a:pPr>
            <a:r>
              <a:rPr lang="en-US" sz="2400" dirty="0" err="1"/>
              <a:t>Implica</a:t>
            </a:r>
            <a:r>
              <a:rPr lang="en-US" sz="2400" dirty="0"/>
              <a:t> </a:t>
            </a:r>
            <a:r>
              <a:rPr lang="en-US" sz="2400" dirty="0" err="1"/>
              <a:t>que</a:t>
            </a:r>
            <a:r>
              <a:rPr lang="en-US" sz="2400" dirty="0"/>
              <a:t> los </a:t>
            </a:r>
            <a:r>
              <a:rPr lang="en-US" sz="2400" dirty="0" err="1"/>
              <a:t>miembros</a:t>
            </a:r>
            <a:r>
              <a:rPr lang="en-US" sz="2400" dirty="0"/>
              <a:t> del </a:t>
            </a:r>
            <a:r>
              <a:rPr lang="en-US" sz="2400" dirty="0" err="1"/>
              <a:t>equipo</a:t>
            </a:r>
            <a:r>
              <a:rPr lang="en-US" sz="2400" dirty="0"/>
              <a:t> </a:t>
            </a:r>
            <a:r>
              <a:rPr lang="en-US" sz="2400" dirty="0" err="1"/>
              <a:t>acepten</a:t>
            </a:r>
            <a:r>
              <a:rPr lang="en-US" sz="2400" dirty="0"/>
              <a:t> </a:t>
            </a:r>
            <a:r>
              <a:rPr lang="en-US" sz="2400" u="sng" dirty="0" err="1"/>
              <a:t>responsabilidad</a:t>
            </a:r>
            <a:r>
              <a:rPr lang="en-US" sz="2400" u="sng" dirty="0"/>
              <a:t> </a:t>
            </a:r>
            <a:r>
              <a:rPr lang="en-US" sz="2400" dirty="0" err="1"/>
              <a:t>frente</a:t>
            </a:r>
            <a:r>
              <a:rPr lang="en-US" sz="2400" dirty="0"/>
              <a:t> a </a:t>
            </a:r>
            <a:r>
              <a:rPr lang="en-US" sz="2400" dirty="0" err="1"/>
              <a:t>sus</a:t>
            </a:r>
            <a:r>
              <a:rPr lang="en-US" sz="2400" dirty="0"/>
              <a:t> </a:t>
            </a:r>
            <a:r>
              <a:rPr lang="en-US" sz="2400" dirty="0" err="1"/>
              <a:t>tareas</a:t>
            </a:r>
            <a:r>
              <a:rPr lang="en-US" sz="2400" dirty="0"/>
              <a:t> </a:t>
            </a:r>
            <a:r>
              <a:rPr lang="en-US" sz="2400" dirty="0" err="1"/>
              <a:t>otorgadas</a:t>
            </a:r>
            <a:r>
              <a:rPr lang="en-US" sz="2400" dirty="0"/>
              <a:t>.  </a:t>
            </a:r>
            <a:r>
              <a:rPr lang="en-US" sz="2400" dirty="0" err="1"/>
              <a:t>Esto</a:t>
            </a:r>
            <a:r>
              <a:rPr lang="en-US" sz="2400" dirty="0"/>
              <a:t> se </a:t>
            </a:r>
            <a:r>
              <a:rPr lang="en-US" sz="2400" dirty="0" err="1"/>
              <a:t>logra</a:t>
            </a:r>
            <a:r>
              <a:rPr lang="en-US" sz="2400" dirty="0"/>
              <a:t> </a:t>
            </a:r>
            <a:r>
              <a:rPr lang="en-US" sz="2400" dirty="0" smtClean="0"/>
              <a:t>al </a:t>
            </a:r>
            <a:r>
              <a:rPr lang="en-US" sz="2400" dirty="0" err="1"/>
              <a:t>comprometer</a:t>
            </a:r>
            <a:r>
              <a:rPr lang="en-US" sz="2400" dirty="0"/>
              <a:t> a los </a:t>
            </a:r>
            <a:r>
              <a:rPr lang="en-US" sz="2400" dirty="0" err="1"/>
              <a:t>miembros</a:t>
            </a:r>
            <a:r>
              <a:rPr lang="en-US" sz="2400" dirty="0"/>
              <a:t> a </a:t>
            </a:r>
            <a:r>
              <a:rPr lang="en-US" sz="2400" dirty="0" err="1"/>
              <a:t>entregar</a:t>
            </a:r>
            <a:r>
              <a:rPr lang="en-US" sz="2400" dirty="0"/>
              <a:t> </a:t>
            </a:r>
            <a:r>
              <a:rPr lang="en-US" sz="2400" dirty="0" err="1"/>
              <a:t>su</a:t>
            </a:r>
            <a:r>
              <a:rPr lang="en-US" sz="2400" dirty="0"/>
              <a:t> </a:t>
            </a:r>
            <a:r>
              <a:rPr lang="en-US" sz="2400" dirty="0" err="1"/>
              <a:t>progreso</a:t>
            </a:r>
            <a:r>
              <a:rPr lang="en-US" sz="2400" dirty="0"/>
              <a:t> antes de </a:t>
            </a:r>
            <a:r>
              <a:rPr lang="en-US" sz="2400" dirty="0" err="1"/>
              <a:t>cierta</a:t>
            </a:r>
            <a:r>
              <a:rPr lang="en-US" sz="2400" dirty="0"/>
              <a:t> </a:t>
            </a:r>
            <a:r>
              <a:rPr lang="en-US" sz="2400" dirty="0" err="1"/>
              <a:t>fecha</a:t>
            </a:r>
            <a:r>
              <a:rPr lang="en-US" sz="2400" dirty="0"/>
              <a:t>. </a:t>
            </a:r>
            <a:r>
              <a:rPr lang="en-US" sz="2400" dirty="0" smtClean="0"/>
              <a:t> (</a:t>
            </a:r>
            <a:r>
              <a:rPr lang="en-US" sz="2400" u="sng" dirty="0" smtClean="0"/>
              <a:t>Deadlines</a:t>
            </a:r>
            <a:r>
              <a:rPr lang="en-US" sz="2400" dirty="0" smtClean="0"/>
              <a:t>)</a:t>
            </a:r>
            <a:endParaRPr lang="en-US" sz="2400" dirty="0"/>
          </a:p>
          <a:p>
            <a:r>
              <a:rPr lang="en-US" sz="2400" b="1" dirty="0" err="1"/>
              <a:t>Responsabilidades</a:t>
            </a:r>
            <a:r>
              <a:rPr lang="en-US" sz="2400" b="1" dirty="0"/>
              <a:t> </a:t>
            </a:r>
            <a:r>
              <a:rPr lang="en-US" sz="2400" b="1" dirty="0" err="1"/>
              <a:t>compartidas</a:t>
            </a:r>
            <a:endParaRPr lang="en-US" sz="2400" b="1" dirty="0"/>
          </a:p>
          <a:p>
            <a:pPr marL="0" indent="0">
              <a:buNone/>
            </a:pPr>
            <a:r>
              <a:rPr lang="en-US" sz="2400" dirty="0"/>
              <a:t>El </a:t>
            </a:r>
            <a:r>
              <a:rPr lang="en-US" sz="2400" dirty="0" err="1"/>
              <a:t>modelo</a:t>
            </a:r>
            <a:r>
              <a:rPr lang="en-US" sz="2400" dirty="0"/>
              <a:t> MSF </a:t>
            </a:r>
            <a:r>
              <a:rPr lang="en-US" sz="2400" dirty="0" err="1"/>
              <a:t>esta</a:t>
            </a:r>
            <a:r>
              <a:rPr lang="en-US" sz="2400" dirty="0"/>
              <a:t> </a:t>
            </a:r>
            <a:r>
              <a:rPr lang="en-US" sz="2400" dirty="0" err="1"/>
              <a:t>basado</a:t>
            </a:r>
            <a:r>
              <a:rPr lang="en-US" sz="2400" dirty="0"/>
              <a:t> en el principio de </a:t>
            </a:r>
            <a:r>
              <a:rPr lang="en-US" sz="2400" u="sng" dirty="0" err="1"/>
              <a:t>que</a:t>
            </a:r>
            <a:r>
              <a:rPr lang="en-US" sz="2400" u="sng" dirty="0"/>
              <a:t> </a:t>
            </a:r>
            <a:r>
              <a:rPr lang="en-US" sz="2400" u="sng" dirty="0" err="1"/>
              <a:t>cada</a:t>
            </a:r>
            <a:r>
              <a:rPr lang="en-US" sz="2400" u="sng" dirty="0"/>
              <a:t> </a:t>
            </a:r>
            <a:r>
              <a:rPr lang="en-US" sz="2400" u="sng" dirty="0" err="1"/>
              <a:t>rol</a:t>
            </a:r>
            <a:r>
              <a:rPr lang="en-US" sz="2400" u="sng" dirty="0"/>
              <a:t> </a:t>
            </a:r>
            <a:r>
              <a:rPr lang="en-US" sz="2400" u="sng" dirty="0" err="1"/>
              <a:t>es</a:t>
            </a:r>
            <a:r>
              <a:rPr lang="en-US" sz="2400" u="sng" dirty="0"/>
              <a:t> </a:t>
            </a:r>
            <a:r>
              <a:rPr lang="en-US" sz="2400" u="sng" dirty="0" err="1"/>
              <a:t>importante</a:t>
            </a:r>
            <a:r>
              <a:rPr lang="en-US" sz="2400" dirty="0"/>
              <a:t> </a:t>
            </a:r>
            <a:r>
              <a:rPr lang="en-US" sz="2400" dirty="0" err="1"/>
              <a:t>para</a:t>
            </a:r>
            <a:r>
              <a:rPr lang="en-US" sz="2400" dirty="0"/>
              <a:t> la </a:t>
            </a:r>
            <a:r>
              <a:rPr lang="en-US" sz="2400" dirty="0" err="1"/>
              <a:t>calidad</a:t>
            </a:r>
            <a:r>
              <a:rPr lang="en-US" sz="2400" dirty="0"/>
              <a:t> del </a:t>
            </a:r>
            <a:r>
              <a:rPr lang="en-US" sz="2400" dirty="0" err="1"/>
              <a:t>proyecto</a:t>
            </a:r>
            <a:r>
              <a:rPr lang="en-US" sz="2400" dirty="0"/>
              <a:t>.  </a:t>
            </a:r>
            <a:r>
              <a:rPr lang="en-US" sz="2400" dirty="0" err="1"/>
              <a:t>Todos</a:t>
            </a:r>
            <a:r>
              <a:rPr lang="en-US" sz="2400" dirty="0"/>
              <a:t> los </a:t>
            </a:r>
            <a:r>
              <a:rPr lang="en-US" sz="2400" dirty="0" err="1"/>
              <a:t>miembros</a:t>
            </a:r>
            <a:r>
              <a:rPr lang="en-US" sz="2400" dirty="0"/>
              <a:t> </a:t>
            </a:r>
            <a:r>
              <a:rPr lang="en-US" sz="2400" u="sng" dirty="0" err="1" smtClean="0"/>
              <a:t>comparten</a:t>
            </a:r>
            <a:r>
              <a:rPr lang="en-US" sz="2400" u="sng" dirty="0" smtClean="0"/>
              <a:t> </a:t>
            </a:r>
            <a:r>
              <a:rPr lang="en-US" sz="2400" u="sng" dirty="0"/>
              <a:t>la </a:t>
            </a:r>
            <a:r>
              <a:rPr lang="en-US" sz="2400" u="sng" dirty="0" err="1"/>
              <a:t>responsabilidad</a:t>
            </a:r>
            <a:r>
              <a:rPr lang="en-US" sz="2400" u="sng" dirty="0"/>
              <a:t> </a:t>
            </a:r>
            <a:r>
              <a:rPr lang="en-US" sz="2400" dirty="0"/>
              <a:t>de </a:t>
            </a:r>
            <a:r>
              <a:rPr lang="en-US" sz="2400" dirty="0" err="1"/>
              <a:t>todo</a:t>
            </a:r>
            <a:r>
              <a:rPr lang="en-US" sz="2400" dirty="0"/>
              <a:t> el </a:t>
            </a:r>
            <a:r>
              <a:rPr lang="en-US" sz="2400" dirty="0" err="1"/>
              <a:t>proyecto</a:t>
            </a:r>
            <a:r>
              <a:rPr lang="en-US" sz="2400" dirty="0"/>
              <a:t> </a:t>
            </a:r>
            <a:r>
              <a:rPr lang="en-US" sz="2400" dirty="0" err="1"/>
              <a:t>debido</a:t>
            </a:r>
            <a:r>
              <a:rPr lang="en-US" sz="2400" dirty="0"/>
              <a:t> a </a:t>
            </a:r>
            <a:r>
              <a:rPr lang="en-US" sz="2400" dirty="0" err="1"/>
              <a:t>que</a:t>
            </a:r>
            <a:r>
              <a:rPr lang="en-US" sz="2400" dirty="0"/>
              <a:t> el </a:t>
            </a:r>
            <a:r>
              <a:rPr lang="en-US" sz="2400" dirty="0" err="1"/>
              <a:t>proyecto</a:t>
            </a:r>
            <a:r>
              <a:rPr lang="en-US" sz="2400" dirty="0"/>
              <a:t> </a:t>
            </a:r>
            <a:r>
              <a:rPr lang="en-US" sz="2400" dirty="0" err="1"/>
              <a:t>puede</a:t>
            </a:r>
            <a:r>
              <a:rPr lang="en-US" sz="2400" dirty="0"/>
              <a:t> </a:t>
            </a:r>
            <a:r>
              <a:rPr lang="en-US" sz="2400" dirty="0" err="1"/>
              <a:t>fallar</a:t>
            </a:r>
            <a:r>
              <a:rPr lang="en-US" sz="2400" dirty="0"/>
              <a:t> </a:t>
            </a:r>
            <a:r>
              <a:rPr lang="en-US" sz="2400" dirty="0" err="1"/>
              <a:t>por</a:t>
            </a:r>
            <a:r>
              <a:rPr lang="en-US" sz="2400" dirty="0"/>
              <a:t> un error </a:t>
            </a:r>
            <a:r>
              <a:rPr lang="en-US" sz="2400" dirty="0" err="1"/>
              <a:t>hecho</a:t>
            </a:r>
            <a:r>
              <a:rPr lang="en-US" sz="2400" dirty="0"/>
              <a:t> </a:t>
            </a:r>
            <a:r>
              <a:rPr lang="en-US" sz="2400" dirty="0" err="1"/>
              <a:t>por</a:t>
            </a:r>
            <a:r>
              <a:rPr lang="en-US" sz="2400" dirty="0"/>
              <a:t> </a:t>
            </a:r>
            <a:r>
              <a:rPr lang="en-US" sz="2400" u="sng" dirty="0"/>
              <a:t>un solo </a:t>
            </a:r>
            <a:r>
              <a:rPr lang="en-US" sz="2400" u="sng" dirty="0" err="1"/>
              <a:t>miembro</a:t>
            </a:r>
            <a:r>
              <a:rPr lang="en-US" sz="2400" dirty="0"/>
              <a:t>.</a:t>
            </a:r>
            <a:endParaRPr lang="es-MX" sz="2400" dirty="0"/>
          </a:p>
          <a:p>
            <a:endParaRPr lang="es-MX" dirty="0"/>
          </a:p>
        </p:txBody>
      </p:sp>
    </p:spTree>
    <p:extLst>
      <p:ext uri="{BB962C8B-B14F-4D97-AF65-F5344CB8AC3E}">
        <p14:creationId xmlns:p14="http://schemas.microsoft.com/office/powerpoint/2010/main" val="428768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MX" dirty="0"/>
          </a:p>
        </p:txBody>
      </p:sp>
      <p:sp>
        <p:nvSpPr>
          <p:cNvPr id="3" name="Content Placeholder 2"/>
          <p:cNvSpPr>
            <a:spLocks noGrp="1"/>
          </p:cNvSpPr>
          <p:nvPr>
            <p:ph idx="1"/>
          </p:nvPr>
        </p:nvSpPr>
        <p:spPr/>
        <p:txBody>
          <a:bodyPr>
            <a:normAutofit fontScale="92500" lnSpcReduction="20000"/>
          </a:bodyPr>
          <a:lstStyle/>
          <a:p>
            <a:r>
              <a:rPr lang="en-US" b="1" dirty="0" smtClean="0"/>
              <a:t>Se </a:t>
            </a:r>
            <a:r>
              <a:rPr lang="en-US" b="1" dirty="0" err="1" smtClean="0"/>
              <a:t>enfoca</a:t>
            </a:r>
            <a:r>
              <a:rPr lang="en-US" b="1" dirty="0" smtClean="0"/>
              <a:t> en </a:t>
            </a:r>
            <a:r>
              <a:rPr lang="en-US" b="1" dirty="0" err="1" smtClean="0"/>
              <a:t>conseguir</a:t>
            </a:r>
            <a:r>
              <a:rPr lang="en-US" b="1" dirty="0" smtClean="0"/>
              <a:t> un valor </a:t>
            </a:r>
            <a:r>
              <a:rPr lang="en-US" b="1" dirty="0" err="1" smtClean="0"/>
              <a:t>como</a:t>
            </a:r>
            <a:r>
              <a:rPr lang="en-US" b="1" dirty="0" smtClean="0"/>
              <a:t> </a:t>
            </a:r>
            <a:r>
              <a:rPr lang="en-US" b="1" dirty="0" err="1" smtClean="0"/>
              <a:t>negocio</a:t>
            </a:r>
            <a:endParaRPr lang="en-US" b="1" dirty="0" smtClean="0"/>
          </a:p>
          <a:p>
            <a:pPr marL="0" indent="0">
              <a:buNone/>
            </a:pPr>
            <a:r>
              <a:rPr lang="en-US" dirty="0" smtClean="0"/>
              <a:t>Como </a:t>
            </a:r>
            <a:r>
              <a:rPr lang="en-US" u="sng" dirty="0" err="1" smtClean="0"/>
              <a:t>resultado</a:t>
            </a:r>
            <a:r>
              <a:rPr lang="en-US" b="1" dirty="0" smtClean="0"/>
              <a:t> </a:t>
            </a:r>
            <a:r>
              <a:rPr lang="en-US" dirty="0" smtClean="0"/>
              <a:t>de la </a:t>
            </a:r>
            <a:r>
              <a:rPr lang="en-US" dirty="0" err="1" smtClean="0"/>
              <a:t>entrega</a:t>
            </a:r>
            <a:r>
              <a:rPr lang="en-US" dirty="0" smtClean="0"/>
              <a:t> del </a:t>
            </a:r>
            <a:r>
              <a:rPr lang="en-US" dirty="0" err="1" smtClean="0"/>
              <a:t>proyecto</a:t>
            </a:r>
            <a:r>
              <a:rPr lang="en-US" dirty="0" smtClean="0"/>
              <a:t>.</a:t>
            </a:r>
            <a:endParaRPr lang="en-US" dirty="0"/>
          </a:p>
          <a:p>
            <a:r>
              <a:rPr lang="en-US" b="1" dirty="0" err="1" smtClean="0"/>
              <a:t>Permanecer</a:t>
            </a:r>
            <a:r>
              <a:rPr lang="en-US" b="1" dirty="0" smtClean="0"/>
              <a:t> </a:t>
            </a:r>
            <a:r>
              <a:rPr lang="en-US" b="1" dirty="0" err="1" smtClean="0"/>
              <a:t>ágil</a:t>
            </a:r>
            <a:r>
              <a:rPr lang="en-US" b="1" dirty="0" smtClean="0"/>
              <a:t>, </a:t>
            </a:r>
            <a:r>
              <a:rPr lang="en-US" b="1" dirty="0" err="1" smtClean="0"/>
              <a:t>estar</a:t>
            </a:r>
            <a:r>
              <a:rPr lang="en-US" b="1" dirty="0" smtClean="0"/>
              <a:t> al </a:t>
            </a:r>
            <a:r>
              <a:rPr lang="en-US" b="1" dirty="0" err="1" smtClean="0"/>
              <a:t>pendiente</a:t>
            </a:r>
            <a:r>
              <a:rPr lang="en-US" b="1" dirty="0" smtClean="0"/>
              <a:t> de </a:t>
            </a:r>
            <a:r>
              <a:rPr lang="en-US" b="1" dirty="0" err="1" smtClean="0"/>
              <a:t>cambios</a:t>
            </a:r>
            <a:r>
              <a:rPr lang="en-US" b="1" dirty="0" smtClean="0"/>
              <a:t> </a:t>
            </a:r>
          </a:p>
          <a:p>
            <a:pPr marL="0" indent="0">
              <a:buNone/>
            </a:pPr>
            <a:r>
              <a:rPr lang="en-US" dirty="0" smtClean="0"/>
              <a:t>MSF assume </a:t>
            </a:r>
            <a:r>
              <a:rPr lang="en-US" dirty="0" err="1" smtClean="0"/>
              <a:t>que</a:t>
            </a:r>
            <a:r>
              <a:rPr lang="en-US" dirty="0" smtClean="0"/>
              <a:t> el </a:t>
            </a:r>
            <a:r>
              <a:rPr lang="en-US" dirty="0" err="1" smtClean="0"/>
              <a:t>proyecto</a:t>
            </a:r>
            <a:r>
              <a:rPr lang="en-US" dirty="0" smtClean="0"/>
              <a:t> </a:t>
            </a:r>
            <a:r>
              <a:rPr lang="en-US" dirty="0" err="1" smtClean="0"/>
              <a:t>encontrará</a:t>
            </a:r>
            <a:r>
              <a:rPr lang="en-US" dirty="0" smtClean="0"/>
              <a:t> </a:t>
            </a:r>
            <a:r>
              <a:rPr lang="en-US" u="sng" dirty="0" err="1" smtClean="0"/>
              <a:t>cambios</a:t>
            </a:r>
            <a:r>
              <a:rPr lang="en-US" u="sng" dirty="0" smtClean="0"/>
              <a:t> </a:t>
            </a:r>
            <a:r>
              <a:rPr lang="en-US" u="sng" dirty="0" err="1" smtClean="0"/>
              <a:t>continuos</a:t>
            </a:r>
            <a:r>
              <a:rPr lang="en-US" u="sng" dirty="0" smtClean="0"/>
              <a:t> </a:t>
            </a:r>
            <a:r>
              <a:rPr lang="en-US" dirty="0" smtClean="0"/>
              <a:t>antes de </a:t>
            </a:r>
            <a:r>
              <a:rPr lang="en-US" dirty="0" err="1" smtClean="0"/>
              <a:t>ser</a:t>
            </a:r>
            <a:r>
              <a:rPr lang="en-US" dirty="0" smtClean="0"/>
              <a:t> </a:t>
            </a:r>
            <a:r>
              <a:rPr lang="en-US" dirty="0" err="1" smtClean="0"/>
              <a:t>mandada</a:t>
            </a:r>
            <a:r>
              <a:rPr lang="en-US" dirty="0" smtClean="0"/>
              <a:t> a </a:t>
            </a:r>
            <a:r>
              <a:rPr lang="en-US" dirty="0" err="1" smtClean="0"/>
              <a:t>producirse</a:t>
            </a:r>
            <a:r>
              <a:rPr lang="en-US" dirty="0" smtClean="0"/>
              <a:t>. El </a:t>
            </a:r>
            <a:r>
              <a:rPr lang="en-US" dirty="0" err="1" smtClean="0"/>
              <a:t>equipo</a:t>
            </a:r>
            <a:r>
              <a:rPr lang="en-US" dirty="0" smtClean="0"/>
              <a:t> </a:t>
            </a:r>
            <a:r>
              <a:rPr lang="en-US" dirty="0" err="1" smtClean="0"/>
              <a:t>debe</a:t>
            </a:r>
            <a:r>
              <a:rPr lang="en-US" dirty="0" smtClean="0"/>
              <a:t> de </a:t>
            </a:r>
            <a:r>
              <a:rPr lang="en-US" dirty="0" err="1" smtClean="0"/>
              <a:t>estar</a:t>
            </a:r>
            <a:r>
              <a:rPr lang="en-US" dirty="0" smtClean="0"/>
              <a:t> </a:t>
            </a:r>
            <a:r>
              <a:rPr lang="en-US" dirty="0" err="1" smtClean="0"/>
              <a:t>listo</a:t>
            </a:r>
            <a:r>
              <a:rPr lang="en-US" dirty="0" smtClean="0"/>
              <a:t> </a:t>
            </a:r>
            <a:r>
              <a:rPr lang="en-US" dirty="0" err="1" smtClean="0"/>
              <a:t>para</a:t>
            </a:r>
            <a:r>
              <a:rPr lang="en-US" dirty="0" smtClean="0"/>
              <a:t> </a:t>
            </a:r>
            <a:r>
              <a:rPr lang="en-US" dirty="0" err="1" smtClean="0"/>
              <a:t>afrontar</a:t>
            </a:r>
            <a:r>
              <a:rPr lang="en-US" dirty="0" smtClean="0"/>
              <a:t> </a:t>
            </a:r>
            <a:r>
              <a:rPr lang="en-US" dirty="0" err="1" smtClean="0"/>
              <a:t>esos</a:t>
            </a:r>
            <a:r>
              <a:rPr lang="en-US" dirty="0" smtClean="0"/>
              <a:t> </a:t>
            </a:r>
            <a:r>
              <a:rPr lang="en-US" dirty="0" err="1" smtClean="0"/>
              <a:t>cambios</a:t>
            </a:r>
            <a:r>
              <a:rPr lang="en-US" dirty="0" smtClean="0"/>
              <a:t>.</a:t>
            </a:r>
          </a:p>
          <a:p>
            <a:r>
              <a:rPr lang="en-US" b="1" dirty="0" err="1" smtClean="0"/>
              <a:t>Invierte</a:t>
            </a:r>
            <a:r>
              <a:rPr lang="en-US" b="1" dirty="0" smtClean="0"/>
              <a:t> en </a:t>
            </a:r>
            <a:r>
              <a:rPr lang="en-US" b="1" dirty="0" err="1" smtClean="0"/>
              <a:t>calidad</a:t>
            </a:r>
            <a:endParaRPr lang="en-US" b="1" dirty="0" smtClean="0"/>
          </a:p>
          <a:p>
            <a:pPr marL="0" indent="0">
              <a:buNone/>
            </a:pPr>
            <a:r>
              <a:rPr lang="en-US" u="sng" dirty="0" err="1" smtClean="0"/>
              <a:t>Cada</a:t>
            </a:r>
            <a:r>
              <a:rPr lang="en-US" u="sng" dirty="0" smtClean="0"/>
              <a:t> </a:t>
            </a:r>
            <a:r>
              <a:rPr lang="en-US" u="sng" dirty="0" err="1" smtClean="0"/>
              <a:t>miembro</a:t>
            </a:r>
            <a:r>
              <a:rPr lang="en-US" u="sng" dirty="0" smtClean="0"/>
              <a:t> </a:t>
            </a:r>
            <a:r>
              <a:rPr lang="en-US" dirty="0" err="1" smtClean="0"/>
              <a:t>es</a:t>
            </a:r>
            <a:r>
              <a:rPr lang="en-US" dirty="0" smtClean="0"/>
              <a:t> </a:t>
            </a:r>
            <a:r>
              <a:rPr lang="en-US" dirty="0" err="1" smtClean="0"/>
              <a:t>responsable</a:t>
            </a:r>
            <a:r>
              <a:rPr lang="en-US" dirty="0" smtClean="0"/>
              <a:t> de la </a:t>
            </a:r>
            <a:r>
              <a:rPr lang="en-US" u="sng" dirty="0" err="1" smtClean="0"/>
              <a:t>calidad</a:t>
            </a:r>
            <a:r>
              <a:rPr lang="en-US" dirty="0" smtClean="0"/>
              <a:t> del </a:t>
            </a:r>
            <a:r>
              <a:rPr lang="en-US" dirty="0" err="1" smtClean="0"/>
              <a:t>proyecto</a:t>
            </a:r>
            <a:r>
              <a:rPr lang="en-US" dirty="0" smtClean="0"/>
              <a:t>. Para </a:t>
            </a:r>
            <a:r>
              <a:rPr lang="en-US" dirty="0" err="1" smtClean="0"/>
              <a:t>probar</a:t>
            </a:r>
            <a:r>
              <a:rPr lang="en-US" dirty="0" smtClean="0"/>
              <a:t> la </a:t>
            </a:r>
            <a:r>
              <a:rPr lang="en-US" dirty="0" err="1" smtClean="0"/>
              <a:t>calidad</a:t>
            </a:r>
            <a:r>
              <a:rPr lang="en-US" dirty="0" smtClean="0"/>
              <a:t> del </a:t>
            </a:r>
            <a:r>
              <a:rPr lang="en-US" dirty="0" err="1" smtClean="0"/>
              <a:t>proyecto</a:t>
            </a:r>
            <a:r>
              <a:rPr lang="en-US" dirty="0" smtClean="0"/>
              <a:t> se forma un </a:t>
            </a:r>
            <a:r>
              <a:rPr lang="en-US" dirty="0" err="1" smtClean="0"/>
              <a:t>equipo</a:t>
            </a:r>
            <a:r>
              <a:rPr lang="en-US" dirty="0" smtClean="0"/>
              <a:t> de </a:t>
            </a:r>
            <a:r>
              <a:rPr lang="en-US" u="sng" dirty="0" smtClean="0"/>
              <a:t>testers</a:t>
            </a:r>
            <a:r>
              <a:rPr lang="en-US" dirty="0" smtClean="0"/>
              <a:t>.</a:t>
            </a:r>
          </a:p>
          <a:p>
            <a:r>
              <a:rPr lang="en-US" b="1" dirty="0" err="1" smtClean="0"/>
              <a:t>Aprender</a:t>
            </a:r>
            <a:r>
              <a:rPr lang="en-US" b="1" dirty="0" smtClean="0"/>
              <a:t> de </a:t>
            </a:r>
            <a:r>
              <a:rPr lang="en-US" b="1" dirty="0" err="1" smtClean="0"/>
              <a:t>todas</a:t>
            </a:r>
            <a:r>
              <a:rPr lang="en-US" b="1" dirty="0" smtClean="0"/>
              <a:t> </a:t>
            </a:r>
            <a:r>
              <a:rPr lang="en-US" b="1" dirty="0" err="1" smtClean="0"/>
              <a:t>las</a:t>
            </a:r>
            <a:r>
              <a:rPr lang="en-US" b="1" dirty="0" smtClean="0"/>
              <a:t> </a:t>
            </a:r>
            <a:r>
              <a:rPr lang="en-US" b="1" dirty="0" err="1" smtClean="0"/>
              <a:t>experiencias</a:t>
            </a:r>
            <a:endParaRPr lang="en-US" b="1" dirty="0" smtClean="0"/>
          </a:p>
          <a:p>
            <a:pPr marL="0" indent="0">
              <a:buNone/>
            </a:pPr>
            <a:r>
              <a:rPr lang="en-US" dirty="0" smtClean="0"/>
              <a:t>MSF </a:t>
            </a:r>
            <a:r>
              <a:rPr lang="en-US" dirty="0" err="1" smtClean="0"/>
              <a:t>nos</a:t>
            </a:r>
            <a:r>
              <a:rPr lang="en-US" dirty="0" smtClean="0"/>
              <a:t> dice </a:t>
            </a:r>
            <a:r>
              <a:rPr lang="en-US" dirty="0" err="1" smtClean="0"/>
              <a:t>que</a:t>
            </a:r>
            <a:r>
              <a:rPr lang="en-US" dirty="0" smtClean="0"/>
              <a:t> </a:t>
            </a:r>
            <a:r>
              <a:rPr lang="en-US" dirty="0" err="1" smtClean="0"/>
              <a:t>las</a:t>
            </a:r>
            <a:r>
              <a:rPr lang="en-US" dirty="0" smtClean="0"/>
              <a:t> </a:t>
            </a:r>
            <a:r>
              <a:rPr lang="en-US" dirty="0" err="1" smtClean="0"/>
              <a:t>experiencias</a:t>
            </a:r>
            <a:r>
              <a:rPr lang="en-US" dirty="0" smtClean="0"/>
              <a:t> </a:t>
            </a:r>
            <a:r>
              <a:rPr lang="en-US" dirty="0" err="1" smtClean="0"/>
              <a:t>derivadas</a:t>
            </a:r>
            <a:r>
              <a:rPr lang="en-US" dirty="0" smtClean="0"/>
              <a:t> de los </a:t>
            </a:r>
            <a:r>
              <a:rPr lang="en-US" dirty="0" err="1" smtClean="0"/>
              <a:t>proyectos</a:t>
            </a:r>
            <a:r>
              <a:rPr lang="en-US" dirty="0" smtClean="0"/>
              <a:t> </a:t>
            </a:r>
            <a:r>
              <a:rPr lang="en-US" dirty="0" err="1" smtClean="0"/>
              <a:t>deben</a:t>
            </a:r>
            <a:r>
              <a:rPr lang="en-US" dirty="0" smtClean="0"/>
              <a:t> de </a:t>
            </a:r>
            <a:r>
              <a:rPr lang="en-US" dirty="0" err="1" smtClean="0"/>
              <a:t>ser</a:t>
            </a:r>
            <a:r>
              <a:rPr lang="en-US" dirty="0" smtClean="0"/>
              <a:t> </a:t>
            </a:r>
            <a:r>
              <a:rPr lang="en-US" u="sng" dirty="0" err="1" smtClean="0"/>
              <a:t>usadas</a:t>
            </a:r>
            <a:r>
              <a:rPr lang="en-US" dirty="0" smtClean="0"/>
              <a:t> y </a:t>
            </a:r>
            <a:r>
              <a:rPr lang="en-US" u="sng" dirty="0" err="1" smtClean="0"/>
              <a:t>compartidas</a:t>
            </a:r>
            <a:r>
              <a:rPr lang="en-US" dirty="0" smtClean="0"/>
              <a:t> con </a:t>
            </a:r>
            <a:r>
              <a:rPr lang="en-US" dirty="0" err="1" smtClean="0"/>
              <a:t>otros</a:t>
            </a:r>
            <a:r>
              <a:rPr lang="en-US" dirty="0" smtClean="0"/>
              <a:t> </a:t>
            </a:r>
            <a:r>
              <a:rPr lang="en-US" dirty="0" err="1" smtClean="0"/>
              <a:t>miembros</a:t>
            </a:r>
            <a:r>
              <a:rPr lang="en-US" dirty="0" smtClean="0"/>
              <a:t> en </a:t>
            </a:r>
            <a:r>
              <a:rPr lang="en-US" u="sng" dirty="0" err="1" smtClean="0"/>
              <a:t>otros</a:t>
            </a:r>
            <a:r>
              <a:rPr lang="en-US" u="sng" dirty="0" smtClean="0"/>
              <a:t> </a:t>
            </a:r>
            <a:r>
              <a:rPr lang="en-US" u="sng" dirty="0" err="1" smtClean="0"/>
              <a:t>proyectos</a:t>
            </a:r>
            <a:r>
              <a:rPr lang="en-US" dirty="0" smtClean="0"/>
              <a:t>.</a:t>
            </a:r>
            <a:endParaRPr lang="es-MX" dirty="0"/>
          </a:p>
        </p:txBody>
      </p:sp>
    </p:spTree>
    <p:extLst>
      <p:ext uri="{BB962C8B-B14F-4D97-AF65-F5344CB8AC3E}">
        <p14:creationId xmlns:p14="http://schemas.microsoft.com/office/powerpoint/2010/main" val="327438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Modelo</a:t>
            </a:r>
            <a:r>
              <a:rPr lang="en-US" dirty="0" smtClean="0"/>
              <a:t> </a:t>
            </a:r>
            <a:r>
              <a:rPr lang="en-US" dirty="0"/>
              <a:t>de </a:t>
            </a:r>
            <a:r>
              <a:rPr lang="en-US" dirty="0" err="1" smtClean="0"/>
              <a:t>equipos</a:t>
            </a:r>
            <a:r>
              <a:rPr lang="en-US" dirty="0" smtClean="0"/>
              <a:t> </a:t>
            </a:r>
            <a:r>
              <a:rPr lang="en-US" dirty="0"/>
              <a:t>de MSF</a:t>
            </a:r>
            <a:endParaRPr lang="es-MX" dirty="0"/>
          </a:p>
        </p:txBody>
      </p:sp>
      <p:sp>
        <p:nvSpPr>
          <p:cNvPr id="3" name="Content Placeholder 2"/>
          <p:cNvSpPr>
            <a:spLocks noGrp="1"/>
          </p:cNvSpPr>
          <p:nvPr>
            <p:ph idx="1"/>
          </p:nvPr>
        </p:nvSpPr>
        <p:spPr/>
        <p:txBody>
          <a:bodyPr>
            <a:normAutofit/>
          </a:bodyPr>
          <a:lstStyle/>
          <a:p>
            <a:r>
              <a:rPr lang="en-US" dirty="0" err="1" smtClean="0"/>
              <a:t>Enfatiza</a:t>
            </a:r>
            <a:r>
              <a:rPr lang="en-US" dirty="0" smtClean="0"/>
              <a:t> la </a:t>
            </a:r>
            <a:r>
              <a:rPr lang="en-US" dirty="0" err="1" smtClean="0"/>
              <a:t>importancia</a:t>
            </a:r>
            <a:r>
              <a:rPr lang="en-US" dirty="0" smtClean="0"/>
              <a:t> de </a:t>
            </a:r>
            <a:r>
              <a:rPr lang="en-US" dirty="0" err="1" smtClean="0"/>
              <a:t>encomendar</a:t>
            </a:r>
            <a:r>
              <a:rPr lang="en-US" dirty="0" smtClean="0"/>
              <a:t> </a:t>
            </a:r>
            <a:r>
              <a:rPr lang="en-US" b="1" dirty="0" smtClean="0"/>
              <a:t>roles </a:t>
            </a:r>
            <a:r>
              <a:rPr lang="en-US" dirty="0" smtClean="0"/>
              <a:t>a </a:t>
            </a:r>
            <a:r>
              <a:rPr lang="en-US" dirty="0" err="1" smtClean="0"/>
              <a:t>las</a:t>
            </a:r>
            <a:r>
              <a:rPr lang="en-US" dirty="0" smtClean="0"/>
              <a:t> </a:t>
            </a:r>
            <a:r>
              <a:rPr lang="en-US" dirty="0" err="1" smtClean="0"/>
              <a:t>necesidades</a:t>
            </a:r>
            <a:r>
              <a:rPr lang="en-US" dirty="0" smtClean="0"/>
              <a:t> del </a:t>
            </a:r>
            <a:r>
              <a:rPr lang="en-US" dirty="0" err="1" smtClean="0"/>
              <a:t>negocio</a:t>
            </a:r>
            <a:r>
              <a:rPr lang="en-US" dirty="0" smtClean="0"/>
              <a:t>.</a:t>
            </a:r>
          </a:p>
          <a:p>
            <a:r>
              <a:rPr lang="en-US" dirty="0" smtClean="0"/>
              <a:t>Para </a:t>
            </a:r>
            <a:r>
              <a:rPr lang="en-US" dirty="0" err="1" smtClean="0"/>
              <a:t>hacer</a:t>
            </a:r>
            <a:r>
              <a:rPr lang="en-US" dirty="0" smtClean="0"/>
              <a:t> </a:t>
            </a:r>
            <a:r>
              <a:rPr lang="en-US" dirty="0" err="1" smtClean="0"/>
              <a:t>esto</a:t>
            </a:r>
            <a:r>
              <a:rPr lang="en-US" dirty="0" smtClean="0"/>
              <a:t> se </a:t>
            </a:r>
            <a:r>
              <a:rPr lang="en-US" dirty="0" err="1" smtClean="0"/>
              <a:t>organiza</a:t>
            </a:r>
            <a:r>
              <a:rPr lang="en-US" dirty="0" smtClean="0"/>
              <a:t> </a:t>
            </a:r>
            <a:r>
              <a:rPr lang="en-US" dirty="0" err="1" smtClean="0"/>
              <a:t>cada</a:t>
            </a:r>
            <a:r>
              <a:rPr lang="en-US" dirty="0" smtClean="0"/>
              <a:t> </a:t>
            </a:r>
            <a:r>
              <a:rPr lang="en-US" dirty="0" err="1" smtClean="0"/>
              <a:t>rol</a:t>
            </a:r>
            <a:r>
              <a:rPr lang="en-US" dirty="0" smtClean="0"/>
              <a:t> </a:t>
            </a:r>
            <a:r>
              <a:rPr lang="en-US" dirty="0" err="1" smtClean="0"/>
              <a:t>alrededor</a:t>
            </a:r>
            <a:r>
              <a:rPr lang="en-US" dirty="0" smtClean="0"/>
              <a:t> de </a:t>
            </a:r>
            <a:r>
              <a:rPr lang="en-US" dirty="0" err="1" smtClean="0"/>
              <a:t>una</a:t>
            </a:r>
            <a:r>
              <a:rPr lang="en-US" dirty="0" smtClean="0"/>
              <a:t> </a:t>
            </a:r>
            <a:r>
              <a:rPr lang="en-US" b="1" dirty="0" smtClean="0"/>
              <a:t>meta de </a:t>
            </a:r>
            <a:r>
              <a:rPr lang="en-US" b="1" dirty="0" err="1" smtClean="0"/>
              <a:t>calidad</a:t>
            </a:r>
            <a:r>
              <a:rPr lang="en-US" b="1" dirty="0" smtClean="0"/>
              <a:t> </a:t>
            </a:r>
            <a:r>
              <a:rPr lang="en-US" dirty="0" err="1" smtClean="0"/>
              <a:t>que</a:t>
            </a:r>
            <a:r>
              <a:rPr lang="en-US" dirty="0" smtClean="0"/>
              <a:t> el </a:t>
            </a:r>
            <a:r>
              <a:rPr lang="en-US" dirty="0" err="1" smtClean="0"/>
              <a:t>proyecto</a:t>
            </a:r>
            <a:r>
              <a:rPr lang="en-US" dirty="0" smtClean="0"/>
              <a:t> </a:t>
            </a:r>
            <a:r>
              <a:rPr lang="en-US" dirty="0" err="1" smtClean="0"/>
              <a:t>debe</a:t>
            </a:r>
            <a:r>
              <a:rPr lang="en-US" dirty="0" smtClean="0"/>
              <a:t> de </a:t>
            </a:r>
            <a:r>
              <a:rPr lang="en-US" dirty="0" err="1" smtClean="0"/>
              <a:t>alcanzar</a:t>
            </a:r>
            <a:r>
              <a:rPr lang="en-US" dirty="0" smtClean="0"/>
              <a:t> </a:t>
            </a:r>
            <a:r>
              <a:rPr lang="en-US" dirty="0" err="1" smtClean="0"/>
              <a:t>para</a:t>
            </a:r>
            <a:r>
              <a:rPr lang="en-US" dirty="0" smtClean="0"/>
              <a:t> </a:t>
            </a:r>
            <a:r>
              <a:rPr lang="en-US" dirty="0" err="1" smtClean="0"/>
              <a:t>poder</a:t>
            </a:r>
            <a:r>
              <a:rPr lang="en-US" dirty="0" smtClean="0"/>
              <a:t> </a:t>
            </a:r>
            <a:r>
              <a:rPr lang="en-US" dirty="0" err="1" smtClean="0"/>
              <a:t>considerarse</a:t>
            </a:r>
            <a:r>
              <a:rPr lang="en-US" dirty="0" smtClean="0"/>
              <a:t> </a:t>
            </a:r>
            <a:r>
              <a:rPr lang="en-US" dirty="0" err="1" smtClean="0"/>
              <a:t>exitoso</a:t>
            </a:r>
            <a:r>
              <a:rPr lang="en-US" dirty="0" smtClean="0"/>
              <a:t>.</a:t>
            </a:r>
          </a:p>
          <a:p>
            <a:r>
              <a:rPr lang="en-US" dirty="0" err="1" smtClean="0"/>
              <a:t>Cada</a:t>
            </a:r>
            <a:r>
              <a:rPr lang="en-US" dirty="0" smtClean="0"/>
              <a:t> </a:t>
            </a:r>
            <a:r>
              <a:rPr lang="en-US" dirty="0" err="1" smtClean="0"/>
              <a:t>rol</a:t>
            </a:r>
            <a:r>
              <a:rPr lang="en-US" dirty="0" smtClean="0"/>
              <a:t> </a:t>
            </a:r>
            <a:r>
              <a:rPr lang="en-US" dirty="0" err="1" smtClean="0"/>
              <a:t>agrega</a:t>
            </a:r>
            <a:r>
              <a:rPr lang="en-US" dirty="0" smtClean="0"/>
              <a:t> un </a:t>
            </a:r>
            <a:r>
              <a:rPr lang="en-US" dirty="0" err="1" smtClean="0"/>
              <a:t>grupo</a:t>
            </a:r>
            <a:r>
              <a:rPr lang="en-US" dirty="0" smtClean="0"/>
              <a:t> de areas </a:t>
            </a:r>
            <a:r>
              <a:rPr lang="en-US" dirty="0" err="1" smtClean="0"/>
              <a:t>funcionales</a:t>
            </a:r>
            <a:r>
              <a:rPr lang="en-US" dirty="0" smtClean="0"/>
              <a:t> y de </a:t>
            </a:r>
            <a:r>
              <a:rPr lang="en-US" dirty="0" err="1" smtClean="0"/>
              <a:t>responsabilidades</a:t>
            </a:r>
            <a:r>
              <a:rPr lang="en-US" dirty="0" smtClean="0"/>
              <a:t> </a:t>
            </a:r>
            <a:r>
              <a:rPr lang="en-US" dirty="0" err="1" smtClean="0"/>
              <a:t>relacionadas</a:t>
            </a:r>
            <a:r>
              <a:rPr lang="en-US" dirty="0" smtClean="0"/>
              <a:t>.</a:t>
            </a:r>
          </a:p>
          <a:p>
            <a:r>
              <a:rPr lang="en-US" dirty="0" err="1" smtClean="0"/>
              <a:t>Cada</a:t>
            </a:r>
            <a:r>
              <a:rPr lang="en-US" dirty="0" smtClean="0"/>
              <a:t> area </a:t>
            </a:r>
            <a:r>
              <a:rPr lang="en-US" dirty="0" err="1" smtClean="0"/>
              <a:t>requiere</a:t>
            </a:r>
            <a:r>
              <a:rPr lang="en-US" dirty="0" smtClean="0"/>
              <a:t> de </a:t>
            </a:r>
            <a:r>
              <a:rPr lang="en-US" b="1" dirty="0" err="1" smtClean="0"/>
              <a:t>diferente</a:t>
            </a:r>
            <a:r>
              <a:rPr lang="en-US" b="1" dirty="0" smtClean="0"/>
              <a:t> </a:t>
            </a:r>
            <a:r>
              <a:rPr lang="en-US" b="1" dirty="0" err="1" smtClean="0"/>
              <a:t>disciplina</a:t>
            </a:r>
            <a:r>
              <a:rPr lang="en-US" b="1" dirty="0" smtClean="0"/>
              <a:t> y </a:t>
            </a:r>
            <a:r>
              <a:rPr lang="en-US" b="1" dirty="0" err="1" smtClean="0"/>
              <a:t>enfoque</a:t>
            </a:r>
            <a:r>
              <a:rPr lang="en-US" dirty="0" smtClean="0"/>
              <a:t>, </a:t>
            </a:r>
            <a:r>
              <a:rPr lang="en-US" dirty="0" err="1" smtClean="0"/>
              <a:t>pero</a:t>
            </a:r>
            <a:r>
              <a:rPr lang="en-US" dirty="0" smtClean="0"/>
              <a:t> </a:t>
            </a:r>
            <a:r>
              <a:rPr lang="en-US" dirty="0" err="1" smtClean="0"/>
              <a:t>estan</a:t>
            </a:r>
            <a:r>
              <a:rPr lang="en-US" dirty="0" smtClean="0"/>
              <a:t> </a:t>
            </a:r>
            <a:r>
              <a:rPr lang="en-US" dirty="0" err="1" smtClean="0"/>
              <a:t>relacionadas</a:t>
            </a:r>
            <a:r>
              <a:rPr lang="en-US" dirty="0" smtClean="0"/>
              <a:t> en </a:t>
            </a:r>
            <a:r>
              <a:rPr lang="en-US" dirty="0" err="1" smtClean="0"/>
              <a:t>su</a:t>
            </a:r>
            <a:r>
              <a:rPr lang="en-US" dirty="0" smtClean="0"/>
              <a:t> </a:t>
            </a:r>
            <a:r>
              <a:rPr lang="en-US" b="1" dirty="0" smtClean="0"/>
              <a:t>fin </a:t>
            </a:r>
            <a:r>
              <a:rPr lang="en-US" b="1" dirty="0" err="1" smtClean="0"/>
              <a:t>común</a:t>
            </a:r>
            <a:r>
              <a:rPr lang="en-US" dirty="0" smtClean="0"/>
              <a:t>.</a:t>
            </a:r>
          </a:p>
        </p:txBody>
      </p:sp>
    </p:spTree>
    <p:extLst>
      <p:ext uri="{BB962C8B-B14F-4D97-AF65-F5344CB8AC3E}">
        <p14:creationId xmlns:p14="http://schemas.microsoft.com/office/powerpoint/2010/main" val="3942589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836</TotalTime>
  <Words>2127</Words>
  <Application>Microsoft Office PowerPoint</Application>
  <PresentationFormat>On-screen Show (4:3)</PresentationFormat>
  <Paragraphs>160</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Apothecary</vt:lpstr>
      <vt:lpstr>MSF Microsoft Solutions Framework</vt:lpstr>
      <vt:lpstr>¿Qué es un framework?</vt:lpstr>
      <vt:lpstr>MSF</vt:lpstr>
      <vt:lpstr>PowerPoint Presentation</vt:lpstr>
      <vt:lpstr>PowerPoint Presentation</vt:lpstr>
      <vt:lpstr>Los 8 principios de MSF son</vt:lpstr>
      <vt:lpstr>PowerPoint Presentation</vt:lpstr>
      <vt:lpstr>PowerPoint Presentation</vt:lpstr>
      <vt:lpstr>Modelo de equipos de MSF</vt:lpstr>
      <vt:lpstr>PowerPoint Presentation</vt:lpstr>
      <vt:lpstr>PowerPoint Presentation</vt:lpstr>
      <vt:lpstr>PowerPoint Presentation</vt:lpstr>
      <vt:lpstr>Modelo de Procesos MSF</vt:lpstr>
      <vt:lpstr>PowerPoint Presentation</vt:lpstr>
      <vt:lpstr>PowerPoint Presentation</vt:lpstr>
      <vt:lpstr>PowerPoint Presentation</vt:lpstr>
      <vt:lpstr>Disciplinas MSF</vt:lpstr>
      <vt:lpstr>Manejo de riesgos</vt:lpstr>
      <vt:lpstr>PowerPoint Presentation</vt:lpstr>
      <vt:lpstr>PowerPoint Presentation</vt:lpstr>
      <vt:lpstr>PowerPoint Presentation</vt:lpstr>
      <vt:lpstr>Manejo de preparación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Manejo del proyecto</vt:lpstr>
      <vt:lpstr>PowerPoint Presentation</vt:lpstr>
      <vt:lpstr>3 características destacadas del manejo del proyecto:</vt:lpstr>
      <vt:lpstr>PowerPoint Presentation</vt:lpstr>
      <vt:lpstr>Fases del MSF</vt:lpstr>
      <vt:lpstr>Fase de previsión</vt:lpstr>
      <vt:lpstr>Fase de planeación</vt:lpstr>
      <vt:lpstr>Fase de desarrollo</vt:lpstr>
      <vt:lpstr>Fase de estabilización</vt:lpstr>
      <vt:lpstr>Fase de implementación</vt:lpstr>
      <vt:lpstr>Fuentes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Jadakra</dc:creator>
  <cp:lastModifiedBy>Jadakra</cp:lastModifiedBy>
  <cp:revision>47</cp:revision>
  <dcterms:created xsi:type="dcterms:W3CDTF">2013-08-22T21:40:21Z</dcterms:created>
  <dcterms:modified xsi:type="dcterms:W3CDTF">2013-08-30T02:14:16Z</dcterms:modified>
</cp:coreProperties>
</file>