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9" r:id="rId5"/>
    <p:sldId id="258" r:id="rId6"/>
    <p:sldId id="259" r:id="rId7"/>
    <p:sldId id="262" r:id="rId8"/>
    <p:sldId id="271" r:id="rId9"/>
    <p:sldId id="273" r:id="rId10"/>
    <p:sldId id="260" r:id="rId11"/>
    <p:sldId id="263" r:id="rId12"/>
    <p:sldId id="272" r:id="rId13"/>
    <p:sldId id="264" r:id="rId14"/>
    <p:sldId id="267" r:id="rId15"/>
    <p:sldId id="270" r:id="rId16"/>
    <p:sldId id="26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82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35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CBBC-8621-9F4D-99BC-961CAF2929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7154-7C69-6140-9CAF-4F820BBC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camp.com/community/tutorials/convolutional-neural-networks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Model for Medical Image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Erli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David Nawee</a:t>
            </a:r>
          </a:p>
          <a:p>
            <a:r>
              <a:rPr lang="en-US" dirty="0" smtClean="0"/>
              <a:t>CS-631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from large dataset</a:t>
            </a:r>
            <a:endParaRPr lang="en-US" dirty="0"/>
          </a:p>
        </p:txBody>
      </p:sp>
      <p:pic>
        <p:nvPicPr>
          <p:cNvPr id="8" name="Picture 7" descr="HardDrive:Users:dn111594:Desktop:Screen Shot 2019-05-11 at 12.55.40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83" y="1676398"/>
            <a:ext cx="4345517" cy="42312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1867" y="1811867"/>
            <a:ext cx="33042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Training: </a:t>
            </a:r>
          </a:p>
          <a:p>
            <a:r>
              <a:rPr lang="en-US" dirty="0" smtClean="0"/>
              <a:t>Epoch used: 25/100</a:t>
            </a:r>
          </a:p>
          <a:p>
            <a:r>
              <a:rPr lang="en-US" dirty="0" smtClean="0"/>
              <a:t>Amount of images: 2849</a:t>
            </a:r>
          </a:p>
          <a:p>
            <a:endParaRPr lang="en-US" dirty="0" smtClean="0"/>
          </a:p>
          <a:p>
            <a:r>
              <a:rPr lang="en-US" dirty="0" smtClean="0"/>
              <a:t>Testing:</a:t>
            </a:r>
          </a:p>
          <a:p>
            <a:r>
              <a:rPr lang="en-US" dirty="0"/>
              <a:t>s</a:t>
            </a:r>
            <a:r>
              <a:rPr lang="en-US" dirty="0" smtClean="0"/>
              <a:t>imilarity: 0.7848005259866679</a:t>
            </a:r>
          </a:p>
          <a:p>
            <a:r>
              <a:rPr lang="en-US" dirty="0"/>
              <a:t>loss:  -0.8760268133638542 </a:t>
            </a:r>
            <a:r>
              <a:rPr lang="en-US" dirty="0" smtClean="0"/>
              <a:t> </a:t>
            </a:r>
          </a:p>
          <a:p>
            <a:r>
              <a:rPr lang="en-US" dirty="0" err="1"/>
              <a:t>dice_coef</a:t>
            </a:r>
            <a:r>
              <a:rPr lang="en-US" dirty="0"/>
              <a:t>:  </a:t>
            </a:r>
            <a:r>
              <a:rPr lang="en-US" dirty="0" smtClean="0"/>
              <a:t>0.8760268133638542</a:t>
            </a:r>
          </a:p>
          <a:p>
            <a:r>
              <a:rPr lang="en-US" dirty="0" smtClean="0"/>
              <a:t>Amount of images: 546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6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Erli</a:t>
            </a:r>
            <a:r>
              <a:rPr lang="en-US" dirty="0" smtClean="0"/>
              <a:t> is model had a loss of -0.69, David had a loss -.87</a:t>
            </a:r>
          </a:p>
          <a:p>
            <a:r>
              <a:rPr lang="en-US" dirty="0" err="1" smtClean="0"/>
              <a:t>Erli</a:t>
            </a:r>
            <a:r>
              <a:rPr lang="en-US" dirty="0" smtClean="0"/>
              <a:t> dice-</a:t>
            </a:r>
            <a:r>
              <a:rPr lang="en-US" dirty="0" err="1" smtClean="0"/>
              <a:t>coef</a:t>
            </a:r>
            <a:r>
              <a:rPr lang="en-US" dirty="0" smtClean="0"/>
              <a:t>: 0.6954, David dice-</a:t>
            </a:r>
            <a:r>
              <a:rPr lang="en-US" dirty="0" err="1" smtClean="0"/>
              <a:t>coeff</a:t>
            </a:r>
            <a:r>
              <a:rPr lang="en-US" dirty="0" smtClean="0"/>
              <a:t>: 0.873</a:t>
            </a:r>
          </a:p>
          <a:p>
            <a:r>
              <a:rPr lang="en-US" dirty="0" err="1" smtClean="0"/>
              <a:t>Erli</a:t>
            </a:r>
            <a:r>
              <a:rPr lang="en-US" dirty="0" smtClean="0"/>
              <a:t> similarity:  0.5540, David similarity 0.782334</a:t>
            </a:r>
            <a:endParaRPr lang="en-US" dirty="0"/>
          </a:p>
          <a:p>
            <a:r>
              <a:rPr lang="en-US" b="1" dirty="0" smtClean="0"/>
              <a:t>Interesting fact</a:t>
            </a:r>
            <a:r>
              <a:rPr lang="en-US" dirty="0" smtClean="0"/>
              <a:t>: David is model has the training line closer to the validation </a:t>
            </a:r>
            <a:r>
              <a:rPr lang="en-US" dirty="0" smtClean="0"/>
              <a:t>line</a:t>
            </a:r>
            <a:endParaRPr lang="en-US" dirty="0" smtClean="0"/>
          </a:p>
          <a:p>
            <a:r>
              <a:rPr lang="en-US" dirty="0" smtClean="0"/>
              <a:t>Even when the same amount of cases were used</a:t>
            </a:r>
          </a:p>
          <a:p>
            <a:r>
              <a:rPr lang="en-US" dirty="0" smtClean="0"/>
              <a:t>This can be due to lack of data and different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training</a:t>
            </a:r>
            <a:endParaRPr lang="en-US" dirty="0"/>
          </a:p>
        </p:txBody>
      </p:sp>
      <p:pic>
        <p:nvPicPr>
          <p:cNvPr id="5" name="Picture 4" descr="Screen Shot 2019-05-09 at 1.1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Mini-experiment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Hypothesis: </a:t>
            </a:r>
            <a:r>
              <a:rPr lang="en-US" dirty="0"/>
              <a:t>Our results should be slightly different due to human error labeling, but not by much.</a:t>
            </a:r>
          </a:p>
          <a:p>
            <a:r>
              <a:rPr lang="en-US" dirty="0" smtClean="0"/>
              <a:t>Reality: The machine programs learned completely different from each other. </a:t>
            </a:r>
            <a:r>
              <a:rPr lang="en-US" dirty="0" err="1" smtClean="0"/>
              <a:t>Davids</a:t>
            </a:r>
            <a:r>
              <a:rPr lang="en-US" dirty="0" smtClean="0"/>
              <a:t> model suffered more loss in the beginning and eventually settled towards the end. But, </a:t>
            </a:r>
            <a:r>
              <a:rPr lang="en-US" dirty="0" err="1" smtClean="0"/>
              <a:t>Erli’s</a:t>
            </a:r>
            <a:r>
              <a:rPr lang="en-US" dirty="0" smtClean="0"/>
              <a:t> model suffered less loss during the majority of the validation stage, instead suffered larger loss towards the end</a:t>
            </a:r>
            <a:r>
              <a:rPr lang="en-US" dirty="0" smtClean="0"/>
              <a:t>. Both had predictions far below what we expected.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Results: Different styles of labeling can cause </a:t>
            </a:r>
            <a:r>
              <a:rPr lang="en-US" b="1" dirty="0" smtClean="0"/>
              <a:t>varying</a:t>
            </a:r>
            <a:r>
              <a:rPr lang="en-US" dirty="0" smtClean="0"/>
              <a:t> results for a machine learning algorithm. </a:t>
            </a:r>
          </a:p>
          <a:p>
            <a:r>
              <a:rPr lang="en-US" dirty="0" smtClean="0"/>
              <a:t>Finally</a:t>
            </a:r>
            <a:r>
              <a:rPr lang="en-US" dirty="0" smtClean="0"/>
              <a:t>, </a:t>
            </a:r>
            <a:r>
              <a:rPr lang="en-US" dirty="0" smtClean="0"/>
              <a:t>even with variation </a:t>
            </a:r>
            <a:r>
              <a:rPr lang="en-US" dirty="0" smtClean="0"/>
              <a:t>in the machine is </a:t>
            </a:r>
            <a:r>
              <a:rPr lang="en-US" dirty="0" smtClean="0"/>
              <a:t>labeling </a:t>
            </a:r>
            <a:r>
              <a:rPr lang="en-US" dirty="0" smtClean="0"/>
              <a:t>analysis </a:t>
            </a:r>
            <a:r>
              <a:rPr lang="en-US" dirty="0" smtClean="0"/>
              <a:t>the machine recognition </a:t>
            </a:r>
            <a:r>
              <a:rPr lang="en-US" dirty="0" smtClean="0"/>
              <a:t>algorithm was </a:t>
            </a:r>
            <a:r>
              <a:rPr lang="en-US" dirty="0" smtClean="0"/>
              <a:t>still a huge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3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Large Dataset compared to 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Large data: </a:t>
            </a:r>
            <a:r>
              <a:rPr lang="en-US" dirty="0" smtClean="0"/>
              <a:t>loss -.87, </a:t>
            </a:r>
            <a:r>
              <a:rPr lang="en-US" dirty="0" smtClean="0"/>
              <a:t>dice </a:t>
            </a:r>
            <a:r>
              <a:rPr lang="en-US" dirty="0" err="1" smtClean="0"/>
              <a:t>coeff</a:t>
            </a:r>
            <a:r>
              <a:rPr lang="en-US" dirty="0" smtClean="0"/>
              <a:t>: .</a:t>
            </a:r>
            <a:r>
              <a:rPr lang="en-US" dirty="0" smtClean="0"/>
              <a:t>87 </a:t>
            </a:r>
            <a:r>
              <a:rPr lang="en-US" dirty="0" smtClean="0"/>
              <a:t>similarity: </a:t>
            </a:r>
            <a:r>
              <a:rPr lang="en-US" dirty="0" smtClean="0"/>
              <a:t>.</a:t>
            </a:r>
            <a:r>
              <a:rPr lang="en-US" dirty="0" smtClean="0"/>
              <a:t>78</a:t>
            </a:r>
          </a:p>
          <a:p>
            <a:r>
              <a:rPr lang="en-US" dirty="0" err="1" smtClean="0"/>
              <a:t>Erli</a:t>
            </a:r>
            <a:r>
              <a:rPr lang="en-US" dirty="0" smtClean="0"/>
              <a:t>: loss -.59, dice </a:t>
            </a:r>
            <a:r>
              <a:rPr lang="en-US" dirty="0" err="1" smtClean="0"/>
              <a:t>coeff</a:t>
            </a:r>
            <a:r>
              <a:rPr lang="en-US" dirty="0" smtClean="0"/>
              <a:t>: .65, similarity .65</a:t>
            </a:r>
          </a:p>
          <a:p>
            <a:r>
              <a:rPr lang="en-US" dirty="0" smtClean="0"/>
              <a:t>David: loss -.87 dice </a:t>
            </a:r>
            <a:r>
              <a:rPr lang="en-US" dirty="0" err="1" smtClean="0"/>
              <a:t>coeff</a:t>
            </a:r>
            <a:r>
              <a:rPr lang="en-US" dirty="0" smtClean="0"/>
              <a:t>:. 87 similarity: .78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Unexpected result: David is model had the same testing results as the large dataset!</a:t>
            </a:r>
          </a:p>
          <a:p>
            <a:r>
              <a:rPr lang="en-US" dirty="0" err="1" smtClean="0"/>
              <a:t>Erli</a:t>
            </a:r>
            <a:r>
              <a:rPr lang="en-US" dirty="0" smtClean="0"/>
              <a:t> is model trained completely different than both of the models </a:t>
            </a:r>
          </a:p>
          <a:p>
            <a:r>
              <a:rPr lang="en-US" dirty="0" smtClean="0"/>
              <a:t>All models had low similarity rates which we saw to be unusual </a:t>
            </a:r>
          </a:p>
          <a:p>
            <a:r>
              <a:rPr lang="en-US" dirty="0" smtClean="0"/>
              <a:t>Personal </a:t>
            </a:r>
            <a:r>
              <a:rPr lang="en-US" dirty="0" smtClean="0"/>
              <a:t>opinion: we would like to see more experiments with different parts of the knees in order to see if a contrasting area has similar results or dissimilar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0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Mistakes &amp; Errors made during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Labeled the same cases because of the order of the files changing after download </a:t>
            </a:r>
          </a:p>
          <a:p>
            <a:r>
              <a:rPr lang="en-US" dirty="0" smtClean="0"/>
              <a:t> Processing error: Certain masks didn’t properly generating requiring relabeling of cases adding 2 hours to the data preparation stage</a:t>
            </a:r>
          </a:p>
          <a:p>
            <a:r>
              <a:rPr lang="en-US" dirty="0" smtClean="0"/>
              <a:t>Runtime errors during model training stage. When generating </a:t>
            </a:r>
            <a:r>
              <a:rPr lang="en-US" dirty="0" err="1" smtClean="0"/>
              <a:t>npy</a:t>
            </a:r>
            <a:r>
              <a:rPr lang="en-US" dirty="0" smtClean="0"/>
              <a:t> files certain masks were causing issues</a:t>
            </a:r>
          </a:p>
          <a:p>
            <a:r>
              <a:rPr lang="en-US" dirty="0" smtClean="0"/>
              <a:t>Using a CPU instead of a GPU. To generate 5 case file results took over 5 hours. </a:t>
            </a:r>
          </a:p>
          <a:p>
            <a:r>
              <a:rPr lang="en-US" dirty="0" smtClean="0"/>
              <a:t>All in all, </a:t>
            </a:r>
            <a:r>
              <a:rPr lang="en-US" dirty="0" smtClean="0"/>
              <a:t>the </a:t>
            </a:r>
            <a:r>
              <a:rPr lang="en-US" dirty="0" smtClean="0"/>
              <a:t>data labeling </a:t>
            </a:r>
            <a:r>
              <a:rPr lang="en-US" dirty="0" smtClean="0"/>
              <a:t>program is still much faster than labe</a:t>
            </a:r>
            <a:r>
              <a:rPr lang="en-US" dirty="0" smtClean="0"/>
              <a:t>ling by hand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text-classification-deep-learning-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2" b="8622"/>
          <a:stretch>
            <a:fillRect/>
          </a:stretch>
        </p:blipFill>
        <p:spPr>
          <a:xfrm>
            <a:off x="1086153" y="1600201"/>
            <a:ext cx="3094397" cy="1701799"/>
          </a:xfrm>
        </p:spPr>
      </p:pic>
      <p:sp>
        <p:nvSpPr>
          <p:cNvPr id="5" name="TextBox 4"/>
          <p:cNvSpPr txBox="1"/>
          <p:nvPr/>
        </p:nvSpPr>
        <p:spPr>
          <a:xfrm>
            <a:off x="1086153" y="3448744"/>
            <a:ext cx="7684616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 the end, training the model was a worthwhile investment causing images to be </a:t>
            </a:r>
          </a:p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rocessed 100x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faster and being read at a speed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much quicker than a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human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being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can.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1600" u="sng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u="sng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project was a success, but successful enough for the medical field?</a:t>
            </a:r>
          </a:p>
          <a:p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This experiment was helpful in understanding  power of machine learning.</a:t>
            </a:r>
            <a:endParaRPr lang="en-US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difference between deep learning and traditional algorithms are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unparalleled.</a:t>
            </a:r>
            <a:endParaRPr lang="en-US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amount of work and the results between the two vary dramatically and </a:t>
            </a:r>
          </a:p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have helped mankind make quicker findings during this age of rapid development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  <a:endParaRPr lang="en-US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Furthermore, the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amount of images an image recognition program can read is </a:t>
            </a:r>
            <a:r>
              <a:rPr lang="en-US" sz="1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impressive. </a:t>
            </a: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sz="16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2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“Convolutional Neural Networks in Python.” </a:t>
            </a:r>
            <a:r>
              <a:rPr lang="en-US" i="1" dirty="0" err="1"/>
              <a:t>DataCamp</a:t>
            </a:r>
            <a:r>
              <a:rPr lang="en-US" i="1" dirty="0"/>
              <a:t> Community</a:t>
            </a:r>
            <a:r>
              <a:rPr lang="en-US" dirty="0"/>
              <a:t>,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www.datacamp.com/community/tutorials/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convolutional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-neural-networks-python</a:t>
            </a:r>
            <a:r>
              <a:rPr lang="en-US" dirty="0" smtClean="0"/>
              <a:t>.</a:t>
            </a:r>
          </a:p>
          <a:p>
            <a:r>
              <a:rPr lang="en-US" i="1" dirty="0"/>
              <a:t>V-Net: Fully Convolutional Neural Networks for Volumetric Medical Image Segmentation - IEEE Conference Publication</a:t>
            </a:r>
            <a:r>
              <a:rPr lang="en-US" dirty="0"/>
              <a:t>, </a:t>
            </a:r>
            <a:r>
              <a:rPr lang="en-US" dirty="0" err="1"/>
              <a:t>ieeexplore.ieee.org</a:t>
            </a:r>
            <a:r>
              <a:rPr lang="en-US" dirty="0"/>
              <a:t>/abstract/document/7785132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r>
              <a:rPr lang="he-I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Convolutional Neural Networks are machine learning programs categorized as deep learning, it is most prominent &amp; powerful in visual image analysis</a:t>
            </a:r>
          </a:p>
          <a:p>
            <a:r>
              <a:rPr lang="en-US" dirty="0" smtClean="0"/>
              <a:t>The idea of CNN comes from biology and the way organisms neural </a:t>
            </a:r>
            <a:r>
              <a:rPr lang="en-US" dirty="0" smtClean="0"/>
              <a:t>network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smtClean="0"/>
              <a:t>neurons interact and work with one another in </a:t>
            </a:r>
            <a:r>
              <a:rPr lang="en-US" dirty="0" smtClean="0"/>
              <a:t>harmonious relationships</a:t>
            </a:r>
            <a:endParaRPr lang="en-US" dirty="0" smtClean="0"/>
          </a:p>
          <a:p>
            <a:r>
              <a:rPr lang="en-US" dirty="0" smtClean="0"/>
              <a:t>Through the</a:t>
            </a:r>
            <a:r>
              <a:rPr lang="en-US" dirty="0" smtClean="0"/>
              <a:t> connection of </a:t>
            </a:r>
            <a:r>
              <a:rPr lang="en-US" dirty="0" smtClean="0"/>
              <a:t>neurons and the use of multiple layers CNN has become one of the most widely applicable methods for image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medical field the </a:t>
            </a:r>
            <a:r>
              <a:rPr lang="en-US" dirty="0" smtClean="0"/>
              <a:t>process </a:t>
            </a:r>
            <a:r>
              <a:rPr lang="en-US" dirty="0" smtClean="0"/>
              <a:t>required </a:t>
            </a:r>
            <a:r>
              <a:rPr lang="en-US" dirty="0" smtClean="0"/>
              <a:t>to</a:t>
            </a:r>
            <a:r>
              <a:rPr lang="en-US" dirty="0" smtClean="0"/>
              <a:t> identify </a:t>
            </a:r>
            <a:r>
              <a:rPr lang="en-US" dirty="0" smtClean="0"/>
              <a:t>specific parts of an image is an extremely tedious and delicate procedure</a:t>
            </a:r>
          </a:p>
          <a:p>
            <a:r>
              <a:rPr lang="en-US" dirty="0" smtClean="0"/>
              <a:t>Thanks to machine learning the process has become much smoother and faster than ever before, but is still not perfectly </a:t>
            </a:r>
            <a:r>
              <a:rPr lang="en-US" dirty="0" smtClean="0"/>
              <a:t>accurate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64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goal: to use a CNN program that can accurately identify different regions of the knee as a result of image training.</a:t>
            </a:r>
          </a:p>
          <a:p>
            <a:r>
              <a:rPr lang="en-US" dirty="0"/>
              <a:t>In this project we are attempting to train the program to be able to clearly identify the tibia bone if given an image of the MRI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 by step process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Labeling </a:t>
            </a:r>
            <a:r>
              <a:rPr lang="mr-IN" dirty="0" smtClean="0"/>
              <a:t>–</a:t>
            </a:r>
            <a:r>
              <a:rPr lang="en-US" dirty="0" smtClean="0"/>
              <a:t> labeling MRI images using baseline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Preparation </a:t>
            </a:r>
            <a:r>
              <a:rPr lang="mr-IN" dirty="0" smtClean="0"/>
              <a:t>–</a:t>
            </a:r>
            <a:r>
              <a:rPr lang="en-US" dirty="0" smtClean="0"/>
              <a:t> getting data into the proper format in order to run python </a:t>
            </a:r>
            <a:r>
              <a:rPr lang="en-US" dirty="0" err="1" smtClean="0"/>
              <a:t>unet</a:t>
            </a:r>
            <a:r>
              <a:rPr lang="en-US" dirty="0" smtClean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Training and testing </a:t>
            </a:r>
            <a:r>
              <a:rPr lang="mr-IN" dirty="0" smtClean="0"/>
              <a:t>–</a:t>
            </a:r>
            <a:r>
              <a:rPr lang="en-US" dirty="0" smtClean="0"/>
              <a:t> setting up and creating </a:t>
            </a:r>
            <a:r>
              <a:rPr lang="en-US" dirty="0" err="1" smtClean="0"/>
              <a:t>npy</a:t>
            </a:r>
            <a:r>
              <a:rPr lang="en-US" dirty="0" smtClean="0"/>
              <a:t> files. </a:t>
            </a:r>
            <a:r>
              <a:rPr lang="en-US" dirty="0" smtClean="0"/>
              <a:t>Process model training. Review </a:t>
            </a:r>
            <a:r>
              <a:rPr lang="en-US" dirty="0" smtClean="0"/>
              <a:t>model training </a:t>
            </a:r>
            <a:r>
              <a:rPr lang="en-US" dirty="0" smtClean="0"/>
              <a:t>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33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our project, we labeled the same case </a:t>
            </a:r>
            <a:r>
              <a:rPr lang="en-US" dirty="0" smtClean="0"/>
              <a:t>files twice</a:t>
            </a:r>
            <a:endParaRPr lang="en-US" dirty="0" smtClean="0"/>
          </a:p>
          <a:p>
            <a:r>
              <a:rPr lang="en-US" dirty="0" smtClean="0"/>
              <a:t>The mini experiment: Does having different people labeling the same cases cause the program to generate similar or dissimilar results. </a:t>
            </a:r>
          </a:p>
          <a:p>
            <a:r>
              <a:rPr lang="en-US" dirty="0" smtClean="0"/>
              <a:t>Data labeling hypothesis: Our results should only differ slightly and the reason being due to human error </a:t>
            </a:r>
            <a:r>
              <a:rPr lang="en-US" dirty="0" smtClean="0"/>
              <a:t>labeling.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5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Stage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In the data preparation stage</a:t>
            </a:r>
          </a:p>
          <a:p>
            <a:r>
              <a:rPr lang="en-US" dirty="0" smtClean="0"/>
              <a:t>We manipulated the mask code in order to create a </a:t>
            </a:r>
            <a:r>
              <a:rPr lang="en-US" dirty="0" err="1" smtClean="0"/>
              <a:t>dicom</a:t>
            </a:r>
            <a:r>
              <a:rPr lang="en-US" dirty="0" smtClean="0"/>
              <a:t> conversion code that converts the images into type tiff</a:t>
            </a:r>
          </a:p>
          <a:p>
            <a:r>
              <a:rPr lang="en-US" dirty="0" smtClean="0"/>
              <a:t>At first, we labeled the newly generated tiff images by hand and renaming the images of 1 case took about 30 minutes	</a:t>
            </a:r>
          </a:p>
          <a:p>
            <a:r>
              <a:rPr lang="en-US" dirty="0" smtClean="0"/>
              <a:t>After spending time to develop a code to label the remaining cases it took about 15 minutes to label the remaining case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conducted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Experiment One</a:t>
            </a:r>
          </a:p>
          <a:p>
            <a:r>
              <a:rPr lang="en-US" dirty="0" smtClean="0"/>
              <a:t>5 case: 3 training, 1 validation, 1 test</a:t>
            </a:r>
          </a:p>
          <a:p>
            <a:r>
              <a:rPr lang="en-US" u="sng" dirty="0" smtClean="0"/>
              <a:t>Experiment Two</a:t>
            </a:r>
          </a:p>
          <a:p>
            <a:r>
              <a:rPr lang="en-US" dirty="0"/>
              <a:t>5 case: 3 training, 1 validation, 1 test</a:t>
            </a:r>
          </a:p>
          <a:p>
            <a:r>
              <a:rPr lang="en-US" u="sng" dirty="0" smtClean="0"/>
              <a:t>Experiment Three</a:t>
            </a:r>
          </a:p>
          <a:p>
            <a:r>
              <a:rPr lang="en-US" dirty="0" smtClean="0"/>
              <a:t>40 </a:t>
            </a:r>
            <a:r>
              <a:rPr lang="en-US" dirty="0" smtClean="0"/>
              <a:t>cases: 30 training,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validation,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9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Experiment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00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u="sng" dirty="0" smtClean="0"/>
              <a:t>David</a:t>
            </a:r>
            <a:r>
              <a:rPr lang="en-US" sz="1400" b="1" u="sng" dirty="0"/>
              <a:t> </a:t>
            </a:r>
            <a:r>
              <a:rPr lang="en-US" sz="1400" b="1" u="sng" dirty="0" smtClean="0"/>
              <a:t>Experiment</a:t>
            </a:r>
          </a:p>
          <a:p>
            <a:pPr marL="0" indent="0">
              <a:buNone/>
            </a:pPr>
            <a:r>
              <a:rPr lang="en-US" sz="1400" dirty="0" smtClean="0"/>
              <a:t>Training:</a:t>
            </a:r>
          </a:p>
          <a:p>
            <a:pPr marL="0" indent="0">
              <a:buNone/>
            </a:pPr>
            <a:r>
              <a:rPr lang="en-US" sz="1400" dirty="0" smtClean="0"/>
              <a:t>Epoch used: 57/100</a:t>
            </a:r>
          </a:p>
          <a:p>
            <a:pPr marL="0" indent="0">
              <a:buNone/>
            </a:pPr>
            <a:r>
              <a:rPr lang="en-US" sz="1400" dirty="0" smtClean="0"/>
              <a:t>Amount of images: 340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Testing: </a:t>
            </a:r>
          </a:p>
          <a:p>
            <a:pPr marL="0" indent="0">
              <a:buNone/>
            </a:pPr>
            <a:r>
              <a:rPr lang="en-US" sz="1400" dirty="0" smtClean="0"/>
              <a:t>similarity</a:t>
            </a:r>
            <a:r>
              <a:rPr lang="en-US" sz="1400" dirty="0"/>
              <a:t>:  0.7823349022865296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loss:  -0.8738485479354858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dice_coef</a:t>
            </a:r>
            <a:r>
              <a:rPr lang="en-US" sz="1400" dirty="0"/>
              <a:t>:  0.8738485479354858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Amount of images: 100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u="sng" dirty="0" err="1" smtClean="0"/>
              <a:t>Erli</a:t>
            </a:r>
            <a:r>
              <a:rPr lang="en-US" sz="1400" b="1" u="sng" dirty="0" smtClean="0"/>
              <a:t> Experiment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 smtClean="0"/>
              <a:t>Training:</a:t>
            </a:r>
          </a:p>
          <a:p>
            <a:pPr marL="0" indent="0">
              <a:buNone/>
            </a:pPr>
            <a:r>
              <a:rPr lang="en-US" sz="1400" dirty="0" smtClean="0"/>
              <a:t>Epoch used: n/a</a:t>
            </a:r>
          </a:p>
          <a:p>
            <a:pPr marL="0" indent="0">
              <a:buNone/>
            </a:pPr>
            <a:r>
              <a:rPr lang="en-US" sz="1400" dirty="0" smtClean="0"/>
              <a:t>Amount of images:340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Testing:</a:t>
            </a:r>
          </a:p>
          <a:p>
            <a:pPr marL="0" indent="0">
              <a:buNone/>
            </a:pPr>
            <a:r>
              <a:rPr lang="en-US" sz="1400" dirty="0"/>
              <a:t>s</a:t>
            </a:r>
            <a:r>
              <a:rPr lang="en-US" sz="1400" dirty="0" smtClean="0"/>
              <a:t>imilarity: 0.5504691591592231393</a:t>
            </a:r>
          </a:p>
          <a:p>
            <a:pPr marL="0" indent="0">
              <a:buNone/>
            </a:pPr>
            <a:r>
              <a:rPr lang="en-US" sz="1400" dirty="0" smtClean="0"/>
              <a:t>loss: -0.695495715943925</a:t>
            </a:r>
          </a:p>
          <a:p>
            <a:pPr marL="0" indent="0">
              <a:buNone/>
            </a:pPr>
            <a:r>
              <a:rPr lang="en-US" sz="1400" dirty="0" err="1" smtClean="0"/>
              <a:t>dice_coeff</a:t>
            </a:r>
            <a:r>
              <a:rPr lang="en-US" sz="1400" dirty="0" smtClean="0"/>
              <a:t>: 0.6954947159439325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48" y="3589867"/>
            <a:ext cx="2772870" cy="201257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rcRect l="3908" r="3908"/>
          <a:stretch>
            <a:fillRect/>
          </a:stretch>
        </p:blipFill>
        <p:spPr>
          <a:xfrm>
            <a:off x="5831053" y="1195009"/>
            <a:ext cx="2768965" cy="20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1895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4401</TotalTime>
  <Words>966</Words>
  <Application>Microsoft Macintosh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Machine Learning Model for Medical Image Segmentation</vt:lpstr>
      <vt:lpstr>A Brief Introduction </vt:lpstr>
      <vt:lpstr>The problem </vt:lpstr>
      <vt:lpstr>Our Project Goal</vt:lpstr>
      <vt:lpstr>The step by step process </vt:lpstr>
      <vt:lpstr>Data Labeling</vt:lpstr>
      <vt:lpstr>Data Preparation Stage </vt:lpstr>
      <vt:lpstr>Experiments conducted</vt:lpstr>
      <vt:lpstr>Results from Experiment 1 and 2</vt:lpstr>
      <vt:lpstr>Results from large dataset</vt:lpstr>
      <vt:lpstr>Analysis of findings</vt:lpstr>
      <vt:lpstr>A look at the training</vt:lpstr>
      <vt:lpstr>Results of Mini-experiment </vt:lpstr>
      <vt:lpstr>Results of Large Dataset compared to our dataset</vt:lpstr>
      <vt:lpstr>Mistakes &amp; Errors made during the project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Medical Image Segmentation</dc:title>
  <dc:creator>David Nawee</dc:creator>
  <cp:lastModifiedBy>David Nawee</cp:lastModifiedBy>
  <cp:revision>35</cp:revision>
  <dcterms:created xsi:type="dcterms:W3CDTF">2019-05-07T20:43:45Z</dcterms:created>
  <dcterms:modified xsi:type="dcterms:W3CDTF">2019-05-11T05:35:55Z</dcterms:modified>
</cp:coreProperties>
</file>