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custDataLst>
    <p:tags r:id="rId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xmlns="">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E1C8"/>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p:scale>
          <a:sx n="25" d="100"/>
          <a:sy n="25" d="100"/>
        </p:scale>
        <p:origin x="328" y="-80"/>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tags" Target="tags/tag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pPr/>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smtId="4294967295">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atacamp.com/community/tutorials/convolutional-neural-networks-python" TargetMode="External"/><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xmlns:p15="http://schemas.microsoft.com/office/powerpoint/2012/main" xmlns:p14="http://schemas.microsoft.com/office/powerpoint/2010/main" xmlns="" id="{8785E597-B0C8-4CA8-9A56-A0F3996D088D}"/>
              </a:ext>
            </a:extLst>
          </p:cNvPr>
          <p:cNvSpPr txBox="1"/>
          <p:nvPr/>
        </p:nvSpPr>
        <p:spPr>
          <a:xfrm>
            <a:off x="3962400" y="2133600"/>
            <a:ext cx="36576000" cy="1510082"/>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smtClean="0">
                <a:solidFill>
                  <a:srgbClr val="235078"/>
                </a:solidFill>
                <a:latin typeface="Libre Baskerville" panose="02000000000000000000" pitchFamily="2" charset="0"/>
              </a:rPr>
              <a:t>Machine Learning Model for MRI Segmentation</a:t>
            </a:r>
          </a:p>
        </p:txBody>
      </p:sp>
      <p:sp>
        <p:nvSpPr>
          <p:cNvPr id="42" name="Text Placeholder 16">
            <a:extLst>
              <a:ext uri="{FF2B5EF4-FFF2-40B4-BE49-F238E27FC236}">
                <a16:creationId xmlns:a16="http://schemas.microsoft.com/office/drawing/2014/main" xmlns:p15="http://schemas.microsoft.com/office/powerpoint/2012/main" xmlns:p14="http://schemas.microsoft.com/office/powerpoint/2010/main" xmlns="" id="{EBC3B70E-A392-4069-A147-C1FCF37051AF}"/>
              </a:ext>
            </a:extLst>
          </p:cNvPr>
          <p:cNvSpPr txBox="1"/>
          <p:nvPr/>
        </p:nvSpPr>
        <p:spPr>
          <a:xfrm>
            <a:off x="3657600" y="3886200"/>
            <a:ext cx="36576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err="1" smtClean="0">
                <a:solidFill>
                  <a:srgbClr val="1482A5"/>
                </a:solidFill>
                <a:latin typeface="Montserrat Light" panose="00000400000000000000" pitchFamily="50" charset="0"/>
              </a:rPr>
              <a:t>Erli</a:t>
            </a:r>
            <a:r>
              <a:rPr lang="en-US" sz="5600" dirty="0" smtClean="0">
                <a:solidFill>
                  <a:srgbClr val="1482A5"/>
                </a:solidFill>
                <a:latin typeface="Montserrat Light" panose="00000400000000000000" pitchFamily="50" charset="0"/>
              </a:rPr>
              <a:t> Wang &amp; David Nawee</a:t>
            </a:r>
          </a:p>
          <a:p>
            <a:pPr algn="ctr"/>
            <a:r>
              <a:rPr lang="en-US" sz="5600" dirty="0" smtClean="0">
                <a:solidFill>
                  <a:srgbClr val="1482A5"/>
                </a:solidFill>
                <a:latin typeface="Montserrat Light" panose="00000400000000000000" pitchFamily="50" charset="0"/>
              </a:rPr>
              <a:t>CS 631T</a:t>
            </a:r>
          </a:p>
        </p:txBody>
      </p:sp>
      <p:sp>
        <p:nvSpPr>
          <p:cNvPr id="46" name="Rectangle 45">
            <a:extLst>
              <a:ext uri="{FF2B5EF4-FFF2-40B4-BE49-F238E27FC236}">
                <a16:creationId xmlns:a16="http://schemas.microsoft.com/office/drawing/2014/main" xmlns:p15="http://schemas.microsoft.com/office/powerpoint/2012/main" xmlns:p14="http://schemas.microsoft.com/office/powerpoint/2010/main" xmlns="" id="{2C718E78-BDD8-4BAD-851F-D423AE935B0D}"/>
              </a:ext>
            </a:extLst>
          </p:cNvPr>
          <p:cNvSpPr/>
          <p:nvPr/>
        </p:nvSpPr>
        <p:spPr>
          <a:xfrm>
            <a:off x="609600" y="8153400"/>
            <a:ext cx="10058400" cy="1005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47" name="Rectangle 46">
            <a:extLst>
              <a:ext uri="{FF2B5EF4-FFF2-40B4-BE49-F238E27FC236}">
                <a16:creationId xmlns:a16="http://schemas.microsoft.com/office/drawing/2014/main" xmlns:p15="http://schemas.microsoft.com/office/powerpoint/2012/main" xmlns:p14="http://schemas.microsoft.com/office/powerpoint/2010/main" xmlns="" id="{B9C39BF6-8B9A-45D3-A730-4CDDF5EAA7F1}"/>
              </a:ext>
            </a:extLst>
          </p:cNvPr>
          <p:cNvSpPr/>
          <p:nvPr/>
        </p:nvSpPr>
        <p:spPr>
          <a:xfrm>
            <a:off x="22479000" y="8153400"/>
            <a:ext cx="10058400" cy="2362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8" name="Rectangle 47">
            <a:extLst>
              <a:ext uri="{FF2B5EF4-FFF2-40B4-BE49-F238E27FC236}">
                <a16:creationId xmlns:a16="http://schemas.microsoft.com/office/drawing/2014/main" xmlns:p15="http://schemas.microsoft.com/office/powerpoint/2012/main" xmlns:p14="http://schemas.microsoft.com/office/powerpoint/2010/main" xmlns="" id="{3E6D1C9C-2516-4738-BC80-673A19ECE5BD}"/>
              </a:ext>
            </a:extLst>
          </p:cNvPr>
          <p:cNvSpPr/>
          <p:nvPr/>
        </p:nvSpPr>
        <p:spPr>
          <a:xfrm>
            <a:off x="33070800" y="6324600"/>
            <a:ext cx="10058400" cy="1424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9" name="Rectangle 48">
            <a:extLst>
              <a:ext uri="{FF2B5EF4-FFF2-40B4-BE49-F238E27FC236}">
                <a16:creationId xmlns:a16="http://schemas.microsoft.com/office/drawing/2014/main" xmlns:p15="http://schemas.microsoft.com/office/powerpoint/2012/main" xmlns:p14="http://schemas.microsoft.com/office/powerpoint/2010/main" xmlns="" id="{8F25EFAD-7AAF-4CAF-BA69-869B3D423F7F}"/>
              </a:ext>
            </a:extLst>
          </p:cNvPr>
          <p:cNvSpPr/>
          <p:nvPr/>
        </p:nvSpPr>
        <p:spPr>
          <a:xfrm>
            <a:off x="685800" y="18464271"/>
            <a:ext cx="10058400" cy="14073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0" name="Rectangle 49">
            <a:extLst>
              <a:ext uri="{FF2B5EF4-FFF2-40B4-BE49-F238E27FC236}">
                <a16:creationId xmlns:a16="http://schemas.microsoft.com/office/drawing/2014/main" xmlns:p15="http://schemas.microsoft.com/office/powerpoint/2012/main" xmlns:p14="http://schemas.microsoft.com/office/powerpoint/2010/main" xmlns="" id="{2EC9A64B-144F-4668-B416-097C0312FF96}"/>
              </a:ext>
            </a:extLst>
          </p:cNvPr>
          <p:cNvSpPr/>
          <p:nvPr/>
        </p:nvSpPr>
        <p:spPr>
          <a:xfrm>
            <a:off x="11430000" y="15163800"/>
            <a:ext cx="10058400" cy="14496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3" name="TextBox 52">
            <a:extLst>
              <a:ext uri="{FF2B5EF4-FFF2-40B4-BE49-F238E27FC236}">
                <a16:creationId xmlns:a16="http://schemas.microsoft.com/office/drawing/2014/main" xmlns:p15="http://schemas.microsoft.com/office/powerpoint/2012/main" xmlns:p14="http://schemas.microsoft.com/office/powerpoint/2010/main" xmlns="" id="{B9BDD4D7-12C6-4DBA-AD93-2C88BC17BC8B}"/>
              </a:ext>
            </a:extLst>
          </p:cNvPr>
          <p:cNvSpPr txBox="1"/>
          <p:nvPr/>
        </p:nvSpPr>
        <p:spPr>
          <a:xfrm>
            <a:off x="990600" y="9372600"/>
            <a:ext cx="9601200" cy="8402302"/>
          </a:xfrm>
          <a:prstGeom prst="rect">
            <a:avLst/>
          </a:prstGeom>
          <a:noFill/>
        </p:spPr>
        <p:txBody>
          <a:bodyPr wrap="square" rtlCol="0">
            <a:spAutoFit/>
          </a:bodyPr>
          <a:lstStyle>
            <a:defPPr>
              <a:defRPr kern="1200" smtId="4294967295"/>
            </a:defPPr>
          </a:lstStyle>
          <a:p>
            <a:r>
              <a:rPr lang="en-US" sz="3600" dirty="0">
                <a:solidFill>
                  <a:srgbClr val="000000"/>
                </a:solidFill>
                <a:latin typeface="Times New Roman"/>
                <a:ea typeface="Open Sans" panose="020B0606030504020204" pitchFamily="34" charset="0"/>
                <a:cs typeface="Times New Roman"/>
              </a:rPr>
              <a:t>In recent years, with the development of newly-emerging techniques such as deep learning and data labeling, doctors and clinical practitioners no longer have to spend a lot of time reading medical images to diagnose diseases. Machine learning has reduced the time it takes to analyze thousands of data samples from weeks to mere hours. In machine learning, there are many different algorithms, each learning differently. One of the most successful programs is the convolutional neural network. The idea of CNN comes from biology, and the way organisms neurons interact and work with one another in harmonious relationships. CNN is used to learn, detect, and segment MRI images. </a:t>
            </a:r>
            <a:endParaRPr lang="en-US" sz="3600" dirty="0">
              <a:solidFill>
                <a:srgbClr val="000000"/>
              </a:solidFill>
              <a:latin typeface="Times New Roman"/>
              <a:ea typeface="Open Sans" panose="020B0606030504020204" pitchFamily="34" charset="0"/>
              <a:cs typeface="Times New Roman"/>
            </a:endParaRPr>
          </a:p>
        </p:txBody>
      </p:sp>
      <p:sp>
        <p:nvSpPr>
          <p:cNvPr id="54" name="TextBox 53">
            <a:extLst>
              <a:ext uri="{FF2B5EF4-FFF2-40B4-BE49-F238E27FC236}">
                <a16:creationId xmlns:a16="http://schemas.microsoft.com/office/drawing/2014/main" xmlns:p15="http://schemas.microsoft.com/office/powerpoint/2012/main" xmlns:p14="http://schemas.microsoft.com/office/powerpoint/2010/main" xmlns="" id="{E4864E4E-50A2-403F-84B8-E4F7E820612B}"/>
              </a:ext>
            </a:extLst>
          </p:cNvPr>
          <p:cNvSpPr txBox="1"/>
          <p:nvPr/>
        </p:nvSpPr>
        <p:spPr>
          <a:xfrm>
            <a:off x="914400" y="853440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Abstract</a:t>
            </a:r>
          </a:p>
        </p:txBody>
      </p:sp>
      <p:sp>
        <p:nvSpPr>
          <p:cNvPr id="55" name="Rectangle 54">
            <a:extLst>
              <a:ext uri="{FF2B5EF4-FFF2-40B4-BE49-F238E27FC236}">
                <a16:creationId xmlns:a16="http://schemas.microsoft.com/office/drawing/2014/main" xmlns:p15="http://schemas.microsoft.com/office/powerpoint/2012/main" xmlns:p14="http://schemas.microsoft.com/office/powerpoint/2010/main" xmlns="" id="{32418A42-DDE0-497E-98DF-5F9BFF98DA6B}"/>
              </a:ext>
            </a:extLst>
          </p:cNvPr>
          <p:cNvSpPr/>
          <p:nvPr/>
        </p:nvSpPr>
        <p:spPr>
          <a:xfrm>
            <a:off x="32994600" y="29946600"/>
            <a:ext cx="101346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6" name="TextBox 55">
            <a:extLst>
              <a:ext uri="{FF2B5EF4-FFF2-40B4-BE49-F238E27FC236}">
                <a16:creationId xmlns:a16="http://schemas.microsoft.com/office/drawing/2014/main" xmlns:p15="http://schemas.microsoft.com/office/powerpoint/2012/main" xmlns:p14="http://schemas.microsoft.com/office/powerpoint/2010/main" xmlns="" id="{1D434DB1-CA03-4AE7-BD42-F2F4837CE20D}"/>
              </a:ext>
            </a:extLst>
          </p:cNvPr>
          <p:cNvSpPr txBox="1"/>
          <p:nvPr/>
        </p:nvSpPr>
        <p:spPr>
          <a:xfrm>
            <a:off x="33070800" y="30708600"/>
            <a:ext cx="10287000" cy="1569660"/>
          </a:xfrm>
          <a:prstGeom prst="rect">
            <a:avLst/>
          </a:prstGeom>
          <a:noFill/>
        </p:spPr>
        <p:txBody>
          <a:bodyPr wrap="square" rtlCol="0">
            <a:spAutoFit/>
          </a:bodyPr>
          <a:lstStyle>
            <a:defPPr>
              <a:defRPr kern="1200" smtId="4294967295"/>
            </a:defPPr>
          </a:lstStyle>
          <a:p>
            <a:r>
              <a:rPr lang="en-US" dirty="0" smtClean="0"/>
              <a:t>“</a:t>
            </a:r>
            <a:r>
              <a:rPr lang="en-US" dirty="0"/>
              <a:t>Convolutional Neural Networks in Python.” </a:t>
            </a:r>
            <a:r>
              <a:rPr lang="en-US" i="1" dirty="0" err="1"/>
              <a:t>DataCamp</a:t>
            </a:r>
            <a:r>
              <a:rPr lang="en-US" i="1" dirty="0"/>
              <a:t> Community</a:t>
            </a:r>
            <a:r>
              <a:rPr lang="en-US" dirty="0"/>
              <a:t>, </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hlinkClick r:id="rId3"/>
              </a:rPr>
              <a:t>www.datacamp.com/community/tutorials/convolutional-neural-networks-</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hlinkClick r:id="rId3"/>
              </a:rPr>
              <a:t>python</a:t>
            </a:r>
            <a:endParaRPr lang="en-US" dirty="0"/>
          </a:p>
          <a:p>
            <a:r>
              <a:rPr lang="en-US" i="1" dirty="0"/>
              <a:t>V-Net: Fully Convolutional Neural Networks for Volumetric Medical Image Segmentation - IEEE Conference Publication</a:t>
            </a:r>
            <a:r>
              <a:rPr lang="en-US" dirty="0"/>
              <a:t>, </a:t>
            </a:r>
            <a:r>
              <a:rPr lang="en-US" dirty="0" err="1"/>
              <a:t>ieeexplore.ieee.org</a:t>
            </a:r>
            <a:r>
              <a:rPr lang="en-US" dirty="0"/>
              <a:t>/abstract</a:t>
            </a:r>
            <a:r>
              <a:rPr lang="en-US" dirty="0" smtClean="0"/>
              <a:t>/</a:t>
            </a:r>
            <a:endParaRPr lang="en-US" dirty="0"/>
          </a:p>
        </p:txBody>
      </p:sp>
      <p:sp>
        <p:nvSpPr>
          <p:cNvPr id="57" name="TextBox 56">
            <a:extLst>
              <a:ext uri="{FF2B5EF4-FFF2-40B4-BE49-F238E27FC236}">
                <a16:creationId xmlns:a16="http://schemas.microsoft.com/office/drawing/2014/main" xmlns:p15="http://schemas.microsoft.com/office/powerpoint/2012/main" xmlns:p14="http://schemas.microsoft.com/office/powerpoint/2010/main" xmlns="" id="{992CC346-56CD-4384-BB14-A915BC781C78}"/>
              </a:ext>
            </a:extLst>
          </p:cNvPr>
          <p:cNvSpPr txBox="1"/>
          <p:nvPr/>
        </p:nvSpPr>
        <p:spPr>
          <a:xfrm>
            <a:off x="33147000" y="30022800"/>
            <a:ext cx="9601200" cy="584776"/>
          </a:xfrm>
          <a:prstGeom prst="rect">
            <a:avLst/>
          </a:prstGeom>
          <a:noFill/>
        </p:spPr>
        <p:txBody>
          <a:bodyPr wrap="square" rtlCol="0">
            <a:spAutoFit/>
          </a:bodyPr>
          <a:lstStyle>
            <a:defPPr>
              <a:defRPr kern="1200" smtId="4294967295"/>
            </a:defPPr>
          </a:lstStyle>
          <a:p>
            <a:r>
              <a:rPr lang="en-US" sz="3200" dirty="0" smtClean="0">
                <a:solidFill>
                  <a:srgbClr val="235078"/>
                </a:solidFill>
                <a:latin typeface="Libre Baskerville" panose="02000000000000000000" pitchFamily="2" charset="0"/>
              </a:rPr>
              <a:t>References</a:t>
            </a:r>
            <a:endParaRPr lang="en-US" sz="3200" dirty="0">
              <a:solidFill>
                <a:srgbClr val="235078"/>
              </a:solidFill>
              <a:latin typeface="Libre Baskerville" panose="02000000000000000000" pitchFamily="2" charset="0"/>
            </a:endParaRPr>
          </a:p>
        </p:txBody>
      </p:sp>
      <p:sp>
        <p:nvSpPr>
          <p:cNvPr id="58" name="TextBox 57">
            <a:extLst>
              <a:ext uri="{FF2B5EF4-FFF2-40B4-BE49-F238E27FC236}">
                <a16:creationId xmlns:a16="http://schemas.microsoft.com/office/drawing/2014/main" xmlns:p15="http://schemas.microsoft.com/office/powerpoint/2012/main" xmlns:p14="http://schemas.microsoft.com/office/powerpoint/2010/main" xmlns="" id="{E3DA8D0E-1298-4193-913A-0FE766B77D13}"/>
              </a:ext>
            </a:extLst>
          </p:cNvPr>
          <p:cNvSpPr txBox="1"/>
          <p:nvPr/>
        </p:nvSpPr>
        <p:spPr>
          <a:xfrm>
            <a:off x="33299400" y="7239000"/>
            <a:ext cx="9601200" cy="14096167"/>
          </a:xfrm>
          <a:prstGeom prst="rect">
            <a:avLst/>
          </a:prstGeom>
          <a:noFill/>
        </p:spPr>
        <p:txBody>
          <a:bodyPr wrap="square" rtlCol="0">
            <a:spAutoFit/>
          </a:bodyPr>
          <a:lstStyle>
            <a:defPPr>
              <a:defRPr kern="1200" smtId="4294967295"/>
            </a:defPPr>
          </a:lstStyle>
          <a:p>
            <a:r>
              <a:rPr lang="en-US" sz="3500" dirty="0" smtClean="0"/>
              <a:t>After </a:t>
            </a:r>
            <a:r>
              <a:rPr lang="en-US" sz="3500" dirty="0"/>
              <a:t>analyzing the training and testing data, we discovered interesting and unexpected results. In experiment A we ran the program on five cases using 340 images to train the model and 100 images to test. The testing results produced a loss of 87%, </a:t>
            </a:r>
            <a:r>
              <a:rPr lang="en-US" sz="3500" dirty="0" err="1"/>
              <a:t>dice_coeff</a:t>
            </a:r>
            <a:r>
              <a:rPr lang="en-US" sz="3500" dirty="0"/>
              <a:t> of 87%, and similarity 78%. These results aligned with our predictions and even performed slightly better than expected. In experiment B, the same five cases were labeled differently using the same images for both training and testing. The results produced were astonishing. Keeping all variables constant and only differing in how the MRIs were labeled the results were as follows: loss of 69%, </a:t>
            </a:r>
            <a:r>
              <a:rPr lang="en-US" sz="3500" dirty="0" err="1"/>
              <a:t>dice_coeff</a:t>
            </a:r>
            <a:r>
              <a:rPr lang="en-US" sz="3500" dirty="0"/>
              <a:t> of 69%, and similarity of 55%. The results were much lower than what we predicted and showed us that labeling done by different people could indeed produce drastically different results. Lastly, the results generated from our large dataset with a training pool of 2849 images and a testing pool of 546 images had a loss of 87%, </a:t>
            </a:r>
            <a:r>
              <a:rPr lang="en-US" sz="3500" dirty="0" err="1"/>
              <a:t>dice_coeff</a:t>
            </a:r>
            <a:r>
              <a:rPr lang="en-US" sz="3500" dirty="0"/>
              <a:t> of 87%, and a similarity of 78%. Even more unexpected, experiment A is results for the testing phase almost identically matched the results produced in the testing phase of the large dataset.</a:t>
            </a:r>
          </a:p>
          <a:p>
            <a:endParaRPr lang="en-US" sz="3500" dirty="0"/>
          </a:p>
        </p:txBody>
      </p:sp>
      <p:sp>
        <p:nvSpPr>
          <p:cNvPr id="59" name="TextBox 58">
            <a:extLst>
              <a:ext uri="{FF2B5EF4-FFF2-40B4-BE49-F238E27FC236}">
                <a16:creationId xmlns:a16="http://schemas.microsoft.com/office/drawing/2014/main" xmlns:p15="http://schemas.microsoft.com/office/powerpoint/2012/main" xmlns:p14="http://schemas.microsoft.com/office/powerpoint/2010/main" xmlns="" id="{D07EEF88-ACF9-4467-B180-074FC642245A}"/>
              </a:ext>
            </a:extLst>
          </p:cNvPr>
          <p:cNvSpPr txBox="1"/>
          <p:nvPr/>
        </p:nvSpPr>
        <p:spPr>
          <a:xfrm>
            <a:off x="33299400" y="6553200"/>
            <a:ext cx="9601200" cy="646331"/>
          </a:xfrm>
          <a:prstGeom prst="rect">
            <a:avLst/>
          </a:prstGeom>
          <a:noFill/>
        </p:spPr>
        <p:txBody>
          <a:bodyPr wrap="square" rtlCol="0">
            <a:spAutoFit/>
          </a:bodyPr>
          <a:lstStyle>
            <a:defPPr>
              <a:defRPr kern="1200" smtId="4294967295"/>
            </a:defPPr>
          </a:lstStyle>
          <a:p>
            <a:r>
              <a:rPr lang="en-US" sz="3600" dirty="0" smtClean="0">
                <a:solidFill>
                  <a:srgbClr val="235078"/>
                </a:solidFill>
                <a:latin typeface="Libre Baskerville" panose="02000000000000000000" pitchFamily="2" charset="0"/>
              </a:rPr>
              <a:t>Results</a:t>
            </a:r>
            <a:endParaRPr lang="en-US" sz="3600" dirty="0">
              <a:solidFill>
                <a:srgbClr val="235078"/>
              </a:solidFill>
              <a:latin typeface="Libre Baskerville" panose="02000000000000000000" pitchFamily="2" charset="0"/>
            </a:endParaRPr>
          </a:p>
        </p:txBody>
      </p:sp>
      <p:sp>
        <p:nvSpPr>
          <p:cNvPr id="62" name="TextBox 61">
            <a:extLst>
              <a:ext uri="{FF2B5EF4-FFF2-40B4-BE49-F238E27FC236}">
                <a16:creationId xmlns:a16="http://schemas.microsoft.com/office/drawing/2014/main" xmlns:p15="http://schemas.microsoft.com/office/powerpoint/2012/main" xmlns:p14="http://schemas.microsoft.com/office/powerpoint/2010/main" xmlns="" id="{A067F8A1-EE95-4354-8E2F-952A6BBDBFFC}"/>
              </a:ext>
            </a:extLst>
          </p:cNvPr>
          <p:cNvSpPr txBox="1"/>
          <p:nvPr/>
        </p:nvSpPr>
        <p:spPr>
          <a:xfrm>
            <a:off x="914400" y="19735800"/>
            <a:ext cx="9601200" cy="12834286"/>
          </a:xfrm>
          <a:prstGeom prst="rect">
            <a:avLst/>
          </a:prstGeom>
          <a:noFill/>
        </p:spPr>
        <p:txBody>
          <a:bodyPr wrap="square" rtlCol="0">
            <a:spAutoFit/>
          </a:bodyPr>
          <a:lstStyle>
            <a:defPPr>
              <a:defRPr kern="1200" smtId="4294967295"/>
            </a:defPPr>
          </a:lstStyle>
          <a:p>
            <a:r>
              <a:rPr lang="en-US" sz="3600" dirty="0"/>
              <a:t>The concept of an artificial neural network is a primary component of deep learning and is widely popular in computer vision. Alan Turing first introduced the proposal of genetic algorithms in 1950 and has led to an emergence of new ideas and technology in a very young field</a:t>
            </a:r>
            <a:r>
              <a:rPr lang="en-US" sz="3600" dirty="0" smtClean="0"/>
              <a:t>.</a:t>
            </a:r>
            <a:endParaRPr lang="en-US" sz="3600" dirty="0"/>
          </a:p>
          <a:p>
            <a:r>
              <a:rPr lang="en-US" sz="3600" dirty="0"/>
              <a:t>In this project, we train a convolutional neural network called U-Net to identify the tibia bone, a major bone composing the knee from MRIs. A knee MRI consists of large bones like the femur and tibia, but also much smaller bones, muscles, tissue, and other crucial information surrounding the knee. The goal of the project is to learn more about how accurate and efficient the U-Net algorithm can be. We will be running multiple experiments with different amounts of knee MRIs and different labeling done on the same knee MRIs. We hypothesize that the U-Net algorithm will accurately return predicted images 90% similar to the test images for the large dataset and the experiments with a smaller image pool will return a similarity around 70%. In total, we are testing the U-Net program three different times.</a:t>
            </a:r>
          </a:p>
        </p:txBody>
      </p:sp>
      <p:sp>
        <p:nvSpPr>
          <p:cNvPr id="63" name="TextBox 62">
            <a:extLst>
              <a:ext uri="{FF2B5EF4-FFF2-40B4-BE49-F238E27FC236}">
                <a16:creationId xmlns:a16="http://schemas.microsoft.com/office/drawing/2014/main" xmlns:p15="http://schemas.microsoft.com/office/powerpoint/2012/main" xmlns:p14="http://schemas.microsoft.com/office/powerpoint/2010/main" xmlns="" id="{92D5F59B-F8CA-463C-871F-D1042309DE00}"/>
              </a:ext>
            </a:extLst>
          </p:cNvPr>
          <p:cNvSpPr txBox="1"/>
          <p:nvPr/>
        </p:nvSpPr>
        <p:spPr>
          <a:xfrm>
            <a:off x="914400" y="18739137"/>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Introduction</a:t>
            </a:r>
          </a:p>
        </p:txBody>
      </p:sp>
      <p:sp>
        <p:nvSpPr>
          <p:cNvPr id="66" name="TextBox 65">
            <a:extLst>
              <a:ext uri="{FF2B5EF4-FFF2-40B4-BE49-F238E27FC236}">
                <a16:creationId xmlns:a16="http://schemas.microsoft.com/office/drawing/2014/main" xmlns:p15="http://schemas.microsoft.com/office/powerpoint/2012/main" xmlns:p14="http://schemas.microsoft.com/office/powerpoint/2010/main" xmlns="" id="{223EAA92-7B93-4F15-A4CA-18552CBA76AE}"/>
              </a:ext>
            </a:extLst>
          </p:cNvPr>
          <p:cNvSpPr txBox="1"/>
          <p:nvPr/>
        </p:nvSpPr>
        <p:spPr>
          <a:xfrm>
            <a:off x="11658600" y="16154907"/>
            <a:ext cx="9601200" cy="13388282"/>
          </a:xfrm>
          <a:prstGeom prst="rect">
            <a:avLst/>
          </a:prstGeom>
          <a:noFill/>
        </p:spPr>
        <p:txBody>
          <a:bodyPr wrap="square" rtlCol="0">
            <a:spAutoFit/>
          </a:bodyPr>
          <a:lstStyle>
            <a:defPPr>
              <a:defRPr kern="1200" smtId="4294967295"/>
            </a:defPPr>
          </a:lstStyle>
          <a:p>
            <a:r>
              <a:rPr lang="en-US" sz="3600" dirty="0"/>
              <a:t>To begin, we each labeled five different cases of knee MRIs using the baseline image labeling application. The process took about three hours to mark five cases. After acquiring the data from each MRI, we used the provided binary mask code to generate a mask for each image of the tibia and then used a </a:t>
            </a:r>
            <a:r>
              <a:rPr lang="en-US" sz="3600" dirty="0" err="1"/>
              <a:t>dicom</a:t>
            </a:r>
            <a:r>
              <a:rPr lang="en-US" sz="3600" dirty="0"/>
              <a:t> code to convert the MRIs into file type tiff. </a:t>
            </a:r>
          </a:p>
          <a:p>
            <a:r>
              <a:rPr lang="en-US" sz="3600" dirty="0"/>
              <a:t>At this time, we began setting up the image conversion code for the masks and the MRI in Google </a:t>
            </a:r>
            <a:r>
              <a:rPr lang="en-US" sz="3600" dirty="0" err="1"/>
              <a:t>Collaboratory</a:t>
            </a:r>
            <a:r>
              <a:rPr lang="en-US" sz="3600" dirty="0"/>
              <a:t>. The </a:t>
            </a:r>
            <a:r>
              <a:rPr lang="en-US" sz="3600" dirty="0" err="1"/>
              <a:t>data.py</a:t>
            </a:r>
            <a:r>
              <a:rPr lang="en-US" sz="3600" dirty="0"/>
              <a:t> files used for the </a:t>
            </a:r>
            <a:r>
              <a:rPr lang="en-US" sz="3600" dirty="0" err="1"/>
              <a:t>npy</a:t>
            </a:r>
            <a:r>
              <a:rPr lang="en-US" sz="3600" dirty="0"/>
              <a:t> file generation varied from twenty minutes to an hour depending on the image pool.</a:t>
            </a:r>
          </a:p>
          <a:p>
            <a:r>
              <a:rPr lang="en-US" sz="3600" dirty="0"/>
              <a:t>After the files were appropriately generated, we proceeded to the primary step of our methodology, running the U-Net program to train &amp; test. The U-Net program took the newly created data generated from the </a:t>
            </a:r>
            <a:r>
              <a:rPr lang="en-US" sz="3600" dirty="0" err="1"/>
              <a:t>data.py</a:t>
            </a:r>
            <a:r>
              <a:rPr lang="en-US" sz="3600" dirty="0"/>
              <a:t> file and began training. Running on GPU, this step took about an hour to complete for five cases and around five hours to complete for forty cases. After the program finished, the training and test reports were returned. Lastly, we analyzed the data provided by </a:t>
            </a:r>
            <a:r>
              <a:rPr lang="en-US" sz="3600" dirty="0" err="1"/>
              <a:t>google</a:t>
            </a:r>
            <a:r>
              <a:rPr lang="en-US" sz="3600" dirty="0"/>
              <a:t> </a:t>
            </a:r>
            <a:r>
              <a:rPr lang="en-US" sz="3600" dirty="0" err="1"/>
              <a:t>collab</a:t>
            </a:r>
            <a:r>
              <a:rPr lang="en-US" sz="3600" dirty="0"/>
              <a:t> and recorded our </a:t>
            </a:r>
            <a:r>
              <a:rPr lang="en-US" sz="3600" dirty="0" smtClean="0"/>
              <a:t>results.</a:t>
            </a:r>
            <a:endParaRPr lang="zh-CN" altLang="en-US" sz="3600" dirty="0" smtClean="0"/>
          </a:p>
        </p:txBody>
      </p:sp>
      <p:sp>
        <p:nvSpPr>
          <p:cNvPr id="67" name="TextBox 66">
            <a:extLst>
              <a:ext uri="{FF2B5EF4-FFF2-40B4-BE49-F238E27FC236}">
                <a16:creationId xmlns:a16="http://schemas.microsoft.com/office/drawing/2014/main" xmlns:p15="http://schemas.microsoft.com/office/powerpoint/2012/main" xmlns:p14="http://schemas.microsoft.com/office/powerpoint/2010/main" xmlns="" id="{716F17B6-B5C7-4922-B9E2-CD14BD16A568}"/>
              </a:ext>
            </a:extLst>
          </p:cNvPr>
          <p:cNvSpPr txBox="1"/>
          <p:nvPr/>
        </p:nvSpPr>
        <p:spPr>
          <a:xfrm>
            <a:off x="11658600" y="15486994"/>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Methodology</a:t>
            </a:r>
          </a:p>
        </p:txBody>
      </p:sp>
      <p:sp>
        <p:nvSpPr>
          <p:cNvPr id="69" name="TextBox 68">
            <a:extLst>
              <a:ext uri="{FF2B5EF4-FFF2-40B4-BE49-F238E27FC236}">
                <a16:creationId xmlns:a16="http://schemas.microsoft.com/office/drawing/2014/main" xmlns:p15="http://schemas.microsoft.com/office/powerpoint/2012/main" xmlns:p14="http://schemas.microsoft.com/office/powerpoint/2010/main" xmlns="" id="{27A0BB3C-427E-42CA-963C-DA612C8F2B9C}"/>
              </a:ext>
            </a:extLst>
          </p:cNvPr>
          <p:cNvSpPr txBox="1"/>
          <p:nvPr/>
        </p:nvSpPr>
        <p:spPr>
          <a:xfrm>
            <a:off x="22631400" y="15087601"/>
            <a:ext cx="9601200" cy="646331"/>
          </a:xfrm>
          <a:prstGeom prst="rect">
            <a:avLst/>
          </a:prstGeom>
          <a:noFill/>
        </p:spPr>
        <p:txBody>
          <a:bodyPr wrap="square" rtlCol="0">
            <a:spAutoFit/>
          </a:bodyPr>
          <a:lstStyle>
            <a:defPPr>
              <a:defRPr kern="1200" smtId="4294967295"/>
            </a:defPPr>
          </a:lstStyle>
          <a:p>
            <a:endParaRPr lang="en-US" sz="3600" dirty="0">
              <a:solidFill>
                <a:srgbClr val="235078"/>
              </a:solidFill>
              <a:latin typeface="Libre Baskerville" panose="02000000000000000000" pitchFamily="2" charset="0"/>
            </a:endParaRPr>
          </a:p>
        </p:txBody>
      </p:sp>
      <p:pic>
        <p:nvPicPr>
          <p:cNvPr id="29" name="Picture 6" descr="Image result for convolutional neural network u-NET"/>
          <p:cNvPicPr>
            <a:picLocks noChangeAspect="1" noChangeArrowheads="1"/>
          </p:cNvPicPr>
          <p:nvPr/>
        </p:nvPicPr>
        <p:blipFill>
          <a:blip r:embed="rId4"/>
          <a:srcRect/>
          <a:stretch>
            <a:fillRect/>
          </a:stretch>
        </p:blipFill>
        <p:spPr bwMode="auto">
          <a:xfrm>
            <a:off x="914400" y="762000"/>
            <a:ext cx="8077200" cy="6057900"/>
          </a:xfrm>
          <a:prstGeom prst="rect">
            <a:avLst/>
          </a:prstGeom>
          <a:noFill/>
        </p:spPr>
      </p:pic>
      <p:pic>
        <p:nvPicPr>
          <p:cNvPr id="30" name="图片 29" descr="tibia.png"/>
          <p:cNvPicPr>
            <a:picLocks noChangeAspect="1"/>
          </p:cNvPicPr>
          <p:nvPr/>
        </p:nvPicPr>
        <p:blipFill>
          <a:blip r:embed="rId5"/>
          <a:stretch>
            <a:fillRect/>
          </a:stretch>
        </p:blipFill>
        <p:spPr>
          <a:xfrm>
            <a:off x="22555200" y="15087600"/>
            <a:ext cx="4627748" cy="4039568"/>
          </a:xfrm>
          <a:prstGeom prst="rect">
            <a:avLst/>
          </a:prstGeom>
        </p:spPr>
      </p:pic>
      <p:pic>
        <p:nvPicPr>
          <p:cNvPr id="1026" name="Picture 2"/>
          <p:cNvPicPr>
            <a:picLocks noChangeAspect="1" noChangeArrowheads="1"/>
          </p:cNvPicPr>
          <p:nvPr/>
        </p:nvPicPr>
        <p:blipFill>
          <a:blip r:embed="rId6"/>
          <a:srcRect/>
          <a:stretch>
            <a:fillRect/>
          </a:stretch>
        </p:blipFill>
        <p:spPr bwMode="auto">
          <a:xfrm>
            <a:off x="27813000" y="15163800"/>
            <a:ext cx="3962400" cy="3962400"/>
          </a:xfrm>
          <a:prstGeom prst="rect">
            <a:avLst/>
          </a:prstGeom>
          <a:noFill/>
          <a:ln w="9525">
            <a:noFill/>
            <a:miter lim="800000"/>
            <a:headEnd/>
            <a:tailEnd/>
          </a:ln>
          <a:effectLst/>
        </p:spPr>
      </p:pic>
      <p:sp>
        <p:nvSpPr>
          <p:cNvPr id="37" name="Rectangle 36">
            <a:extLst>
              <a:ext uri="{FF2B5EF4-FFF2-40B4-BE49-F238E27FC236}">
                <a16:creationId xmlns:a16="http://schemas.microsoft.com/office/drawing/2014/main" xmlns:p15="http://schemas.microsoft.com/office/powerpoint/2012/main" xmlns:p14="http://schemas.microsoft.com/office/powerpoint/2010/main" xmlns="" id="{2C718E78-BDD8-4BAD-851F-D423AE935B0D}"/>
              </a:ext>
            </a:extLst>
          </p:cNvPr>
          <p:cNvSpPr/>
          <p:nvPr/>
        </p:nvSpPr>
        <p:spPr>
          <a:xfrm>
            <a:off x="11506200" y="8077200"/>
            <a:ext cx="10058400" cy="662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latin typeface="+mj-lt"/>
            </a:endParaRPr>
          </a:p>
        </p:txBody>
      </p:sp>
      <p:sp>
        <p:nvSpPr>
          <p:cNvPr id="38" name="TextBox 37">
            <a:extLst>
              <a:ext uri="{FF2B5EF4-FFF2-40B4-BE49-F238E27FC236}">
                <a16:creationId xmlns:a16="http://schemas.microsoft.com/office/drawing/2014/main" xmlns:p15="http://schemas.microsoft.com/office/powerpoint/2012/main" xmlns:p14="http://schemas.microsoft.com/office/powerpoint/2010/main" xmlns="" id="{B9BDD4D7-12C6-4DBA-AD93-2C88BC17BC8B}"/>
              </a:ext>
            </a:extLst>
          </p:cNvPr>
          <p:cNvSpPr txBox="1"/>
          <p:nvPr/>
        </p:nvSpPr>
        <p:spPr>
          <a:xfrm>
            <a:off x="22631400" y="19431000"/>
            <a:ext cx="9601200" cy="1077218"/>
          </a:xfrm>
          <a:prstGeom prst="rect">
            <a:avLst/>
          </a:prstGeom>
          <a:noFill/>
        </p:spPr>
        <p:txBody>
          <a:bodyPr wrap="square" rtlCol="0">
            <a:spAutoFit/>
          </a:bodyPr>
          <a:lstStyle>
            <a:defPPr>
              <a:defRPr kern="1200" smtId="4294967295"/>
            </a:defPPr>
          </a:lstStyle>
          <a:p>
            <a:r>
              <a:rPr lang="en-US" sz="3200" dirty="0" smtClean="0">
                <a:solidFill>
                  <a:srgbClr val="235078"/>
                </a:solidFill>
                <a:latin typeface="Libre Baskerville" panose="02000000000000000000" pitchFamily="2" charset="0"/>
              </a:rPr>
              <a:t>Figure 2: On the left, labeled image using baseline application and extracted binary mask on right. </a:t>
            </a:r>
            <a:endParaRPr lang="en-US" sz="3200" dirty="0">
              <a:solidFill>
                <a:srgbClr val="235078"/>
              </a:solidFill>
              <a:latin typeface="Libre Baskerville" panose="02000000000000000000" pitchFamily="2" charset="0"/>
            </a:endParaRPr>
          </a:p>
        </p:txBody>
      </p:sp>
      <p:sp>
        <p:nvSpPr>
          <p:cNvPr id="39" name="TextBox 38">
            <a:extLst>
              <a:ext uri="{FF2B5EF4-FFF2-40B4-BE49-F238E27FC236}">
                <a16:creationId xmlns:a16="http://schemas.microsoft.com/office/drawing/2014/main" xmlns:p15="http://schemas.microsoft.com/office/powerpoint/2012/main" xmlns:p14="http://schemas.microsoft.com/office/powerpoint/2010/main" xmlns="" id="{B9BDD4D7-12C6-4DBA-AD93-2C88BC17BC8B}"/>
              </a:ext>
            </a:extLst>
          </p:cNvPr>
          <p:cNvSpPr txBox="1"/>
          <p:nvPr/>
        </p:nvSpPr>
        <p:spPr>
          <a:xfrm>
            <a:off x="12039600" y="9296400"/>
            <a:ext cx="9601200" cy="5632312"/>
          </a:xfrm>
          <a:prstGeom prst="rect">
            <a:avLst/>
          </a:prstGeom>
          <a:noFill/>
        </p:spPr>
        <p:txBody>
          <a:bodyPr wrap="square" rtlCol="0">
            <a:spAutoFit/>
          </a:bodyPr>
          <a:lstStyle>
            <a:defPPr>
              <a:defRPr kern="1200" smtId="4294967295"/>
            </a:defPPr>
          </a:lstStyle>
          <a:p>
            <a:pPr marL="571500" indent="-571500">
              <a:buFont typeface="Arial"/>
              <a:buChar char="•"/>
            </a:pPr>
            <a:r>
              <a:rPr lang="en-US" sz="3600" dirty="0" smtClean="0">
                <a:latin typeface="Times New Roman"/>
                <a:ea typeface="Open Sans" panose="020B0606030504020204" pitchFamily="34" charset="0"/>
                <a:cs typeface="Times New Roman"/>
              </a:rPr>
              <a:t>Google </a:t>
            </a:r>
            <a:r>
              <a:rPr lang="en-US" sz="3600" dirty="0" err="1" smtClean="0">
                <a:latin typeface="Times New Roman"/>
                <a:ea typeface="Open Sans" panose="020B0606030504020204" pitchFamily="34" charset="0"/>
                <a:cs typeface="Times New Roman"/>
              </a:rPr>
              <a:t>C</a:t>
            </a:r>
            <a:r>
              <a:rPr lang="en-US" sz="3600" dirty="0" err="1" smtClean="0">
                <a:latin typeface="Times New Roman"/>
                <a:ea typeface="Open Sans" panose="020B0606030504020204" pitchFamily="34" charset="0"/>
                <a:cs typeface="Times New Roman"/>
              </a:rPr>
              <a:t>ollabor</a:t>
            </a:r>
            <a:r>
              <a:rPr lang="en-US" sz="3600" dirty="0" err="1" smtClean="0">
                <a:latin typeface="Times New Roman"/>
                <a:ea typeface="Open Sans" panose="020B0606030504020204" pitchFamily="34" charset="0"/>
                <a:cs typeface="Times New Roman"/>
              </a:rPr>
              <a:t>atory</a:t>
            </a:r>
            <a:endParaRPr lang="en-US" sz="3600" dirty="0" smtClean="0">
              <a:latin typeface="Times New Roman"/>
              <a:ea typeface="Open Sans" panose="020B0606030504020204" pitchFamily="34" charset="0"/>
              <a:cs typeface="Times New Roman"/>
            </a:endParaRPr>
          </a:p>
          <a:p>
            <a:pPr marL="571500" indent="-571500">
              <a:buFont typeface="Arial"/>
              <a:buChar char="•"/>
            </a:pPr>
            <a:r>
              <a:rPr lang="en-US" sz="3600" dirty="0" err="1" smtClean="0">
                <a:latin typeface="Times New Roman"/>
                <a:ea typeface="Open Sans" panose="020B0606030504020204" pitchFamily="34" charset="0"/>
                <a:cs typeface="Times New Roman"/>
              </a:rPr>
              <a:t>Matlab</a:t>
            </a:r>
            <a:endParaRPr lang="en-US" sz="3600" dirty="0" smtClean="0">
              <a:latin typeface="Times New Roman"/>
              <a:ea typeface="Open Sans" panose="020B0606030504020204" pitchFamily="34" charset="0"/>
              <a:cs typeface="Times New Roman"/>
            </a:endParaRPr>
          </a:p>
          <a:p>
            <a:pPr marL="571500" indent="-571500">
              <a:buFont typeface="Arial"/>
              <a:buChar char="•"/>
            </a:pPr>
            <a:r>
              <a:rPr lang="en-US" sz="3600" dirty="0" err="1" smtClean="0">
                <a:latin typeface="Times New Roman"/>
                <a:ea typeface="Open Sans" panose="020B0606030504020204" pitchFamily="34" charset="0"/>
                <a:cs typeface="Times New Roman"/>
              </a:rPr>
              <a:t>Dicom</a:t>
            </a:r>
            <a:r>
              <a:rPr lang="en-US" sz="3600" dirty="0" smtClean="0">
                <a:latin typeface="Times New Roman"/>
                <a:ea typeface="Open Sans" panose="020B0606030504020204" pitchFamily="34" charset="0"/>
                <a:cs typeface="Times New Roman"/>
              </a:rPr>
              <a:t> conversion code</a:t>
            </a:r>
          </a:p>
          <a:p>
            <a:pPr marL="571500" indent="-571500">
              <a:buFont typeface="Arial"/>
              <a:buChar char="•"/>
            </a:pPr>
            <a:r>
              <a:rPr lang="en-US" sz="3600" dirty="0" smtClean="0">
                <a:latin typeface="Times New Roman"/>
                <a:ea typeface="Open Sans" panose="020B0606030504020204" pitchFamily="34" charset="0"/>
                <a:cs typeface="Times New Roman"/>
              </a:rPr>
              <a:t>Bone image creation code</a:t>
            </a:r>
          </a:p>
          <a:p>
            <a:pPr marL="571500" indent="-571500">
              <a:buFont typeface="Arial"/>
              <a:buChar char="•"/>
            </a:pPr>
            <a:r>
              <a:rPr lang="en-US" sz="3600" dirty="0" smtClean="0">
                <a:latin typeface="Times New Roman"/>
                <a:ea typeface="Open Sans" panose="020B0606030504020204" pitchFamily="34" charset="0"/>
                <a:cs typeface="Times New Roman"/>
              </a:rPr>
              <a:t>Binary mask code</a:t>
            </a:r>
          </a:p>
          <a:p>
            <a:pPr marL="571500" indent="-571500">
              <a:buFont typeface="Arial"/>
              <a:buChar char="•"/>
            </a:pPr>
            <a:r>
              <a:rPr lang="en-US" sz="3600" dirty="0" smtClean="0">
                <a:latin typeface="Times New Roman"/>
                <a:ea typeface="Open Sans" panose="020B0606030504020204" pitchFamily="34" charset="0"/>
                <a:cs typeface="Times New Roman"/>
              </a:rPr>
              <a:t>Machine learning algorithm</a:t>
            </a:r>
          </a:p>
          <a:p>
            <a:pPr marL="571500" indent="-571500">
              <a:buFont typeface="Arial"/>
              <a:buChar char="•"/>
            </a:pPr>
            <a:r>
              <a:rPr lang="en-US" sz="3600" dirty="0" err="1" smtClean="0">
                <a:latin typeface="Times New Roman"/>
                <a:ea typeface="Open Sans" panose="020B0606030504020204" pitchFamily="34" charset="0"/>
                <a:cs typeface="Times New Roman"/>
              </a:rPr>
              <a:t>Data.py</a:t>
            </a:r>
            <a:r>
              <a:rPr lang="en-US" sz="3600" dirty="0" smtClean="0">
                <a:latin typeface="Times New Roman"/>
                <a:ea typeface="Open Sans" panose="020B0606030504020204" pitchFamily="34" charset="0"/>
                <a:cs typeface="Times New Roman"/>
              </a:rPr>
              <a:t> program</a:t>
            </a:r>
          </a:p>
          <a:p>
            <a:pPr marL="571500" indent="-571500">
              <a:buFont typeface="Arial"/>
              <a:buChar char="•"/>
            </a:pPr>
            <a:r>
              <a:rPr lang="en-US" sz="3600" dirty="0" smtClean="0">
                <a:latin typeface="Times New Roman"/>
                <a:ea typeface="Open Sans" panose="020B0606030504020204" pitchFamily="34" charset="0"/>
                <a:cs typeface="Times New Roman"/>
              </a:rPr>
              <a:t>MRI images</a:t>
            </a:r>
          </a:p>
          <a:p>
            <a:pPr marL="571500" indent="-571500">
              <a:buFont typeface="Arial"/>
              <a:buChar char="•"/>
            </a:pPr>
            <a:r>
              <a:rPr lang="en-US" sz="3600" dirty="0" smtClean="0">
                <a:latin typeface="Times New Roman"/>
                <a:ea typeface="Open Sans" panose="020B0606030504020204" pitchFamily="34" charset="0"/>
                <a:cs typeface="Times New Roman"/>
              </a:rPr>
              <a:t>Baseline data labeling application</a:t>
            </a:r>
          </a:p>
          <a:p>
            <a:endParaRPr lang="en-US" sz="3600" dirty="0">
              <a:latin typeface="Times New Roman"/>
              <a:ea typeface="Open Sans" panose="020B0606030504020204" pitchFamily="34" charset="0"/>
              <a:cs typeface="Times New Roman"/>
            </a:endParaRPr>
          </a:p>
        </p:txBody>
      </p:sp>
      <p:pic>
        <p:nvPicPr>
          <p:cNvPr id="4" name="Picture 3"/>
          <p:cNvPicPr>
            <a:picLocks noChangeAspect="1"/>
          </p:cNvPicPr>
          <p:nvPr/>
        </p:nvPicPr>
        <p:blipFill>
          <a:blip r:embed="rId7"/>
          <a:stretch>
            <a:fillRect/>
          </a:stretch>
        </p:blipFill>
        <p:spPr>
          <a:xfrm>
            <a:off x="35509200" y="457200"/>
            <a:ext cx="7711777" cy="5410200"/>
          </a:xfrm>
          <a:prstGeom prst="rect">
            <a:avLst/>
          </a:prstGeom>
        </p:spPr>
      </p:pic>
      <p:sp>
        <p:nvSpPr>
          <p:cNvPr id="40" name="TextBox 39">
            <a:extLst>
              <a:ext uri="{FF2B5EF4-FFF2-40B4-BE49-F238E27FC236}">
                <a16:creationId xmlns:a16="http://schemas.microsoft.com/office/drawing/2014/main" xmlns:p15="http://schemas.microsoft.com/office/powerpoint/2012/main" xmlns:p14="http://schemas.microsoft.com/office/powerpoint/2010/main" xmlns="" id="{B9BDD4D7-12C6-4DBA-AD93-2C88BC17BC8B}"/>
              </a:ext>
            </a:extLst>
          </p:cNvPr>
          <p:cNvSpPr txBox="1"/>
          <p:nvPr/>
        </p:nvSpPr>
        <p:spPr>
          <a:xfrm>
            <a:off x="11734800" y="8534400"/>
            <a:ext cx="9601200" cy="646331"/>
          </a:xfrm>
          <a:prstGeom prst="rect">
            <a:avLst/>
          </a:prstGeom>
          <a:noFill/>
        </p:spPr>
        <p:txBody>
          <a:bodyPr wrap="square" rtlCol="0">
            <a:spAutoFit/>
          </a:bodyPr>
          <a:lstStyle>
            <a:defPPr>
              <a:defRPr kern="1200" smtId="4294967295"/>
            </a:defPPr>
          </a:lstStyle>
          <a:p>
            <a:r>
              <a:rPr lang="en-US" sz="3600" dirty="0" smtClean="0">
                <a:solidFill>
                  <a:srgbClr val="235078"/>
                </a:solidFill>
                <a:latin typeface="Libre Baskerville" panose="02000000000000000000" pitchFamily="2" charset="0"/>
              </a:rPr>
              <a:t>    Materials</a:t>
            </a:r>
            <a:endParaRPr lang="en-US" sz="3600" dirty="0">
              <a:solidFill>
                <a:srgbClr val="235078"/>
              </a:solidFill>
              <a:latin typeface="Libre Baskerville" panose="02000000000000000000" pitchFamily="2" charset="0"/>
            </a:endParaRPr>
          </a:p>
        </p:txBody>
      </p:sp>
      <p:pic>
        <p:nvPicPr>
          <p:cNvPr id="43" name="Picture 42" descr="Screen Shot 2019-05-09 at 1.16.35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55200" y="21183600"/>
            <a:ext cx="9144000" cy="3487479"/>
          </a:xfrm>
          <a:prstGeom prst="rect">
            <a:avLst/>
          </a:prstGeom>
        </p:spPr>
      </p:pic>
      <p:sp>
        <p:nvSpPr>
          <p:cNvPr id="44" name="TextBox 43">
            <a:extLst>
              <a:ext uri="{FF2B5EF4-FFF2-40B4-BE49-F238E27FC236}">
                <a16:creationId xmlns:a16="http://schemas.microsoft.com/office/drawing/2014/main" xmlns:p15="http://schemas.microsoft.com/office/powerpoint/2012/main" xmlns:p14="http://schemas.microsoft.com/office/powerpoint/2010/main" xmlns="" id="{B9BDD4D7-12C6-4DBA-AD93-2C88BC17BC8B}"/>
              </a:ext>
            </a:extLst>
          </p:cNvPr>
          <p:cNvSpPr txBox="1"/>
          <p:nvPr/>
        </p:nvSpPr>
        <p:spPr>
          <a:xfrm>
            <a:off x="22631400" y="25222200"/>
            <a:ext cx="9601200" cy="1077218"/>
          </a:xfrm>
          <a:prstGeom prst="rect">
            <a:avLst/>
          </a:prstGeom>
          <a:noFill/>
        </p:spPr>
        <p:txBody>
          <a:bodyPr wrap="square" rtlCol="0">
            <a:spAutoFit/>
          </a:bodyPr>
          <a:lstStyle>
            <a:defPPr>
              <a:defRPr kern="1200" smtId="4294967295"/>
            </a:defPPr>
          </a:lstStyle>
          <a:p>
            <a:r>
              <a:rPr lang="en-US" sz="3200" dirty="0" smtClean="0">
                <a:solidFill>
                  <a:srgbClr val="235078"/>
                </a:solidFill>
                <a:latin typeface="Libre Baskerville" panose="02000000000000000000" pitchFamily="2" charset="0"/>
              </a:rPr>
              <a:t>Figure 3: A  quick glance at the training data while running the U-Net program</a:t>
            </a:r>
            <a:endParaRPr lang="en-US" sz="3200" dirty="0">
              <a:solidFill>
                <a:srgbClr val="235078"/>
              </a:solidFill>
              <a:latin typeface="Libre Baskerville" panose="02000000000000000000" pitchFamily="2" charset="0"/>
            </a:endParaRPr>
          </a:p>
        </p:txBody>
      </p:sp>
      <p:pic>
        <p:nvPicPr>
          <p:cNvPr id="5" name="Picture 4"/>
          <p:cNvPicPr>
            <a:picLocks noChangeAspect="1"/>
          </p:cNvPicPr>
          <p:nvPr/>
        </p:nvPicPr>
        <p:blipFill>
          <a:blip r:embed="rId9"/>
          <a:stretch>
            <a:fillRect/>
          </a:stretch>
        </p:blipFill>
        <p:spPr>
          <a:xfrm>
            <a:off x="22936200" y="8686800"/>
            <a:ext cx="4698389" cy="4343400"/>
          </a:xfrm>
          <a:prstGeom prst="rect">
            <a:avLst/>
          </a:prstGeom>
        </p:spPr>
      </p:pic>
      <p:sp>
        <p:nvSpPr>
          <p:cNvPr id="45" name="TextBox 44">
            <a:extLst>
              <a:ext uri="{FF2B5EF4-FFF2-40B4-BE49-F238E27FC236}">
                <a16:creationId xmlns:a16="http://schemas.microsoft.com/office/drawing/2014/main" xmlns:p15="http://schemas.microsoft.com/office/powerpoint/2012/main" xmlns:p14="http://schemas.microsoft.com/office/powerpoint/2010/main" xmlns="" id="{B9BDD4D7-12C6-4DBA-AD93-2C88BC17BC8B}"/>
              </a:ext>
            </a:extLst>
          </p:cNvPr>
          <p:cNvSpPr txBox="1"/>
          <p:nvPr/>
        </p:nvSpPr>
        <p:spPr>
          <a:xfrm>
            <a:off x="22631400" y="13411200"/>
            <a:ext cx="9601200" cy="1077218"/>
          </a:xfrm>
          <a:prstGeom prst="rect">
            <a:avLst/>
          </a:prstGeom>
          <a:noFill/>
        </p:spPr>
        <p:txBody>
          <a:bodyPr wrap="square" rtlCol="0">
            <a:spAutoFit/>
          </a:bodyPr>
          <a:lstStyle>
            <a:defPPr>
              <a:defRPr kern="1200" smtId="4294967295"/>
            </a:defPPr>
          </a:lstStyle>
          <a:p>
            <a:r>
              <a:rPr lang="en-US" sz="3200" dirty="0" smtClean="0">
                <a:solidFill>
                  <a:srgbClr val="235078"/>
                </a:solidFill>
                <a:latin typeface="Libre Baskerville" panose="02000000000000000000" pitchFamily="2" charset="0"/>
              </a:rPr>
              <a:t>Figure 1: An MRI describing the main regions composing a normal knee</a:t>
            </a:r>
            <a:endParaRPr lang="en-US" sz="3200" dirty="0">
              <a:solidFill>
                <a:srgbClr val="235078"/>
              </a:solidFill>
              <a:latin typeface="Libre Baskerville" panose="02000000000000000000" pitchFamily="2" charset="0"/>
            </a:endParaRPr>
          </a:p>
        </p:txBody>
      </p:sp>
      <p:pic>
        <p:nvPicPr>
          <p:cNvPr id="52" name="Picture 51" descr="HardDrive:Users:dn111594:Desktop:Screen Shot 2019-05-11 at 12.55.40 AM.png"/>
          <p:cNvPicPr/>
          <p:nvPr/>
        </p:nvPicPr>
        <p:blipFill>
          <a:blip r:embed="rId10">
            <a:extLst>
              <a:ext uri="{28A0092B-C50C-407E-A947-70E740481C1C}">
                <a14:useLocalDpi xmlns:a14="http://schemas.microsoft.com/office/drawing/2010/main" val="0"/>
              </a:ext>
            </a:extLst>
          </a:blip>
          <a:srcRect/>
          <a:stretch>
            <a:fillRect/>
          </a:stretch>
        </p:blipFill>
        <p:spPr bwMode="auto">
          <a:xfrm>
            <a:off x="22860000" y="26898600"/>
            <a:ext cx="4345517" cy="4231217"/>
          </a:xfrm>
          <a:prstGeom prst="rect">
            <a:avLst/>
          </a:prstGeom>
          <a:noFill/>
          <a:ln>
            <a:noFill/>
          </a:ln>
        </p:spPr>
      </p:pic>
      <p:sp>
        <p:nvSpPr>
          <p:cNvPr id="60" name="TextBox 59">
            <a:extLst>
              <a:ext uri="{FF2B5EF4-FFF2-40B4-BE49-F238E27FC236}">
                <a16:creationId xmlns:a16="http://schemas.microsoft.com/office/drawing/2014/main" xmlns:p15="http://schemas.microsoft.com/office/powerpoint/2012/main" xmlns:p14="http://schemas.microsoft.com/office/powerpoint/2010/main" xmlns="" id="{B9BDD4D7-12C6-4DBA-AD93-2C88BC17BC8B}"/>
              </a:ext>
            </a:extLst>
          </p:cNvPr>
          <p:cNvSpPr txBox="1"/>
          <p:nvPr/>
        </p:nvSpPr>
        <p:spPr>
          <a:xfrm>
            <a:off x="22707600" y="27965400"/>
            <a:ext cx="9601200" cy="1077218"/>
          </a:xfrm>
          <a:prstGeom prst="rect">
            <a:avLst/>
          </a:prstGeom>
          <a:noFill/>
        </p:spPr>
        <p:txBody>
          <a:bodyPr wrap="square" rtlCol="0">
            <a:spAutoFit/>
          </a:bodyPr>
          <a:lstStyle>
            <a:defPPr>
              <a:defRPr kern="1200" smtId="4294967295"/>
            </a:defPPr>
          </a:lstStyle>
          <a:p>
            <a:r>
              <a:rPr lang="en-US" sz="3200" dirty="0" smtClean="0">
                <a:solidFill>
                  <a:srgbClr val="235078"/>
                </a:solidFill>
                <a:latin typeface="Libre Baskerville" panose="02000000000000000000" pitchFamily="2" charset="0"/>
              </a:rPr>
              <a:t>                                   Figure 4: Large dataset test      </a:t>
            </a:r>
          </a:p>
          <a:p>
            <a:r>
              <a:rPr lang="en-US" sz="3200" dirty="0" smtClean="0">
                <a:solidFill>
                  <a:srgbClr val="235078"/>
                </a:solidFill>
                <a:latin typeface="Libre Baskerville" panose="02000000000000000000" pitchFamily="2" charset="0"/>
              </a:rPr>
              <a:t>                                 results generated from U-Net </a:t>
            </a:r>
            <a:endParaRPr lang="en-US" sz="3200" dirty="0">
              <a:solidFill>
                <a:srgbClr val="235078"/>
              </a:solidFill>
              <a:latin typeface="Libre Baskerville" panose="02000000000000000000" pitchFamily="2" charset="0"/>
            </a:endParaRPr>
          </a:p>
        </p:txBody>
      </p:sp>
      <p:sp>
        <p:nvSpPr>
          <p:cNvPr id="61" name="Rectangle 60">
            <a:extLst>
              <a:ext uri="{FF2B5EF4-FFF2-40B4-BE49-F238E27FC236}">
                <a16:creationId xmlns:a16="http://schemas.microsoft.com/office/drawing/2014/main" xmlns:p15="http://schemas.microsoft.com/office/powerpoint/2012/main" xmlns:p14="http://schemas.microsoft.com/office/powerpoint/2010/main" xmlns="" id="{3E6D1C9C-2516-4738-BC80-673A19ECE5BD}"/>
              </a:ext>
            </a:extLst>
          </p:cNvPr>
          <p:cNvSpPr/>
          <p:nvPr/>
        </p:nvSpPr>
        <p:spPr>
          <a:xfrm>
            <a:off x="32994600" y="20802600"/>
            <a:ext cx="10058400" cy="883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64" name="TextBox 63">
            <a:extLst>
              <a:ext uri="{FF2B5EF4-FFF2-40B4-BE49-F238E27FC236}">
                <a16:creationId xmlns:a16="http://schemas.microsoft.com/office/drawing/2014/main" xmlns:p15="http://schemas.microsoft.com/office/powerpoint/2012/main" xmlns:p14="http://schemas.microsoft.com/office/powerpoint/2010/main" xmlns="" id="{E3DA8D0E-1298-4193-913A-0FE766B77D13}"/>
              </a:ext>
            </a:extLst>
          </p:cNvPr>
          <p:cNvSpPr txBox="1"/>
          <p:nvPr/>
        </p:nvSpPr>
        <p:spPr>
          <a:xfrm>
            <a:off x="33299400" y="21488400"/>
            <a:ext cx="9601200" cy="8710077"/>
          </a:xfrm>
          <a:prstGeom prst="rect">
            <a:avLst/>
          </a:prstGeom>
          <a:noFill/>
        </p:spPr>
        <p:txBody>
          <a:bodyPr wrap="square" rtlCol="0">
            <a:spAutoFit/>
          </a:bodyPr>
          <a:lstStyle>
            <a:defPPr>
              <a:defRPr kern="1200" smtId="4294967295"/>
            </a:defPPr>
          </a:lstStyle>
          <a:p>
            <a:r>
              <a:rPr lang="en-US" sz="3500" dirty="0"/>
              <a:t>We learned the results from a training model could differ dramatically even if image pool, OS, algorithms are similar for training and testing of a U-Net machine learning algorithm. Also, we discovered different labeling could produce different results. The most exciting part of our findings was the discovery that using more images for training and testing doesn’t guarantee a model that can predict better. To conclude, although the accuracy of a machine learning algorithm can differ significantly based on many factors, and the predicted images might not be as descriptive as a medical professional might need. The amount of time deep learning algorithms can save is immeasurable and might be the next key to help to extend the human life span.</a:t>
            </a:r>
          </a:p>
          <a:p>
            <a:endParaRPr lang="en-US" sz="3500" dirty="0"/>
          </a:p>
        </p:txBody>
      </p:sp>
      <p:sp>
        <p:nvSpPr>
          <p:cNvPr id="70" name="TextBox 69">
            <a:extLst>
              <a:ext uri="{FF2B5EF4-FFF2-40B4-BE49-F238E27FC236}">
                <a16:creationId xmlns:a16="http://schemas.microsoft.com/office/drawing/2014/main" xmlns:p15="http://schemas.microsoft.com/office/powerpoint/2012/main" xmlns:p14="http://schemas.microsoft.com/office/powerpoint/2010/main" xmlns="" id="{D07EEF88-ACF9-4467-B180-074FC642245A}"/>
              </a:ext>
            </a:extLst>
          </p:cNvPr>
          <p:cNvSpPr txBox="1"/>
          <p:nvPr/>
        </p:nvSpPr>
        <p:spPr>
          <a:xfrm>
            <a:off x="33223200" y="20955000"/>
            <a:ext cx="9601200" cy="646331"/>
          </a:xfrm>
          <a:prstGeom prst="rect">
            <a:avLst/>
          </a:prstGeom>
          <a:noFill/>
        </p:spPr>
        <p:txBody>
          <a:bodyPr wrap="square" rtlCol="0">
            <a:spAutoFit/>
          </a:bodyPr>
          <a:lstStyle>
            <a:defPPr>
              <a:defRPr kern="1200" smtId="4294967295"/>
            </a:defPPr>
          </a:lstStyle>
          <a:p>
            <a:r>
              <a:rPr lang="en-US" sz="3600" dirty="0" smtClean="0">
                <a:solidFill>
                  <a:srgbClr val="235078"/>
                </a:solidFill>
                <a:latin typeface="Libre Baskerville" panose="02000000000000000000" pitchFamily="2" charset="0"/>
              </a:rPr>
              <a:t>Conclusion</a:t>
            </a:r>
            <a:endParaRPr lang="en-US" sz="3600" dirty="0">
              <a:solidFill>
                <a:srgbClr val="235078"/>
              </a:solidFill>
              <a:latin typeface="Libre Baskerville" panose="02000000000000000000" pitchFamily="2" charset="0"/>
            </a:endParaRPr>
          </a:p>
        </p:txBody>
      </p:sp>
    </p:spTree>
  </p:cSld>
  <p:clrMapOvr>
    <a:masterClrMapping/>
  </p:clrMapOvr>
  <p:transition xmlns:p14="http://schemas.microsoft.com/office/powerpoint/2010/mai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4268</TotalTime>
  <Words>1023</Words>
  <Application>Microsoft Macintosh PowerPoint</Application>
  <PresentationFormat>Custom</PresentationFormat>
  <Paragraphs>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David Nawee</cp:lastModifiedBy>
  <cp:revision>359</cp:revision>
  <cp:lastPrinted>2006-11-15T16:04:57Z</cp:lastPrinted>
  <dcterms:modified xsi:type="dcterms:W3CDTF">2019-05-12T19:48:19Z</dcterms:modified>
  <cp:category>templates for scientific poster</cp:category>
</cp:coreProperties>
</file>