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PT Sans Narrow"/>
      <p:regular r:id="rId29"/>
      <p:bold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education.github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o.gl/NRRCL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.gl/Lvvxh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pt.cc/n7gs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231n.github.io/python-numpy-tutori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.gl/forms/XtzWWLoENzhk9FSi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21070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HW0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0411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7200"/>
              <a:t>GitHub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開設GitHub帳號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b="1" lang="zh-TW" sz="2400" u="sng">
                <a:latin typeface="Arial"/>
                <a:ea typeface="Arial"/>
                <a:cs typeface="Arial"/>
                <a:sym typeface="Arial"/>
                <a:hlinkClick r:id="rId3"/>
              </a:rPr>
              <a:t>https://github.com/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 使用學校信箱開帳號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學校信箱可免費使用private功能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可綁定多個信箱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申請學生版的附加功能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網址: </a:t>
            </a:r>
            <a:r>
              <a:rPr b="1" lang="zh-TW" sz="2400" u="sng">
                <a:latin typeface="Arial"/>
                <a:ea typeface="Arial"/>
                <a:cs typeface="Arial"/>
                <a:sym typeface="Arial"/>
                <a:hlinkClick r:id="rId4"/>
              </a:rPr>
              <a:t>https://education.github.com/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點選 Request a discount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輸入資料，靜候佳音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step 1.</a:t>
            </a:r>
            <a:r>
              <a:rPr lang="zh-TW"/>
              <a:t>進入網址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541"/>
            <a:ext cx="9143999" cy="505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step 2.</a:t>
            </a:r>
            <a:r>
              <a:rPr lang="zh-TW"/>
              <a:t>填入資料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13179"/>
          <a:stretch/>
        </p:blipFill>
        <p:spPr>
          <a:xfrm>
            <a:off x="0" y="1896150"/>
            <a:ext cx="9144000" cy="49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step 3.</a:t>
            </a:r>
            <a:r>
              <a:rPr lang="zh-TW"/>
              <a:t>靜候佳音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13644"/>
          <a:stretch/>
        </p:blipFill>
        <p:spPr>
          <a:xfrm>
            <a:off x="0" y="1922725"/>
            <a:ext cx="9144000" cy="49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作業繳交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New repository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請將名稱取為</a:t>
            </a:r>
            <a:r>
              <a:rPr b="1" lang="zh-TW" sz="2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ML2017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往後所有的作業程式都會在這個路徑下被批改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權限請設為private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將助教帳號加入存取權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名稱: </a:t>
            </a:r>
            <a:r>
              <a:rPr b="1" lang="zh-TW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ntumlta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4931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Create New Repository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75" y="777925"/>
            <a:ext cx="7771599" cy="1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0" y="2187325"/>
            <a:ext cx="9096375" cy="452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flipH="1" rot="10800000">
            <a:off x="18625" y="2404075"/>
            <a:ext cx="9131700" cy="18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/>
          <p:nvPr/>
        </p:nvSpPr>
        <p:spPr>
          <a:xfrm>
            <a:off x="7499400" y="1529475"/>
            <a:ext cx="855300" cy="75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253100" y="3930600"/>
            <a:ext cx="970200" cy="37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69300" y="6220975"/>
            <a:ext cx="1783800" cy="37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Add TA account to </a:t>
            </a:r>
            <a:r>
              <a:rPr lang="zh-TW"/>
              <a:t>Collaborators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>
                <a:solidFill>
                  <a:srgbClr val="FFF2CC"/>
                </a:solidFill>
              </a:rPr>
              <a:t>授權示範圖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8425"/>
            <a:ext cx="9144001" cy="36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2121525" y="4621325"/>
            <a:ext cx="1200600" cy="55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-143650" y="2783750"/>
            <a:ext cx="1508700" cy="55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364600" y="1688425"/>
            <a:ext cx="1357500" cy="55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Get Your Git Repo URL </a:t>
            </a:r>
            <a:br>
              <a:rPr lang="zh-TW"/>
            </a:b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8977"/>
            <a:ext cx="8839200" cy="34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7474800" y="2135675"/>
            <a:ext cx="1669200" cy="62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297725" y="3357275"/>
            <a:ext cx="3069900" cy="48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232050" y="5180775"/>
            <a:ext cx="8679900" cy="114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chemeClr val="dk2"/>
                </a:solidFill>
              </a:rPr>
              <a:t>填Git Repo URL表單: </a:t>
            </a:r>
            <a:r>
              <a:rPr lang="zh-TW" sz="2400">
                <a:solidFill>
                  <a:schemeClr val="dk2"/>
                </a:solidFill>
              </a:rPr>
              <a:t>https://goo.gl/forms/XtzWWLoENzhk9FSi2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GitHub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Open your terminal.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$git clone </a:t>
            </a:r>
            <a:r>
              <a:rPr b="1" i="1" lang="zh-TW" sz="2400" u="sng">
                <a:solidFill>
                  <a:srgbClr val="CC0000"/>
                </a:solidFill>
              </a:rPr>
              <a:t>git repo url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$</a:t>
            </a:r>
            <a:r>
              <a:rPr lang="zh-TW" sz="2400"/>
              <a:t>cd</a:t>
            </a:r>
            <a:r>
              <a:rPr lang="zh-TW" sz="2400">
                <a:solidFill>
                  <a:srgbClr val="FFF2CC"/>
                </a:solidFill>
              </a:rPr>
              <a:t> </a:t>
            </a:r>
            <a:r>
              <a:rPr lang="zh-TW" sz="2400">
                <a:solidFill>
                  <a:srgbClr val="FF0000"/>
                </a:solidFill>
              </a:rPr>
              <a:t>ML2017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$</a:t>
            </a:r>
            <a:r>
              <a:rPr lang="zh-TW" sz="2400"/>
              <a:t>mkdir hw0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…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7" name="Shape 207"/>
          <p:cNvSpPr txBox="1"/>
          <p:nvPr/>
        </p:nvSpPr>
        <p:spPr>
          <a:xfrm>
            <a:off x="6346100" y="3616350"/>
            <a:ext cx="3156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clone </a:t>
            </a:r>
            <a:r>
              <a:rPr lang="zh-TW" sz="1800">
                <a:solidFill>
                  <a:schemeClr val="accent2"/>
                </a:solidFill>
              </a:rPr>
              <a:t>repository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4948426" y="1260350"/>
            <a:ext cx="3438180" cy="4757225"/>
            <a:chOff x="4575726" y="1155975"/>
            <a:chExt cx="3438180" cy="4757225"/>
          </a:xfrm>
        </p:grpSpPr>
        <p:sp>
          <p:nvSpPr>
            <p:cNvPr id="209" name="Shape 209"/>
            <p:cNvSpPr/>
            <p:nvPr/>
          </p:nvSpPr>
          <p:spPr>
            <a:xfrm>
              <a:off x="4575726" y="1155975"/>
              <a:ext cx="3438180" cy="169063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你的GitHub帳號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181725" y="3135650"/>
              <a:ext cx="689100" cy="1377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443475" y="4801700"/>
              <a:ext cx="2078400" cy="111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將整個repository clone到本機之後即可編輯。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mkdir, vim, etc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加簽規則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作業說明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GitHub設定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GitHub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$</a:t>
            </a:r>
            <a:r>
              <a:rPr lang="zh-TW" sz="2400"/>
              <a:t>git add xxx.py</a:t>
            </a:r>
            <a:br>
              <a:rPr lang="zh-TW" sz="2400"/>
            </a:br>
            <a:r>
              <a:rPr lang="zh-TW" sz="2400"/>
              <a:t>( 請確保所有作業所需檔案</a:t>
            </a:r>
            <a:br>
              <a:rPr lang="zh-TW" sz="2400"/>
            </a:br>
            <a:r>
              <a:rPr lang="zh-TW" sz="2400"/>
              <a:t>都被成功加入repository</a:t>
            </a:r>
            <a:br>
              <a:rPr lang="zh-TW" sz="2400"/>
            </a:br>
            <a:r>
              <a:rPr lang="zh-TW" sz="2400"/>
              <a:t>(Q1.sh, Q2.sh, Q1.py Q2.py...)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$git commit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400"/>
              <a:t>$git push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在GitHub網頁上確認master是否已更新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更多：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https://goo.gl/NRRCLm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/>
        </p:nvSpPr>
        <p:spPr>
          <a:xfrm>
            <a:off x="7602800" y="3087350"/>
            <a:ext cx="2805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add </a:t>
            </a:r>
            <a:r>
              <a:rPr lang="zh-TW" sz="1800">
                <a:solidFill>
                  <a:schemeClr val="accent2"/>
                </a:solidFill>
              </a:rPr>
              <a:t>file.py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commit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push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6338788" y="1381254"/>
            <a:ext cx="2805211" cy="4095495"/>
            <a:chOff x="4575726" y="1155975"/>
            <a:chExt cx="3438180" cy="4757225"/>
          </a:xfrm>
        </p:grpSpPr>
        <p:sp>
          <p:nvSpPr>
            <p:cNvPr id="220" name="Shape 220"/>
            <p:cNvSpPr/>
            <p:nvPr/>
          </p:nvSpPr>
          <p:spPr>
            <a:xfrm>
              <a:off x="4575726" y="1155975"/>
              <a:ext cx="3438180" cy="169063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你的GitHub帳號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5443475" y="4801700"/>
              <a:ext cx="2078400" cy="111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編輯完之後，更新GitHub上的版本。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Shape 222"/>
          <p:cNvSpPr/>
          <p:nvPr/>
        </p:nvSpPr>
        <p:spPr>
          <a:xfrm>
            <a:off x="6902600" y="2986100"/>
            <a:ext cx="700200" cy="123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736383"/>
            <a:ext cx="8520600" cy="18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7200"/>
              <a:t>Q&amp;A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3631429"/>
            <a:ext cx="8520600" cy="24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C343D"/>
                </a:solidFill>
              </a:rPr>
              <a:t>ntu.mlta@gmail.com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Windows</a:t>
            </a:r>
            <a:r>
              <a:rPr lang="zh-TW"/>
              <a:t>系統怎麼辦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安裝Linux virtual box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優：用起來跟Linux一樣，有問題可以詢問助教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劣：花一點時間安裝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 </a:t>
            </a:r>
            <a:r>
              <a:rPr lang="zh-TW"/>
              <a:t>該使用什麼程式語言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限定使用python, C , C++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建議大家使用Python，處理檔案方便，助教的範例也是使用Python。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python2 or 3都可以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zh-TW"/>
              <a:t>如何讀圖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Python有許多現成的工具可以讀圖，ex: PIL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from PIL import Image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參考資料: </a:t>
            </a:r>
            <a:r>
              <a:rPr b="1" lang="zh-TW" sz="2400" u="sng">
                <a:latin typeface="Arial"/>
                <a:ea typeface="Arial"/>
                <a:cs typeface="Arial"/>
                <a:sym typeface="Arial"/>
                <a:hlinkClick r:id="rId3"/>
              </a:rPr>
              <a:t>https://goo.gl/Lvvxh1</a:t>
            </a: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加簽規則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欲加簽者需在</a:t>
            </a:r>
            <a:r>
              <a:rPr b="1"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明天中午12:00前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完成HW0，依照指定方式繳交，未完成者無法加簽。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助教批改完之後會寄授權碼至同學學校信箱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收信時會收到一份</a:t>
            </a:r>
            <a:r>
              <a:rPr b="1"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文件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1"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全部授權碼的照片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，每張授權碼都有編號，請在文件中確認自己學號對應的編號，並依照該編號找到對應的授權碼並至選課系統加簽。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HW0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HW0希望確保同學們能夠執行機器學習所需的一些基本操作。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往後的作業會用GitHub繳交，每位同學要有GitHub帳號並將repository設為private。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verage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請依照規定格式繳交，若是格式不符視同錯誤，請不要來跟助教爭論</a:t>
            </a: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。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❖"/>
            </a:pP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Q1及Q2皆可自由使用現成套件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❖"/>
            </a:pP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助教批改環境：Linux</a:t>
            </a:r>
          </a:p>
          <a:p>
            <a:pPr indent="-38100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verage"/>
              <a:buChar char="❖"/>
            </a:pP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資料位置：</a:t>
            </a:r>
            <a:r>
              <a:rPr b="1" lang="zh-TW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http://ppt.cc/n7gs4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Q1 </a:t>
            </a:r>
            <a:r>
              <a:rPr lang="zh-TW"/>
              <a:t>矩陣運算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403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matrixA.txt , shape(1,50) 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matrixB.txt , shape(50,10)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 u="sng">
                <a:latin typeface="Arial"/>
                <a:ea typeface="Arial"/>
                <a:cs typeface="Arial"/>
                <a:sym typeface="Arial"/>
              </a:rPr>
              <a:t>input 矩陣size不固定 ! 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1.  讀取.txt中的矩陣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進行矩陣乘法 - 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matrixA * 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matrixB 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3.  將得到的矩陣數值，由小到大排序後輸出至ans_one.txt</a:t>
            </a:r>
            <a:br>
              <a:rPr b="1" lang="zh-TW" sz="2400">
                <a:latin typeface="Arial"/>
                <a:ea typeface="Arial"/>
                <a:cs typeface="Arial"/>
                <a:sym typeface="Arial"/>
              </a:rPr>
            </a:b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(輸出格式參考下頁)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建議使用套件：</a:t>
            </a:r>
            <a:r>
              <a:rPr b="1"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python_numpy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Q1 矩陣運算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/>
              <a:t>1. input矩陣Size是不固定的。</a:t>
            </a:r>
          </a:p>
          <a:p>
            <a:pPr lvl="0">
              <a:spcBef>
                <a:spcPts val="0"/>
              </a:spcBef>
              <a:buNone/>
            </a:pPr>
            <a:br>
              <a:rPr b="1" lang="zh-TW" sz="2400"/>
            </a:br>
            <a:r>
              <a:rPr b="1" lang="zh-TW" sz="2400"/>
              <a:t>2. input矩陣Size不會超過100*100。</a:t>
            </a:r>
            <a:br>
              <a:rPr b="1" lang="zh-TW" sz="2400"/>
            </a:br>
            <a:r>
              <a:rPr b="1" lang="zh-TW" sz="2400"/>
              <a:t>(不會在這個地方為難大家請放心)</a:t>
            </a:r>
            <a:br>
              <a:rPr b="1" lang="zh-TW" sz="2400"/>
            </a:br>
          </a:p>
          <a:p>
            <a:pPr lvl="0">
              <a:spcBef>
                <a:spcPts val="0"/>
              </a:spcBef>
              <a:buNone/>
            </a:pPr>
            <a:r>
              <a:rPr b="1" lang="zh-TW" sz="2400"/>
              <a:t>3. 若相乘結果不是一維,做法也是相同,</a:t>
            </a:r>
            <a:br>
              <a:rPr b="1" lang="zh-TW" sz="2400"/>
            </a:br>
            <a:r>
              <a:rPr b="1" lang="zh-TW" sz="2400"/>
              <a:t>請將相乘後得到矩陣中所有數字由小到大排列輸出。</a:t>
            </a:r>
            <a:br>
              <a:rPr b="1" lang="zh-TW" sz="2400"/>
            </a:br>
          </a:p>
          <a:p>
            <a:pPr lvl="0">
              <a:spcBef>
                <a:spcPts val="0"/>
              </a:spcBef>
              <a:buNone/>
            </a:pPr>
            <a:r>
              <a:rPr b="1" lang="zh-TW" sz="2400"/>
              <a:t>4. input矩陣內數字皆為整數，所以答案中輸出整數即可。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Q1 矩陣運算 - 輸出範例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一行一個數值，每行開頭即是數值，不要有任何的空格。</a:t>
            </a:r>
            <a:br>
              <a:rPr b="1" lang="zh-TW" sz="2400">
                <a:latin typeface="Arial"/>
                <a:ea typeface="Arial"/>
                <a:cs typeface="Arial"/>
                <a:sym typeface="Arial"/>
              </a:rPr>
            </a:b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請遵守格式，任何其他的格式都算錯誤。</a:t>
            </a:r>
            <a:br>
              <a:rPr b="1" lang="zh-TW" sz="2400">
                <a:latin typeface="Arial"/>
                <a:ea typeface="Arial"/>
                <a:cs typeface="Arial"/>
                <a:sym typeface="Arial"/>
              </a:rPr>
            </a:br>
            <a:r>
              <a:rPr b="1" lang="zh-TW" sz="2400" u="sng">
                <a:latin typeface="Arial"/>
                <a:ea typeface="Arial"/>
                <a:cs typeface="Arial"/>
                <a:sym typeface="Arial"/>
              </a:rPr>
              <a:t>最後一行換不換行都算正確。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66" y="3048850"/>
            <a:ext cx="1631200" cy="3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Q2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534192" y="2817959"/>
            <a:ext cx="3266899" cy="3034258"/>
            <a:chOff x="261750" y="2209500"/>
            <a:chExt cx="3490650" cy="3242075"/>
          </a:xfrm>
        </p:grpSpPr>
        <p:pic>
          <p:nvPicPr>
            <p:cNvPr descr="lena.png" id="111" name="Shape 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1750" y="2772875"/>
              <a:ext cx="2678700" cy="267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 txBox="1"/>
            <p:nvPr/>
          </p:nvSpPr>
          <p:spPr>
            <a:xfrm>
              <a:off x="1073700" y="2209500"/>
              <a:ext cx="26787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 sz="2400">
                  <a:solidFill>
                    <a:schemeClr val="accent4"/>
                  </a:solidFill>
                </a:rPr>
                <a:t>Input 1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3169827" y="2830851"/>
            <a:ext cx="3220151" cy="3021365"/>
            <a:chOff x="3230300" y="2223275"/>
            <a:chExt cx="3440700" cy="3228299"/>
          </a:xfrm>
        </p:grpSpPr>
        <p:pic>
          <p:nvPicPr>
            <p:cNvPr descr="lena_modified.png" id="114" name="Shape 1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0300" y="2772875"/>
              <a:ext cx="2678700" cy="267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 txBox="1"/>
            <p:nvPr/>
          </p:nvSpPr>
          <p:spPr>
            <a:xfrm>
              <a:off x="3992300" y="2223275"/>
              <a:ext cx="26787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400">
                  <a:solidFill>
                    <a:schemeClr val="accent4"/>
                  </a:solidFill>
                </a:rPr>
                <a:t>Input 2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6304671" y="2794094"/>
            <a:ext cx="3162827" cy="3058123"/>
            <a:chOff x="6198850" y="2184000"/>
            <a:chExt cx="3379450" cy="3267574"/>
          </a:xfrm>
        </p:grpSpPr>
        <p:pic>
          <p:nvPicPr>
            <p:cNvPr descr="answer.png" id="117" name="Shape 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98850" y="2772875"/>
              <a:ext cx="2678700" cy="267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99600" y="2184000"/>
              <a:ext cx="26787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400">
                  <a:solidFill>
                    <a:schemeClr val="accent4"/>
                  </a:solidFill>
                </a:rPr>
                <a:t>Out</a:t>
              </a:r>
              <a:r>
                <a:rPr lang="zh-TW" sz="2400">
                  <a:solidFill>
                    <a:schemeClr val="accent4"/>
                  </a:solidFill>
                </a:rPr>
                <a:t>put</a:t>
              </a:r>
              <a:r>
                <a:rPr lang="zh-TW" sz="2400">
                  <a:solidFill>
                    <a:srgbClr val="38761D"/>
                  </a:solidFill>
                </a:rPr>
                <a:t> </a:t>
              </a:r>
            </a:p>
          </p:txBody>
        </p:sp>
      </p:grpSp>
      <p:sp>
        <p:nvSpPr>
          <p:cNvPr id="119" name="Shape 119"/>
          <p:cNvSpPr/>
          <p:nvPr/>
        </p:nvSpPr>
        <p:spPr>
          <a:xfrm>
            <a:off x="6307713" y="3359096"/>
            <a:ext cx="2501100" cy="249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5762177" y="5132018"/>
            <a:ext cx="434632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5762177" y="4752324"/>
            <a:ext cx="434632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5762177" y="4357047"/>
            <a:ext cx="434632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5762177" y="3977352"/>
            <a:ext cx="434632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444975" y="1570525"/>
            <a:ext cx="82059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zh-TW" sz="2400">
                <a:solidFill>
                  <a:schemeClr val="dk2"/>
                </a:solidFill>
              </a:rPr>
              <a:t>讀取lena.png與lena_modified.png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b="1" lang="zh-TW" sz="2400">
                <a:solidFill>
                  <a:schemeClr val="dk2"/>
                </a:solidFill>
              </a:rPr>
              <a:t>使用後者異於前者的部分產生相同格式的新圖檔(ans_two.png)。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6884200" y="5448900"/>
            <a:ext cx="13200" cy="519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6609325" y="5940400"/>
            <a:ext cx="1675200" cy="377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(0,0,0,0) in RGBA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885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繳交格式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50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./Q1.sh matrixA.txt matrixB.txt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	輸出檔名: ans_one.txt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./Q2.sh  lena.png lena_modified.png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	輸出檔名: ans_two.png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將這兩個script以及你的程式放在</a:t>
            </a:r>
            <a:r>
              <a:rPr b="1"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ML2017/hw0/</a:t>
            </a: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底下</a:t>
            </a:r>
            <a:br>
              <a:rPr b="1" lang="zh-TW" sz="2000">
                <a:latin typeface="Arial"/>
                <a:ea typeface="Arial"/>
                <a:cs typeface="Arial"/>
                <a:sym typeface="Arial"/>
              </a:rPr>
            </a:br>
            <a:r>
              <a:rPr b="1"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ML2017</a:t>
            </a: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是助教改作業的repository，hw0是本次作業的資料夾名稱，請大家將作業放在正確的地方，沒放正確是不會被批改的，位置如下：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ML2017/hw0/Q1.sh</a:t>
            </a:r>
            <a:br>
              <a:rPr b="1" lang="zh-TW" sz="2000">
                <a:latin typeface="Arial"/>
                <a:ea typeface="Arial"/>
                <a:cs typeface="Arial"/>
                <a:sym typeface="Arial"/>
              </a:rPr>
            </a:b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ML2017/hw0/Q2.sh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填Git Repo URL表單: </a:t>
            </a:r>
            <a:r>
              <a:rPr lang="zh-TW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https://goo.gl/forms/XtzWWLoENzhk9FSi2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