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68" r:id="rId1"/>
  </p:sldMasterIdLst>
  <p:notesMasterIdLst>
    <p:notesMasterId r:id="rId16"/>
  </p:notesMasterIdLst>
  <p:sldIdLst>
    <p:sldId id="256" r:id="rId2"/>
    <p:sldId id="263" r:id="rId3"/>
    <p:sldId id="257" r:id="rId4"/>
    <p:sldId id="264" r:id="rId5"/>
    <p:sldId id="258" r:id="rId6"/>
    <p:sldId id="265" r:id="rId7"/>
    <p:sldId id="259" r:id="rId8"/>
    <p:sldId id="266" r:id="rId9"/>
    <p:sldId id="269" r:id="rId10"/>
    <p:sldId id="260" r:id="rId11"/>
    <p:sldId id="270" r:id="rId12"/>
    <p:sldId id="261" r:id="rId13"/>
    <p:sldId id="268" r:id="rId14"/>
    <p:sldId id="262"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16" autoAdjust="0"/>
    <p:restoredTop sz="85176" autoAdjust="0"/>
  </p:normalViewPr>
  <p:slideViewPr>
    <p:cSldViewPr snapToGrid="0">
      <p:cViewPr varScale="1">
        <p:scale>
          <a:sx n="95" d="100"/>
          <a:sy n="95" d="100"/>
        </p:scale>
        <p:origin x="330" y="78"/>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79B409-9CE1-4F7F-B4DB-97AEEA255B2C}" type="datetimeFigureOut">
              <a:rPr lang="zh-TW" altLang="en-US" smtClean="0"/>
              <a:t>2018/1/15</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86CD97-13EA-49C7-9631-2EF8FA5B95FB}" type="slidenum">
              <a:rPr lang="zh-TW" altLang="en-US" smtClean="0"/>
              <a:t>‹#›</a:t>
            </a:fld>
            <a:endParaRPr lang="zh-TW" altLang="en-US"/>
          </a:p>
        </p:txBody>
      </p:sp>
    </p:spTree>
    <p:extLst>
      <p:ext uri="{BB962C8B-B14F-4D97-AF65-F5344CB8AC3E}">
        <p14:creationId xmlns:p14="http://schemas.microsoft.com/office/powerpoint/2010/main" val="28477692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AB86CD97-13EA-49C7-9631-2EF8FA5B95FB}" type="slidenum">
              <a:rPr lang="zh-TW" altLang="en-US" smtClean="0"/>
              <a:t>1</a:t>
            </a:fld>
            <a:endParaRPr lang="zh-TW" altLang="en-US"/>
          </a:p>
        </p:txBody>
      </p:sp>
    </p:spTree>
    <p:extLst>
      <p:ext uri="{BB962C8B-B14F-4D97-AF65-F5344CB8AC3E}">
        <p14:creationId xmlns:p14="http://schemas.microsoft.com/office/powerpoint/2010/main" val="25526402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1300941"/>
            <a:ext cx="8915399" cy="2547852"/>
          </a:xfrm>
        </p:spPr>
        <p:txBody>
          <a:bodyPr anchor="ctr">
            <a:normAutofit/>
          </a:bodyPr>
          <a:lstStyle>
            <a:lvl1pPr algn="ctr">
              <a:defRPr sz="5400"/>
            </a:lvl1pPr>
          </a:lstStyle>
          <a:p>
            <a:r>
              <a:rPr lang="zh-TW" altLang="en-US" dirty="0"/>
              <a:t>按一下以編輯母片標題樣式</a:t>
            </a:r>
            <a:endParaRPr lang="en-US" dirty="0"/>
          </a:p>
        </p:txBody>
      </p:sp>
      <p:sp>
        <p:nvSpPr>
          <p:cNvPr id="3" name="Subtitle 2"/>
          <p:cNvSpPr>
            <a:spLocks noGrp="1"/>
          </p:cNvSpPr>
          <p:nvPr>
            <p:ph type="subTitle" idx="1"/>
          </p:nvPr>
        </p:nvSpPr>
        <p:spPr>
          <a:xfrm>
            <a:off x="2589212" y="3848794"/>
            <a:ext cx="8915399" cy="1841906"/>
          </a:xfrm>
        </p:spPr>
        <p:txBody>
          <a:bodyPr anchor="t"/>
          <a:lstStyle>
            <a:lvl1pPr marL="0" indent="0" algn="ctr">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dirty="0"/>
              <a:t>按一下以編輯母片副標題樣式</a:t>
            </a:r>
            <a:endParaRPr lang="en-US" dirty="0"/>
          </a:p>
        </p:txBody>
      </p:sp>
      <p:sp>
        <p:nvSpPr>
          <p:cNvPr id="4" name="Date Placeholder 3"/>
          <p:cNvSpPr>
            <a:spLocks noGrp="1"/>
          </p:cNvSpPr>
          <p:nvPr>
            <p:ph type="dt" sz="half" idx="10"/>
          </p:nvPr>
        </p:nvSpPr>
        <p:spPr/>
        <p:txBody>
          <a:bodyPr/>
          <a:lstStyle/>
          <a:p>
            <a:fld id="{0F6A44CF-258D-4C29-8BB6-5FD6DE38F2D5}" type="datetime1">
              <a:rPr lang="en-US" altLang="zh-TW" smtClean="0"/>
              <a:t>1/15/2018</a:t>
            </a:fld>
            <a:endParaRPr lang="en-US" dirty="0"/>
          </a:p>
        </p:txBody>
      </p:sp>
      <p:sp>
        <p:nvSpPr>
          <p:cNvPr id="5" name="Footer Placeholder 4"/>
          <p:cNvSpPr>
            <a:spLocks noGrp="1"/>
          </p:cNvSpPr>
          <p:nvPr>
            <p:ph type="ftr" sz="quarter" idx="11"/>
          </p:nvPr>
        </p:nvSpPr>
        <p:spPr/>
        <p:txBody>
          <a:bodyPr/>
          <a:lstStyle/>
          <a:p>
            <a:r>
              <a:rPr lang="zh-TW" altLang="en-US"/>
              <a:t>國立成功大學機械工程學系 虛擬實境與多媒體研究室 </a:t>
            </a:r>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064096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標題與說明文字">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TW" altLang="en-US" dirty="0"/>
              <a:t>按一下以編輯母片標題樣式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B20C6AFB-1971-4EC2-A3E3-4D5C6A33E605}" type="datetime1">
              <a:rPr lang="en-US" altLang="zh-TW" smtClean="0"/>
              <a:t>1/15/2018</a:t>
            </a:fld>
            <a:endParaRPr lang="en-US" dirty="0"/>
          </a:p>
        </p:txBody>
      </p:sp>
      <p:sp>
        <p:nvSpPr>
          <p:cNvPr id="5" name="Footer Placeholder 4"/>
          <p:cNvSpPr>
            <a:spLocks noGrp="1"/>
          </p:cNvSpPr>
          <p:nvPr>
            <p:ph type="ftr" sz="quarter" idx="11"/>
          </p:nvPr>
        </p:nvSpPr>
        <p:spPr/>
        <p:txBody>
          <a:bodyPr/>
          <a:lstStyle/>
          <a:p>
            <a:r>
              <a:rPr lang="zh-TW" altLang="en-US"/>
              <a:t>國立成功大學機械工程學系 虛擬實境與多媒體研究室 </a:t>
            </a:r>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60511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述 (含標題)">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TW" altLang="en-US"/>
              <a:t>按一下以編輯母片標題樣式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編輯母片文字樣式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F147AEDF-4CF9-4427-9600-991C1570F592}" type="datetime1">
              <a:rPr lang="en-US" altLang="zh-TW" smtClean="0"/>
              <a:t>1/15/2018</a:t>
            </a:fld>
            <a:endParaRPr lang="en-US" dirty="0"/>
          </a:p>
        </p:txBody>
      </p:sp>
      <p:sp>
        <p:nvSpPr>
          <p:cNvPr id="5" name="Footer Placeholder 4"/>
          <p:cNvSpPr>
            <a:spLocks noGrp="1"/>
          </p:cNvSpPr>
          <p:nvPr>
            <p:ph type="ftr" sz="quarter" idx="11"/>
          </p:nvPr>
        </p:nvSpPr>
        <p:spPr/>
        <p:txBody>
          <a:bodyPr/>
          <a:lstStyle/>
          <a:p>
            <a:r>
              <a:rPr lang="zh-TW" altLang="en-US"/>
              <a:t>國立成功大學機械工程學系 虛擬實境與多媒體研究室 </a:t>
            </a:r>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0190646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TW" altLang="en-US"/>
              <a:t>按一下以編輯母片標題樣式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TW" altLang="en-US"/>
              <a:t>編輯母片文字樣式</a:t>
            </a:r>
          </a:p>
        </p:txBody>
      </p:sp>
      <p:sp>
        <p:nvSpPr>
          <p:cNvPr id="5" name="Date Placeholder 4"/>
          <p:cNvSpPr>
            <a:spLocks noGrp="1"/>
          </p:cNvSpPr>
          <p:nvPr>
            <p:ph type="dt" sz="half" idx="10"/>
          </p:nvPr>
        </p:nvSpPr>
        <p:spPr/>
        <p:txBody>
          <a:bodyPr/>
          <a:lstStyle/>
          <a:p>
            <a:fld id="{A68958D4-B41A-45DD-AE56-CB4D49D3644F}" type="datetime1">
              <a:rPr lang="en-US" altLang="zh-TW" smtClean="0"/>
              <a:t>1/15/2018</a:t>
            </a:fld>
            <a:endParaRPr lang="en-US" dirty="0"/>
          </a:p>
        </p:txBody>
      </p:sp>
      <p:sp>
        <p:nvSpPr>
          <p:cNvPr id="6" name="Footer Placeholder 5"/>
          <p:cNvSpPr>
            <a:spLocks noGrp="1"/>
          </p:cNvSpPr>
          <p:nvPr>
            <p:ph type="ftr" sz="quarter" idx="11"/>
          </p:nvPr>
        </p:nvSpPr>
        <p:spPr/>
        <p:txBody>
          <a:bodyPr/>
          <a:lstStyle/>
          <a:p>
            <a:r>
              <a:rPr lang="zh-TW" altLang="en-US"/>
              <a:t>國立成功大學機械工程學系 虛擬實境與多媒體研究室 </a:t>
            </a:r>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710403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述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TW" altLang="en-US"/>
              <a:t>按一下以編輯母片標題樣式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編輯母片文字樣式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TW" altLang="en-US"/>
              <a:t>編輯母片文字樣式</a:t>
            </a:r>
          </a:p>
        </p:txBody>
      </p:sp>
      <p:sp>
        <p:nvSpPr>
          <p:cNvPr id="5" name="Date Placeholder 4"/>
          <p:cNvSpPr>
            <a:spLocks noGrp="1"/>
          </p:cNvSpPr>
          <p:nvPr>
            <p:ph type="dt" sz="half" idx="10"/>
          </p:nvPr>
        </p:nvSpPr>
        <p:spPr/>
        <p:txBody>
          <a:bodyPr/>
          <a:lstStyle/>
          <a:p>
            <a:fld id="{6A4056CE-E90E-49D2-BFC3-EA6A95A35D98}" type="datetime1">
              <a:rPr lang="en-US" altLang="zh-TW" smtClean="0"/>
              <a:t>1/15/2018</a:t>
            </a:fld>
            <a:endParaRPr lang="en-US" dirty="0"/>
          </a:p>
        </p:txBody>
      </p:sp>
      <p:sp>
        <p:nvSpPr>
          <p:cNvPr id="6" name="Footer Placeholder 5"/>
          <p:cNvSpPr>
            <a:spLocks noGrp="1"/>
          </p:cNvSpPr>
          <p:nvPr>
            <p:ph type="ftr" sz="quarter" idx="11"/>
          </p:nvPr>
        </p:nvSpPr>
        <p:spPr/>
        <p:txBody>
          <a:bodyPr/>
          <a:lstStyle/>
          <a:p>
            <a:r>
              <a:rPr lang="zh-TW" altLang="en-US"/>
              <a:t>國立成功大學機械工程學系 虛擬實境與多媒體研究室 </a:t>
            </a:r>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8290788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是非題">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TW" altLang="en-US"/>
              <a:t>按一下以編輯母片標題樣式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編輯母片文字樣式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TW" altLang="en-US"/>
              <a:t>編輯母片文字樣式</a:t>
            </a:r>
          </a:p>
        </p:txBody>
      </p:sp>
      <p:sp>
        <p:nvSpPr>
          <p:cNvPr id="5" name="Date Placeholder 4"/>
          <p:cNvSpPr>
            <a:spLocks noGrp="1"/>
          </p:cNvSpPr>
          <p:nvPr>
            <p:ph type="dt" sz="half" idx="10"/>
          </p:nvPr>
        </p:nvSpPr>
        <p:spPr/>
        <p:txBody>
          <a:bodyPr/>
          <a:lstStyle/>
          <a:p>
            <a:fld id="{4B80A9A0-664F-4A5F-AE59-564D30A524B5}" type="datetime1">
              <a:rPr lang="en-US" altLang="zh-TW" smtClean="0"/>
              <a:t>1/15/2018</a:t>
            </a:fld>
            <a:endParaRPr lang="en-US" dirty="0"/>
          </a:p>
        </p:txBody>
      </p:sp>
      <p:sp>
        <p:nvSpPr>
          <p:cNvPr id="6" name="Footer Placeholder 5"/>
          <p:cNvSpPr>
            <a:spLocks noGrp="1"/>
          </p:cNvSpPr>
          <p:nvPr>
            <p:ph type="ftr" sz="quarter" idx="11"/>
          </p:nvPr>
        </p:nvSpPr>
        <p:spPr/>
        <p:txBody>
          <a:bodyPr/>
          <a:lstStyle/>
          <a:p>
            <a:r>
              <a:rPr lang="zh-TW" altLang="en-US"/>
              <a:t>國立成功大學機械工程學系 虛擬實境與多媒體研究室 </a:t>
            </a:r>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220407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ncho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DF4BD8C5-3DF9-4C02-96CD-61480E1B8305}" type="datetime1">
              <a:rPr lang="en-US" altLang="zh-TW" smtClean="0"/>
              <a:t>1/15/2018</a:t>
            </a:fld>
            <a:endParaRPr lang="en-US" dirty="0"/>
          </a:p>
        </p:txBody>
      </p:sp>
      <p:sp>
        <p:nvSpPr>
          <p:cNvPr id="5" name="Footer Placeholder 4"/>
          <p:cNvSpPr>
            <a:spLocks noGrp="1"/>
          </p:cNvSpPr>
          <p:nvPr>
            <p:ph type="ftr" sz="quarter" idx="11"/>
          </p:nvPr>
        </p:nvSpPr>
        <p:spPr/>
        <p:txBody>
          <a:bodyPr/>
          <a:lstStyle/>
          <a:p>
            <a:r>
              <a:rPr lang="zh-TW" altLang="en-US"/>
              <a:t>國立成功大學機械工程學系 虛擬實境與多媒體研究室 </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602606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E42E5612-C8D5-4592-85DD-9C1AC7A7F66B}" type="datetime1">
              <a:rPr lang="en-US" altLang="zh-TW" smtClean="0"/>
              <a:t>1/15/2018</a:t>
            </a:fld>
            <a:endParaRPr lang="en-US" dirty="0"/>
          </a:p>
        </p:txBody>
      </p:sp>
      <p:sp>
        <p:nvSpPr>
          <p:cNvPr id="5" name="Footer Placeholder 4"/>
          <p:cNvSpPr>
            <a:spLocks noGrp="1"/>
          </p:cNvSpPr>
          <p:nvPr>
            <p:ph type="ftr" sz="quarter" idx="11"/>
          </p:nvPr>
        </p:nvSpPr>
        <p:spPr/>
        <p:txBody>
          <a:bodyPr/>
          <a:lstStyle/>
          <a:p>
            <a:r>
              <a:rPr lang="zh-TW" altLang="en-US"/>
              <a:t>國立成功大學機械工程學系 虛擬實境與多媒體研究室 </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783367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TW" altLang="en-US"/>
              <a:t>按一下以編輯母片標題樣式</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BA8B0493-615A-415D-BEF2-3189D4AA9D6B}" type="datetime1">
              <a:rPr lang="en-US" altLang="zh-TW" smtClean="0"/>
              <a:t>1/15/2018</a:t>
            </a:fld>
            <a:endParaRPr lang="en-US" dirty="0"/>
          </a:p>
        </p:txBody>
      </p:sp>
      <p:sp>
        <p:nvSpPr>
          <p:cNvPr id="5" name="Footer Placeholder 4"/>
          <p:cNvSpPr>
            <a:spLocks noGrp="1"/>
          </p:cNvSpPr>
          <p:nvPr>
            <p:ph type="ftr" sz="quarter" idx="11"/>
          </p:nvPr>
        </p:nvSpPr>
        <p:spPr/>
        <p:txBody>
          <a:bodyPr/>
          <a:lstStyle/>
          <a:p>
            <a:r>
              <a:rPr lang="zh-TW" altLang="en-US"/>
              <a:t>國立成功大學機械工程學系 虛擬實境與多媒體研究室</a:t>
            </a:r>
          </a:p>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877266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TW" altLang="en-US" dirty="0"/>
              <a:t>按一下以編輯母片標題樣式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2711EE5A-50D8-4C28-9247-1419FCDE4010}" type="datetime1">
              <a:rPr lang="en-US" altLang="zh-TW" smtClean="0"/>
              <a:t>1/15/2018</a:t>
            </a:fld>
            <a:endParaRPr lang="en-US" dirty="0"/>
          </a:p>
        </p:txBody>
      </p:sp>
      <p:sp>
        <p:nvSpPr>
          <p:cNvPr id="5" name="Footer Placeholder 4"/>
          <p:cNvSpPr>
            <a:spLocks noGrp="1"/>
          </p:cNvSpPr>
          <p:nvPr>
            <p:ph type="ftr" sz="quarter" idx="11"/>
          </p:nvPr>
        </p:nvSpPr>
        <p:spPr/>
        <p:txBody>
          <a:bodyPr/>
          <a:lstStyle/>
          <a:p>
            <a:r>
              <a:rPr lang="zh-TW" altLang="en-US"/>
              <a:t>國立成功大學機械工程學系 虛擬實境與多媒體研究室 </a:t>
            </a:r>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16878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EAB6A347-E137-48EA-93A9-B54848BD1E7B}" type="datetime1">
              <a:rPr lang="en-US" altLang="zh-TW" smtClean="0"/>
              <a:t>1/15/2018</a:t>
            </a:fld>
            <a:endParaRPr lang="en-US" dirty="0"/>
          </a:p>
        </p:txBody>
      </p:sp>
      <p:sp>
        <p:nvSpPr>
          <p:cNvPr id="6" name="Footer Placeholder 5"/>
          <p:cNvSpPr>
            <a:spLocks noGrp="1"/>
          </p:cNvSpPr>
          <p:nvPr>
            <p:ph type="ftr" sz="quarter" idx="11"/>
          </p:nvPr>
        </p:nvSpPr>
        <p:spPr/>
        <p:txBody>
          <a:bodyPr/>
          <a:lstStyle/>
          <a:p>
            <a:r>
              <a:rPr lang="zh-TW" altLang="en-US"/>
              <a:t>國立成功大學機械工程學系 虛擬實境與多媒體研究室</a:t>
            </a:r>
          </a:p>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7256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7B9144A2-23C3-499D-82D3-844D7149A67E}" type="datetime1">
              <a:rPr lang="en-US" altLang="zh-TW" smtClean="0"/>
              <a:t>1/15/2018</a:t>
            </a:fld>
            <a:endParaRPr lang="en-US" dirty="0"/>
          </a:p>
        </p:txBody>
      </p:sp>
      <p:sp>
        <p:nvSpPr>
          <p:cNvPr id="8" name="Footer Placeholder 7"/>
          <p:cNvSpPr>
            <a:spLocks noGrp="1"/>
          </p:cNvSpPr>
          <p:nvPr>
            <p:ph type="ftr" sz="quarter" idx="11"/>
          </p:nvPr>
        </p:nvSpPr>
        <p:spPr/>
        <p:txBody>
          <a:bodyPr/>
          <a:lstStyle/>
          <a:p>
            <a:r>
              <a:rPr lang="zh-TW" altLang="en-US"/>
              <a:t>國立成功大學機械工程學系 虛擬實境與多媒體研究室 </a:t>
            </a:r>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36670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1A9B9C7C-90AA-427B-BC13-8634257408F7}" type="datetime1">
              <a:rPr lang="en-US" altLang="zh-TW" smtClean="0"/>
              <a:t>1/15/2018</a:t>
            </a:fld>
            <a:endParaRPr lang="en-US" dirty="0"/>
          </a:p>
        </p:txBody>
      </p:sp>
      <p:sp>
        <p:nvSpPr>
          <p:cNvPr id="4" name="Footer Placeholder 3"/>
          <p:cNvSpPr>
            <a:spLocks noGrp="1"/>
          </p:cNvSpPr>
          <p:nvPr>
            <p:ph type="ftr" sz="quarter" idx="11"/>
          </p:nvPr>
        </p:nvSpPr>
        <p:spPr/>
        <p:txBody>
          <a:bodyPr/>
          <a:lstStyle/>
          <a:p>
            <a:r>
              <a:rPr lang="zh-TW" altLang="en-US"/>
              <a:t>國立成功大學機械工程學系 虛擬實境與多媒體研究室 </a:t>
            </a:r>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394437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D9AB0D-4C4F-4C33-AA4B-5A0C71D6DA96}" type="datetime1">
              <a:rPr lang="en-US" altLang="zh-TW" smtClean="0"/>
              <a:t>1/15/2018</a:t>
            </a:fld>
            <a:endParaRPr lang="en-US" dirty="0"/>
          </a:p>
        </p:txBody>
      </p:sp>
      <p:sp>
        <p:nvSpPr>
          <p:cNvPr id="3" name="Footer Placeholder 2"/>
          <p:cNvSpPr>
            <a:spLocks noGrp="1"/>
          </p:cNvSpPr>
          <p:nvPr>
            <p:ph type="ftr" sz="quarter" idx="11"/>
          </p:nvPr>
        </p:nvSpPr>
        <p:spPr/>
        <p:txBody>
          <a:bodyPr/>
          <a:lstStyle/>
          <a:p>
            <a:r>
              <a:rPr lang="zh-TW" altLang="en-US"/>
              <a:t>國立成功大學機械工程學系 虛擬實境與多媒體研究室 </a:t>
            </a:r>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894574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TW" altLang="en-US"/>
              <a:t>按一下以編輯母片標題樣式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5" name="Date Placeholder 4"/>
          <p:cNvSpPr>
            <a:spLocks noGrp="1"/>
          </p:cNvSpPr>
          <p:nvPr>
            <p:ph type="dt" sz="half" idx="10"/>
          </p:nvPr>
        </p:nvSpPr>
        <p:spPr/>
        <p:txBody>
          <a:bodyPr/>
          <a:lstStyle/>
          <a:p>
            <a:fld id="{AA89B88E-85C9-4C5B-B005-B4E58CAD9ABB}" type="datetime1">
              <a:rPr lang="en-US" altLang="zh-TW" smtClean="0"/>
              <a:t>1/15/2018</a:t>
            </a:fld>
            <a:endParaRPr lang="en-US" dirty="0"/>
          </a:p>
        </p:txBody>
      </p:sp>
      <p:sp>
        <p:nvSpPr>
          <p:cNvPr id="6" name="Footer Placeholder 5"/>
          <p:cNvSpPr>
            <a:spLocks noGrp="1"/>
          </p:cNvSpPr>
          <p:nvPr>
            <p:ph type="ftr" sz="quarter" idx="11"/>
          </p:nvPr>
        </p:nvSpPr>
        <p:spPr/>
        <p:txBody>
          <a:bodyPr/>
          <a:lstStyle/>
          <a:p>
            <a:r>
              <a:rPr lang="zh-TW" altLang="en-US"/>
              <a:t>國立成功大學機械工程學系 虛擬實境與多媒體研究室 </a:t>
            </a:r>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899609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5" name="Date Placeholder 4"/>
          <p:cNvSpPr>
            <a:spLocks noGrp="1"/>
          </p:cNvSpPr>
          <p:nvPr>
            <p:ph type="dt" sz="half" idx="10"/>
          </p:nvPr>
        </p:nvSpPr>
        <p:spPr/>
        <p:txBody>
          <a:bodyPr/>
          <a:lstStyle/>
          <a:p>
            <a:fld id="{167B0B0F-EB62-4D23-9AB9-FBCEF89463CF}" type="datetime1">
              <a:rPr lang="en-US" altLang="zh-TW" smtClean="0"/>
              <a:t>1/15/2018</a:t>
            </a:fld>
            <a:endParaRPr lang="en-US" dirty="0"/>
          </a:p>
        </p:txBody>
      </p:sp>
      <p:sp>
        <p:nvSpPr>
          <p:cNvPr id="6" name="Footer Placeholder 5"/>
          <p:cNvSpPr>
            <a:spLocks noGrp="1"/>
          </p:cNvSpPr>
          <p:nvPr>
            <p:ph type="ftr" sz="quarter" idx="11"/>
          </p:nvPr>
        </p:nvSpPr>
        <p:spPr/>
        <p:txBody>
          <a:bodyPr/>
          <a:lstStyle/>
          <a:p>
            <a:r>
              <a:rPr lang="zh-TW" altLang="en-US"/>
              <a:t>國立成功大學機械工程學系 虛擬實境與多媒體研究室 </a:t>
            </a:r>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597418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TW" altLang="en-US" dirty="0"/>
              <a:t>按一下以編輯母片標題樣式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TW" altLang="en-US" dirty="0"/>
              <a:t>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9F0480E-44FE-4732-9BC6-2A4F6D292CA6}" type="datetime1">
              <a:rPr lang="en-US" altLang="zh-TW" smtClean="0"/>
              <a:t>1/15/2018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zh-TW" altLang="en-US"/>
              <a:t>國立成功大學機械工程學系 虛擬實境與多媒體研究室</a:t>
            </a:r>
          </a:p>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03222499"/>
      </p:ext>
    </p:extLst>
  </p:cSld>
  <p:clrMap bg1="dk1" tx1="lt1" bg2="dk2" tx2="lt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Lst>
  <p:hf hd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just" defTabSz="457200" rtl="0" eaLnBrk="1" latinLnBrk="0" hangingPunct="1">
        <a:spcBef>
          <a:spcPts val="1000"/>
        </a:spcBef>
        <a:spcAft>
          <a:spcPts val="0"/>
        </a:spcAft>
        <a:buClr>
          <a:schemeClr val="accent1"/>
        </a:buClr>
        <a:buFont typeface="Wingdings 3" charset="2"/>
        <a:buChar char=""/>
        <a:defRPr sz="2000" kern="1200">
          <a:solidFill>
            <a:schemeClr val="tx1">
              <a:lumMod val="75000"/>
              <a:lumOff val="25000"/>
            </a:schemeClr>
          </a:solidFill>
          <a:latin typeface="+mn-lt"/>
          <a:ea typeface="+mn-ea"/>
          <a:cs typeface="+mn-cs"/>
        </a:defRPr>
      </a:lvl1pPr>
      <a:lvl2pPr marL="742950" indent="-285750" algn="just"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2pPr>
      <a:lvl3pPr marL="1143000" indent="-228600" algn="just"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just"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just"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nchor="ctr">
            <a:normAutofit/>
          </a:bodyPr>
          <a:lstStyle/>
          <a:p>
            <a:pPr>
              <a:lnSpc>
                <a:spcPct val="150000"/>
              </a:lnSpc>
            </a:pPr>
            <a:r>
              <a:rPr lang="zh-TW" altLang="zh-TW" sz="4000" dirty="0"/>
              <a:t>物件導向程式設計</a:t>
            </a:r>
            <a:r>
              <a:rPr lang="zh-TW" altLang="en-US" sz="4000" dirty="0"/>
              <a:t/>
            </a:r>
            <a:br>
              <a:rPr lang="zh-TW" altLang="en-US" sz="4000" dirty="0"/>
            </a:br>
            <a:r>
              <a:rPr lang="zh-TW" altLang="en-US" sz="4000" dirty="0"/>
              <a:t>網格模型轉換至</a:t>
            </a:r>
            <a:r>
              <a:rPr lang="en-US" altLang="zh-TW" sz="4000" dirty="0"/>
              <a:t>LDI</a:t>
            </a:r>
            <a:r>
              <a:rPr lang="zh-TW" altLang="en-US" sz="4000" dirty="0"/>
              <a:t>結構之實作</a:t>
            </a:r>
            <a:endParaRPr lang="zh-TW" altLang="en-US" sz="4000" b="1" dirty="0">
              <a:latin typeface="Calibri" panose="020F0502020204030204" pitchFamily="34" charset="0"/>
            </a:endParaRPr>
          </a:p>
        </p:txBody>
      </p:sp>
      <p:sp>
        <p:nvSpPr>
          <p:cNvPr id="3" name="副標題 2"/>
          <p:cNvSpPr>
            <a:spLocks noGrp="1"/>
          </p:cNvSpPr>
          <p:nvPr>
            <p:ph type="subTitle" idx="1"/>
          </p:nvPr>
        </p:nvSpPr>
        <p:spPr/>
        <p:txBody>
          <a:bodyPr>
            <a:normAutofit lnSpcReduction="10000"/>
          </a:bodyPr>
          <a:lstStyle/>
          <a:p>
            <a:r>
              <a:rPr lang="zh-TW" altLang="en-US" sz="2400" dirty="0">
                <a:latin typeface="標楷體" panose="03000509000000000000" pitchFamily="65" charset="-120"/>
                <a:ea typeface="標楷體" panose="03000509000000000000" pitchFamily="65" charset="-120"/>
              </a:rPr>
              <a:t>系級班別</a:t>
            </a:r>
            <a:r>
              <a:rPr lang="en-US" altLang="zh-TW" sz="2400" dirty="0">
                <a:latin typeface="標楷體" panose="03000509000000000000" pitchFamily="65" charset="-120"/>
                <a:ea typeface="標楷體" panose="03000509000000000000" pitchFamily="65" charset="-120"/>
              </a:rPr>
              <a:t>:</a:t>
            </a:r>
            <a:r>
              <a:rPr lang="zh-TW" altLang="en-US" sz="2400" dirty="0">
                <a:latin typeface="標楷體" panose="03000509000000000000" pitchFamily="65" charset="-120"/>
                <a:ea typeface="標楷體" panose="03000509000000000000" pitchFamily="65" charset="-120"/>
              </a:rPr>
              <a:t> 碩一</a:t>
            </a:r>
            <a:endParaRPr lang="en-US" altLang="zh-TW" sz="2400" dirty="0">
              <a:latin typeface="標楷體" panose="03000509000000000000" pitchFamily="65" charset="-120"/>
              <a:ea typeface="標楷體" panose="03000509000000000000" pitchFamily="65" charset="-120"/>
            </a:endParaRPr>
          </a:p>
          <a:p>
            <a:r>
              <a:rPr lang="zh-TW" altLang="en-US" sz="2400" dirty="0">
                <a:latin typeface="標楷體" panose="03000509000000000000" pitchFamily="65" charset="-120"/>
                <a:ea typeface="標楷體" panose="03000509000000000000" pitchFamily="65" charset="-120"/>
              </a:rPr>
              <a:t>學號</a:t>
            </a:r>
            <a:r>
              <a:rPr lang="en-US" altLang="zh-TW" sz="2400" dirty="0">
                <a:latin typeface="標楷體" panose="03000509000000000000" pitchFamily="65" charset="-120"/>
                <a:ea typeface="標楷體" panose="03000509000000000000" pitchFamily="65" charset="-120"/>
              </a:rPr>
              <a:t>:</a:t>
            </a:r>
            <a:r>
              <a:rPr lang="zh-TW" altLang="en-US" sz="2400" dirty="0">
                <a:latin typeface="標楷體" panose="03000509000000000000" pitchFamily="65" charset="-120"/>
                <a:ea typeface="標楷體" panose="03000509000000000000" pitchFamily="65" charset="-120"/>
              </a:rPr>
              <a:t> </a:t>
            </a:r>
            <a:r>
              <a:rPr lang="en-US" altLang="zh-TW" sz="2400" dirty="0">
                <a:latin typeface="標楷體" panose="03000509000000000000" pitchFamily="65" charset="-120"/>
                <a:ea typeface="標楷體" panose="03000509000000000000" pitchFamily="65" charset="-120"/>
              </a:rPr>
              <a:t>N16064755</a:t>
            </a:r>
          </a:p>
          <a:p>
            <a:r>
              <a:rPr lang="zh-TW" altLang="en-US" sz="2400" dirty="0">
                <a:latin typeface="標楷體" panose="03000509000000000000" pitchFamily="65" charset="-120"/>
                <a:ea typeface="標楷體" panose="03000509000000000000" pitchFamily="65" charset="-120"/>
              </a:rPr>
              <a:t>姓名</a:t>
            </a:r>
            <a:r>
              <a:rPr lang="en-US" altLang="zh-TW" sz="2400" dirty="0">
                <a:latin typeface="標楷體" panose="03000509000000000000" pitchFamily="65" charset="-120"/>
                <a:ea typeface="標楷體" panose="03000509000000000000" pitchFamily="65" charset="-120"/>
              </a:rPr>
              <a:t>:</a:t>
            </a:r>
            <a:r>
              <a:rPr lang="zh-TW" altLang="en-US" sz="2400" dirty="0">
                <a:latin typeface="標楷體" panose="03000509000000000000" pitchFamily="65" charset="-120"/>
                <a:ea typeface="標楷體" panose="03000509000000000000" pitchFamily="65" charset="-120"/>
              </a:rPr>
              <a:t>許軒懷</a:t>
            </a:r>
            <a:endParaRPr lang="en-US" altLang="zh-TW" sz="2400" dirty="0">
              <a:latin typeface="標楷體" panose="03000509000000000000" pitchFamily="65" charset="-120"/>
              <a:ea typeface="標楷體" panose="03000509000000000000" pitchFamily="65" charset="-120"/>
            </a:endParaRPr>
          </a:p>
          <a:p>
            <a:r>
              <a:rPr lang="zh-TW" altLang="en-US" sz="2400" dirty="0">
                <a:latin typeface="標楷體" panose="03000509000000000000" pitchFamily="65" charset="-120"/>
                <a:ea typeface="標楷體" panose="03000509000000000000" pitchFamily="65" charset="-120"/>
              </a:rPr>
              <a:t>日期</a:t>
            </a:r>
            <a:r>
              <a:rPr lang="en-US" altLang="zh-TW" sz="2400" dirty="0">
                <a:latin typeface="標楷體" panose="03000509000000000000" pitchFamily="65" charset="-120"/>
                <a:ea typeface="標楷體" panose="03000509000000000000" pitchFamily="65" charset="-120"/>
              </a:rPr>
              <a:t>:2018/01/15</a:t>
            </a:r>
            <a:endParaRPr lang="zh-TW" altLang="en-US" sz="2400"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2136023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5">
            <a:extLst>
              <a:ext uri="{FF2B5EF4-FFF2-40B4-BE49-F238E27FC236}">
                <a16:creationId xmlns:a16="http://schemas.microsoft.com/office/drawing/2014/main" id="{284BD2CB-143C-490F-B21E-21A3B95ACF54}"/>
              </a:ext>
            </a:extLst>
          </p:cNvPr>
          <p:cNvSpPr>
            <a:spLocks noGrp="1"/>
          </p:cNvSpPr>
          <p:nvPr>
            <p:ph type="ctrTitle"/>
          </p:nvPr>
        </p:nvSpPr>
        <p:spPr/>
        <p:txBody>
          <a:bodyPr/>
          <a:lstStyle/>
          <a:p>
            <a:r>
              <a:rPr lang="zh-TW" altLang="en-US" dirty="0"/>
              <a:t>軟體展示與功能說明</a:t>
            </a:r>
          </a:p>
        </p:txBody>
      </p:sp>
      <p:sp>
        <p:nvSpPr>
          <p:cNvPr id="7" name="副標題 6">
            <a:extLst>
              <a:ext uri="{FF2B5EF4-FFF2-40B4-BE49-F238E27FC236}">
                <a16:creationId xmlns:a16="http://schemas.microsoft.com/office/drawing/2014/main" id="{A917FBD7-F0CB-4834-909C-952202E1DD25}"/>
              </a:ext>
            </a:extLst>
          </p:cNvPr>
          <p:cNvSpPr>
            <a:spLocks noGrp="1"/>
          </p:cNvSpPr>
          <p:nvPr>
            <p:ph type="subTitle" idx="1"/>
          </p:nvPr>
        </p:nvSpPr>
        <p:spPr/>
        <p:txBody>
          <a:bodyPr/>
          <a:lstStyle/>
          <a:p>
            <a:endParaRPr lang="zh-TW" altLang="en-US"/>
          </a:p>
        </p:txBody>
      </p:sp>
      <p:sp>
        <p:nvSpPr>
          <p:cNvPr id="4" name="頁尾版面配置區 3">
            <a:extLst>
              <a:ext uri="{FF2B5EF4-FFF2-40B4-BE49-F238E27FC236}">
                <a16:creationId xmlns:a16="http://schemas.microsoft.com/office/drawing/2014/main" id="{B038A42E-6BE4-4D5A-81BB-81262C9C3700}"/>
              </a:ext>
            </a:extLst>
          </p:cNvPr>
          <p:cNvSpPr>
            <a:spLocks noGrp="1"/>
          </p:cNvSpPr>
          <p:nvPr>
            <p:ph type="ftr" sz="quarter" idx="11"/>
          </p:nvPr>
        </p:nvSpPr>
        <p:spPr/>
        <p:txBody>
          <a:bodyPr/>
          <a:lstStyle/>
          <a:p>
            <a:r>
              <a:rPr lang="zh-TW" altLang="en-US"/>
              <a:t>國立成功大學機械工程學系 虛擬實境與多媒體研究室</a:t>
            </a:r>
          </a:p>
          <a:p>
            <a:endParaRPr lang="en-US" dirty="0"/>
          </a:p>
        </p:txBody>
      </p:sp>
      <p:sp>
        <p:nvSpPr>
          <p:cNvPr id="5" name="投影片編號版面配置區 4">
            <a:extLst>
              <a:ext uri="{FF2B5EF4-FFF2-40B4-BE49-F238E27FC236}">
                <a16:creationId xmlns:a16="http://schemas.microsoft.com/office/drawing/2014/main" id="{7AEEDABE-B9B7-4C8E-BA5A-8E4CAFA6F52E}"/>
              </a:ext>
            </a:extLst>
          </p:cNvPr>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28685858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8E8712A-9B88-49F3-9B74-8499820C8961}"/>
              </a:ext>
            </a:extLst>
          </p:cNvPr>
          <p:cNvSpPr>
            <a:spLocks noGrp="1"/>
          </p:cNvSpPr>
          <p:nvPr>
            <p:ph type="title"/>
          </p:nvPr>
        </p:nvSpPr>
        <p:spPr/>
        <p:txBody>
          <a:bodyPr/>
          <a:lstStyle/>
          <a:p>
            <a:r>
              <a:rPr lang="zh-TW" altLang="en-US" dirty="0"/>
              <a:t>軟體展示與功能說明</a:t>
            </a:r>
          </a:p>
        </p:txBody>
      </p:sp>
      <p:sp>
        <p:nvSpPr>
          <p:cNvPr id="4" name="頁尾版面配置區 3">
            <a:extLst>
              <a:ext uri="{FF2B5EF4-FFF2-40B4-BE49-F238E27FC236}">
                <a16:creationId xmlns:a16="http://schemas.microsoft.com/office/drawing/2014/main" id="{BEF1D0EE-B462-41A5-ADD7-01850AA34100}"/>
              </a:ext>
            </a:extLst>
          </p:cNvPr>
          <p:cNvSpPr>
            <a:spLocks noGrp="1"/>
          </p:cNvSpPr>
          <p:nvPr>
            <p:ph type="ftr" sz="quarter" idx="11"/>
          </p:nvPr>
        </p:nvSpPr>
        <p:spPr/>
        <p:txBody>
          <a:bodyPr/>
          <a:lstStyle/>
          <a:p>
            <a:r>
              <a:rPr lang="zh-TW" altLang="en-US"/>
              <a:t>國立成功大學機械工程學系 虛擬實境與多媒體研究室</a:t>
            </a:r>
          </a:p>
          <a:p>
            <a:endParaRPr lang="en-US" dirty="0"/>
          </a:p>
        </p:txBody>
      </p:sp>
      <p:sp>
        <p:nvSpPr>
          <p:cNvPr id="5" name="投影片編號版面配置區 4">
            <a:extLst>
              <a:ext uri="{FF2B5EF4-FFF2-40B4-BE49-F238E27FC236}">
                <a16:creationId xmlns:a16="http://schemas.microsoft.com/office/drawing/2014/main" id="{C0751AA1-1DFE-4667-8622-B0C7DE90AF6D}"/>
              </a:ext>
            </a:extLst>
          </p:cNvPr>
          <p:cNvSpPr>
            <a:spLocks noGrp="1"/>
          </p:cNvSpPr>
          <p:nvPr>
            <p:ph type="sldNum" sz="quarter" idx="12"/>
          </p:nvPr>
        </p:nvSpPr>
        <p:spPr/>
        <p:txBody>
          <a:bodyPr/>
          <a:lstStyle/>
          <a:p>
            <a:fld id="{D57F1E4F-1CFF-5643-939E-217C01CDF565}" type="slidenum">
              <a:rPr lang="en-US" smtClean="0"/>
              <a:pPr/>
              <a:t>11</a:t>
            </a:fld>
            <a:endParaRPr lang="en-US" dirty="0"/>
          </a:p>
        </p:txBody>
      </p:sp>
      <p:sp>
        <p:nvSpPr>
          <p:cNvPr id="9" name="內容版面配置區 8">
            <a:extLst>
              <a:ext uri="{FF2B5EF4-FFF2-40B4-BE49-F238E27FC236}">
                <a16:creationId xmlns:a16="http://schemas.microsoft.com/office/drawing/2014/main" id="{EDE066E7-D12C-4BC3-881A-DD772068E120}"/>
              </a:ext>
            </a:extLst>
          </p:cNvPr>
          <p:cNvSpPr>
            <a:spLocks noGrp="1"/>
          </p:cNvSpPr>
          <p:nvPr>
            <p:ph idx="1"/>
          </p:nvPr>
        </p:nvSpPr>
        <p:spPr/>
        <p:txBody>
          <a:bodyPr/>
          <a:lstStyle/>
          <a:p>
            <a:r>
              <a:rPr lang="zh-TW" altLang="en-US" dirty="0"/>
              <a:t>功能</a:t>
            </a:r>
            <a:r>
              <a:rPr lang="en-US" altLang="zh-TW" dirty="0"/>
              <a:t>:</a:t>
            </a:r>
            <a:r>
              <a:rPr lang="zh-TW" altLang="en-US" dirty="0"/>
              <a:t>  讀入</a:t>
            </a:r>
            <a:r>
              <a:rPr lang="en-US" altLang="zh-TW" dirty="0"/>
              <a:t>STL</a:t>
            </a:r>
            <a:r>
              <a:rPr lang="zh-TW" altLang="en-US" dirty="0"/>
              <a:t>模型檔，按下右鍵選單中的</a:t>
            </a:r>
            <a:r>
              <a:rPr lang="en-US" altLang="zh-TW" dirty="0"/>
              <a:t>LDI</a:t>
            </a:r>
            <a:r>
              <a:rPr lang="zh-TW" altLang="en-US" dirty="0"/>
              <a:t> </a:t>
            </a:r>
            <a:r>
              <a:rPr lang="en-US" altLang="zh-TW" dirty="0"/>
              <a:t>Point</a:t>
            </a:r>
            <a:r>
              <a:rPr lang="zh-TW" altLang="en-US" dirty="0"/>
              <a:t>開始計算模型的</a:t>
            </a:r>
            <a:r>
              <a:rPr lang="en-US" altLang="zh-TW" dirty="0"/>
              <a:t>LDI</a:t>
            </a:r>
            <a:r>
              <a:rPr lang="zh-TW" altLang="en-US" dirty="0"/>
              <a:t>結構，並在畫面上顯示交點與未有任何交點的三角網格。</a:t>
            </a:r>
            <a:endParaRPr lang="en-US" altLang="zh-TW" dirty="0"/>
          </a:p>
          <a:p>
            <a:r>
              <a:rPr lang="en-US" altLang="zh-TW" dirty="0"/>
              <a:t>X</a:t>
            </a:r>
            <a:r>
              <a:rPr lang="zh-TW" altLang="en-US" dirty="0"/>
              <a:t>、</a:t>
            </a:r>
            <a:r>
              <a:rPr lang="en-US" altLang="zh-TW" dirty="0"/>
              <a:t>Y</a:t>
            </a:r>
            <a:r>
              <a:rPr lang="zh-TW" altLang="en-US" dirty="0"/>
              <a:t>、</a:t>
            </a:r>
            <a:r>
              <a:rPr lang="en-US" altLang="zh-TW" dirty="0"/>
              <a:t>Z</a:t>
            </a:r>
            <a:r>
              <a:rPr lang="zh-TW" altLang="en-US" dirty="0"/>
              <a:t>方向射線的交點分別以紅、綠、藍呈現。</a:t>
            </a:r>
            <a:endParaRPr lang="en-US" altLang="zh-TW" dirty="0"/>
          </a:p>
          <a:p>
            <a:r>
              <a:rPr lang="zh-TW" altLang="en-US" dirty="0"/>
              <a:t>無交點之三角網格以紫色三角型呈現</a:t>
            </a:r>
            <a:r>
              <a:rPr lang="zh-TW" altLang="en-US" dirty="0" smtClean="0"/>
              <a:t>。</a:t>
            </a:r>
            <a:endParaRPr lang="en-US" altLang="zh-TW" dirty="0" smtClean="0"/>
          </a:p>
          <a:p>
            <a:r>
              <a:rPr lang="zh-TW" altLang="en-US" dirty="0" smtClean="0"/>
              <a:t>可藉由軟體的設定頁面 </a:t>
            </a:r>
            <a:r>
              <a:rPr lang="en-US" altLang="zh-TW" dirty="0" smtClean="0"/>
              <a:t>Edit -&gt; default setting </a:t>
            </a:r>
            <a:r>
              <a:rPr lang="zh-TW" altLang="en-US" dirty="0" smtClean="0"/>
              <a:t>對取樣的間隔做設定。</a:t>
            </a:r>
            <a:endParaRPr lang="zh-TW" altLang="en-US" dirty="0"/>
          </a:p>
        </p:txBody>
      </p:sp>
      <p:pic>
        <p:nvPicPr>
          <p:cNvPr id="11" name="圖片 10">
            <a:extLst>
              <a:ext uri="{FF2B5EF4-FFF2-40B4-BE49-F238E27FC236}">
                <a16:creationId xmlns:a16="http://schemas.microsoft.com/office/drawing/2014/main" id="{63FFF338-4748-42DD-8108-4E5B293F20A7}"/>
              </a:ext>
            </a:extLst>
          </p:cNvPr>
          <p:cNvPicPr>
            <a:picLocks noChangeAspect="1"/>
          </p:cNvPicPr>
          <p:nvPr/>
        </p:nvPicPr>
        <p:blipFill>
          <a:blip r:embed="rId2"/>
          <a:stretch>
            <a:fillRect/>
          </a:stretch>
        </p:blipFill>
        <p:spPr>
          <a:xfrm>
            <a:off x="3286073" y="0"/>
            <a:ext cx="7521678" cy="6858000"/>
          </a:xfrm>
          <a:prstGeom prst="rect">
            <a:avLst/>
          </a:prstGeom>
        </p:spPr>
      </p:pic>
    </p:spTree>
    <p:extLst>
      <p:ext uri="{BB962C8B-B14F-4D97-AF65-F5344CB8AC3E}">
        <p14:creationId xmlns:p14="http://schemas.microsoft.com/office/powerpoint/2010/main" val="2741819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5">
            <a:extLst>
              <a:ext uri="{FF2B5EF4-FFF2-40B4-BE49-F238E27FC236}">
                <a16:creationId xmlns:a16="http://schemas.microsoft.com/office/drawing/2014/main" id="{6717E06E-011A-4B01-8921-4C31AC624E37}"/>
              </a:ext>
            </a:extLst>
          </p:cNvPr>
          <p:cNvSpPr>
            <a:spLocks noGrp="1"/>
          </p:cNvSpPr>
          <p:nvPr>
            <p:ph type="ctrTitle"/>
          </p:nvPr>
        </p:nvSpPr>
        <p:spPr/>
        <p:txBody>
          <a:bodyPr/>
          <a:lstStyle/>
          <a:p>
            <a:r>
              <a:rPr lang="zh-TW" altLang="en-US" dirty="0"/>
              <a:t>結果與未來展望</a:t>
            </a:r>
          </a:p>
        </p:txBody>
      </p:sp>
      <p:sp>
        <p:nvSpPr>
          <p:cNvPr id="7" name="副標題 6">
            <a:extLst>
              <a:ext uri="{FF2B5EF4-FFF2-40B4-BE49-F238E27FC236}">
                <a16:creationId xmlns:a16="http://schemas.microsoft.com/office/drawing/2014/main" id="{975B4031-948E-46F0-AD2C-1398DA8959FF}"/>
              </a:ext>
            </a:extLst>
          </p:cNvPr>
          <p:cNvSpPr>
            <a:spLocks noGrp="1"/>
          </p:cNvSpPr>
          <p:nvPr>
            <p:ph type="subTitle" idx="1"/>
          </p:nvPr>
        </p:nvSpPr>
        <p:spPr/>
        <p:txBody>
          <a:bodyPr/>
          <a:lstStyle/>
          <a:p>
            <a:endParaRPr lang="zh-TW" altLang="en-US"/>
          </a:p>
        </p:txBody>
      </p:sp>
      <p:sp>
        <p:nvSpPr>
          <p:cNvPr id="4" name="頁尾版面配置區 3">
            <a:extLst>
              <a:ext uri="{FF2B5EF4-FFF2-40B4-BE49-F238E27FC236}">
                <a16:creationId xmlns:a16="http://schemas.microsoft.com/office/drawing/2014/main" id="{7F5A867F-2F0E-4AFE-B24F-7C37DBB353AC}"/>
              </a:ext>
            </a:extLst>
          </p:cNvPr>
          <p:cNvSpPr>
            <a:spLocks noGrp="1"/>
          </p:cNvSpPr>
          <p:nvPr>
            <p:ph type="ftr" sz="quarter" idx="11"/>
          </p:nvPr>
        </p:nvSpPr>
        <p:spPr/>
        <p:txBody>
          <a:bodyPr/>
          <a:lstStyle/>
          <a:p>
            <a:r>
              <a:rPr lang="zh-TW" altLang="en-US"/>
              <a:t>國立成功大學機械工程學系 虛擬實境與多媒體研究室</a:t>
            </a:r>
          </a:p>
          <a:p>
            <a:endParaRPr lang="en-US" dirty="0"/>
          </a:p>
        </p:txBody>
      </p:sp>
      <p:sp>
        <p:nvSpPr>
          <p:cNvPr id="5" name="投影片編號版面配置區 4">
            <a:extLst>
              <a:ext uri="{FF2B5EF4-FFF2-40B4-BE49-F238E27FC236}">
                <a16:creationId xmlns:a16="http://schemas.microsoft.com/office/drawing/2014/main" id="{ADFD1EFD-D3F8-4ADB-B077-2753FBEE53BB}"/>
              </a:ext>
            </a:extLst>
          </p:cNvPr>
          <p:cNvSpPr>
            <a:spLocks noGrp="1"/>
          </p:cNvSpPr>
          <p:nvPr>
            <p:ph type="sldNum" sz="quarter" idx="12"/>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37686756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892170-0361-4A9E-86CF-BD0899BF171A}"/>
              </a:ext>
            </a:extLst>
          </p:cNvPr>
          <p:cNvSpPr>
            <a:spLocks noGrp="1"/>
          </p:cNvSpPr>
          <p:nvPr>
            <p:ph type="title"/>
          </p:nvPr>
        </p:nvSpPr>
        <p:spPr/>
        <p:txBody>
          <a:bodyPr/>
          <a:lstStyle/>
          <a:p>
            <a:r>
              <a:rPr lang="zh-TW" altLang="en-US" dirty="0"/>
              <a:t>結果與未來展望</a:t>
            </a:r>
          </a:p>
        </p:txBody>
      </p:sp>
      <p:sp>
        <p:nvSpPr>
          <p:cNvPr id="3" name="內容版面配置區 2">
            <a:extLst>
              <a:ext uri="{FF2B5EF4-FFF2-40B4-BE49-F238E27FC236}">
                <a16:creationId xmlns:a16="http://schemas.microsoft.com/office/drawing/2014/main" id="{74CB8156-D7A3-40F0-B7AD-217FF4306DC2}"/>
              </a:ext>
            </a:extLst>
          </p:cNvPr>
          <p:cNvSpPr>
            <a:spLocks noGrp="1"/>
          </p:cNvSpPr>
          <p:nvPr>
            <p:ph idx="1"/>
          </p:nvPr>
        </p:nvSpPr>
        <p:spPr/>
        <p:txBody>
          <a:bodyPr/>
          <a:lstStyle/>
          <a:p>
            <a:r>
              <a:rPr lang="zh-TW" altLang="en-US" dirty="0"/>
              <a:t>本程式已經可以快速將網格模型轉換至</a:t>
            </a:r>
            <a:r>
              <a:rPr lang="en-US" altLang="zh-TW" dirty="0"/>
              <a:t>LDI</a:t>
            </a:r>
            <a:r>
              <a:rPr lang="zh-TW" altLang="en-US" dirty="0"/>
              <a:t>結構，但如要進一步加速可利用平行運算計算各個三角網格的交點而非依序計算每個網格的交點。</a:t>
            </a:r>
            <a:endParaRPr lang="en-US" altLang="zh-TW" dirty="0"/>
          </a:p>
          <a:p>
            <a:r>
              <a:rPr lang="zh-TW" altLang="en-US" dirty="0"/>
              <a:t>在轉換完後會有部分與射線無交點的網格，在後續布林運算中為了保存網格，需要將此網格歸類至鄰近有</a:t>
            </a:r>
            <a:r>
              <a:rPr lang="zh-TW" altLang="en-US" dirty="0" smtClean="0"/>
              <a:t>交點的</a:t>
            </a:r>
            <a:r>
              <a:rPr lang="zh-TW" altLang="en-US" dirty="0"/>
              <a:t>網格中，在程式中並未實做出來，希望未來可以將後續的演算法實做出來。</a:t>
            </a:r>
          </a:p>
        </p:txBody>
      </p:sp>
      <p:sp>
        <p:nvSpPr>
          <p:cNvPr id="4" name="頁尾版面配置區 3">
            <a:extLst>
              <a:ext uri="{FF2B5EF4-FFF2-40B4-BE49-F238E27FC236}">
                <a16:creationId xmlns:a16="http://schemas.microsoft.com/office/drawing/2014/main" id="{98157F82-CE88-4784-B4A8-1964EB0A8F66}"/>
              </a:ext>
            </a:extLst>
          </p:cNvPr>
          <p:cNvSpPr>
            <a:spLocks noGrp="1"/>
          </p:cNvSpPr>
          <p:nvPr>
            <p:ph type="ftr" sz="quarter" idx="11"/>
          </p:nvPr>
        </p:nvSpPr>
        <p:spPr/>
        <p:txBody>
          <a:bodyPr/>
          <a:lstStyle/>
          <a:p>
            <a:r>
              <a:rPr lang="zh-TW" altLang="en-US"/>
              <a:t>國立成功大學機械工程學系 虛擬實境與多媒體研究室</a:t>
            </a:r>
          </a:p>
          <a:p>
            <a:endParaRPr lang="en-US" dirty="0"/>
          </a:p>
        </p:txBody>
      </p:sp>
      <p:sp>
        <p:nvSpPr>
          <p:cNvPr id="5" name="投影片編號版面配置區 4">
            <a:extLst>
              <a:ext uri="{FF2B5EF4-FFF2-40B4-BE49-F238E27FC236}">
                <a16:creationId xmlns:a16="http://schemas.microsoft.com/office/drawing/2014/main" id="{66B59C5D-891A-46AF-B771-6A9CDF1CCE33}"/>
              </a:ext>
            </a:extLst>
          </p:cNvPr>
          <p:cNvSpPr>
            <a:spLocks noGrp="1"/>
          </p:cNvSpPr>
          <p:nvPr>
            <p:ph type="sldNum" sz="quarter" idx="12"/>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36155122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5">
            <a:extLst>
              <a:ext uri="{FF2B5EF4-FFF2-40B4-BE49-F238E27FC236}">
                <a16:creationId xmlns:a16="http://schemas.microsoft.com/office/drawing/2014/main" id="{34BBF3C8-FF7A-49FD-A84F-62E42CA0E54D}"/>
              </a:ext>
            </a:extLst>
          </p:cNvPr>
          <p:cNvSpPr>
            <a:spLocks noGrp="1"/>
          </p:cNvSpPr>
          <p:nvPr>
            <p:ph type="title"/>
          </p:nvPr>
        </p:nvSpPr>
        <p:spPr/>
        <p:txBody>
          <a:bodyPr/>
          <a:lstStyle/>
          <a:p>
            <a:r>
              <a:rPr lang="zh-TW" altLang="en-US" dirty="0"/>
              <a:t>參考文獻</a:t>
            </a:r>
          </a:p>
        </p:txBody>
      </p:sp>
      <p:sp>
        <p:nvSpPr>
          <p:cNvPr id="8" name="內容版面配置區 7">
            <a:extLst>
              <a:ext uri="{FF2B5EF4-FFF2-40B4-BE49-F238E27FC236}">
                <a16:creationId xmlns:a16="http://schemas.microsoft.com/office/drawing/2014/main" id="{A1A68235-6CFF-49B3-9575-A2705724BF43}"/>
              </a:ext>
            </a:extLst>
          </p:cNvPr>
          <p:cNvSpPr>
            <a:spLocks noGrp="1"/>
          </p:cNvSpPr>
          <p:nvPr>
            <p:ph idx="1"/>
          </p:nvPr>
        </p:nvSpPr>
        <p:spPr/>
        <p:txBody>
          <a:bodyPr/>
          <a:lstStyle/>
          <a:p>
            <a:pPr marL="457200" indent="-457200">
              <a:buFont typeface="+mj-lt"/>
              <a:buAutoNum type="arabicPeriod"/>
            </a:pPr>
            <a:r>
              <a:rPr lang="en-US" altLang="zh-TW" dirty="0"/>
              <a:t>Wang, C. C. (2011). Approximate </a:t>
            </a:r>
            <a:r>
              <a:rPr lang="en-US" altLang="zh-TW" dirty="0" err="1"/>
              <a:t>boolean</a:t>
            </a:r>
            <a:r>
              <a:rPr lang="en-US" altLang="zh-TW" dirty="0"/>
              <a:t> operations on large polyhedral solids with partial mesh reconstruction. </a:t>
            </a:r>
            <a:r>
              <a:rPr lang="en-US" altLang="zh-TW" i="1" dirty="0"/>
              <a:t>IEEE Transactions on visualization and computer graphics</a:t>
            </a:r>
            <a:r>
              <a:rPr lang="en-US" altLang="zh-TW" dirty="0"/>
              <a:t>, </a:t>
            </a:r>
            <a:r>
              <a:rPr lang="en-US" altLang="zh-TW" i="1" dirty="0"/>
              <a:t>17</a:t>
            </a:r>
            <a:r>
              <a:rPr lang="en-US" altLang="zh-TW" dirty="0"/>
              <a:t>(6), 836-849.</a:t>
            </a:r>
          </a:p>
          <a:p>
            <a:pPr marL="457200" indent="-457200">
              <a:buFont typeface="+mj-lt"/>
              <a:buAutoNum type="arabicPeriod"/>
            </a:pPr>
            <a:r>
              <a:rPr lang="en-US" altLang="zh-TW" dirty="0" err="1"/>
              <a:t>Möller</a:t>
            </a:r>
            <a:r>
              <a:rPr lang="en-US" altLang="zh-TW" dirty="0"/>
              <a:t>, T., &amp; </a:t>
            </a:r>
            <a:r>
              <a:rPr lang="en-US" altLang="zh-TW" dirty="0" err="1"/>
              <a:t>Trumbore</a:t>
            </a:r>
            <a:r>
              <a:rPr lang="en-US" altLang="zh-TW" dirty="0"/>
              <a:t>, B. (2005, July). Fast, minimum storage ray/triangle intersection. In </a:t>
            </a:r>
            <a:r>
              <a:rPr lang="en-US" altLang="zh-TW" i="1" dirty="0"/>
              <a:t>ACM SIGGRAPH 2005 Courses</a:t>
            </a:r>
            <a:r>
              <a:rPr lang="en-US" altLang="zh-TW" dirty="0"/>
              <a:t> (p. 7). ACM.</a:t>
            </a:r>
            <a:endParaRPr lang="zh-TW" altLang="en-US" dirty="0"/>
          </a:p>
        </p:txBody>
      </p:sp>
      <p:sp>
        <p:nvSpPr>
          <p:cNvPr id="4" name="頁尾版面配置區 3">
            <a:extLst>
              <a:ext uri="{FF2B5EF4-FFF2-40B4-BE49-F238E27FC236}">
                <a16:creationId xmlns:a16="http://schemas.microsoft.com/office/drawing/2014/main" id="{A1A4C2FC-A8E5-4AF4-B063-601E6643EA23}"/>
              </a:ext>
            </a:extLst>
          </p:cNvPr>
          <p:cNvSpPr>
            <a:spLocks noGrp="1"/>
          </p:cNvSpPr>
          <p:nvPr>
            <p:ph type="ftr" sz="quarter" idx="11"/>
          </p:nvPr>
        </p:nvSpPr>
        <p:spPr/>
        <p:txBody>
          <a:bodyPr/>
          <a:lstStyle/>
          <a:p>
            <a:r>
              <a:rPr lang="zh-TW" altLang="en-US"/>
              <a:t>國立成功大學機械工程學系 虛擬實境與多媒體研究室</a:t>
            </a:r>
          </a:p>
          <a:p>
            <a:endParaRPr lang="en-US" dirty="0"/>
          </a:p>
        </p:txBody>
      </p:sp>
      <p:sp>
        <p:nvSpPr>
          <p:cNvPr id="5" name="投影片編號版面配置區 4">
            <a:extLst>
              <a:ext uri="{FF2B5EF4-FFF2-40B4-BE49-F238E27FC236}">
                <a16:creationId xmlns:a16="http://schemas.microsoft.com/office/drawing/2014/main" id="{D86D7C3C-3F86-4BE1-BF5D-762877348505}"/>
              </a:ext>
            </a:extLst>
          </p:cNvPr>
          <p:cNvSpPr>
            <a:spLocks noGrp="1"/>
          </p:cNvSpPr>
          <p:nvPr>
            <p:ph type="sldNum" sz="quarter" idx="12"/>
          </p:nvPr>
        </p:nvSpPr>
        <p:spPr/>
        <p:txBody>
          <a:bodyPr/>
          <a:lstStyle/>
          <a:p>
            <a:fld id="{D57F1E4F-1CFF-5643-939E-217C01CDF565}" type="slidenum">
              <a:rPr lang="en-US" smtClean="0"/>
              <a:pPr/>
              <a:t>14</a:t>
            </a:fld>
            <a:endParaRPr lang="en-US" dirty="0"/>
          </a:p>
        </p:txBody>
      </p:sp>
    </p:spTree>
    <p:extLst>
      <p:ext uri="{BB962C8B-B14F-4D97-AF65-F5344CB8AC3E}">
        <p14:creationId xmlns:p14="http://schemas.microsoft.com/office/powerpoint/2010/main" val="31674271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6B15C9E-5236-428E-AE0F-2D35946D1CE8}"/>
              </a:ext>
            </a:extLst>
          </p:cNvPr>
          <p:cNvSpPr>
            <a:spLocks noGrp="1"/>
          </p:cNvSpPr>
          <p:nvPr>
            <p:ph type="title"/>
          </p:nvPr>
        </p:nvSpPr>
        <p:spPr/>
        <p:txBody>
          <a:bodyPr/>
          <a:lstStyle/>
          <a:p>
            <a:r>
              <a:rPr lang="zh-TW" altLang="en-US" dirty="0"/>
              <a:t>大綱</a:t>
            </a:r>
          </a:p>
        </p:txBody>
      </p:sp>
      <p:sp>
        <p:nvSpPr>
          <p:cNvPr id="3" name="內容版面配置區 2">
            <a:extLst>
              <a:ext uri="{FF2B5EF4-FFF2-40B4-BE49-F238E27FC236}">
                <a16:creationId xmlns:a16="http://schemas.microsoft.com/office/drawing/2014/main" id="{FBDEE7F6-CD5A-42F0-B1A4-0F5EB3B47362}"/>
              </a:ext>
            </a:extLst>
          </p:cNvPr>
          <p:cNvSpPr>
            <a:spLocks noGrp="1"/>
          </p:cNvSpPr>
          <p:nvPr>
            <p:ph idx="1"/>
          </p:nvPr>
        </p:nvSpPr>
        <p:spPr/>
        <p:txBody>
          <a:bodyPr/>
          <a:lstStyle/>
          <a:p>
            <a:r>
              <a:rPr lang="zh-TW" altLang="en-US" dirty="0"/>
              <a:t>摘要</a:t>
            </a:r>
            <a:endParaRPr lang="en-US" altLang="zh-TW" dirty="0"/>
          </a:p>
          <a:p>
            <a:r>
              <a:rPr lang="zh-TW" altLang="en-US" dirty="0"/>
              <a:t>前言</a:t>
            </a:r>
            <a:endParaRPr lang="en-US" altLang="zh-TW" dirty="0"/>
          </a:p>
          <a:p>
            <a:r>
              <a:rPr lang="zh-TW" altLang="en-US" dirty="0"/>
              <a:t>方法</a:t>
            </a:r>
            <a:endParaRPr lang="en-US" altLang="zh-TW" dirty="0"/>
          </a:p>
          <a:p>
            <a:r>
              <a:rPr lang="zh-TW" altLang="en-US" dirty="0"/>
              <a:t>軟體展示與功能說明</a:t>
            </a:r>
            <a:endParaRPr lang="en-US" altLang="zh-TW" dirty="0"/>
          </a:p>
          <a:p>
            <a:r>
              <a:rPr lang="zh-TW" altLang="en-US" dirty="0"/>
              <a:t>結果及未來展望</a:t>
            </a:r>
            <a:endParaRPr lang="en-US" altLang="zh-TW" dirty="0"/>
          </a:p>
          <a:p>
            <a:r>
              <a:rPr lang="zh-TW" altLang="en-US" dirty="0"/>
              <a:t>參考文獻</a:t>
            </a:r>
            <a:endParaRPr lang="en-US" altLang="zh-TW" dirty="0"/>
          </a:p>
          <a:p>
            <a:endParaRPr lang="zh-TW" altLang="en-US" dirty="0"/>
          </a:p>
        </p:txBody>
      </p:sp>
      <p:sp>
        <p:nvSpPr>
          <p:cNvPr id="4" name="頁尾版面配置區 3">
            <a:extLst>
              <a:ext uri="{FF2B5EF4-FFF2-40B4-BE49-F238E27FC236}">
                <a16:creationId xmlns:a16="http://schemas.microsoft.com/office/drawing/2014/main" id="{542D1F7C-CEB6-484A-AF5B-BFE5DF1B10EE}"/>
              </a:ext>
            </a:extLst>
          </p:cNvPr>
          <p:cNvSpPr>
            <a:spLocks noGrp="1"/>
          </p:cNvSpPr>
          <p:nvPr>
            <p:ph type="ftr" sz="quarter" idx="11"/>
          </p:nvPr>
        </p:nvSpPr>
        <p:spPr/>
        <p:txBody>
          <a:bodyPr/>
          <a:lstStyle/>
          <a:p>
            <a:r>
              <a:rPr lang="zh-TW" altLang="en-US"/>
              <a:t>國立成功大學機械工程學系 虛擬實境與多媒體研究室</a:t>
            </a:r>
          </a:p>
          <a:p>
            <a:endParaRPr lang="en-US" dirty="0"/>
          </a:p>
        </p:txBody>
      </p:sp>
      <p:sp>
        <p:nvSpPr>
          <p:cNvPr id="5" name="投影片編號版面配置區 4">
            <a:extLst>
              <a:ext uri="{FF2B5EF4-FFF2-40B4-BE49-F238E27FC236}">
                <a16:creationId xmlns:a16="http://schemas.microsoft.com/office/drawing/2014/main" id="{0D9BAACF-E001-4B75-83C7-906FB932B99A}"/>
              </a:ext>
            </a:extLst>
          </p:cNvPr>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12013277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5">
            <a:extLst>
              <a:ext uri="{FF2B5EF4-FFF2-40B4-BE49-F238E27FC236}">
                <a16:creationId xmlns:a16="http://schemas.microsoft.com/office/drawing/2014/main" id="{0FB261DF-674E-4295-BBF1-FDFEBA86B059}"/>
              </a:ext>
            </a:extLst>
          </p:cNvPr>
          <p:cNvSpPr>
            <a:spLocks noGrp="1"/>
          </p:cNvSpPr>
          <p:nvPr>
            <p:ph type="ctrTitle"/>
          </p:nvPr>
        </p:nvSpPr>
        <p:spPr/>
        <p:txBody>
          <a:bodyPr/>
          <a:lstStyle/>
          <a:p>
            <a:r>
              <a:rPr lang="zh-TW" altLang="en-US" dirty="0"/>
              <a:t>摘要</a:t>
            </a:r>
          </a:p>
        </p:txBody>
      </p:sp>
      <p:sp>
        <p:nvSpPr>
          <p:cNvPr id="7" name="副標題 6">
            <a:extLst>
              <a:ext uri="{FF2B5EF4-FFF2-40B4-BE49-F238E27FC236}">
                <a16:creationId xmlns:a16="http://schemas.microsoft.com/office/drawing/2014/main" id="{35F08E0E-404E-4895-A796-DA6F85C2BD92}"/>
              </a:ext>
            </a:extLst>
          </p:cNvPr>
          <p:cNvSpPr>
            <a:spLocks noGrp="1"/>
          </p:cNvSpPr>
          <p:nvPr>
            <p:ph type="subTitle" idx="1"/>
          </p:nvPr>
        </p:nvSpPr>
        <p:spPr/>
        <p:txBody>
          <a:bodyPr/>
          <a:lstStyle/>
          <a:p>
            <a:endParaRPr lang="zh-TW" altLang="en-US"/>
          </a:p>
        </p:txBody>
      </p:sp>
      <p:sp>
        <p:nvSpPr>
          <p:cNvPr id="4" name="頁尾版面配置區 3">
            <a:extLst>
              <a:ext uri="{FF2B5EF4-FFF2-40B4-BE49-F238E27FC236}">
                <a16:creationId xmlns:a16="http://schemas.microsoft.com/office/drawing/2014/main" id="{493BC84F-69E5-48FC-99B6-96E8F4606B0E}"/>
              </a:ext>
            </a:extLst>
          </p:cNvPr>
          <p:cNvSpPr>
            <a:spLocks noGrp="1"/>
          </p:cNvSpPr>
          <p:nvPr>
            <p:ph type="ftr" sz="quarter" idx="11"/>
          </p:nvPr>
        </p:nvSpPr>
        <p:spPr/>
        <p:txBody>
          <a:bodyPr/>
          <a:lstStyle/>
          <a:p>
            <a:r>
              <a:rPr lang="zh-TW" altLang="en-US"/>
              <a:t>國立成功大學機械工程學系 虛擬實境與多媒體研究室</a:t>
            </a:r>
          </a:p>
          <a:p>
            <a:endParaRPr lang="en-US" dirty="0"/>
          </a:p>
        </p:txBody>
      </p:sp>
      <p:sp>
        <p:nvSpPr>
          <p:cNvPr id="5" name="投影片編號版面配置區 4">
            <a:extLst>
              <a:ext uri="{FF2B5EF4-FFF2-40B4-BE49-F238E27FC236}">
                <a16:creationId xmlns:a16="http://schemas.microsoft.com/office/drawing/2014/main" id="{289A3AD0-6787-442B-81AC-69E253B7DD03}"/>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12756327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19611E2-3C5C-404C-A54C-4972530F87F5}"/>
              </a:ext>
            </a:extLst>
          </p:cNvPr>
          <p:cNvSpPr>
            <a:spLocks noGrp="1"/>
          </p:cNvSpPr>
          <p:nvPr>
            <p:ph type="title"/>
          </p:nvPr>
        </p:nvSpPr>
        <p:spPr/>
        <p:txBody>
          <a:bodyPr/>
          <a:lstStyle/>
          <a:p>
            <a:r>
              <a:rPr lang="zh-TW" altLang="en-US" dirty="0"/>
              <a:t>摘要</a:t>
            </a:r>
          </a:p>
        </p:txBody>
      </p:sp>
      <p:sp>
        <p:nvSpPr>
          <p:cNvPr id="3" name="內容版面配置區 2">
            <a:extLst>
              <a:ext uri="{FF2B5EF4-FFF2-40B4-BE49-F238E27FC236}">
                <a16:creationId xmlns:a16="http://schemas.microsoft.com/office/drawing/2014/main" id="{B2C6D2B7-EBB8-4789-B634-CFFD103368AA}"/>
              </a:ext>
            </a:extLst>
          </p:cNvPr>
          <p:cNvSpPr>
            <a:spLocks noGrp="1"/>
          </p:cNvSpPr>
          <p:nvPr>
            <p:ph idx="1"/>
          </p:nvPr>
        </p:nvSpPr>
        <p:spPr/>
        <p:txBody>
          <a:bodyPr/>
          <a:lstStyle/>
          <a:p>
            <a:r>
              <a:rPr lang="zh-TW" altLang="en-US" dirty="0"/>
              <a:t>布林運算在模型處理中佔有很大的份量，本程式藉由將網格模型轉換至</a:t>
            </a:r>
            <a:r>
              <a:rPr lang="en-US" altLang="zh-TW" dirty="0"/>
              <a:t>Layered Depth Images (LDIs) </a:t>
            </a:r>
            <a:r>
              <a:rPr lang="zh-TW" altLang="en-US" dirty="0"/>
              <a:t>結構以完成布林運算的的前置作業，此結構在進行布林運算的優點為在處理複雜</a:t>
            </a:r>
            <a:r>
              <a:rPr lang="zh-TW" altLang="en-US" dirty="0" smtClean="0"/>
              <a:t>模型時具有</a:t>
            </a:r>
            <a:r>
              <a:rPr lang="zh-TW" altLang="en-US" dirty="0"/>
              <a:t>一定的強健性。</a:t>
            </a:r>
            <a:endParaRPr lang="en-US" altLang="zh-TW" dirty="0"/>
          </a:p>
          <a:p>
            <a:r>
              <a:rPr lang="zh-TW" altLang="en-US" dirty="0" smtClean="0"/>
              <a:t>本程式以實驗室開發的護具生成軟體</a:t>
            </a:r>
            <a:r>
              <a:rPr lang="en-US" altLang="zh-TW" dirty="0" smtClean="0"/>
              <a:t>Brace </a:t>
            </a:r>
            <a:r>
              <a:rPr lang="zh-TW" altLang="en-US" dirty="0" smtClean="0"/>
              <a:t>為基礎在上面新增了將網格模型轉換為</a:t>
            </a:r>
            <a:r>
              <a:rPr lang="en-US" altLang="zh-TW" dirty="0" smtClean="0"/>
              <a:t>LDI</a:t>
            </a:r>
            <a:r>
              <a:rPr lang="zh-TW" altLang="en-US" dirty="0" smtClean="0"/>
              <a:t>結構的功能。</a:t>
            </a:r>
            <a:endParaRPr lang="en-US" altLang="zh-TW" dirty="0" smtClean="0"/>
          </a:p>
          <a:p>
            <a:r>
              <a:rPr lang="zh-TW" altLang="en-US" dirty="0" smtClean="0"/>
              <a:t>為了</a:t>
            </a:r>
            <a:r>
              <a:rPr lang="zh-TW" altLang="en-US" dirty="0"/>
              <a:t>減少計算網格與射線的交點次數，本程式採用預先計算網格可能的交線在進行交錯檢測以增進速度。</a:t>
            </a:r>
            <a:endParaRPr lang="en-US" altLang="zh-TW" dirty="0"/>
          </a:p>
          <a:p>
            <a:endParaRPr lang="en-US" altLang="zh-TW" dirty="0"/>
          </a:p>
        </p:txBody>
      </p:sp>
      <p:sp>
        <p:nvSpPr>
          <p:cNvPr id="4" name="頁尾版面配置區 3">
            <a:extLst>
              <a:ext uri="{FF2B5EF4-FFF2-40B4-BE49-F238E27FC236}">
                <a16:creationId xmlns:a16="http://schemas.microsoft.com/office/drawing/2014/main" id="{F55A8DEE-8251-49E6-B77A-7C882DFE364C}"/>
              </a:ext>
            </a:extLst>
          </p:cNvPr>
          <p:cNvSpPr>
            <a:spLocks noGrp="1"/>
          </p:cNvSpPr>
          <p:nvPr>
            <p:ph type="ftr" sz="quarter" idx="11"/>
          </p:nvPr>
        </p:nvSpPr>
        <p:spPr/>
        <p:txBody>
          <a:bodyPr/>
          <a:lstStyle/>
          <a:p>
            <a:r>
              <a:rPr lang="zh-TW" altLang="en-US"/>
              <a:t>國立成功大學機械工程學系 虛擬實境與多媒體研究室</a:t>
            </a:r>
          </a:p>
          <a:p>
            <a:endParaRPr lang="en-US" dirty="0"/>
          </a:p>
        </p:txBody>
      </p:sp>
      <p:sp>
        <p:nvSpPr>
          <p:cNvPr id="5" name="投影片編號版面配置區 4">
            <a:extLst>
              <a:ext uri="{FF2B5EF4-FFF2-40B4-BE49-F238E27FC236}">
                <a16:creationId xmlns:a16="http://schemas.microsoft.com/office/drawing/2014/main" id="{65DA1B15-A733-4107-8BDC-2C301FF5DB32}"/>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21483524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5">
            <a:extLst>
              <a:ext uri="{FF2B5EF4-FFF2-40B4-BE49-F238E27FC236}">
                <a16:creationId xmlns:a16="http://schemas.microsoft.com/office/drawing/2014/main" id="{3A9DD584-3A4C-4CEA-A641-DB36DE698CA9}"/>
              </a:ext>
            </a:extLst>
          </p:cNvPr>
          <p:cNvSpPr>
            <a:spLocks noGrp="1"/>
          </p:cNvSpPr>
          <p:nvPr>
            <p:ph type="ctrTitle"/>
          </p:nvPr>
        </p:nvSpPr>
        <p:spPr/>
        <p:txBody>
          <a:bodyPr/>
          <a:lstStyle/>
          <a:p>
            <a:r>
              <a:rPr lang="zh-TW" altLang="en-US" dirty="0"/>
              <a:t>前言</a:t>
            </a:r>
          </a:p>
        </p:txBody>
      </p:sp>
      <p:sp>
        <p:nvSpPr>
          <p:cNvPr id="7" name="副標題 6">
            <a:extLst>
              <a:ext uri="{FF2B5EF4-FFF2-40B4-BE49-F238E27FC236}">
                <a16:creationId xmlns:a16="http://schemas.microsoft.com/office/drawing/2014/main" id="{5969E88D-3D46-4125-B73F-4FBCE92BC71C}"/>
              </a:ext>
            </a:extLst>
          </p:cNvPr>
          <p:cNvSpPr>
            <a:spLocks noGrp="1"/>
          </p:cNvSpPr>
          <p:nvPr>
            <p:ph type="subTitle" idx="1"/>
          </p:nvPr>
        </p:nvSpPr>
        <p:spPr/>
        <p:txBody>
          <a:bodyPr/>
          <a:lstStyle/>
          <a:p>
            <a:endParaRPr lang="zh-TW" altLang="en-US"/>
          </a:p>
        </p:txBody>
      </p:sp>
      <p:sp>
        <p:nvSpPr>
          <p:cNvPr id="4" name="頁尾版面配置區 3">
            <a:extLst>
              <a:ext uri="{FF2B5EF4-FFF2-40B4-BE49-F238E27FC236}">
                <a16:creationId xmlns:a16="http://schemas.microsoft.com/office/drawing/2014/main" id="{F179419A-70D2-4C7E-96F8-D7D9729563BF}"/>
              </a:ext>
            </a:extLst>
          </p:cNvPr>
          <p:cNvSpPr>
            <a:spLocks noGrp="1"/>
          </p:cNvSpPr>
          <p:nvPr>
            <p:ph type="ftr" sz="quarter" idx="11"/>
          </p:nvPr>
        </p:nvSpPr>
        <p:spPr/>
        <p:txBody>
          <a:bodyPr/>
          <a:lstStyle/>
          <a:p>
            <a:r>
              <a:rPr lang="zh-TW" altLang="en-US"/>
              <a:t>國立成功大學機械工程學系 虛擬實境與多媒體研究室</a:t>
            </a:r>
          </a:p>
          <a:p>
            <a:endParaRPr lang="en-US" dirty="0"/>
          </a:p>
        </p:txBody>
      </p:sp>
      <p:sp>
        <p:nvSpPr>
          <p:cNvPr id="5" name="投影片編號版面配置區 4">
            <a:extLst>
              <a:ext uri="{FF2B5EF4-FFF2-40B4-BE49-F238E27FC236}">
                <a16:creationId xmlns:a16="http://schemas.microsoft.com/office/drawing/2014/main" id="{3E192B06-288C-4CD9-A12C-0FE46DDC6D06}"/>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39977424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BBEB378-82CC-4AC0-9E42-F02AB8C30403}"/>
              </a:ext>
            </a:extLst>
          </p:cNvPr>
          <p:cNvSpPr>
            <a:spLocks noGrp="1"/>
          </p:cNvSpPr>
          <p:nvPr>
            <p:ph type="title"/>
          </p:nvPr>
        </p:nvSpPr>
        <p:spPr/>
        <p:txBody>
          <a:bodyPr/>
          <a:lstStyle/>
          <a:p>
            <a:r>
              <a:rPr lang="zh-TW" altLang="en-US" dirty="0"/>
              <a:t>前言</a:t>
            </a:r>
          </a:p>
        </p:txBody>
      </p:sp>
      <p:sp>
        <p:nvSpPr>
          <p:cNvPr id="3" name="內容版面配置區 2">
            <a:extLst>
              <a:ext uri="{FF2B5EF4-FFF2-40B4-BE49-F238E27FC236}">
                <a16:creationId xmlns:a16="http://schemas.microsoft.com/office/drawing/2014/main" id="{49AF84F7-7DA1-4EA9-8FAA-AA94D7269726}"/>
              </a:ext>
            </a:extLst>
          </p:cNvPr>
          <p:cNvSpPr>
            <a:spLocks noGrp="1"/>
          </p:cNvSpPr>
          <p:nvPr>
            <p:ph idx="1"/>
          </p:nvPr>
        </p:nvSpPr>
        <p:spPr/>
        <p:txBody>
          <a:bodyPr/>
          <a:lstStyle/>
          <a:p>
            <a:r>
              <a:rPr lang="zh-TW" altLang="en-US" dirty="0"/>
              <a:t>在網格模型的處理中，布林運算佔了相當大的一部分，故如何快速並穩定的處理網格模型間的布林運算成了相當重要的課題。</a:t>
            </a:r>
            <a:endParaRPr lang="en-US" altLang="zh-TW" dirty="0"/>
          </a:p>
          <a:p>
            <a:r>
              <a:rPr lang="zh-TW" altLang="en-US" dirty="0"/>
              <a:t>本次報告實作了</a:t>
            </a:r>
            <a:r>
              <a:rPr lang="en-US" altLang="zh-TW" dirty="0"/>
              <a:t>Wang[1]</a:t>
            </a:r>
            <a:r>
              <a:rPr lang="zh-TW" altLang="en-US" dirty="0"/>
              <a:t>所發表的的布林演算法中的前置處理部分，將三角網格模型轉換成 </a:t>
            </a:r>
            <a:r>
              <a:rPr lang="en-US" altLang="zh-TW" dirty="0"/>
              <a:t>Layered Depth Images (LDIs) </a:t>
            </a:r>
            <a:r>
              <a:rPr lang="zh-TW" altLang="en-US" dirty="0"/>
              <a:t>結構。</a:t>
            </a:r>
            <a:endParaRPr lang="en-US" altLang="zh-TW" dirty="0"/>
          </a:p>
          <a:p>
            <a:r>
              <a:rPr lang="en-US" altLang="zh-TW" dirty="0"/>
              <a:t>LDI</a:t>
            </a:r>
            <a:r>
              <a:rPr lang="zh-TW" altLang="en-US" dirty="0"/>
              <a:t> 結構藉由通一方向的一系列射線對模型做取樣，紀錄射線的原點與原點至模型交點位置的深度，為了後續的布林運算，故由 </a:t>
            </a:r>
            <a:r>
              <a:rPr lang="en-US" altLang="zh-TW" dirty="0"/>
              <a:t>X</a:t>
            </a:r>
            <a:r>
              <a:rPr lang="zh-TW" altLang="en-US" dirty="0"/>
              <a:t> </a:t>
            </a:r>
            <a:r>
              <a:rPr lang="en-US" altLang="zh-TW" dirty="0"/>
              <a:t>Y</a:t>
            </a:r>
            <a:r>
              <a:rPr lang="zh-TW" altLang="en-US" dirty="0"/>
              <a:t> </a:t>
            </a:r>
            <a:r>
              <a:rPr lang="en-US" altLang="zh-TW" dirty="0"/>
              <a:t>Z</a:t>
            </a:r>
            <a:r>
              <a:rPr lang="zh-TW" altLang="en-US" dirty="0"/>
              <a:t>三個方向產生三個 </a:t>
            </a:r>
            <a:r>
              <a:rPr lang="en-US" altLang="zh-TW" dirty="0"/>
              <a:t>LDI</a:t>
            </a:r>
            <a:r>
              <a:rPr lang="zh-TW" altLang="en-US" dirty="0"/>
              <a:t> 結構。</a:t>
            </a:r>
            <a:endParaRPr lang="en-US" altLang="zh-TW" dirty="0"/>
          </a:p>
        </p:txBody>
      </p:sp>
      <p:sp>
        <p:nvSpPr>
          <p:cNvPr id="4" name="頁尾版面配置區 3">
            <a:extLst>
              <a:ext uri="{FF2B5EF4-FFF2-40B4-BE49-F238E27FC236}">
                <a16:creationId xmlns:a16="http://schemas.microsoft.com/office/drawing/2014/main" id="{FEF7E9E2-06B6-46EF-ABC2-20412F17B8B9}"/>
              </a:ext>
            </a:extLst>
          </p:cNvPr>
          <p:cNvSpPr>
            <a:spLocks noGrp="1"/>
          </p:cNvSpPr>
          <p:nvPr>
            <p:ph type="ftr" sz="quarter" idx="11"/>
          </p:nvPr>
        </p:nvSpPr>
        <p:spPr/>
        <p:txBody>
          <a:bodyPr/>
          <a:lstStyle/>
          <a:p>
            <a:r>
              <a:rPr lang="zh-TW" altLang="en-US"/>
              <a:t>國立成功大學機械工程學系 虛擬實境與多媒體研究室</a:t>
            </a:r>
          </a:p>
          <a:p>
            <a:endParaRPr lang="en-US" dirty="0"/>
          </a:p>
        </p:txBody>
      </p:sp>
      <p:sp>
        <p:nvSpPr>
          <p:cNvPr id="5" name="投影片編號版面配置區 4">
            <a:extLst>
              <a:ext uri="{FF2B5EF4-FFF2-40B4-BE49-F238E27FC236}">
                <a16:creationId xmlns:a16="http://schemas.microsoft.com/office/drawing/2014/main" id="{616959DC-57D2-48A5-9FC4-AB2EF06B2DFD}"/>
              </a:ext>
            </a:extLst>
          </p:cNvPr>
          <p:cNvSpPr>
            <a:spLocks noGrp="1"/>
          </p:cNvSpPr>
          <p:nvPr>
            <p:ph type="sldNum" sz="quarter" idx="12"/>
          </p:nvPr>
        </p:nvSpPr>
        <p:spPr/>
        <p:txBody>
          <a:bodyPr/>
          <a:lstStyle/>
          <a:p>
            <a:fld id="{D57F1E4F-1CFF-5643-939E-217C01CDF565}" type="slidenum">
              <a:rPr lang="en-US" smtClean="0"/>
              <a:pPr/>
              <a:t>6</a:t>
            </a:fld>
            <a:endParaRPr lang="en-US" dirty="0"/>
          </a:p>
        </p:txBody>
      </p:sp>
      <p:pic>
        <p:nvPicPr>
          <p:cNvPr id="6" name="圖片 5">
            <a:extLst>
              <a:ext uri="{FF2B5EF4-FFF2-40B4-BE49-F238E27FC236}">
                <a16:creationId xmlns:a16="http://schemas.microsoft.com/office/drawing/2014/main" id="{4FA59023-7E57-4D0E-9710-6B04EB527D8B}"/>
              </a:ext>
            </a:extLst>
          </p:cNvPr>
          <p:cNvPicPr>
            <a:picLocks noChangeAspect="1"/>
          </p:cNvPicPr>
          <p:nvPr/>
        </p:nvPicPr>
        <p:blipFill>
          <a:blip r:embed="rId2"/>
          <a:stretch>
            <a:fillRect/>
          </a:stretch>
        </p:blipFill>
        <p:spPr>
          <a:xfrm>
            <a:off x="3722687" y="261937"/>
            <a:ext cx="6648450" cy="6334125"/>
          </a:xfrm>
          <a:prstGeom prst="rect">
            <a:avLst/>
          </a:prstGeom>
        </p:spPr>
      </p:pic>
    </p:spTree>
    <p:extLst>
      <p:ext uri="{BB962C8B-B14F-4D97-AF65-F5344CB8AC3E}">
        <p14:creationId xmlns:p14="http://schemas.microsoft.com/office/powerpoint/2010/main" val="2558039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5">
            <a:extLst>
              <a:ext uri="{FF2B5EF4-FFF2-40B4-BE49-F238E27FC236}">
                <a16:creationId xmlns:a16="http://schemas.microsoft.com/office/drawing/2014/main" id="{7BCA1CAA-EC69-44B3-AE4E-D4BEC0CBCB10}"/>
              </a:ext>
            </a:extLst>
          </p:cNvPr>
          <p:cNvSpPr>
            <a:spLocks noGrp="1"/>
          </p:cNvSpPr>
          <p:nvPr>
            <p:ph type="ctrTitle"/>
          </p:nvPr>
        </p:nvSpPr>
        <p:spPr/>
        <p:txBody>
          <a:bodyPr/>
          <a:lstStyle/>
          <a:p>
            <a:r>
              <a:rPr lang="zh-TW" altLang="en-US" dirty="0"/>
              <a:t>方法</a:t>
            </a:r>
          </a:p>
        </p:txBody>
      </p:sp>
      <p:sp>
        <p:nvSpPr>
          <p:cNvPr id="7" name="副標題 6">
            <a:extLst>
              <a:ext uri="{FF2B5EF4-FFF2-40B4-BE49-F238E27FC236}">
                <a16:creationId xmlns:a16="http://schemas.microsoft.com/office/drawing/2014/main" id="{E91A99C4-2A5C-4B02-9D9A-9A7C3330C68C}"/>
              </a:ext>
            </a:extLst>
          </p:cNvPr>
          <p:cNvSpPr>
            <a:spLocks noGrp="1"/>
          </p:cNvSpPr>
          <p:nvPr>
            <p:ph type="subTitle" idx="1"/>
          </p:nvPr>
        </p:nvSpPr>
        <p:spPr/>
        <p:txBody>
          <a:bodyPr/>
          <a:lstStyle/>
          <a:p>
            <a:endParaRPr lang="zh-TW" altLang="en-US"/>
          </a:p>
        </p:txBody>
      </p:sp>
      <p:sp>
        <p:nvSpPr>
          <p:cNvPr id="4" name="頁尾版面配置區 3">
            <a:extLst>
              <a:ext uri="{FF2B5EF4-FFF2-40B4-BE49-F238E27FC236}">
                <a16:creationId xmlns:a16="http://schemas.microsoft.com/office/drawing/2014/main" id="{B7BA5828-B098-4111-BF37-9894986C0341}"/>
              </a:ext>
            </a:extLst>
          </p:cNvPr>
          <p:cNvSpPr>
            <a:spLocks noGrp="1"/>
          </p:cNvSpPr>
          <p:nvPr>
            <p:ph type="ftr" sz="quarter" idx="11"/>
          </p:nvPr>
        </p:nvSpPr>
        <p:spPr/>
        <p:txBody>
          <a:bodyPr/>
          <a:lstStyle/>
          <a:p>
            <a:r>
              <a:rPr lang="zh-TW" altLang="en-US"/>
              <a:t>國立成功大學機械工程學系 虛擬實境與多媒體研究室</a:t>
            </a:r>
          </a:p>
          <a:p>
            <a:endParaRPr lang="en-US" dirty="0"/>
          </a:p>
        </p:txBody>
      </p:sp>
      <p:sp>
        <p:nvSpPr>
          <p:cNvPr id="5" name="投影片編號版面配置區 4">
            <a:extLst>
              <a:ext uri="{FF2B5EF4-FFF2-40B4-BE49-F238E27FC236}">
                <a16:creationId xmlns:a16="http://schemas.microsoft.com/office/drawing/2014/main" id="{AD6502E6-9F14-44D8-80E5-D35FE8FF514E}"/>
              </a:ext>
            </a:extLst>
          </p:cNvPr>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1718375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5627ADA-1C74-4DBB-B4D3-765E123EFF9C}"/>
              </a:ext>
            </a:extLst>
          </p:cNvPr>
          <p:cNvSpPr>
            <a:spLocks noGrp="1"/>
          </p:cNvSpPr>
          <p:nvPr>
            <p:ph type="title"/>
          </p:nvPr>
        </p:nvSpPr>
        <p:spPr/>
        <p:txBody>
          <a:bodyPr/>
          <a:lstStyle/>
          <a:p>
            <a:r>
              <a:rPr lang="zh-TW" altLang="en-US" dirty="0"/>
              <a:t>方法</a:t>
            </a:r>
          </a:p>
        </p:txBody>
      </p:sp>
      <p:sp>
        <p:nvSpPr>
          <p:cNvPr id="4" name="頁尾版面配置區 3">
            <a:extLst>
              <a:ext uri="{FF2B5EF4-FFF2-40B4-BE49-F238E27FC236}">
                <a16:creationId xmlns:a16="http://schemas.microsoft.com/office/drawing/2014/main" id="{CC441C56-086E-49B0-838D-75E2AB7C90E5}"/>
              </a:ext>
            </a:extLst>
          </p:cNvPr>
          <p:cNvSpPr>
            <a:spLocks noGrp="1"/>
          </p:cNvSpPr>
          <p:nvPr>
            <p:ph type="ftr" sz="quarter" idx="11"/>
          </p:nvPr>
        </p:nvSpPr>
        <p:spPr/>
        <p:txBody>
          <a:bodyPr/>
          <a:lstStyle/>
          <a:p>
            <a:r>
              <a:rPr lang="zh-TW" altLang="en-US"/>
              <a:t>國立成功大學機械工程學系 虛擬實境與多媒體研究室</a:t>
            </a:r>
          </a:p>
          <a:p>
            <a:endParaRPr lang="en-US" dirty="0"/>
          </a:p>
        </p:txBody>
      </p:sp>
      <p:sp>
        <p:nvSpPr>
          <p:cNvPr id="5" name="投影片編號版面配置區 4">
            <a:extLst>
              <a:ext uri="{FF2B5EF4-FFF2-40B4-BE49-F238E27FC236}">
                <a16:creationId xmlns:a16="http://schemas.microsoft.com/office/drawing/2014/main" id="{C53DDF75-E876-4E5A-AC44-E6D4F4C4C3EE}"/>
              </a:ext>
            </a:extLst>
          </p:cNvPr>
          <p:cNvSpPr>
            <a:spLocks noGrp="1"/>
          </p:cNvSpPr>
          <p:nvPr>
            <p:ph type="sldNum" sz="quarter" idx="12"/>
          </p:nvPr>
        </p:nvSpPr>
        <p:spPr/>
        <p:txBody>
          <a:bodyPr/>
          <a:lstStyle/>
          <a:p>
            <a:fld id="{D57F1E4F-1CFF-5643-939E-217C01CDF565}" type="slidenum">
              <a:rPr lang="en-US" smtClean="0"/>
              <a:pPr/>
              <a:t>8</a:t>
            </a:fld>
            <a:endParaRPr lang="en-US" dirty="0"/>
          </a:p>
        </p:txBody>
      </p:sp>
      <p:graphicFrame>
        <p:nvGraphicFramePr>
          <p:cNvPr id="12" name="內容版面配置區 11">
            <a:extLst>
              <a:ext uri="{FF2B5EF4-FFF2-40B4-BE49-F238E27FC236}">
                <a16:creationId xmlns:a16="http://schemas.microsoft.com/office/drawing/2014/main" id="{5A505B55-92A2-445F-B1D7-0817498CCAA4}"/>
              </a:ext>
            </a:extLst>
          </p:cNvPr>
          <p:cNvGraphicFramePr>
            <a:graphicFrameLocks noGrp="1" noChangeAspect="1"/>
          </p:cNvGraphicFramePr>
          <p:nvPr>
            <p:ph idx="1"/>
            <p:extLst>
              <p:ext uri="{D42A27DB-BD31-4B8C-83A1-F6EECF244321}">
                <p14:modId xmlns:p14="http://schemas.microsoft.com/office/powerpoint/2010/main" val="2938695848"/>
              </p:ext>
            </p:extLst>
          </p:nvPr>
        </p:nvGraphicFramePr>
        <p:xfrm>
          <a:off x="5456903" y="118903"/>
          <a:ext cx="3775587" cy="6382030"/>
        </p:xfrm>
        <a:graphic>
          <a:graphicData uri="http://schemas.openxmlformats.org/presentationml/2006/ole">
            <mc:AlternateContent xmlns:mc="http://schemas.openxmlformats.org/markup-compatibility/2006">
              <mc:Choice xmlns:v="urn:schemas-microsoft-com:vml" Requires="v">
                <p:oleObj spid="_x0000_s1040" name="Visio" r:id="rId3" imgW="4591086" imgH="7762862" progId="Visio.Drawing.15">
                  <p:embed/>
                </p:oleObj>
              </mc:Choice>
              <mc:Fallback>
                <p:oleObj name="Visio" r:id="rId3" imgW="4591086" imgH="7762862" progId="Visio.Drawing.15">
                  <p:embed/>
                  <p:pic>
                    <p:nvPicPr>
                      <p:cNvPr id="0" name=""/>
                      <p:cNvPicPr/>
                      <p:nvPr/>
                    </p:nvPicPr>
                    <p:blipFill>
                      <a:blip r:embed="rId4"/>
                      <a:stretch>
                        <a:fillRect/>
                      </a:stretch>
                    </p:blipFill>
                    <p:spPr>
                      <a:xfrm>
                        <a:off x="5456903" y="118903"/>
                        <a:ext cx="3775587" cy="6382030"/>
                      </a:xfrm>
                      <a:prstGeom prst="rect">
                        <a:avLst/>
                      </a:prstGeom>
                    </p:spPr>
                  </p:pic>
                </p:oleObj>
              </mc:Fallback>
            </mc:AlternateContent>
          </a:graphicData>
        </a:graphic>
      </p:graphicFrame>
    </p:spTree>
    <p:extLst>
      <p:ext uri="{BB962C8B-B14F-4D97-AF65-F5344CB8AC3E}">
        <p14:creationId xmlns:p14="http://schemas.microsoft.com/office/powerpoint/2010/main" val="15826571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7D126F0-6EB8-4A58-9B5A-B88B9274B735}"/>
              </a:ext>
            </a:extLst>
          </p:cNvPr>
          <p:cNvSpPr>
            <a:spLocks noGrp="1"/>
          </p:cNvSpPr>
          <p:nvPr>
            <p:ph type="title"/>
          </p:nvPr>
        </p:nvSpPr>
        <p:spPr/>
        <p:txBody>
          <a:bodyPr/>
          <a:lstStyle/>
          <a:p>
            <a:r>
              <a:rPr lang="zh-TW" altLang="en-US" dirty="0"/>
              <a:t>方法</a:t>
            </a:r>
          </a:p>
        </p:txBody>
      </p:sp>
      <p:sp>
        <p:nvSpPr>
          <p:cNvPr id="3" name="內容版面配置區 2">
            <a:extLst>
              <a:ext uri="{FF2B5EF4-FFF2-40B4-BE49-F238E27FC236}">
                <a16:creationId xmlns:a16="http://schemas.microsoft.com/office/drawing/2014/main" id="{B7D35DD5-8E5F-46F6-8543-D59650B36EB7}"/>
              </a:ext>
            </a:extLst>
          </p:cNvPr>
          <p:cNvSpPr>
            <a:spLocks noGrp="1"/>
          </p:cNvSpPr>
          <p:nvPr>
            <p:ph idx="1"/>
          </p:nvPr>
        </p:nvSpPr>
        <p:spPr/>
        <p:txBody>
          <a:bodyPr/>
          <a:lstStyle/>
          <a:p>
            <a:r>
              <a:rPr lang="zh-TW" altLang="en-US" dirty="0"/>
              <a:t>為了快速計算三角網格與射線的交點，使用了</a:t>
            </a:r>
            <a:r>
              <a:rPr lang="en-US" altLang="zh-TW" dirty="0" err="1"/>
              <a:t>Möller</a:t>
            </a:r>
            <a:r>
              <a:rPr lang="en-US" altLang="zh-TW" dirty="0"/>
              <a:t>–</a:t>
            </a:r>
            <a:r>
              <a:rPr lang="en-US" altLang="zh-TW" dirty="0" err="1"/>
              <a:t>Trumbore</a:t>
            </a:r>
            <a:r>
              <a:rPr lang="en-US" altLang="zh-TW" dirty="0"/>
              <a:t> intersection algorithm</a:t>
            </a:r>
            <a:r>
              <a:rPr lang="zh-TW" altLang="en-US" dirty="0"/>
              <a:t> </a:t>
            </a:r>
            <a:r>
              <a:rPr lang="en-US" altLang="zh-TW" dirty="0"/>
              <a:t>[2]</a:t>
            </a:r>
            <a:r>
              <a:rPr lang="zh-TW" altLang="en-US" dirty="0"/>
              <a:t> 進行快速的交錯檢測與計算交點。</a:t>
            </a:r>
            <a:endParaRPr lang="en-US" altLang="zh-TW" dirty="0"/>
          </a:p>
          <a:p>
            <a:r>
              <a:rPr lang="zh-TW" altLang="en-US" dirty="0"/>
              <a:t>為了增快速度，採用遍歷模型三角網格並計算交點而不是遍歷射線對並搜尋射線與所有網格有無交錯。</a:t>
            </a:r>
            <a:endParaRPr lang="en-US" altLang="zh-TW" dirty="0"/>
          </a:p>
          <a:p>
            <a:r>
              <a:rPr lang="zh-TW" altLang="en-US" dirty="0"/>
              <a:t>為了壓縮記憶體空間，無交錯網格的射線並不會生成，並且單一射線只會紀錄原點、方向與交錯點的深度所形成的陣列。</a:t>
            </a:r>
          </a:p>
        </p:txBody>
      </p:sp>
      <p:sp>
        <p:nvSpPr>
          <p:cNvPr id="4" name="頁尾版面配置區 3">
            <a:extLst>
              <a:ext uri="{FF2B5EF4-FFF2-40B4-BE49-F238E27FC236}">
                <a16:creationId xmlns:a16="http://schemas.microsoft.com/office/drawing/2014/main" id="{380D4646-A0C2-4D58-9C37-4F9494C5C6D6}"/>
              </a:ext>
            </a:extLst>
          </p:cNvPr>
          <p:cNvSpPr>
            <a:spLocks noGrp="1"/>
          </p:cNvSpPr>
          <p:nvPr>
            <p:ph type="ftr" sz="quarter" idx="11"/>
          </p:nvPr>
        </p:nvSpPr>
        <p:spPr/>
        <p:txBody>
          <a:bodyPr/>
          <a:lstStyle/>
          <a:p>
            <a:r>
              <a:rPr lang="zh-TW" altLang="en-US"/>
              <a:t>國立成功大學機械工程學系 虛擬實境與多媒體研究室</a:t>
            </a:r>
          </a:p>
          <a:p>
            <a:endParaRPr lang="en-US" dirty="0"/>
          </a:p>
        </p:txBody>
      </p:sp>
      <p:sp>
        <p:nvSpPr>
          <p:cNvPr id="5" name="投影片編號版面配置區 4">
            <a:extLst>
              <a:ext uri="{FF2B5EF4-FFF2-40B4-BE49-F238E27FC236}">
                <a16:creationId xmlns:a16="http://schemas.microsoft.com/office/drawing/2014/main" id="{627E1675-0E64-4513-9F99-816AD9BAE622}"/>
              </a:ext>
            </a:extLst>
          </p:cNvPr>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2687977808"/>
      </p:ext>
    </p:extLst>
  </p:cSld>
  <p:clrMapOvr>
    <a:masterClrMapping/>
  </p:clrMapOvr>
</p:sld>
</file>

<file path=ppt/theme/theme1.xml><?xml version="1.0" encoding="utf-8"?>
<a:theme xmlns:a="http://schemas.openxmlformats.org/drawingml/2006/main" name="絲縷">
  <a:themeElements>
    <a:clrScheme name="藍色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絲縷">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絲縷">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7617</TotalTime>
  <Words>761</Words>
  <Application>Microsoft Office PowerPoint</Application>
  <PresentationFormat>寬螢幕</PresentationFormat>
  <Paragraphs>68</Paragraphs>
  <Slides>14</Slides>
  <Notes>1</Notes>
  <HiddenSlides>0</HiddenSlides>
  <MMClips>0</MMClips>
  <ScaleCrop>false</ScaleCrop>
  <HeadingPairs>
    <vt:vector size="8" baseType="variant">
      <vt:variant>
        <vt:lpstr>使用字型</vt:lpstr>
      </vt:variant>
      <vt:variant>
        <vt:i4>7</vt:i4>
      </vt:variant>
      <vt:variant>
        <vt:lpstr>佈景主題</vt:lpstr>
      </vt:variant>
      <vt:variant>
        <vt:i4>1</vt:i4>
      </vt:variant>
      <vt:variant>
        <vt:lpstr>內嵌 OLE 伺服程式</vt:lpstr>
      </vt:variant>
      <vt:variant>
        <vt:i4>1</vt:i4>
      </vt:variant>
      <vt:variant>
        <vt:lpstr>投影片標題</vt:lpstr>
      </vt:variant>
      <vt:variant>
        <vt:i4>14</vt:i4>
      </vt:variant>
    </vt:vector>
  </HeadingPairs>
  <TitlesOfParts>
    <vt:vector size="23" baseType="lpstr">
      <vt:lpstr>微軟正黑體</vt:lpstr>
      <vt:lpstr>新細明體</vt:lpstr>
      <vt:lpstr>標楷體</vt:lpstr>
      <vt:lpstr>Arial</vt:lpstr>
      <vt:lpstr>Calibri</vt:lpstr>
      <vt:lpstr>Century Gothic</vt:lpstr>
      <vt:lpstr>Wingdings 3</vt:lpstr>
      <vt:lpstr>絲縷</vt:lpstr>
      <vt:lpstr>Visio</vt:lpstr>
      <vt:lpstr>物件導向程式設計 網格模型轉換至LDI結構之實作</vt:lpstr>
      <vt:lpstr>大綱</vt:lpstr>
      <vt:lpstr>摘要</vt:lpstr>
      <vt:lpstr>摘要</vt:lpstr>
      <vt:lpstr>前言</vt:lpstr>
      <vt:lpstr>前言</vt:lpstr>
      <vt:lpstr>方法</vt:lpstr>
      <vt:lpstr>方法</vt:lpstr>
      <vt:lpstr>方法</vt:lpstr>
      <vt:lpstr>軟體展示與功能說明</vt:lpstr>
      <vt:lpstr>軟體展示與功能說明</vt:lpstr>
      <vt:lpstr>結果與未來展望</vt:lpstr>
      <vt:lpstr>結果與未來展望</vt:lpstr>
      <vt:lpstr>參考文獻</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Performance comparison of accelerometer calibration algorithms  based on 3D-ellipsoid fitting Methods</dc:title>
  <dc:creator>許軒懷</dc:creator>
  <cp:lastModifiedBy>ME</cp:lastModifiedBy>
  <cp:revision>216</cp:revision>
  <dcterms:created xsi:type="dcterms:W3CDTF">2016-08-21T12:10:45Z</dcterms:created>
  <dcterms:modified xsi:type="dcterms:W3CDTF">2018-01-15T03:34:06Z</dcterms:modified>
</cp:coreProperties>
</file>