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16"/>
  </p:notesMasterIdLst>
  <p:sldIdLst>
    <p:sldId id="256" r:id="rId2"/>
    <p:sldId id="263" r:id="rId3"/>
    <p:sldId id="257" r:id="rId4"/>
    <p:sldId id="264" r:id="rId5"/>
    <p:sldId id="258" r:id="rId6"/>
    <p:sldId id="265" r:id="rId7"/>
    <p:sldId id="259" r:id="rId8"/>
    <p:sldId id="266" r:id="rId9"/>
    <p:sldId id="269" r:id="rId10"/>
    <p:sldId id="260" r:id="rId11"/>
    <p:sldId id="270" r:id="rId12"/>
    <p:sldId id="261"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5176" autoAdjust="0"/>
  </p:normalViewPr>
  <p:slideViewPr>
    <p:cSldViewPr snapToGrid="0">
      <p:cViewPr varScale="1">
        <p:scale>
          <a:sx n="97" d="100"/>
          <a:sy n="97" d="100"/>
        </p:scale>
        <p:origin x="82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9B409-9CE1-4F7F-B4DB-97AEEA255B2C}" type="datetimeFigureOut">
              <a:rPr lang="zh-TW" altLang="en-US" smtClean="0"/>
              <a:t>2018/1/11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CD97-13EA-49C7-9631-2EF8FA5B95FB}" type="slidenum">
              <a:rPr lang="zh-TW" altLang="en-US" smtClean="0"/>
              <a:t>‹#›</a:t>
            </a:fld>
            <a:endParaRPr lang="zh-TW" altLang="en-US"/>
          </a:p>
        </p:txBody>
      </p:sp>
    </p:spTree>
    <p:extLst>
      <p:ext uri="{BB962C8B-B14F-4D97-AF65-F5344CB8AC3E}">
        <p14:creationId xmlns:p14="http://schemas.microsoft.com/office/powerpoint/2010/main" val="284776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B86CD97-13EA-49C7-9631-2EF8FA5B95FB}" type="slidenum">
              <a:rPr lang="zh-TW" altLang="en-US" smtClean="0"/>
              <a:t>1</a:t>
            </a:fld>
            <a:endParaRPr lang="zh-TW" altLang="en-US"/>
          </a:p>
        </p:txBody>
      </p:sp>
    </p:spTree>
    <p:extLst>
      <p:ext uri="{BB962C8B-B14F-4D97-AF65-F5344CB8AC3E}">
        <p14:creationId xmlns:p14="http://schemas.microsoft.com/office/powerpoint/2010/main" val="255264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00941"/>
            <a:ext cx="8915399" cy="2547852"/>
          </a:xfrm>
        </p:spPr>
        <p:txBody>
          <a:bodyPr anchor="ctr">
            <a:normAutofit/>
          </a:bodyPr>
          <a:lstStyle>
            <a:lvl1pPr algn="ctr">
              <a:defRPr sz="5400"/>
            </a:lvl1pPr>
          </a:lstStyle>
          <a:p>
            <a:r>
              <a:rPr lang="zh-TW" altLang="en-US" dirty="0"/>
              <a:t>按一下以編輯母片標題樣式</a:t>
            </a:r>
            <a:endParaRPr lang="en-US" dirty="0"/>
          </a:p>
        </p:txBody>
      </p:sp>
      <p:sp>
        <p:nvSpPr>
          <p:cNvPr id="3" name="Subtitle 2"/>
          <p:cNvSpPr>
            <a:spLocks noGrp="1"/>
          </p:cNvSpPr>
          <p:nvPr>
            <p:ph type="subTitle" idx="1"/>
          </p:nvPr>
        </p:nvSpPr>
        <p:spPr>
          <a:xfrm>
            <a:off x="2589212" y="3848794"/>
            <a:ext cx="8915399" cy="1841906"/>
          </a:xfrm>
        </p:spPr>
        <p:txBody>
          <a:bodyPr anchor="t"/>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0F6A44CF-258D-4C29-8BB6-5FD6DE38F2D5}"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4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20C6AFB-1971-4EC2-A3E3-4D5C6A33E605}"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5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147AEDF-4CF9-4427-9600-991C1570F592}"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9064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A68958D4-B41A-45DD-AE56-CB4D49D3644F}"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04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6A4056CE-E90E-49D2-BFC3-EA6A95A35D98}"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907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4B80A9A0-664F-4A5F-AE59-564D30A524B5}"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040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4BD8C5-3DF9-4C02-96CD-61480E1B8305}"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26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42E5612-C8D5-4592-85DD-9C1AC7A7F66B}"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833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A8B0493-615A-415D-BEF2-3189D4AA9D6B}"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72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711EE5A-50D8-4C28-9247-1419FCDE4010}" type="datetime1">
              <a:rPr lang="en-US" altLang="zh-TW" smtClean="0"/>
              <a:t>1/11/2018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6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AB6A347-E137-48EA-93A9-B54848BD1E7B}"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25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B9144A2-23C3-499D-82D3-844D7149A67E}" type="datetime1">
              <a:rPr lang="en-US" altLang="zh-TW" smtClean="0"/>
              <a:t>1/11/2018</a:t>
            </a:fld>
            <a:endParaRPr lang="en-US" dirty="0"/>
          </a:p>
        </p:txBody>
      </p:sp>
      <p:sp>
        <p:nvSpPr>
          <p:cNvPr id="8" name="Footer Placeholder 7"/>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6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A9B9C7C-90AA-427B-BC13-8634257408F7}" type="datetime1">
              <a:rPr lang="en-US" altLang="zh-TW" smtClean="0"/>
              <a:t>1/11/2018</a:t>
            </a:fld>
            <a:endParaRPr lang="en-US" dirty="0"/>
          </a:p>
        </p:txBody>
      </p:sp>
      <p:sp>
        <p:nvSpPr>
          <p:cNvPr id="4" name="Footer Placeholder 3"/>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44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9AB0D-4C4F-4C33-AA4B-5A0C71D6DA96}" type="datetime1">
              <a:rPr lang="en-US" altLang="zh-TW" smtClean="0"/>
              <a:t>1/11/2018</a:t>
            </a:fld>
            <a:endParaRPr lang="en-US" dirty="0"/>
          </a:p>
        </p:txBody>
      </p:sp>
      <p:sp>
        <p:nvSpPr>
          <p:cNvPr id="3" name="Footer Placeholder 2"/>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45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A89B88E-85C9-4C5B-B005-B4E58CAD9ABB}"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96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67B0B0F-EB62-4D23-9AB9-FBCEF89463CF}" type="datetime1">
              <a:rPr lang="en-US" altLang="zh-TW" smtClean="0"/>
              <a:t>1/11/2018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974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F0480E-44FE-4732-9BC6-2A4F6D292CA6}" type="datetime1">
              <a:rPr lang="en-US" altLang="zh-TW" smtClean="0"/>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TW" altLang="en-US"/>
              <a:t>國立成功大學機械工程學系 虛擬實境與多媒體研究室</a:t>
            </a:r>
          </a:p>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322249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1pPr>
      <a:lvl2pPr marL="742950" indent="-285750" algn="just"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2pPr>
      <a:lvl3pPr marL="1143000" indent="-228600" algn="just"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just"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just"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chor="ctr">
            <a:normAutofit/>
          </a:bodyPr>
          <a:lstStyle/>
          <a:p>
            <a:pPr>
              <a:lnSpc>
                <a:spcPct val="150000"/>
              </a:lnSpc>
            </a:pPr>
            <a:r>
              <a:rPr lang="zh-TW" altLang="zh-TW" sz="4000" dirty="0"/>
              <a:t>物件導向程式設計</a:t>
            </a:r>
            <a:br>
              <a:rPr lang="zh-TW" altLang="en-US" sz="4000" dirty="0"/>
            </a:br>
            <a:r>
              <a:rPr lang="zh-TW" altLang="en-US" sz="4000" dirty="0"/>
              <a:t>網格模型轉換至</a:t>
            </a:r>
            <a:r>
              <a:rPr lang="en-US" altLang="zh-TW" sz="4000" dirty="0"/>
              <a:t>LDI</a:t>
            </a:r>
            <a:r>
              <a:rPr lang="zh-TW" altLang="en-US" sz="4000" dirty="0"/>
              <a:t>結構之實作</a:t>
            </a:r>
            <a:endParaRPr lang="zh-TW" altLang="en-US" sz="4000" b="1" dirty="0">
              <a:latin typeface="Calibri" panose="020F0502020204030204" pitchFamily="34" charset="0"/>
            </a:endParaRPr>
          </a:p>
        </p:txBody>
      </p:sp>
      <p:sp>
        <p:nvSpPr>
          <p:cNvPr id="3" name="副標題 2"/>
          <p:cNvSpPr>
            <a:spLocks noGrp="1"/>
          </p:cNvSpPr>
          <p:nvPr>
            <p:ph type="subTitle" idx="1"/>
          </p:nvPr>
        </p:nvSpPr>
        <p:spPr/>
        <p:txBody>
          <a:bodyPr>
            <a:normAutofit lnSpcReduction="10000"/>
          </a:bodyPr>
          <a:lstStyle/>
          <a:p>
            <a:r>
              <a:rPr lang="zh-TW" altLang="en-US" sz="2400" dirty="0">
                <a:latin typeface="標楷體" panose="03000509000000000000" pitchFamily="65" charset="-120"/>
                <a:ea typeface="標楷體" panose="03000509000000000000" pitchFamily="65" charset="-120"/>
              </a:rPr>
              <a:t>系級班別</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碩一</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學號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N16064755</a:t>
            </a:r>
          </a:p>
          <a:p>
            <a:r>
              <a:rPr lang="zh-TW" altLang="en-US" sz="2400" dirty="0">
                <a:latin typeface="標楷體" panose="03000509000000000000" pitchFamily="65" charset="-120"/>
                <a:ea typeface="標楷體" panose="03000509000000000000" pitchFamily="65" charset="-120"/>
              </a:rPr>
              <a:t>姓名</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許軒懷</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日期</a:t>
            </a:r>
            <a:r>
              <a:rPr lang="en-US" altLang="zh-TW" sz="2400" dirty="0">
                <a:latin typeface="標楷體" panose="03000509000000000000" pitchFamily="65" charset="-120"/>
                <a:ea typeface="標楷體" panose="03000509000000000000" pitchFamily="65" charset="-120"/>
              </a:rPr>
              <a:t>:2018/01/15</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3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284BD2CB-143C-490F-B21E-21A3B95ACF54}"/>
              </a:ext>
            </a:extLst>
          </p:cNvPr>
          <p:cNvSpPr>
            <a:spLocks noGrp="1"/>
          </p:cNvSpPr>
          <p:nvPr>
            <p:ph type="ctrTitle"/>
          </p:nvPr>
        </p:nvSpPr>
        <p:spPr/>
        <p:txBody>
          <a:bodyPr/>
          <a:lstStyle/>
          <a:p>
            <a:r>
              <a:rPr lang="zh-TW" altLang="en-US" dirty="0"/>
              <a:t>軟體展示與功能說明</a:t>
            </a:r>
          </a:p>
        </p:txBody>
      </p:sp>
      <p:sp>
        <p:nvSpPr>
          <p:cNvPr id="7" name="副標題 6">
            <a:extLst>
              <a:ext uri="{FF2B5EF4-FFF2-40B4-BE49-F238E27FC236}">
                <a16:creationId xmlns:a16="http://schemas.microsoft.com/office/drawing/2014/main" id="{A917FBD7-F0CB-4834-909C-952202E1DD25}"/>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B038A42E-6BE4-4D5A-81BB-81262C9C3700}"/>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7AEEDABE-B9B7-4C8E-BA5A-8E4CAFA6F52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6858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8712A-9B88-49F3-9B74-8499820C8961}"/>
              </a:ext>
            </a:extLst>
          </p:cNvPr>
          <p:cNvSpPr>
            <a:spLocks noGrp="1"/>
          </p:cNvSpPr>
          <p:nvPr>
            <p:ph type="title"/>
          </p:nvPr>
        </p:nvSpPr>
        <p:spPr/>
        <p:txBody>
          <a:bodyPr/>
          <a:lstStyle/>
          <a:p>
            <a:r>
              <a:rPr lang="zh-TW" altLang="en-US" dirty="0"/>
              <a:t>軟體展示與功能說明</a:t>
            </a:r>
          </a:p>
        </p:txBody>
      </p:sp>
      <p:sp>
        <p:nvSpPr>
          <p:cNvPr id="4" name="頁尾版面配置區 3">
            <a:extLst>
              <a:ext uri="{FF2B5EF4-FFF2-40B4-BE49-F238E27FC236}">
                <a16:creationId xmlns:a16="http://schemas.microsoft.com/office/drawing/2014/main" id="{BEF1D0EE-B462-41A5-ADD7-01850AA34100}"/>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C0751AA1-1DFE-4667-8622-B0C7DE90AF6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內容版面配置區 8">
            <a:extLst>
              <a:ext uri="{FF2B5EF4-FFF2-40B4-BE49-F238E27FC236}">
                <a16:creationId xmlns:a16="http://schemas.microsoft.com/office/drawing/2014/main" id="{EDE066E7-D12C-4BC3-881A-DD772068E120}"/>
              </a:ext>
            </a:extLst>
          </p:cNvPr>
          <p:cNvSpPr>
            <a:spLocks noGrp="1"/>
          </p:cNvSpPr>
          <p:nvPr>
            <p:ph idx="1"/>
          </p:nvPr>
        </p:nvSpPr>
        <p:spPr/>
        <p:txBody>
          <a:bodyPr/>
          <a:lstStyle/>
          <a:p>
            <a:r>
              <a:rPr lang="zh-TW" altLang="en-US" dirty="0"/>
              <a:t>功能</a:t>
            </a:r>
            <a:r>
              <a:rPr lang="en-US" altLang="zh-TW" dirty="0"/>
              <a:t>:</a:t>
            </a:r>
            <a:r>
              <a:rPr lang="zh-TW" altLang="en-US" dirty="0"/>
              <a:t>  讀入</a:t>
            </a:r>
            <a:r>
              <a:rPr lang="en-US" altLang="zh-TW" dirty="0"/>
              <a:t>STL</a:t>
            </a:r>
            <a:r>
              <a:rPr lang="zh-TW" altLang="en-US" dirty="0"/>
              <a:t>模型檔，按下右鍵選單中的</a:t>
            </a:r>
            <a:r>
              <a:rPr lang="en-US" altLang="zh-TW" dirty="0"/>
              <a:t>LDI</a:t>
            </a:r>
            <a:r>
              <a:rPr lang="zh-TW" altLang="en-US" dirty="0"/>
              <a:t> </a:t>
            </a:r>
            <a:r>
              <a:rPr lang="en-US" altLang="zh-TW" dirty="0"/>
              <a:t>Point</a:t>
            </a:r>
            <a:r>
              <a:rPr lang="zh-TW" altLang="en-US" dirty="0"/>
              <a:t>開始計算模型的</a:t>
            </a:r>
            <a:r>
              <a:rPr lang="en-US" altLang="zh-TW" dirty="0"/>
              <a:t>LDI</a:t>
            </a:r>
            <a:r>
              <a:rPr lang="zh-TW" altLang="en-US" dirty="0"/>
              <a:t>結構，並在畫面上顯示交點與未有任何交點的三角網格。</a:t>
            </a:r>
            <a:endParaRPr lang="en-US" altLang="zh-TW" dirty="0"/>
          </a:p>
          <a:p>
            <a:r>
              <a:rPr lang="en-US" altLang="zh-TW" dirty="0"/>
              <a:t>X</a:t>
            </a:r>
            <a:r>
              <a:rPr lang="zh-TW" altLang="en-US" dirty="0"/>
              <a:t>、</a:t>
            </a:r>
            <a:r>
              <a:rPr lang="en-US" altLang="zh-TW" dirty="0"/>
              <a:t>Y</a:t>
            </a:r>
            <a:r>
              <a:rPr lang="zh-TW" altLang="en-US" dirty="0"/>
              <a:t>、</a:t>
            </a:r>
            <a:r>
              <a:rPr lang="en-US" altLang="zh-TW" dirty="0"/>
              <a:t>Z</a:t>
            </a:r>
            <a:r>
              <a:rPr lang="zh-TW" altLang="en-US" dirty="0"/>
              <a:t>方向射線的交點分別以紅、綠、藍呈現。</a:t>
            </a:r>
            <a:endParaRPr lang="en-US" altLang="zh-TW" dirty="0"/>
          </a:p>
          <a:p>
            <a:r>
              <a:rPr lang="zh-TW" altLang="en-US" dirty="0"/>
              <a:t>無交點之三角網格以紫色三角型呈現。</a:t>
            </a:r>
          </a:p>
        </p:txBody>
      </p:sp>
      <p:pic>
        <p:nvPicPr>
          <p:cNvPr id="11" name="圖片 10">
            <a:extLst>
              <a:ext uri="{FF2B5EF4-FFF2-40B4-BE49-F238E27FC236}">
                <a16:creationId xmlns:a16="http://schemas.microsoft.com/office/drawing/2014/main" id="{63FFF338-4748-42DD-8108-4E5B293F20A7}"/>
              </a:ext>
            </a:extLst>
          </p:cNvPr>
          <p:cNvPicPr>
            <a:picLocks noChangeAspect="1"/>
          </p:cNvPicPr>
          <p:nvPr/>
        </p:nvPicPr>
        <p:blipFill>
          <a:blip r:embed="rId2"/>
          <a:stretch>
            <a:fillRect/>
          </a:stretch>
        </p:blipFill>
        <p:spPr>
          <a:xfrm>
            <a:off x="3286073" y="0"/>
            <a:ext cx="7521678" cy="6858000"/>
          </a:xfrm>
          <a:prstGeom prst="rect">
            <a:avLst/>
          </a:prstGeom>
        </p:spPr>
      </p:pic>
    </p:spTree>
    <p:extLst>
      <p:ext uri="{BB962C8B-B14F-4D97-AF65-F5344CB8AC3E}">
        <p14:creationId xmlns:p14="http://schemas.microsoft.com/office/powerpoint/2010/main" val="27418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717E06E-011A-4B01-8921-4C31AC624E37}"/>
              </a:ext>
            </a:extLst>
          </p:cNvPr>
          <p:cNvSpPr>
            <a:spLocks noGrp="1"/>
          </p:cNvSpPr>
          <p:nvPr>
            <p:ph type="ctrTitle"/>
          </p:nvPr>
        </p:nvSpPr>
        <p:spPr/>
        <p:txBody>
          <a:bodyPr/>
          <a:lstStyle/>
          <a:p>
            <a:r>
              <a:rPr lang="zh-TW" altLang="en-US" dirty="0"/>
              <a:t>結果與未來展望</a:t>
            </a:r>
          </a:p>
        </p:txBody>
      </p:sp>
      <p:sp>
        <p:nvSpPr>
          <p:cNvPr id="7" name="副標題 6">
            <a:extLst>
              <a:ext uri="{FF2B5EF4-FFF2-40B4-BE49-F238E27FC236}">
                <a16:creationId xmlns:a16="http://schemas.microsoft.com/office/drawing/2014/main" id="{975B4031-948E-46F0-AD2C-1398DA8959FF}"/>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7F5A867F-2F0E-4AFE-B24F-7C37DBB353AC}"/>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ADFD1EFD-D3F8-4ADB-B077-2753FBEE53B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6867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892170-0361-4A9E-86CF-BD0899BF171A}"/>
              </a:ext>
            </a:extLst>
          </p:cNvPr>
          <p:cNvSpPr>
            <a:spLocks noGrp="1"/>
          </p:cNvSpPr>
          <p:nvPr>
            <p:ph type="title"/>
          </p:nvPr>
        </p:nvSpPr>
        <p:spPr/>
        <p:txBody>
          <a:bodyPr/>
          <a:lstStyle/>
          <a:p>
            <a:r>
              <a:rPr lang="zh-TW" altLang="en-US" dirty="0"/>
              <a:t>結果與未來展望</a:t>
            </a:r>
          </a:p>
        </p:txBody>
      </p:sp>
      <p:sp>
        <p:nvSpPr>
          <p:cNvPr id="3" name="內容版面配置區 2">
            <a:extLst>
              <a:ext uri="{FF2B5EF4-FFF2-40B4-BE49-F238E27FC236}">
                <a16:creationId xmlns:a16="http://schemas.microsoft.com/office/drawing/2014/main" id="{74CB8156-D7A3-40F0-B7AD-217FF4306DC2}"/>
              </a:ext>
            </a:extLst>
          </p:cNvPr>
          <p:cNvSpPr>
            <a:spLocks noGrp="1"/>
          </p:cNvSpPr>
          <p:nvPr>
            <p:ph idx="1"/>
          </p:nvPr>
        </p:nvSpPr>
        <p:spPr/>
        <p:txBody>
          <a:bodyPr/>
          <a:lstStyle/>
          <a:p>
            <a:r>
              <a:rPr lang="zh-TW" altLang="en-US" dirty="0"/>
              <a:t>本程式已經可以快速將網格模型轉換至</a:t>
            </a:r>
            <a:r>
              <a:rPr lang="en-US" altLang="zh-TW" dirty="0"/>
              <a:t>LDI</a:t>
            </a:r>
            <a:r>
              <a:rPr lang="zh-TW" altLang="en-US" dirty="0"/>
              <a:t>結構，但如要進一步加速可利用平行運算計算各個三角網格的交點而非依序計算每個網格的交點。</a:t>
            </a:r>
            <a:endParaRPr lang="en-US" altLang="zh-TW" dirty="0"/>
          </a:p>
          <a:p>
            <a:r>
              <a:rPr lang="zh-TW" altLang="en-US" dirty="0"/>
              <a:t>在轉換完後會有部分與射線無交點的網格，在後續布林運算中為了保存網格，需要將此網格歸類至鄰近有交地的網格中，在程式中並未實做出來，希望未來可以將後續的演算法實做出來。</a:t>
            </a:r>
          </a:p>
        </p:txBody>
      </p:sp>
      <p:sp>
        <p:nvSpPr>
          <p:cNvPr id="4" name="頁尾版面配置區 3">
            <a:extLst>
              <a:ext uri="{FF2B5EF4-FFF2-40B4-BE49-F238E27FC236}">
                <a16:creationId xmlns:a16="http://schemas.microsoft.com/office/drawing/2014/main" id="{98157F82-CE88-4784-B4A8-1964EB0A8F66}"/>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6B59C5D-891A-46AF-B771-6A9CDF1CCE3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61551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4BBF3C8-FF7A-49FD-A84F-62E42CA0E54D}"/>
              </a:ext>
            </a:extLst>
          </p:cNvPr>
          <p:cNvSpPr>
            <a:spLocks noGrp="1"/>
          </p:cNvSpPr>
          <p:nvPr>
            <p:ph type="title"/>
          </p:nvPr>
        </p:nvSpPr>
        <p:spPr/>
        <p:txBody>
          <a:bodyPr/>
          <a:lstStyle/>
          <a:p>
            <a:r>
              <a:rPr lang="zh-TW" altLang="en-US" dirty="0"/>
              <a:t>參考文獻</a:t>
            </a:r>
          </a:p>
        </p:txBody>
      </p:sp>
      <p:sp>
        <p:nvSpPr>
          <p:cNvPr id="8" name="內容版面配置區 7">
            <a:extLst>
              <a:ext uri="{FF2B5EF4-FFF2-40B4-BE49-F238E27FC236}">
                <a16:creationId xmlns:a16="http://schemas.microsoft.com/office/drawing/2014/main" id="{A1A68235-6CFF-49B3-9575-A2705724BF43}"/>
              </a:ext>
            </a:extLst>
          </p:cNvPr>
          <p:cNvSpPr>
            <a:spLocks noGrp="1"/>
          </p:cNvSpPr>
          <p:nvPr>
            <p:ph idx="1"/>
          </p:nvPr>
        </p:nvSpPr>
        <p:spPr/>
        <p:txBody>
          <a:bodyPr/>
          <a:lstStyle/>
          <a:p>
            <a:pPr marL="457200" indent="-457200">
              <a:buFont typeface="+mj-lt"/>
              <a:buAutoNum type="arabicPeriod"/>
            </a:pPr>
            <a:r>
              <a:rPr lang="en-US" altLang="zh-TW" dirty="0"/>
              <a:t>Wang, C. C. (2011). Approximate </a:t>
            </a:r>
            <a:r>
              <a:rPr lang="en-US" altLang="zh-TW" dirty="0" err="1"/>
              <a:t>boolean</a:t>
            </a:r>
            <a:r>
              <a:rPr lang="en-US" altLang="zh-TW" dirty="0"/>
              <a:t> operations on large polyhedral solids with partial mesh reconstruction. </a:t>
            </a:r>
            <a:r>
              <a:rPr lang="en-US" altLang="zh-TW" i="1" dirty="0"/>
              <a:t>IEEE Transactions on visualization and computer graphics</a:t>
            </a:r>
            <a:r>
              <a:rPr lang="en-US" altLang="zh-TW" dirty="0"/>
              <a:t>, </a:t>
            </a:r>
            <a:r>
              <a:rPr lang="en-US" altLang="zh-TW" i="1" dirty="0"/>
              <a:t>17</a:t>
            </a:r>
            <a:r>
              <a:rPr lang="en-US" altLang="zh-TW" dirty="0"/>
              <a:t>(6), 836-849.</a:t>
            </a:r>
          </a:p>
          <a:p>
            <a:pPr marL="457200" indent="-457200">
              <a:buFont typeface="+mj-lt"/>
              <a:buAutoNum type="arabicPeriod"/>
            </a:pPr>
            <a:r>
              <a:rPr lang="en-US" altLang="zh-TW" dirty="0" err="1"/>
              <a:t>Möller</a:t>
            </a:r>
            <a:r>
              <a:rPr lang="en-US" altLang="zh-TW" dirty="0"/>
              <a:t>, T., &amp; </a:t>
            </a:r>
            <a:r>
              <a:rPr lang="en-US" altLang="zh-TW" dirty="0" err="1"/>
              <a:t>Trumbore</a:t>
            </a:r>
            <a:r>
              <a:rPr lang="en-US" altLang="zh-TW" dirty="0"/>
              <a:t>, B. (2005, July). Fast, minimum storage ray/triangle intersection. In </a:t>
            </a:r>
            <a:r>
              <a:rPr lang="en-US" altLang="zh-TW" i="1" dirty="0"/>
              <a:t>ACM SIGGRAPH 2005 Courses</a:t>
            </a:r>
            <a:r>
              <a:rPr lang="en-US" altLang="zh-TW" dirty="0"/>
              <a:t> (p. 7). ACM.</a:t>
            </a:r>
            <a:endParaRPr lang="zh-TW" altLang="en-US" dirty="0"/>
          </a:p>
        </p:txBody>
      </p:sp>
      <p:sp>
        <p:nvSpPr>
          <p:cNvPr id="4" name="頁尾版面配置區 3">
            <a:extLst>
              <a:ext uri="{FF2B5EF4-FFF2-40B4-BE49-F238E27FC236}">
                <a16:creationId xmlns:a16="http://schemas.microsoft.com/office/drawing/2014/main" id="{A1A4C2FC-A8E5-4AF4-B063-601E6643EA23}"/>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D86D7C3C-3F86-4BE1-BF5D-76287734850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6742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15C9E-5236-428E-AE0F-2D35946D1CE8}"/>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FBDEE7F6-CD5A-42F0-B1A4-0F5EB3B47362}"/>
              </a:ext>
            </a:extLst>
          </p:cNvPr>
          <p:cNvSpPr>
            <a:spLocks noGrp="1"/>
          </p:cNvSpPr>
          <p:nvPr>
            <p:ph idx="1"/>
          </p:nvPr>
        </p:nvSpPr>
        <p:spPr/>
        <p:txBody>
          <a:bodyPr/>
          <a:lstStyle/>
          <a:p>
            <a:r>
              <a:rPr lang="zh-TW" altLang="en-US" dirty="0"/>
              <a:t>摘要</a:t>
            </a:r>
            <a:endParaRPr lang="en-US" altLang="zh-TW" dirty="0"/>
          </a:p>
          <a:p>
            <a:r>
              <a:rPr lang="zh-TW" altLang="en-US" dirty="0"/>
              <a:t>前言</a:t>
            </a:r>
            <a:endParaRPr lang="en-US" altLang="zh-TW" dirty="0"/>
          </a:p>
          <a:p>
            <a:r>
              <a:rPr lang="zh-TW" altLang="en-US" dirty="0"/>
              <a:t>方法</a:t>
            </a:r>
            <a:endParaRPr lang="en-US" altLang="zh-TW" dirty="0"/>
          </a:p>
          <a:p>
            <a:r>
              <a:rPr lang="zh-TW" altLang="en-US" dirty="0"/>
              <a:t>軟體展示與功能說明</a:t>
            </a:r>
            <a:endParaRPr lang="en-US" altLang="zh-TW" dirty="0"/>
          </a:p>
          <a:p>
            <a:r>
              <a:rPr lang="zh-TW" altLang="en-US" dirty="0"/>
              <a:t>結果及未來展望</a:t>
            </a:r>
            <a:endParaRPr lang="en-US" altLang="zh-TW" dirty="0"/>
          </a:p>
          <a:p>
            <a:r>
              <a:rPr lang="zh-TW" altLang="en-US" dirty="0"/>
              <a:t>參考文獻</a:t>
            </a:r>
            <a:endParaRPr lang="en-US" altLang="zh-TW" dirty="0"/>
          </a:p>
          <a:p>
            <a:endParaRPr lang="zh-TW" altLang="en-US" dirty="0"/>
          </a:p>
        </p:txBody>
      </p:sp>
      <p:sp>
        <p:nvSpPr>
          <p:cNvPr id="4" name="頁尾版面配置區 3">
            <a:extLst>
              <a:ext uri="{FF2B5EF4-FFF2-40B4-BE49-F238E27FC236}">
                <a16:creationId xmlns:a16="http://schemas.microsoft.com/office/drawing/2014/main" id="{542D1F7C-CEB6-484A-AF5B-BFE5DF1B10EE}"/>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0D9BAACF-E001-4B75-83C7-906FB932B99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0132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FB261DF-674E-4295-BBF1-FDFEBA86B059}"/>
              </a:ext>
            </a:extLst>
          </p:cNvPr>
          <p:cNvSpPr>
            <a:spLocks noGrp="1"/>
          </p:cNvSpPr>
          <p:nvPr>
            <p:ph type="ctrTitle"/>
          </p:nvPr>
        </p:nvSpPr>
        <p:spPr/>
        <p:txBody>
          <a:bodyPr/>
          <a:lstStyle/>
          <a:p>
            <a:r>
              <a:rPr lang="zh-TW" altLang="en-US" dirty="0"/>
              <a:t>摘要</a:t>
            </a:r>
          </a:p>
        </p:txBody>
      </p:sp>
      <p:sp>
        <p:nvSpPr>
          <p:cNvPr id="7" name="副標題 6">
            <a:extLst>
              <a:ext uri="{FF2B5EF4-FFF2-40B4-BE49-F238E27FC236}">
                <a16:creationId xmlns:a16="http://schemas.microsoft.com/office/drawing/2014/main" id="{35F08E0E-404E-4895-A796-DA6F85C2BD92}"/>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493BC84F-69E5-48FC-99B6-96E8F4606B0E}"/>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289A3AD0-6787-442B-81AC-69E253B7DD0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7563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9611E2-3C5C-404C-A54C-4972530F87F5}"/>
              </a:ext>
            </a:extLst>
          </p:cNvPr>
          <p:cNvSpPr>
            <a:spLocks noGrp="1"/>
          </p:cNvSpPr>
          <p:nvPr>
            <p:ph type="title"/>
          </p:nvPr>
        </p:nvSpPr>
        <p:spPr/>
        <p:txBody>
          <a:bodyPr/>
          <a:lstStyle/>
          <a:p>
            <a:r>
              <a:rPr lang="zh-TW" altLang="en-US" dirty="0"/>
              <a:t>摘要</a:t>
            </a:r>
          </a:p>
        </p:txBody>
      </p:sp>
      <p:sp>
        <p:nvSpPr>
          <p:cNvPr id="3" name="內容版面配置區 2">
            <a:extLst>
              <a:ext uri="{FF2B5EF4-FFF2-40B4-BE49-F238E27FC236}">
                <a16:creationId xmlns:a16="http://schemas.microsoft.com/office/drawing/2014/main" id="{B2C6D2B7-EBB8-4789-B634-CFFD103368AA}"/>
              </a:ext>
            </a:extLst>
          </p:cNvPr>
          <p:cNvSpPr>
            <a:spLocks noGrp="1"/>
          </p:cNvSpPr>
          <p:nvPr>
            <p:ph idx="1"/>
          </p:nvPr>
        </p:nvSpPr>
        <p:spPr/>
        <p:txBody>
          <a:bodyPr/>
          <a:lstStyle/>
          <a:p>
            <a:r>
              <a:rPr lang="zh-TW" altLang="en-US" dirty="0"/>
              <a:t>布林運算在模型處理中佔有很大的份量，本程式藉由將網格模型轉換至</a:t>
            </a:r>
            <a:r>
              <a:rPr lang="en-US" altLang="zh-TW" dirty="0"/>
              <a:t>Layered Depth Images (LDIs) </a:t>
            </a:r>
            <a:r>
              <a:rPr lang="zh-TW" altLang="en-US" dirty="0"/>
              <a:t>結構以完成布林運算的</a:t>
            </a:r>
            <a:r>
              <a:rPr lang="zh-TW" altLang="en-US"/>
              <a:t>的前置作業，此結構在進行布林運算的優點為在處理複雜模型實具有一定的強健性。</a:t>
            </a:r>
            <a:endParaRPr lang="en-US" altLang="zh-TW" dirty="0"/>
          </a:p>
          <a:p>
            <a:r>
              <a:rPr lang="zh-TW" altLang="en-US" dirty="0"/>
              <a:t>為了減少計算網格與射線的交點次數，本程式採用預先計算網格可能的交線在進行交錯檢測以增進速度。</a:t>
            </a:r>
            <a:endParaRPr lang="en-US" altLang="zh-TW" dirty="0"/>
          </a:p>
          <a:p>
            <a:endParaRPr lang="en-US" altLang="zh-TW" dirty="0"/>
          </a:p>
        </p:txBody>
      </p:sp>
      <p:sp>
        <p:nvSpPr>
          <p:cNvPr id="4" name="頁尾版面配置區 3">
            <a:extLst>
              <a:ext uri="{FF2B5EF4-FFF2-40B4-BE49-F238E27FC236}">
                <a16:creationId xmlns:a16="http://schemas.microsoft.com/office/drawing/2014/main" id="{F55A8DEE-8251-49E6-B77A-7C882DFE364C}"/>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5DA1B15-A733-4107-8BDC-2C301FF5DB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4835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A9DD584-3A4C-4CEA-A641-DB36DE698CA9}"/>
              </a:ext>
            </a:extLst>
          </p:cNvPr>
          <p:cNvSpPr>
            <a:spLocks noGrp="1"/>
          </p:cNvSpPr>
          <p:nvPr>
            <p:ph type="ctrTitle"/>
          </p:nvPr>
        </p:nvSpPr>
        <p:spPr/>
        <p:txBody>
          <a:bodyPr/>
          <a:lstStyle/>
          <a:p>
            <a:r>
              <a:rPr lang="zh-TW" altLang="en-US" dirty="0"/>
              <a:t>前言</a:t>
            </a:r>
          </a:p>
        </p:txBody>
      </p:sp>
      <p:sp>
        <p:nvSpPr>
          <p:cNvPr id="7" name="副標題 6">
            <a:extLst>
              <a:ext uri="{FF2B5EF4-FFF2-40B4-BE49-F238E27FC236}">
                <a16:creationId xmlns:a16="http://schemas.microsoft.com/office/drawing/2014/main" id="{5969E88D-3D46-4125-B73F-4FBCE92BC71C}"/>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F179419A-70D2-4C7E-96F8-D7D9729563BF}"/>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3E192B06-288C-4CD9-A12C-0FE46DDC6D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9774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EB378-82CC-4AC0-9E42-F02AB8C30403}"/>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49AF84F7-7DA1-4EA9-8FAA-AA94D7269726}"/>
              </a:ext>
            </a:extLst>
          </p:cNvPr>
          <p:cNvSpPr>
            <a:spLocks noGrp="1"/>
          </p:cNvSpPr>
          <p:nvPr>
            <p:ph idx="1"/>
          </p:nvPr>
        </p:nvSpPr>
        <p:spPr/>
        <p:txBody>
          <a:bodyPr/>
          <a:lstStyle/>
          <a:p>
            <a:r>
              <a:rPr lang="zh-TW" altLang="en-US" dirty="0"/>
              <a:t>在網格模型的處理中，布林運算佔了相當大的一部分，故如何快速並穩定的處理網格模型間的布林運算成了相當重要的課題。</a:t>
            </a:r>
            <a:endParaRPr lang="en-US" altLang="zh-TW" dirty="0"/>
          </a:p>
          <a:p>
            <a:r>
              <a:rPr lang="zh-TW" altLang="en-US" dirty="0"/>
              <a:t>本次報告實作了</a:t>
            </a:r>
            <a:r>
              <a:rPr lang="en-US" altLang="zh-TW" dirty="0"/>
              <a:t>Wang[1]</a:t>
            </a:r>
            <a:r>
              <a:rPr lang="zh-TW" altLang="en-US" dirty="0"/>
              <a:t>所發表的的布林演算法中的前置處理部分，將三角網格模型轉換成 </a:t>
            </a:r>
            <a:r>
              <a:rPr lang="en-US" altLang="zh-TW" dirty="0"/>
              <a:t>Layered Depth Images (LDIs) </a:t>
            </a:r>
            <a:r>
              <a:rPr lang="zh-TW" altLang="en-US" dirty="0"/>
              <a:t>結構。</a:t>
            </a:r>
            <a:endParaRPr lang="en-US" altLang="zh-TW" dirty="0"/>
          </a:p>
          <a:p>
            <a:r>
              <a:rPr lang="en-US" altLang="zh-TW" dirty="0"/>
              <a:t>LDI</a:t>
            </a:r>
            <a:r>
              <a:rPr lang="zh-TW" altLang="en-US" dirty="0"/>
              <a:t> 結構藉由通一方向的一系列射線對模型做取樣，紀錄射線的原點與原點至模型交點位置的深度，為了後續的布林運算，故由 </a:t>
            </a:r>
            <a:r>
              <a:rPr lang="en-US" altLang="zh-TW" dirty="0"/>
              <a:t>X</a:t>
            </a:r>
            <a:r>
              <a:rPr lang="zh-TW" altLang="en-US" dirty="0"/>
              <a:t> </a:t>
            </a:r>
            <a:r>
              <a:rPr lang="en-US" altLang="zh-TW" dirty="0"/>
              <a:t>Y</a:t>
            </a:r>
            <a:r>
              <a:rPr lang="zh-TW" altLang="en-US" dirty="0"/>
              <a:t> </a:t>
            </a:r>
            <a:r>
              <a:rPr lang="en-US" altLang="zh-TW" dirty="0"/>
              <a:t>Z</a:t>
            </a:r>
            <a:r>
              <a:rPr lang="zh-TW" altLang="en-US" dirty="0"/>
              <a:t>三個方向產生三個 </a:t>
            </a:r>
            <a:r>
              <a:rPr lang="en-US" altLang="zh-TW" dirty="0"/>
              <a:t>LDI</a:t>
            </a:r>
            <a:r>
              <a:rPr lang="zh-TW" altLang="en-US" dirty="0"/>
              <a:t> 結構。</a:t>
            </a:r>
            <a:endParaRPr lang="en-US" altLang="zh-TW" dirty="0"/>
          </a:p>
        </p:txBody>
      </p:sp>
      <p:sp>
        <p:nvSpPr>
          <p:cNvPr id="4" name="頁尾版面配置區 3">
            <a:extLst>
              <a:ext uri="{FF2B5EF4-FFF2-40B4-BE49-F238E27FC236}">
                <a16:creationId xmlns:a16="http://schemas.microsoft.com/office/drawing/2014/main" id="{FEF7E9E2-06B6-46EF-ABC2-20412F17B8B9}"/>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16959DC-57D2-48A5-9FC4-AB2EF06B2DFD}"/>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圖片 5">
            <a:extLst>
              <a:ext uri="{FF2B5EF4-FFF2-40B4-BE49-F238E27FC236}">
                <a16:creationId xmlns:a16="http://schemas.microsoft.com/office/drawing/2014/main" id="{4FA59023-7E57-4D0E-9710-6B04EB527D8B}"/>
              </a:ext>
            </a:extLst>
          </p:cNvPr>
          <p:cNvPicPr>
            <a:picLocks noChangeAspect="1"/>
          </p:cNvPicPr>
          <p:nvPr/>
        </p:nvPicPr>
        <p:blipFill>
          <a:blip r:embed="rId2"/>
          <a:stretch>
            <a:fillRect/>
          </a:stretch>
        </p:blipFill>
        <p:spPr>
          <a:xfrm>
            <a:off x="3722687" y="261937"/>
            <a:ext cx="6648450" cy="6334125"/>
          </a:xfrm>
          <a:prstGeom prst="rect">
            <a:avLst/>
          </a:prstGeom>
        </p:spPr>
      </p:pic>
    </p:spTree>
    <p:extLst>
      <p:ext uri="{BB962C8B-B14F-4D97-AF65-F5344CB8AC3E}">
        <p14:creationId xmlns:p14="http://schemas.microsoft.com/office/powerpoint/2010/main" val="25580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7BCA1CAA-EC69-44B3-AE4E-D4BEC0CBCB10}"/>
              </a:ext>
            </a:extLst>
          </p:cNvPr>
          <p:cNvSpPr>
            <a:spLocks noGrp="1"/>
          </p:cNvSpPr>
          <p:nvPr>
            <p:ph type="ctrTitle"/>
          </p:nvPr>
        </p:nvSpPr>
        <p:spPr/>
        <p:txBody>
          <a:bodyPr/>
          <a:lstStyle/>
          <a:p>
            <a:r>
              <a:rPr lang="zh-TW" altLang="en-US" dirty="0"/>
              <a:t>方法</a:t>
            </a:r>
          </a:p>
        </p:txBody>
      </p:sp>
      <p:sp>
        <p:nvSpPr>
          <p:cNvPr id="7" name="副標題 6">
            <a:extLst>
              <a:ext uri="{FF2B5EF4-FFF2-40B4-BE49-F238E27FC236}">
                <a16:creationId xmlns:a16="http://schemas.microsoft.com/office/drawing/2014/main" id="{E91A99C4-2A5C-4B02-9D9A-9A7C3330C68C}"/>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B7BA5828-B098-4111-BF37-9894986C0341}"/>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AD6502E6-9F14-44D8-80E5-D35FE8FF514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183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27ADA-1C74-4DBB-B4D3-765E123EFF9C}"/>
              </a:ext>
            </a:extLst>
          </p:cNvPr>
          <p:cNvSpPr>
            <a:spLocks noGrp="1"/>
          </p:cNvSpPr>
          <p:nvPr>
            <p:ph type="title"/>
          </p:nvPr>
        </p:nvSpPr>
        <p:spPr/>
        <p:txBody>
          <a:bodyPr/>
          <a:lstStyle/>
          <a:p>
            <a:r>
              <a:rPr lang="zh-TW" altLang="en-US" dirty="0"/>
              <a:t>方法</a:t>
            </a:r>
          </a:p>
        </p:txBody>
      </p:sp>
      <p:sp>
        <p:nvSpPr>
          <p:cNvPr id="4" name="頁尾版面配置區 3">
            <a:extLst>
              <a:ext uri="{FF2B5EF4-FFF2-40B4-BE49-F238E27FC236}">
                <a16:creationId xmlns:a16="http://schemas.microsoft.com/office/drawing/2014/main" id="{CC441C56-086E-49B0-838D-75E2AB7C90E5}"/>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C53DDF75-E876-4E5A-AC44-E6D4F4C4C3EE}"/>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2" name="內容版面配置區 11">
            <a:extLst>
              <a:ext uri="{FF2B5EF4-FFF2-40B4-BE49-F238E27FC236}">
                <a16:creationId xmlns:a16="http://schemas.microsoft.com/office/drawing/2014/main" id="{5A505B55-92A2-445F-B1D7-0817498CCAA4}"/>
              </a:ext>
            </a:extLst>
          </p:cNvPr>
          <p:cNvGraphicFramePr>
            <a:graphicFrameLocks noGrp="1" noChangeAspect="1"/>
          </p:cNvGraphicFramePr>
          <p:nvPr>
            <p:ph idx="1"/>
            <p:extLst>
              <p:ext uri="{D42A27DB-BD31-4B8C-83A1-F6EECF244321}">
                <p14:modId xmlns:p14="http://schemas.microsoft.com/office/powerpoint/2010/main" val="2938695848"/>
              </p:ext>
            </p:extLst>
          </p:nvPr>
        </p:nvGraphicFramePr>
        <p:xfrm>
          <a:off x="5456903" y="118903"/>
          <a:ext cx="3775587" cy="6382030"/>
        </p:xfrm>
        <a:graphic>
          <a:graphicData uri="http://schemas.openxmlformats.org/presentationml/2006/ole">
            <mc:AlternateContent xmlns:mc="http://schemas.openxmlformats.org/markup-compatibility/2006">
              <mc:Choice xmlns:v="urn:schemas-microsoft-com:vml" Requires="v">
                <p:oleObj spid="_x0000_s1036" name="Visio" r:id="rId3" imgW="4591086" imgH="7762862" progId="Visio.Drawing.15">
                  <p:embed/>
                </p:oleObj>
              </mc:Choice>
              <mc:Fallback>
                <p:oleObj name="Visio" r:id="rId3" imgW="4591086" imgH="7762862" progId="Visio.Drawing.15">
                  <p:embed/>
                  <p:pic>
                    <p:nvPicPr>
                      <p:cNvPr id="0" name=""/>
                      <p:cNvPicPr/>
                      <p:nvPr/>
                    </p:nvPicPr>
                    <p:blipFill>
                      <a:blip r:embed="rId4"/>
                      <a:stretch>
                        <a:fillRect/>
                      </a:stretch>
                    </p:blipFill>
                    <p:spPr>
                      <a:xfrm>
                        <a:off x="5456903" y="118903"/>
                        <a:ext cx="3775587" cy="6382030"/>
                      </a:xfrm>
                      <a:prstGeom prst="rect">
                        <a:avLst/>
                      </a:prstGeom>
                    </p:spPr>
                  </p:pic>
                </p:oleObj>
              </mc:Fallback>
            </mc:AlternateContent>
          </a:graphicData>
        </a:graphic>
      </p:graphicFrame>
    </p:spTree>
    <p:extLst>
      <p:ext uri="{BB962C8B-B14F-4D97-AF65-F5344CB8AC3E}">
        <p14:creationId xmlns:p14="http://schemas.microsoft.com/office/powerpoint/2010/main" val="15826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D126F0-6EB8-4A58-9B5A-B88B9274B735}"/>
              </a:ext>
            </a:extLst>
          </p:cNvPr>
          <p:cNvSpPr>
            <a:spLocks noGrp="1"/>
          </p:cNvSpPr>
          <p:nvPr>
            <p:ph type="title"/>
          </p:nvPr>
        </p:nvSpPr>
        <p:spPr/>
        <p:txBody>
          <a:bodyPr/>
          <a:lstStyle/>
          <a:p>
            <a:r>
              <a:rPr lang="zh-TW" altLang="en-US" dirty="0"/>
              <a:t>方法</a:t>
            </a:r>
          </a:p>
        </p:txBody>
      </p:sp>
      <p:sp>
        <p:nvSpPr>
          <p:cNvPr id="3" name="內容版面配置區 2">
            <a:extLst>
              <a:ext uri="{FF2B5EF4-FFF2-40B4-BE49-F238E27FC236}">
                <a16:creationId xmlns:a16="http://schemas.microsoft.com/office/drawing/2014/main" id="{B7D35DD5-8E5F-46F6-8543-D59650B36EB7}"/>
              </a:ext>
            </a:extLst>
          </p:cNvPr>
          <p:cNvSpPr>
            <a:spLocks noGrp="1"/>
          </p:cNvSpPr>
          <p:nvPr>
            <p:ph idx="1"/>
          </p:nvPr>
        </p:nvSpPr>
        <p:spPr/>
        <p:txBody>
          <a:bodyPr/>
          <a:lstStyle/>
          <a:p>
            <a:r>
              <a:rPr lang="zh-TW" altLang="en-US" dirty="0"/>
              <a:t>為了快速計算三角網格與射線的交點，使用了</a:t>
            </a:r>
            <a:r>
              <a:rPr lang="en-US" altLang="zh-TW" dirty="0" err="1"/>
              <a:t>Möller</a:t>
            </a:r>
            <a:r>
              <a:rPr lang="en-US" altLang="zh-TW" dirty="0"/>
              <a:t>–</a:t>
            </a:r>
            <a:r>
              <a:rPr lang="en-US" altLang="zh-TW" dirty="0" err="1"/>
              <a:t>Trumbore</a:t>
            </a:r>
            <a:r>
              <a:rPr lang="en-US" altLang="zh-TW" dirty="0"/>
              <a:t> intersection algorithm</a:t>
            </a:r>
            <a:r>
              <a:rPr lang="zh-TW" altLang="en-US" dirty="0"/>
              <a:t> </a:t>
            </a:r>
            <a:r>
              <a:rPr lang="en-US" altLang="zh-TW" dirty="0"/>
              <a:t>[2]</a:t>
            </a:r>
            <a:r>
              <a:rPr lang="zh-TW" altLang="en-US" dirty="0"/>
              <a:t> 進行快速的交錯檢測與計算交點。</a:t>
            </a:r>
            <a:endParaRPr lang="en-US" altLang="zh-TW" dirty="0"/>
          </a:p>
          <a:p>
            <a:r>
              <a:rPr lang="zh-TW" altLang="en-US" dirty="0"/>
              <a:t>為了增快速度，採用遍歷模型三角網格並計算交點而不是遍歷射線對並搜尋射線與所有網格有無交錯。</a:t>
            </a:r>
            <a:endParaRPr lang="en-US" altLang="zh-TW" dirty="0"/>
          </a:p>
          <a:p>
            <a:r>
              <a:rPr lang="zh-TW" altLang="en-US" dirty="0"/>
              <a:t>為了壓縮記憶體空間，無交錯網格的射線並不會生成，並且單一射線只會紀錄原點、方向與交錯點的深度所形成的陣列。</a:t>
            </a:r>
          </a:p>
        </p:txBody>
      </p:sp>
      <p:sp>
        <p:nvSpPr>
          <p:cNvPr id="4" name="頁尾版面配置區 3">
            <a:extLst>
              <a:ext uri="{FF2B5EF4-FFF2-40B4-BE49-F238E27FC236}">
                <a16:creationId xmlns:a16="http://schemas.microsoft.com/office/drawing/2014/main" id="{380D4646-A0C2-4D58-9C37-4F9494C5C6D6}"/>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27E1675-0E64-4513-9F99-816AD9BAE62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87977808"/>
      </p:ext>
    </p:extLst>
  </p:cSld>
  <p:clrMapOvr>
    <a:masterClrMapping/>
  </p:clrMapOvr>
</p:sld>
</file>

<file path=ppt/theme/theme1.xml><?xml version="1.0" encoding="utf-8"?>
<a:theme xmlns:a="http://schemas.openxmlformats.org/drawingml/2006/main" name="絲縷">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7610</TotalTime>
  <Words>719</Words>
  <Application>Microsoft Office PowerPoint</Application>
  <PresentationFormat>寬螢幕</PresentationFormat>
  <Paragraphs>66</Paragraphs>
  <Slides>14</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14</vt:i4>
      </vt:variant>
    </vt:vector>
  </HeadingPairs>
  <TitlesOfParts>
    <vt:vector size="23" baseType="lpstr">
      <vt:lpstr>微軟正黑體</vt:lpstr>
      <vt:lpstr>新細明體</vt:lpstr>
      <vt:lpstr>標楷體</vt:lpstr>
      <vt:lpstr>Arial</vt:lpstr>
      <vt:lpstr>Calibri</vt:lpstr>
      <vt:lpstr>Century Gothic</vt:lpstr>
      <vt:lpstr>Wingdings 3</vt:lpstr>
      <vt:lpstr>絲縷</vt:lpstr>
      <vt:lpstr>Microsoft Visio 繪圖</vt:lpstr>
      <vt:lpstr>物件導向程式設計 網格模型轉換至LDI結構之實作</vt:lpstr>
      <vt:lpstr>大綱</vt:lpstr>
      <vt:lpstr>摘要</vt:lpstr>
      <vt:lpstr>摘要</vt:lpstr>
      <vt:lpstr>前言</vt:lpstr>
      <vt:lpstr>前言</vt:lpstr>
      <vt:lpstr>方法</vt:lpstr>
      <vt:lpstr>方法</vt:lpstr>
      <vt:lpstr>方法</vt:lpstr>
      <vt:lpstr>軟體展示與功能說明</vt:lpstr>
      <vt:lpstr>軟體展示與功能說明</vt:lpstr>
      <vt:lpstr>結果與未來展望</vt:lpstr>
      <vt:lpstr>結果與未來展望</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accelerometer calibration algorithms  based on 3D-ellipsoid fitting Methods</dc:title>
  <dc:creator>許軒懷</dc:creator>
  <cp:lastModifiedBy>許軒懷</cp:lastModifiedBy>
  <cp:revision>212</cp:revision>
  <dcterms:created xsi:type="dcterms:W3CDTF">2016-08-21T12:10:45Z</dcterms:created>
  <dcterms:modified xsi:type="dcterms:W3CDTF">2018-01-11T15:38:48Z</dcterms:modified>
</cp:coreProperties>
</file>