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9" r:id="rId2"/>
    <p:sldId id="427" r:id="rId3"/>
    <p:sldId id="310" r:id="rId4"/>
    <p:sldId id="311" r:id="rId5"/>
    <p:sldId id="312" r:id="rId6"/>
    <p:sldId id="319" r:id="rId7"/>
    <p:sldId id="322" r:id="rId8"/>
    <p:sldId id="327" r:id="rId9"/>
    <p:sldId id="324" r:id="rId10"/>
    <p:sldId id="321" r:id="rId11"/>
    <p:sldId id="326" r:id="rId12"/>
    <p:sldId id="320" r:id="rId13"/>
    <p:sldId id="323" r:id="rId14"/>
    <p:sldId id="430" r:id="rId15"/>
    <p:sldId id="431" r:id="rId16"/>
    <p:sldId id="43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B00"/>
    <a:srgbClr val="EA8000"/>
    <a:srgbClr val="FF9715"/>
    <a:srgbClr val="000000"/>
    <a:srgbClr val="2185C5"/>
    <a:srgbClr val="D7E6EE"/>
    <a:srgbClr val="6F9AEF"/>
    <a:srgbClr val="6DCEF1"/>
    <a:srgbClr val="99CC00"/>
    <a:srgbClr val="93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 autoAdjust="0"/>
    <p:restoredTop sz="74874" autoAdjust="0"/>
  </p:normalViewPr>
  <p:slideViewPr>
    <p:cSldViewPr>
      <p:cViewPr varScale="1">
        <p:scale>
          <a:sx n="64" d="100"/>
          <a:sy n="64" d="100"/>
        </p:scale>
        <p:origin x="206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2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3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E7735-BC16-49D5-BB76-C3E92BA0B3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8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6" y="3683633"/>
            <a:ext cx="67365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7" y="3377551"/>
            <a:ext cx="7218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1"/>
            <a:ext cx="7218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721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721426" y="3377551"/>
            <a:ext cx="52167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1963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Avshalom Elmalech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/>
              <a:t>Avshalom Elmalech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 to Install Linux Kernel 5.8 in Ubuntu | LaptrinhX">
            <a:extLst>
              <a:ext uri="{FF2B5EF4-FFF2-40B4-BE49-F238E27FC236}">
                <a16:creationId xmlns:a16="http://schemas.microsoft.com/office/drawing/2014/main" id="{765CF7DE-5F40-43E4-B630-361AB36E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3733800"/>
            <a:ext cx="2333625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78">
            <a:extLst>
              <a:ext uri="{FF2B5EF4-FFF2-40B4-BE49-F238E27FC236}">
                <a16:creationId xmlns:a16="http://schemas.microsoft.com/office/drawing/2014/main" id="{6F041375-4F30-48DF-B1BC-E98B5B3FDF3D}"/>
              </a:ext>
            </a:extLst>
          </p:cNvPr>
          <p:cNvSpPr txBox="1">
            <a:spLocks/>
          </p:cNvSpPr>
          <p:nvPr/>
        </p:nvSpPr>
        <p:spPr>
          <a:xfrm>
            <a:off x="360755" y="796651"/>
            <a:ext cx="8422487" cy="1546500"/>
          </a:xfrm>
          <a:prstGeom prst="rect">
            <a:avLst/>
          </a:prstGeom>
        </p:spPr>
        <p:txBody>
          <a:bodyPr vert="horz" lIns="91425" tIns="91425" rIns="91425" bIns="91425" rtlCol="1" anchor="t" anchorCtr="0">
            <a:noAutofit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he-IL" sz="5400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מערכות הפעלה</a:t>
            </a:r>
            <a:br>
              <a:rPr lang="he-IL" sz="5400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he-IL" sz="5400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89-231</a:t>
            </a:r>
            <a:br>
              <a:rPr lang="he-IL" sz="5400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he-IL" sz="4000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תרגול מספר 11</a:t>
            </a:r>
            <a:endParaRPr lang="en-US" sz="5400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C4E9DB-AECA-4A7D-BA14-A4EF0298C024}"/>
              </a:ext>
            </a:extLst>
          </p:cNvPr>
          <p:cNvSpPr txBox="1">
            <a:spLocks/>
          </p:cNvSpPr>
          <p:nvPr/>
        </p:nvSpPr>
        <p:spPr>
          <a:xfrm>
            <a:off x="-685800" y="6477000"/>
            <a:ext cx="8598841" cy="381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algn="r" defTabSz="914400" rtl="1"/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קרדיטים: אבשלום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אלמלח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, חן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חג'ג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', שני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אלקובי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פריאל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 לוי, מיכל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חבאני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גילעד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 מדמון, אופיר </a:t>
            </a:r>
            <a:r>
              <a:rPr lang="he-IL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הניג</a:t>
            </a:r>
            <a:r>
              <a:rPr lang="he-IL" kern="0" dirty="0">
                <a:latin typeface="Assistant" panose="00000500000000000000" pitchFamily="2" charset="-79"/>
                <a:cs typeface="Assistant" panose="00000500000000000000" pitchFamily="2" charset="-79"/>
              </a:rPr>
              <a:t>, שמעון כהן, חן רוזנשטיין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הגדרות עבור </a:t>
            </a:r>
            <a:r>
              <a:rPr lang="en-US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001000" cy="525780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8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צריך להגדיר את ה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union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הבא כדי שנוכל להשתמש בו כיוון שהוא לא תמיד מוגדר ב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&lt;sys/</a:t>
            </a:r>
            <a:r>
              <a:rPr lang="en-US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sem.h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&gt; </a:t>
            </a:r>
            <a:endParaRPr lang="he-IL" sz="20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union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semun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{	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int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val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	                       </a:t>
            </a:r>
            <a:r>
              <a:rPr lang="en-US" sz="10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// value for SETVAL 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semid_ds</a:t>
            </a:r>
            <a:r>
              <a:rPr lang="en-US" sz="1600" b="1" dirty="0">
                <a:solidFill>
                  <a:srgbClr val="0070C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buf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	</a:t>
            </a:r>
            <a:r>
              <a:rPr lang="en-US" sz="10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//</a:t>
            </a:r>
            <a:r>
              <a:rPr lang="he-IL" sz="10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מידע כללי עבור הסמפור </a:t>
            </a:r>
            <a:r>
              <a:rPr lang="en-US" sz="10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IPC_STAT, IPC_SET 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unsigned short *array;	</a:t>
            </a:r>
            <a:r>
              <a:rPr lang="en-US" sz="10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// array for GETALL, SETALL</a:t>
            </a: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};</a:t>
            </a:r>
          </a:p>
          <a:p>
            <a:pPr>
              <a:buNone/>
            </a:pP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semid_ds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ipc_perm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sem_perm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 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u_short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sem_nsems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 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sem_otime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	//last time of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semop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sem_ctime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 	//last time of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semctl</a:t>
            </a: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struct </a:t>
            </a:r>
            <a:r>
              <a:rPr lang="en-US" sz="1600" dirty="0" err="1">
                <a:solidFill>
                  <a:srgbClr val="00B05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ipc_perm</a:t>
            </a:r>
            <a:r>
              <a:rPr lang="en-US" sz="1600" dirty="0">
                <a:solidFill>
                  <a:srgbClr val="00B05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key_t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key;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ushort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uid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	/* owner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uid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gid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ushort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gid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ushort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mode;	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…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};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FFBCD6-0171-4533-B64D-0D847CFCAEF2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8FA1613-5FEF-4D32-B47A-9E577CF08516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91821A3-AC80-4B46-BC53-B4C9385B7595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7DC869A-2BFD-4698-B84F-79C92BE5F8AE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8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48" y="1143000"/>
            <a:ext cx="8228752" cy="5514975"/>
          </a:xfrm>
        </p:spPr>
        <p:txBody>
          <a:bodyPr/>
          <a:lstStyle/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e-IL" sz="1800" b="1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he-IL" sz="18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אפשרויות נוספות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GETVAL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יחזיר מהפונקציה את הערך של </a:t>
            </a:r>
            <a:r>
              <a:rPr lang="he-IL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מתוך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עבור </a:t>
            </a:r>
            <a:r>
              <a:rPr lang="he-IL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semnum-th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SETVAL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יקבע את הערך עבור </a:t>
            </a:r>
            <a:r>
              <a:rPr lang="he-IL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semnum-th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מתוך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לפי השדה 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val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מתוך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union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GETALL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יחזיר לתוך השדה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array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שב-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שסופק את ערכי כל </a:t>
            </a:r>
            <a:r>
              <a:rPr lang="he-IL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הסמאפורים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מתעלמים מהפרמטר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SETALL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יקבע עבור כל </a:t>
            </a:r>
            <a:r>
              <a:rPr lang="he-IL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הסמפורים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את ערכם ע"פ המידע שבשדה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array 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שב-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שסופק 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מתעלמים מהפרמטר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he-IL" sz="1800" b="1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GETNCNT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יחזיר מהפונקציה את מספר התהליכים שממתינים שמשאב ישתחרר 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עבור הסמפור ה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semnum-th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GETPID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יחזיר מהפונקציה את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PID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של מי שביצע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semop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()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לאחרונה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עבור הסמפור ה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semnum-th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GETZCNT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יחזיר מהפונקציה את מספר התהליכים שממתינים שמשאב יתפס (</a:t>
            </a:r>
            <a:r>
              <a:rPr lang="he-IL" sz="16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עבור הסמפור ה </a:t>
            </a:r>
            <a:r>
              <a:rPr lang="en-US" sz="1600" b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semnum-th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e-IL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הבהרות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הערך של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הספציפי בתוך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= 0 כאשר המשאב שהסמאפור מתאר הינו בניצול מלא, אחרת ה-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val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&gt; 0.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השימוש ב-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buf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הינו כמו בכל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pointer </a:t>
            </a:r>
            <a:b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יש ליצור אובייקט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semid_ds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מקומי "למילוי"</a:t>
            </a:r>
          </a:p>
          <a:p>
            <a:pPr algn="r" rtl="1">
              <a:lnSpc>
                <a:spcPct val="80000"/>
              </a:lnSpc>
            </a:pPr>
            <a:endParaRPr lang="en-US" sz="1800" b="1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/>
            <a:endParaRPr lang="en-US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D34A38-881E-408E-9232-8A0D13E6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93" y="591569"/>
            <a:ext cx="7848600" cy="563562"/>
          </a:xfrm>
        </p:spPr>
        <p:txBody>
          <a:bodyPr/>
          <a:lstStyle/>
          <a:p>
            <a:pPr algn="r"/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המשך</a:t>
            </a:r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 </a:t>
            </a:r>
            <a:r>
              <a:rPr lang="en-US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semctl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6FDB27-1375-40EF-9CEA-DDCFBD015AF5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04EDAFC-C0AB-4197-A8EE-63DA045405F0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BF9F579-4C42-4EEE-9361-3F98A09391E7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430E4B5-0D1D-457C-8D43-C1C56B7478E5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3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vs. </a:t>
            </a:r>
            <a:r>
              <a:rPr lang="en-US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Mutex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147912"/>
              </p:ext>
            </p:extLst>
          </p:nvPr>
        </p:nvGraphicFramePr>
        <p:xfrm>
          <a:off x="488847" y="1897380"/>
          <a:ext cx="82296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6873427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24457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8365537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Semaphore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Mutex</a:t>
                      </a:r>
                      <a:endParaRPr lang="en-US" sz="2000" dirty="0">
                        <a:solidFill>
                          <a:schemeClr val="bg1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903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Signaling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Locking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מטרה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9177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בין תהליכים/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לשימוש באותו תהליך (ע"י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threads</a:t>
                      </a:r>
                      <a:r>
                        <a:rPr lang="he-IL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שימוש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3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ניתן להשתמש גם במונים</a:t>
                      </a:r>
                      <a:r>
                        <a:rPr lang="he-IL" sz="2000" baseline="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 (לאפשר כמה גישות לאותו משאב לדוגמא)</a:t>
                      </a:r>
                      <a:endParaRPr lang="en-US" sz="2000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נעול/לא נעול</a:t>
                      </a:r>
                      <a:endParaRPr lang="en-US" sz="2000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>
                          <a:solidFill>
                            <a:srgbClr val="000000"/>
                          </a:solidFill>
                          <a:latin typeface="Assistant" panose="00000500000000000000" pitchFamily="2" charset="-79"/>
                          <a:cs typeface="Assistant" panose="00000500000000000000" pitchFamily="2" charset="-79"/>
                        </a:rPr>
                        <a:t>מצבים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ssistant" panose="00000500000000000000" pitchFamily="2" charset="-79"/>
                        <a:cs typeface="Assistant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5449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E42DEC55-F9FF-4FF1-B0C8-7197F2604E86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A25316-542C-4E55-B12D-DC661EC958D1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4F4C1A-02B2-483C-B424-9AF64E076878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F79E595-7128-4419-9755-EF0B02FA8A19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2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7B407D6-36D8-485F-BBD5-726962BEBF7C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31023A-0FF8-4504-89CD-72FB371CE982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199FAA7-0DF7-45DD-8BE9-DF3266E1B227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F962DF-01C5-4951-A91D-C31C978A8166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768A40-F411-41FE-840D-37B4134BC298}"/>
              </a:ext>
            </a:extLst>
          </p:cNvPr>
          <p:cNvSpPr txBox="1">
            <a:spLocks noChangeArrowheads="1"/>
          </p:cNvSpPr>
          <p:nvPr/>
        </p:nvSpPr>
        <p:spPr>
          <a:xfrm>
            <a:off x="3484563" y="2087537"/>
            <a:ext cx="2174875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T11_1.c</a:t>
            </a:r>
          </a:p>
        </p:txBody>
      </p:sp>
      <p:pic>
        <p:nvPicPr>
          <p:cNvPr id="13" name="גרפיקה 12" descr="מתכנת">
            <a:extLst>
              <a:ext uri="{FF2B5EF4-FFF2-40B4-BE49-F238E27FC236}">
                <a16:creationId xmlns:a16="http://schemas.microsoft.com/office/drawing/2014/main" id="{287A6B0A-D2CC-4897-84C6-34DA92B59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71800"/>
            <a:ext cx="1295400" cy="12954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0182638-C828-4305-9425-AC631944B756}"/>
              </a:ext>
            </a:extLst>
          </p:cNvPr>
          <p:cNvSpPr txBox="1">
            <a:spLocks noChangeArrowheads="1"/>
          </p:cNvSpPr>
          <p:nvPr/>
        </p:nvSpPr>
        <p:spPr>
          <a:xfrm>
            <a:off x="2142331" y="2649556"/>
            <a:ext cx="4859337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דוגמא </a:t>
            </a:r>
            <a:r>
              <a:rPr lang="he-IL" sz="2400" dirty="0" err="1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לסמפור</a:t>
            </a:r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בין אבא ובן</a:t>
            </a:r>
            <a:endParaRPr lang="en-US" sz="24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endParaRPr lang="en-US" sz="2400" dirty="0">
              <a:solidFill>
                <a:schemeClr val="accent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7B407D6-36D8-485F-BBD5-726962BEBF7C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31023A-0FF8-4504-89CD-72FB371CE982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199FAA7-0DF7-45DD-8BE9-DF3266E1B227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F962DF-01C5-4951-A91D-C31C978A8166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768A40-F411-41FE-840D-37B4134BC298}"/>
              </a:ext>
            </a:extLst>
          </p:cNvPr>
          <p:cNvSpPr txBox="1">
            <a:spLocks noChangeArrowheads="1"/>
          </p:cNvSpPr>
          <p:nvPr/>
        </p:nvSpPr>
        <p:spPr>
          <a:xfrm>
            <a:off x="3484563" y="2087537"/>
            <a:ext cx="2174875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T11_2.c</a:t>
            </a:r>
          </a:p>
        </p:txBody>
      </p:sp>
      <p:pic>
        <p:nvPicPr>
          <p:cNvPr id="13" name="גרפיקה 12" descr="מתכנת">
            <a:extLst>
              <a:ext uri="{FF2B5EF4-FFF2-40B4-BE49-F238E27FC236}">
                <a16:creationId xmlns:a16="http://schemas.microsoft.com/office/drawing/2014/main" id="{287A6B0A-D2CC-4897-84C6-34DA92B59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71800"/>
            <a:ext cx="1295400" cy="12954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0182638-C828-4305-9425-AC631944B756}"/>
              </a:ext>
            </a:extLst>
          </p:cNvPr>
          <p:cNvSpPr txBox="1">
            <a:spLocks noChangeArrowheads="1"/>
          </p:cNvSpPr>
          <p:nvPr/>
        </p:nvSpPr>
        <p:spPr>
          <a:xfrm>
            <a:off x="2142331" y="2649556"/>
            <a:ext cx="4859337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דוגמא </a:t>
            </a:r>
            <a:r>
              <a:rPr lang="he-IL" sz="2400" dirty="0" err="1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לסמפור</a:t>
            </a:r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בין שני תהליכים שונים</a:t>
            </a:r>
            <a:endParaRPr lang="en-US" sz="24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endParaRPr lang="en-US" sz="2400" dirty="0">
              <a:solidFill>
                <a:schemeClr val="accent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974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7B407D6-36D8-485F-BBD5-726962BEBF7C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31023A-0FF8-4504-89CD-72FB371CE982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199FAA7-0DF7-45DD-8BE9-DF3266E1B227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F962DF-01C5-4951-A91D-C31C978A8166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768A40-F411-41FE-840D-37B4134BC298}"/>
              </a:ext>
            </a:extLst>
          </p:cNvPr>
          <p:cNvSpPr txBox="1">
            <a:spLocks noChangeArrowheads="1"/>
          </p:cNvSpPr>
          <p:nvPr/>
        </p:nvSpPr>
        <p:spPr>
          <a:xfrm>
            <a:off x="3484563" y="2087537"/>
            <a:ext cx="2174875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T11_3.c</a:t>
            </a:r>
          </a:p>
        </p:txBody>
      </p:sp>
      <p:pic>
        <p:nvPicPr>
          <p:cNvPr id="13" name="גרפיקה 12" descr="מתכנת">
            <a:extLst>
              <a:ext uri="{FF2B5EF4-FFF2-40B4-BE49-F238E27FC236}">
                <a16:creationId xmlns:a16="http://schemas.microsoft.com/office/drawing/2014/main" id="{287A6B0A-D2CC-4897-84C6-34DA92B59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71800"/>
            <a:ext cx="1295400" cy="12954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0182638-C828-4305-9425-AC631944B756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2621678"/>
            <a:ext cx="6392068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דוגמא לשינוי ערכי </a:t>
            </a:r>
            <a:r>
              <a:rPr lang="he-IL" sz="2400" dirty="0" err="1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בעזרת </a:t>
            </a:r>
            <a:r>
              <a:rPr lang="en-US" sz="2400" dirty="0" err="1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semctl</a:t>
            </a:r>
            <a:endParaRPr lang="en-US" sz="24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endParaRPr lang="en-US" sz="2400" dirty="0">
              <a:solidFill>
                <a:schemeClr val="accent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143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7B407D6-36D8-485F-BBD5-726962BEBF7C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31023A-0FF8-4504-89CD-72FB371CE982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199FAA7-0DF7-45DD-8BE9-DF3266E1B227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F962DF-01C5-4951-A91D-C31C978A8166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768A40-F411-41FE-840D-37B4134BC298}"/>
              </a:ext>
            </a:extLst>
          </p:cNvPr>
          <p:cNvSpPr txBox="1">
            <a:spLocks noChangeArrowheads="1"/>
          </p:cNvSpPr>
          <p:nvPr/>
        </p:nvSpPr>
        <p:spPr>
          <a:xfrm>
            <a:off x="3484563" y="2087537"/>
            <a:ext cx="2174875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T11_4.c</a:t>
            </a:r>
          </a:p>
        </p:txBody>
      </p:sp>
      <p:pic>
        <p:nvPicPr>
          <p:cNvPr id="13" name="גרפיקה 12" descr="מתכנת">
            <a:extLst>
              <a:ext uri="{FF2B5EF4-FFF2-40B4-BE49-F238E27FC236}">
                <a16:creationId xmlns:a16="http://schemas.microsoft.com/office/drawing/2014/main" id="{287A6B0A-D2CC-4897-84C6-34DA92B59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71800"/>
            <a:ext cx="1295400" cy="12954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0182638-C828-4305-9425-AC631944B756}"/>
              </a:ext>
            </a:extLst>
          </p:cNvPr>
          <p:cNvSpPr txBox="1">
            <a:spLocks noChangeArrowheads="1"/>
          </p:cNvSpPr>
          <p:nvPr/>
        </p:nvSpPr>
        <p:spPr>
          <a:xfrm>
            <a:off x="2142331" y="2649556"/>
            <a:ext cx="4859337" cy="8228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דוגמא לשימוש ב-</a:t>
            </a:r>
            <a:r>
              <a:rPr lang="en-US" sz="2400" dirty="0">
                <a:solidFill>
                  <a:schemeClr val="accent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SEM_UNDO</a:t>
            </a:r>
            <a:endParaRPr lang="en-US" sz="24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endParaRPr lang="en-US" sz="2400" dirty="0">
              <a:solidFill>
                <a:schemeClr val="accent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47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0070C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היום</a:t>
            </a:r>
            <a:endParaRPr lang="en-US" b="1" dirty="0">
              <a:solidFill>
                <a:srgbClr val="0070C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99D4B26A-6D54-447B-8A68-751ED0B7F4F6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679C1943-DB6A-4891-BE72-57AF06591469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0D6FA75F-175B-4206-ADAD-CEED2807B6EB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EBDC9707-73EA-4BEC-B3F1-4D21632BD1D9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62" name="Group 105">
            <a:extLst>
              <a:ext uri="{FF2B5EF4-FFF2-40B4-BE49-F238E27FC236}">
                <a16:creationId xmlns:a16="http://schemas.microsoft.com/office/drawing/2014/main" id="{9DE82D22-0D05-40B7-9ED6-0B134D6D53D5}"/>
              </a:ext>
            </a:extLst>
          </p:cNvPr>
          <p:cNvGrpSpPr>
            <a:grpSpLocks/>
          </p:cNvGrpSpPr>
          <p:nvPr/>
        </p:nvGrpSpPr>
        <p:grpSpPr bwMode="auto">
          <a:xfrm>
            <a:off x="1996971" y="1998661"/>
            <a:ext cx="5367339" cy="654051"/>
            <a:chOff x="1456" y="1321"/>
            <a:chExt cx="3381" cy="412"/>
          </a:xfrm>
        </p:grpSpPr>
        <p:sp>
          <p:nvSpPr>
            <p:cNvPr id="63" name="Line 83">
              <a:extLst>
                <a:ext uri="{FF2B5EF4-FFF2-40B4-BE49-F238E27FC236}">
                  <a16:creationId xmlns:a16="http://schemas.microsoft.com/office/drawing/2014/main" id="{3198D39C-4439-430F-AECB-F67FB512F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680"/>
              <a:ext cx="3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  <a:sym typeface="Arial"/>
              </a:endParaRPr>
            </a:p>
          </p:txBody>
        </p:sp>
        <p:grpSp>
          <p:nvGrpSpPr>
            <p:cNvPr id="64" name="Group 75">
              <a:extLst>
                <a:ext uri="{FF2B5EF4-FFF2-40B4-BE49-F238E27FC236}">
                  <a16:creationId xmlns:a16="http://schemas.microsoft.com/office/drawing/2014/main" id="{3C571535-1274-42DA-A842-23D601624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" y="1321"/>
              <a:ext cx="480" cy="412"/>
              <a:chOff x="11086" y="2736"/>
              <a:chExt cx="1550" cy="1328"/>
            </a:xfrm>
          </p:grpSpPr>
          <p:sp>
            <p:nvSpPr>
              <p:cNvPr id="67" name="AutoShape 76">
                <a:extLst>
                  <a:ext uri="{FF2B5EF4-FFF2-40B4-BE49-F238E27FC236}">
                    <a16:creationId xmlns:a16="http://schemas.microsoft.com/office/drawing/2014/main" id="{72506ED3-9FCB-4F77-8B31-34C8D2110D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086" y="273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ssistant" panose="00000500000000000000" pitchFamily="2" charset="-79"/>
                  <a:ea typeface="+mn-ea"/>
                  <a:cs typeface="Assistant" panose="00000500000000000000" pitchFamily="2" charset="-79"/>
                  <a:sym typeface="Arial"/>
                </a:endParaRPr>
              </a:p>
            </p:txBody>
          </p:sp>
          <p:sp>
            <p:nvSpPr>
              <p:cNvPr id="68" name="AutoShape 77">
                <a:extLst>
                  <a:ext uri="{FF2B5EF4-FFF2-40B4-BE49-F238E27FC236}">
                    <a16:creationId xmlns:a16="http://schemas.microsoft.com/office/drawing/2014/main" id="{5A2FDEBB-F055-4EC6-9787-A04A2ECE19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0" y="273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ssistant" panose="00000500000000000000" pitchFamily="2" charset="-79"/>
                  <a:ea typeface="+mn-ea"/>
                  <a:cs typeface="Assistant" panose="00000500000000000000" pitchFamily="2" charset="-79"/>
                  <a:sym typeface="Arial"/>
                </a:endParaRPr>
              </a:p>
            </p:txBody>
          </p:sp>
          <p:sp>
            <p:nvSpPr>
              <p:cNvPr id="69" name="AutoShape 78">
                <a:extLst>
                  <a:ext uri="{FF2B5EF4-FFF2-40B4-BE49-F238E27FC236}">
                    <a16:creationId xmlns:a16="http://schemas.microsoft.com/office/drawing/2014/main" id="{FACF70C0-ED6C-41FD-BAAA-DFEBF1A494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96" y="281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ssistant" panose="00000500000000000000" pitchFamily="2" charset="-79"/>
                  <a:ea typeface="+mn-ea"/>
                  <a:cs typeface="Assistant" panose="00000500000000000000" pitchFamily="2" charset="-79"/>
                  <a:sym typeface="Arial"/>
                </a:endParaRPr>
              </a:p>
            </p:txBody>
          </p:sp>
        </p:grpSp>
        <p:sp>
          <p:nvSpPr>
            <p:cNvPr id="65" name="Text Box 84">
              <a:extLst>
                <a:ext uri="{FF2B5EF4-FFF2-40B4-BE49-F238E27FC236}">
                  <a16:creationId xmlns:a16="http://schemas.microsoft.com/office/drawing/2014/main" id="{9C4D69C5-122F-4284-9EFB-DB99C0781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21"/>
              <a:ext cx="112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1"/>
              <a:r>
                <a:rPr lang="en-US" sz="2400" dirty="0">
                  <a:solidFill>
                    <a:srgbClr val="000000"/>
                  </a:solidFill>
                  <a:latin typeface="Assistant" panose="00000500000000000000" pitchFamily="2" charset="-79"/>
                  <a:cs typeface="Assistant" panose="00000500000000000000" pitchFamily="2" charset="-79"/>
                </a:rPr>
                <a:t>Semaphores</a:t>
              </a:r>
            </a:p>
          </p:txBody>
        </p:sp>
        <p:sp>
          <p:nvSpPr>
            <p:cNvPr id="66" name="Text Box 85">
              <a:extLst>
                <a:ext uri="{FF2B5EF4-FFF2-40B4-BE49-F238E27FC236}">
                  <a16:creationId xmlns:a16="http://schemas.microsoft.com/office/drawing/2014/main" id="{6897C471-4617-42E9-9C95-29FC4B5738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498" y="1383"/>
              <a:ext cx="20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ssistant" panose="00000500000000000000" pitchFamily="2" charset="-79"/>
                  <a:ea typeface="+mn-ea"/>
                  <a:cs typeface="Assistant" panose="00000500000000000000" pitchFamily="2" charset="-79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Critical section</a:t>
            </a:r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6417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C59668F6-9C7B-4B0D-A03E-2DB1CCE653A6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59B1EAB-B192-4D74-B806-29FC1439070B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3043E-5448-4DA7-A564-DB5A338391CD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8CF8434-5817-45D3-9429-6FA424844824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847" y="602698"/>
            <a:ext cx="7848600" cy="563562"/>
          </a:xfrm>
        </p:spPr>
        <p:txBody>
          <a:bodyPr/>
          <a:lstStyle/>
          <a:p>
            <a:pPr algn="r" rtl="1"/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איך נוכל להגן על ה-</a:t>
            </a:r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critical section</a:t>
            </a:r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47" y="1219200"/>
            <a:ext cx="8229600" cy="513715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בעזרת 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</a:t>
            </a:r>
            <a:endParaRPr lang="he-IL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מבנה המשותף בין מספר תהליכים.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כאשר תהליך נכנס לקטע הקריטי הוא צריך להוריד באחד את ערכו של מונה מסויים שיש בתוך מבנה </a:t>
            </a: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כדי שהסמפור יעבוד פעולות על המונה ומידע על ערך המונה צריכות להיות אטומיות.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ישנם 2 סוגים של סמפורים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בינארי: מאפשר הגנה על משאב אחד ע"י שינוי ערך הסמפור מאפס לאחד וההפך.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מונים: מאפשר הגנה על מספר משאבים.</a:t>
            </a:r>
            <a:endParaRPr lang="en-US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D61849-34B2-451D-A905-FBB20FC711EF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06443F-DA74-424C-811A-6662D4630077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55BD42E-C33C-4885-90C9-AA5063AA50CE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A47776E-6D8E-43A9-8F9E-B94A3113D118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איך </a:t>
            </a:r>
            <a:r>
              <a:rPr lang="he-IL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</a:t>
            </a:r>
            <a:r>
              <a:rPr lang="he-IL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עובד?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7848600" cy="5137150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מוגדר 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critical section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יוצרים סמפור להגן עליו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התהליך הראשון שנכנס ל-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critical section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נועל את </a:t>
            </a: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כל שאר התהליכים שרוצים </a:t>
            </a: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להכנס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ל-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CS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ממתינים ברשימת הממתינים של </a:t>
            </a: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endParaRPr lang="he-IL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כאשר התהליך הראשון יוצא מה-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CS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הוא מאותת לשאר התהליכים שהוא סיים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 מעיר את אחד התהליכים שממתינים ונותן לו גישה ל-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CS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כל פעולות ההמתנה והאיתות מתבצעות אוטומטית </a:t>
            </a:r>
            <a:endParaRPr lang="en-US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FED7817-6FF3-4460-AD88-D484EC380B8B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81FA82-7871-4C33-872E-3DF291257ABE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EDE63B-2670-48D6-AF56-1D3A578C7218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0EC4D7F-EA0F-48B6-9C8A-A3920D9DD03A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92E1-7838-4981-B730-6101DEF4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</a:t>
            </a:r>
            <a:endParaRPr lang="en-US" sz="5400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02B-C050-4091-B201-927929E4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025"/>
            <a:ext cx="8001000" cy="51371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ישנם שני סוגים של </a:t>
            </a:r>
            <a:r>
              <a:rPr lang="he-IL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סמפורים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Linux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POSIX Semaphores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endParaRPr lang="he-IL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System V Semaphores</a:t>
            </a: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		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אנחנו נתמקד ב-</a:t>
            </a:r>
            <a:r>
              <a:rPr lang="en-US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System V Semaphores</a:t>
            </a:r>
            <a:br>
              <a:rPr lang="en-US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</a:br>
            <a:endParaRPr lang="en-US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E16325B-A690-4E15-AD4B-C217A54E82A9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EF2A05-2128-4884-9273-07298EBD1096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C38FC41-886D-40F9-9274-D0A7486979BB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B5DC89B-67BE-48A3-BEC6-EA2DE4606E6A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27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2185C5"/>
                </a:solidFill>
              </a:rPr>
              <a:t>semget</a:t>
            </a:r>
            <a:endParaRPr lang="en-US" b="1" dirty="0">
              <a:solidFill>
                <a:srgbClr val="2185C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562600"/>
          </a:xfrm>
        </p:spPr>
        <p:txBody>
          <a:bodyPr/>
          <a:lstStyle/>
          <a:p>
            <a:pPr algn="l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#include &lt;sys/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sem.h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semget</a:t>
            </a:r>
            <a:r>
              <a:rPr lang="en-US" sz="2400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key_t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key, 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 </a:t>
            </a:r>
            <a:r>
              <a:rPr lang="en-US" sz="2400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nsems</a:t>
            </a:r>
            <a:r>
              <a:rPr lang="en-US" sz="2400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semflg</a:t>
            </a:r>
            <a:r>
              <a:rPr lang="en-US" sz="2400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algn="r" rtl="1">
              <a:lnSpc>
                <a:spcPct val="80000"/>
              </a:lnSpc>
              <a:buNone/>
            </a:pPr>
            <a:endParaRPr lang="he-IL" sz="20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יצירת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או החזרת המזהה של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קיים.</a:t>
            </a:r>
          </a:p>
          <a:p>
            <a:pPr algn="r" rtl="1">
              <a:lnSpc>
                <a:spcPct val="80000"/>
              </a:lnSpc>
              <a:buNone/>
            </a:pPr>
            <a:endParaRPr lang="en-US" sz="2000" dirty="0">
              <a:solidFill>
                <a:srgbClr val="00206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פרמטרים: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מפתח זיהוי או הערך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IPC_PRIVATE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lang="en-US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nsems</a:t>
            </a:r>
            <a:r>
              <a:rPr lang="he-IL" sz="1800" b="1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–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במידה ויוצרים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חדש – מספר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הסמפורים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(צריך להיות גדול מ-0). במידה ועובדים עם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 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קיים – יש להעביר מספר שהוא קטן/שווה למספר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הסמפורים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בסט הקיים, אך בכל מקרה מספר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הסמפורים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הקיים לא ישתנה.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semflg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(אחד או יותר מופרדים ע"י |)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IPC_CREAT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יצור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חדש, אם לא קיים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שמזוהה עם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שסופק. (אם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עבור המפתח כבר קיים – המזהה של ה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set-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חוזר)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IPC_EXCL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 אקסקלוסיבי – מבטיח כישלון אם הוגדר גם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IPC_CREAT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וקיים כבר 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שמזוהה עם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key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שסופק. 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mode_flags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הרשאות הגישה (עדכון/שליפת מידע </a:t>
            </a:r>
            <a:r>
              <a:rPr lang="he-IL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מהסמפור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.</a:t>
            </a:r>
            <a:endParaRPr lang="he-IL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e-IL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ערך מוחזר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מזהה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[ערך מספרי המזהה באופן ייחודי את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)]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-1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בכישלון</a:t>
            </a:r>
          </a:p>
          <a:p>
            <a:pPr algn="r" rtl="1"/>
            <a:endParaRPr lang="en-US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5C9E75-6C50-40E4-B5B0-BA3DBB88F3E7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8492BE-F165-41D6-8DEE-5D97C29515B5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EBE07EB-BF60-427C-A608-6CE4AE6B5A1C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4C1F9F1-FE78-4D26-8937-79B0CC75EFEA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20761509-956F-4832-B77A-19AECD7E3685}"/>
              </a:ext>
            </a:extLst>
          </p:cNvPr>
          <p:cNvSpPr/>
          <p:nvPr/>
        </p:nvSpPr>
        <p:spPr>
          <a:xfrm>
            <a:off x="634584" y="1295400"/>
            <a:ext cx="5842416" cy="685800"/>
          </a:xfrm>
          <a:prstGeom prst="roundRect">
            <a:avLst/>
          </a:prstGeom>
          <a:noFill/>
          <a:ln w="38100">
            <a:solidFill>
              <a:srgbClr val="2CD2C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8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47" y="254795"/>
            <a:ext cx="7848600" cy="563562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semop</a:t>
            </a:r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2800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</a:t>
            </a:r>
            <a:r>
              <a:rPr lang="en-US" sz="2000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operations</a:t>
            </a:r>
            <a:r>
              <a:rPr lang="en-US" sz="2800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 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22" y="914399"/>
            <a:ext cx="8382000" cy="5688805"/>
          </a:xfrm>
        </p:spPr>
        <p:txBody>
          <a:bodyPr>
            <a:normAutofit fontScale="92500"/>
          </a:bodyPr>
          <a:lstStyle/>
          <a:p>
            <a:pPr marL="0" indent="0" algn="r" rtl="1">
              <a:lnSpc>
                <a:spcPct val="8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ביצוע פעולות על </a:t>
            </a:r>
            <a:r>
              <a:rPr lang="he-IL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מסוים ב-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או על מספר </a:t>
            </a:r>
            <a:r>
              <a:rPr lang="he-IL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סמפורים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ב-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  <a:p>
            <a:pPr marL="0" indent="0" algn="r" rtl="1">
              <a:lnSpc>
                <a:spcPct val="80000"/>
              </a:lnSpc>
              <a:buNone/>
            </a:pPr>
            <a:endParaRPr lang="he-IL" sz="20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#include &lt;sys/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sem.h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semop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struct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sembuf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*sops, unsigned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nsops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algn="l">
              <a:lnSpc>
                <a:spcPct val="80000"/>
              </a:lnSpc>
              <a:buNone/>
            </a:pPr>
            <a:endParaRPr lang="en-US" sz="2400" b="1" dirty="0">
              <a:solidFill>
                <a:srgbClr val="00206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פרמטרים: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מזהה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(שהתקבל מ-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semget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sops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מערך של אובייקטים שמכילים את השדות הבאים, ומייצגים את הפעולות שנרצה לבצע: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sem_num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מספר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הספציפי ב-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עליו לבצע את הפעולה.</a:t>
            </a:r>
            <a:endParaRPr lang="en-US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sem_op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סוג הפעולה:</a:t>
            </a:r>
          </a:p>
          <a:p>
            <a:pPr lvl="3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חיובי = הוספת מספר זה לסמפור, מקביל לשחרור משאב.</a:t>
            </a:r>
          </a:p>
          <a:p>
            <a:pPr lvl="3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שלילי = המתן עד שהערך של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גדול/שווה לערך המוחלט של 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sem_op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ואז תחסר את הערך שיש ב-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sem_op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מקביל לנעילת הסמפור.</a:t>
            </a:r>
          </a:p>
          <a:p>
            <a:pPr lvl="3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0 = המתן שהערך של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יהיה אפס (כלומר ניצול מלא), ורק אז תמשיך הלאה.</a:t>
            </a:r>
            <a:endParaRPr lang="en-US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sem_flg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(מופרד ע"י |)</a:t>
            </a:r>
          </a:p>
          <a:p>
            <a:pPr lvl="3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IPC_NOWAIT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יגרום לפקודה להשתחרר  מיד, אם המשאב לא פנוי (יוחזר ערך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-1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על כישלון)</a:t>
            </a:r>
          </a:p>
          <a:p>
            <a:pPr lvl="3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SEM_UNDO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 אם התהליך מבצע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exit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אז הפעולה שביצע על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מתבטלת.</a:t>
            </a:r>
            <a:endParaRPr lang="en-US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nsop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מספר האובייקטים במערך 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sops</a:t>
            </a:r>
            <a:endParaRPr lang="he-IL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ערך מוחזר: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0 בהצלחה. 1- בכישלון.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F6FC1FC-45A8-43D0-A78A-7FEFA0A96FE8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818711-83F8-4BBC-8911-83E0DF3BBEF5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9C2352-AD47-4FD2-B472-3B7E75F62A61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F94271A-9A9F-4892-913C-10EDE0867510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2976560-5168-4270-8229-F5FA9BC57AED}"/>
              </a:ext>
            </a:extLst>
          </p:cNvPr>
          <p:cNvSpPr/>
          <p:nvPr/>
        </p:nvSpPr>
        <p:spPr>
          <a:xfrm>
            <a:off x="436931" y="1447800"/>
            <a:ext cx="7391400" cy="685800"/>
          </a:xfrm>
          <a:prstGeom prst="roundRect">
            <a:avLst/>
          </a:prstGeom>
          <a:noFill/>
          <a:ln w="38100">
            <a:solidFill>
              <a:srgbClr val="2CD2C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689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86" y="485140"/>
            <a:ext cx="7848600" cy="5635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b="1" dirty="0" err="1">
                <a:solidFill>
                  <a:srgbClr val="2185C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semctl</a:t>
            </a:r>
            <a:endParaRPr lang="en-US" b="1" dirty="0">
              <a:solidFill>
                <a:srgbClr val="2185C5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37150"/>
          </a:xfrm>
        </p:spPr>
        <p:txBody>
          <a:bodyPr/>
          <a:lstStyle/>
          <a:p>
            <a:pPr algn="l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#include &lt;sys/</a:t>
            </a:r>
            <a:r>
              <a:rPr lang="en-US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sem.h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semctl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int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semun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r>
              <a:rPr lang="en-US" sz="2400" b="1" dirty="0">
                <a:solidFill>
                  <a:srgbClr val="00206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algn="l">
              <a:lnSpc>
                <a:spcPct val="80000"/>
              </a:lnSpc>
              <a:buNone/>
            </a:pPr>
            <a:endParaRPr lang="en-US" sz="2400" b="1" dirty="0">
              <a:solidFill>
                <a:srgbClr val="00206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0" indent="0" algn="r" rtl="1">
              <a:lnSpc>
                <a:spcPct val="8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הפונקציה מאפשרת מספר פעולה שליטה על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או על </a:t>
            </a:r>
            <a:r>
              <a:rPr lang="he-IL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ספציפי ב-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בין הפעולות – שליפת פרמטרים, עדכון פרמטרים, השמדה.</a:t>
            </a: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פרמטרים: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מזהה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(שהתקבל מ-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semget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עבור פעולות על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סמפור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ספציפי ב-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יש להעביר את מספר </a:t>
            </a:r>
            <a:r>
              <a:rPr lang="he-IL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הסמפור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(מתחיל מ-0, כמו מערך). עבור פעולות על כל ה-</a:t>
            </a:r>
            <a:r>
              <a:rPr lang="en-US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מתעלמים מערך זה (אפשר להעביר 0). </a:t>
            </a: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he-IL" sz="18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(אופרטור יחיד!)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IPC_STAT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מאפשר שליפה של הסטאטוס (המבנה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semid_ds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של ה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set-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לתוך  </a:t>
            </a:r>
            <a:r>
              <a:rPr lang="en-US" sz="1600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arg.buf</a:t>
            </a:r>
            <a:r>
              <a:rPr lang="he-IL" sz="16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(מתעלמים מ-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br>
              <a:rPr lang="en-US" sz="1600" i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en-US" sz="14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מאפשר קביעה של חלק מפרמטרי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semaphore 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(שבמבנה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semid_ds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 מתוך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arg.buf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ישנה את הפרמטרים: </a:t>
            </a:r>
            <a:r>
              <a:rPr lang="en-US" sz="14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sem_perm.</a:t>
            </a:r>
            <a:r>
              <a:rPr lang="en-US" sz="1400" dirty="0" err="1">
                <a:solidFill>
                  <a:srgbClr val="EA7B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mode</a:t>
            </a:r>
            <a:r>
              <a:rPr lang="en-US" sz="14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sem_perm.</a:t>
            </a:r>
            <a:r>
              <a:rPr lang="en-US" sz="1400" dirty="0" err="1">
                <a:solidFill>
                  <a:srgbClr val="EA7B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sem_perm.</a:t>
            </a:r>
            <a:r>
              <a:rPr lang="en-US" sz="1400" dirty="0" err="1">
                <a:solidFill>
                  <a:srgbClr val="EA8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gid</a:t>
            </a:r>
            <a:r>
              <a:rPr lang="he-IL" sz="14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(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מתעלמים מ-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IPC_RMID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מורה על השמדה של ה-</a:t>
            </a:r>
            <a:r>
              <a:rPr lang="en-US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(מתעלמים מ-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semnum</a:t>
            </a: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</a:p>
          <a:p>
            <a:pPr lvl="2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המשך בשקף שלאחר הגדרת </a:t>
            </a:r>
            <a:r>
              <a:rPr lang="en-US" sz="16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endParaRPr lang="he-IL" sz="16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arg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– מבנה נתונים ייחודי שמותאם לשימוש עם </a:t>
            </a:r>
            <a:r>
              <a:rPr lang="en-US" sz="18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he-IL" sz="18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(ראו שקף הבא)</a:t>
            </a:r>
          </a:p>
          <a:p>
            <a:pPr algn="r" rt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ערך מוחזר: בכישלון </a:t>
            </a:r>
            <a:r>
              <a:rPr lang="en-US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-1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בהצלחה – ערך אי-שלילי עבור ערכי </a:t>
            </a:r>
            <a:r>
              <a:rPr lang="en-US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מסוימים (פרטים בהמשך), או 0 (בהצלחה של ערכי </a:t>
            </a:r>
            <a:r>
              <a:rPr lang="en-US" sz="2000" dirty="0" err="1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cmd</a:t>
            </a:r>
            <a:r>
              <a:rPr lang="he-IL" sz="2000" dirty="0">
                <a:solidFill>
                  <a:srgbClr val="00000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אחרים).</a:t>
            </a:r>
          </a:p>
          <a:p>
            <a:pPr marL="0" indent="0" algn="r" rtl="1">
              <a:lnSpc>
                <a:spcPct val="80000"/>
              </a:lnSpc>
              <a:buNone/>
            </a:pPr>
            <a:endParaRPr lang="he-IL" sz="20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lvl="1" algn="r" rtl="1">
              <a:lnSpc>
                <a:spcPct val="80000"/>
              </a:lnSpc>
            </a:pPr>
            <a:endParaRPr lang="he-IL" sz="1800" dirty="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6AA416-069B-4A06-A18B-6CBB06ACA528}"/>
              </a:ext>
            </a:extLst>
          </p:cNvPr>
          <p:cNvSpPr/>
          <p:nvPr/>
        </p:nvSpPr>
        <p:spPr>
          <a:xfrm rot="5400000">
            <a:off x="8660847" y="6342792"/>
            <a:ext cx="115200" cy="914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40CE3C-F07C-40FF-B86E-397D936C8196}"/>
              </a:ext>
            </a:extLst>
          </p:cNvPr>
          <p:cNvSpPr/>
          <p:nvPr/>
        </p:nvSpPr>
        <p:spPr>
          <a:xfrm rot="5400000">
            <a:off x="7763909" y="6343200"/>
            <a:ext cx="115200" cy="914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4C3D24-D81C-4E57-B8D7-1A354825C756}"/>
              </a:ext>
            </a:extLst>
          </p:cNvPr>
          <p:cNvSpPr/>
          <p:nvPr/>
        </p:nvSpPr>
        <p:spPr>
          <a:xfrm rot="5400000">
            <a:off x="3632400" y="3109992"/>
            <a:ext cx="115200" cy="7380000"/>
          </a:xfrm>
          <a:prstGeom prst="rect">
            <a:avLst/>
          </a:prstGeom>
          <a:solidFill>
            <a:srgbClr val="497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76C606B-986D-4474-AAC7-A8A022E04F50}"/>
              </a:ext>
            </a:extLst>
          </p:cNvPr>
          <p:cNvSpPr/>
          <p:nvPr/>
        </p:nvSpPr>
        <p:spPr>
          <a:xfrm>
            <a:off x="2" y="0"/>
            <a:ext cx="114724" cy="685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 panose="00000500000000000000" pitchFamily="2" charset="-79"/>
              <a:cs typeface="Assistant" panose="00000500000000000000" pitchFamily="2" charset="-79"/>
              <a:sym typeface="Arial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A8255619-C4BE-4CDC-9B8A-FF99EC2CF4C2}"/>
              </a:ext>
            </a:extLst>
          </p:cNvPr>
          <p:cNvSpPr/>
          <p:nvPr/>
        </p:nvSpPr>
        <p:spPr>
          <a:xfrm>
            <a:off x="304800" y="1143000"/>
            <a:ext cx="7391400" cy="838200"/>
          </a:xfrm>
          <a:prstGeom prst="roundRect">
            <a:avLst/>
          </a:prstGeom>
          <a:noFill/>
          <a:ln w="38100">
            <a:solidFill>
              <a:srgbClr val="2CD2C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033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38l">
  <a:themeElements>
    <a:clrScheme name="התאמה אישית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11842</TotalTime>
  <Words>1289</Words>
  <Application>Microsoft Office PowerPoint</Application>
  <PresentationFormat>‫הצגה על המסך (4:3)</PresentationFormat>
  <Paragraphs>151</Paragraphs>
  <Slides>16</Slides>
  <Notes>16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Assistant</vt:lpstr>
      <vt:lpstr>Calibri</vt:lpstr>
      <vt:lpstr>Verdana</vt:lpstr>
      <vt:lpstr>Wingdings</vt:lpstr>
      <vt:lpstr>cdb2004138l</vt:lpstr>
      <vt:lpstr>מצגת של PowerPoint‏</vt:lpstr>
      <vt:lpstr>היום</vt:lpstr>
      <vt:lpstr>Critical section</vt:lpstr>
      <vt:lpstr>איך נוכל להגן על ה-critical section?</vt:lpstr>
      <vt:lpstr>איך סמפור עובד?</vt:lpstr>
      <vt:lpstr>Semaphore</vt:lpstr>
      <vt:lpstr>semget</vt:lpstr>
      <vt:lpstr>semop (semaphore operations) </vt:lpstr>
      <vt:lpstr> semctl</vt:lpstr>
      <vt:lpstr>הגדרות עבור arg</vt:lpstr>
      <vt:lpstr> המשך- semctl</vt:lpstr>
      <vt:lpstr>Semaphore vs. Mutex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Nadav Sharabi</cp:lastModifiedBy>
  <cp:revision>280</cp:revision>
  <dcterms:created xsi:type="dcterms:W3CDTF">2013-02-06T14:53:06Z</dcterms:created>
  <dcterms:modified xsi:type="dcterms:W3CDTF">2022-05-31T08:55:35Z</dcterms:modified>
</cp:coreProperties>
</file>