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43831d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43831d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4cbfbe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a4cbfbe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5b59e1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5b59e1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5b59e1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5b59e1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5b59e1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5b59e1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54354c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54354c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4cbfbe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4cbfbe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054354c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054354c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053ecf5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053ecf5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5b59e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05b59e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4cbfbe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4cbfbe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distributed system is a group of individual computing elements working together so it seems it is one single coherent system to its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 example of  a distributed system is an online multiplayer game.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a4cbfbe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a4cbfbe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05b59e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05b59e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05b59e1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05b59e1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05b59e1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05b59e1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a4cbfbe0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a4cbfbe0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a4cbfbe0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a4cbfbe0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6a29f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6a29f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4cbfbe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a4cbfbe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54354c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54354c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43831d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43831d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cbfbe0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4cbfbe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43831d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43831d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43831d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43831d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43831d7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43831d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log.stackpath.com/distributed-system/" TargetMode="External"/><Relationship Id="rId4" Type="http://schemas.openxmlformats.org/officeDocument/2006/relationships/hyperlink" Target="https://u.cs.biu.ac.il/~franka2/download/ds590/pdfs/notes.01.p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blog.stackpath.com/distributed-system/" TargetMode="External"/><Relationship Id="rId4" Type="http://schemas.openxmlformats.org/officeDocument/2006/relationships/hyperlink" Target="https://u.cs.biu.ac.il/~franka2/download/ds590/pdfs/notes.01.p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32350" y="1248175"/>
            <a:ext cx="76881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Distributed Systems: Scaling web applications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Diego Méndez y David Méndez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Scaling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525" y="935275"/>
            <a:ext cx="2840975" cy="37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2049" l="0" r="0" t="-2050"/>
          <a:stretch/>
        </p:blipFill>
        <p:spPr>
          <a:xfrm>
            <a:off x="312250" y="2114588"/>
            <a:ext cx="5017750" cy="21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V. State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What is state? State is equal to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Stateful: a system is said to be stateful if it remembers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Stateless: a system is said to be stateless if it does not remembers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 terms of scalability, we want our servers to be stateless. This way, we can scale horizontally.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Sticky sessions:  A stateful system  that uses sticky sessions is a system that always directs the user to the same server. For example, the first time User A made a request he was sent to Server A, therefore the user will always be directed to server 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63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Stateful Example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00" y="1267700"/>
            <a:ext cx="6497000" cy="375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64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Stateless Example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75" y="1179775"/>
            <a:ext cx="5420250" cy="3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452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having a stateless system allow us to scale horizontally?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Having stateless servers allow us to scale horizontally because each server is the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Therefore, we want to delegate our state to external storages.  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24" y="2623725"/>
            <a:ext cx="3558350" cy="23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Components of Distributed Systems	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Web service(s): service(s)  that implement business logic. These services are hosted on servers.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013" y="2716825"/>
            <a:ext cx="41433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IV. Components of Distributed Systems	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Load balancer: component that distribute traffic evenly among multiple servers.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679" y="2470000"/>
            <a:ext cx="355915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Components of Distributed Systems	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DNS: Domain Name System is a service that translates the name of a website or a domain name to an ip address. When you type “google.com” on your browser, a DNS is translating “google.com” to an ip address so you can connect to google.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673" y="2723719"/>
            <a:ext cx="193670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Components of Distributed Systems	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Stores: This is where all of our state/data is stored. Data is stored in SQL databases or NoSQL databases. Scaling databases is the most difficult part of scaling.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470" y="2616200"/>
            <a:ext cx="24992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Components of Distributed Systems	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cache servers: focused on reducing the latency of requests by serving previously generated content. 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751" y="2571750"/>
            <a:ext cx="2827475" cy="243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"/>
              <a:t>What is a Distributed System?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A distributed system is composed of machines that are spread around a network to achieve some task.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Examples of distributed systems: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>
                <a:solidFill>
                  <a:schemeClr val="dk2"/>
                </a:solidFill>
              </a:rPr>
              <a:t>Web browsers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>
                <a:solidFill>
                  <a:schemeClr val="dk2"/>
                </a:solidFill>
              </a:rPr>
              <a:t>Instagram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>
                <a:solidFill>
                  <a:schemeClr val="dk2"/>
                </a:solidFill>
              </a:rPr>
              <a:t>Doordash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>
                <a:solidFill>
                  <a:schemeClr val="dk2"/>
                </a:solidFill>
              </a:rPr>
              <a:t>Amazon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>
                <a:solidFill>
                  <a:schemeClr val="dk2"/>
                </a:solidFill>
              </a:rPr>
              <a:t>Netflix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>
                <a:solidFill>
                  <a:schemeClr val="dk2"/>
                </a:solidFill>
              </a:rPr>
              <a:t>Dropbox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VII. Scaling Databases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Replication: is when you have various copies of a central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 challenge of replication is to keep all databases state synchronized.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00" y="2571750"/>
            <a:ext cx="3849876" cy="2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Monolith vs Microservices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Monolith architecture: entire business logic in one codebase.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Better for small teams of developers.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Microservice architecture: decoupling business logic by services.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Better for scaling services independently.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Doordash Monolith Architecture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25" y="2111697"/>
            <a:ext cx="4555875" cy="2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Doordash Microservice Architecture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322" y="1853850"/>
            <a:ext cx="3041126" cy="32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make applications scale horizontally?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Use of load balancers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Decoupling your application to different modules (services)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Make your web servers/services stateless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Apply replication to your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Use of cache servers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X. References	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VITILLO, R. O. B. E. R. T. O. (2021). </a:t>
            </a:r>
            <a:r>
              <a:rPr i="1"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distributed systems: What every developer should know about large distributed..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ROBERTO VITILLO, 8-18. 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Ejsmont, A. (2015). </a:t>
            </a:r>
            <a:r>
              <a:rPr i="1"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scalability for Startup Engineers: Tips &amp; Techniques for Scaling Your Web Application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McGraw-Hill Education, 22-26.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Gibb, R. (2019, July 27). </a:t>
            </a:r>
            <a:r>
              <a:rPr i="1"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distributed system? how a ... - stackpath blog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StackPath. Retrieved February 27, 2022, from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https://blog.stackpath.com/distributed-system/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s" sz="1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van Steen, M.(2012). Chapter 01: Introduction. Distributed Systems Principles and Paradigms(p. 1-28). VU Amsterdam. </a:t>
            </a:r>
            <a:r>
              <a:rPr lang="es" sz="1000" u="sng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https://u.cs.biu.ac.il/~franka2/download/ds590/pdfs/notes.01.pd</a:t>
            </a:r>
            <a:r>
              <a:rPr lang="es" sz="1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Times New Roman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Tyagi, A. (2021, December 13). </a:t>
            </a:r>
            <a:r>
              <a:rPr i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scale a distributed system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freeCodeCamp.org. Retrieved February 28, 2022, from https://www.freecodecamp.org/news/how-to-scale-a-distributed-system/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Celozzi, C. (2020, December 2). </a:t>
            </a:r>
            <a:r>
              <a:rPr i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Doordash transitioned from a code monolith to microservices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DoorDash Engineering Blog. Retrieved March 26, 2022, from https://doordash.engineering/2020/12/02/how-doordash-transitioned-from-a-monolith-to-microservices/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VITILLO, R. O. B. E. R. T. O. (2021). </a:t>
            </a:r>
            <a:r>
              <a:rPr i="1"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distributed systems: What every developer should know about large distributed..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ROBERTO VITILLO, 8-18. 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Ejsmont, A. (2015). </a:t>
            </a:r>
            <a:r>
              <a:rPr i="1"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scalability for Startup Engineers: Tips &amp; Techniques for Scaling Your Web Application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McGraw-Hill Education, 22-26.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Gibb, R. (2019, July 27). </a:t>
            </a:r>
            <a:r>
              <a:rPr i="1"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distributed system? how a ... - stackpath blog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StackPath. Retrieved February 27, 2022, from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https://blog.stackpath.com/distributed-system/</a:t>
            </a: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van Steen, M.(2012). Chapter 01: Introduction. Distributed Systems Principles and Paradigms(p. 1-28). VU Amsterdam. </a:t>
            </a:r>
            <a:r>
              <a:rPr lang="es" sz="1000" u="sng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https://u.cs.biu.ac.il/~franka2/download/ds590/pdfs/notes.01.pd</a:t>
            </a:r>
            <a:r>
              <a:rPr lang="es" sz="1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Tyagi, A. (2021, December 13). </a:t>
            </a:r>
            <a:r>
              <a:rPr i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scale a distributed system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freeCodeCamp.org. Retrieved February 28, 2022, from https://www.freecodecamp.org/news/how-to-scale-a-distributed-system/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Celozzi, C. (2020, December 2). </a:t>
            </a:r>
            <a:r>
              <a:rPr i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Doordash transitioned from a code monolith to microservices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DoorDash Engineering Blog. Retrieved March 26, 2022, from https://doordash.engineering/2020/12/02/how-doordash-transitioned-from-a-monolith-to-microservices/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characteristics of Distributed Syst</a:t>
            </a:r>
            <a:r>
              <a:rPr lang="es">
                <a:solidFill>
                  <a:schemeClr val="lt1"/>
                </a:solidFill>
              </a:rPr>
              <a:t>ems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Scalability: ability to handle efficiently the demands of the system . This usually means to handle more users, data, transactions, or request without affecting the user experience. Scalability is measured in terms of: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s">
                <a:solidFill>
                  <a:schemeClr val="dk2"/>
                </a:solidFill>
              </a:rPr>
              <a:t>throughput: number of operations processed per second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s">
                <a:solidFill>
                  <a:schemeClr val="dk2"/>
                </a:solidFill>
              </a:rPr>
              <a:t>latency: total time that an operation takes to complete in a system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Resiliency: a distributed system is resilient when it can continue to do its job even when failure occurs.  If a distributed system is not resilient, it can affect the system’s availability.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Stats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650" y="2078875"/>
            <a:ext cx="5521624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characteristics of Distributed Systems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rgbClr val="FFFFFF"/>
                </a:highlight>
              </a:rPr>
              <a:t>3. Coordination refers to the part of a distributed system that handles the communication and cooperation between processes. It is what makes a distributed system seem as a whole.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322" y="1030138"/>
            <a:ext cx="4892649" cy="29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III. Vertical scaling	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What is vertical scaling?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Vertical scaling refers to</a:t>
            </a:r>
            <a:r>
              <a:rPr lang="es" sz="15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404040"/>
                </a:solidFill>
                <a:highlight>
                  <a:srgbClr val="FFFFFF"/>
                </a:highlight>
              </a:rPr>
              <a:t>scaling by adding more power (e.g. CPU, RAM) to an existing machine (also described as “scaling up”).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Horizontal Scaling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What is horizontal scaling?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</a:rPr>
              <a:t>Horizontal scaling means scaling by adding more machines to your pool of resources. Also referred as scaling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 and Cons of Vertical Scaling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325" y="2078875"/>
            <a:ext cx="37743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5200">
                <a:solidFill>
                  <a:srgbClr val="666666"/>
                </a:solidFill>
                <a:highlight>
                  <a:srgbClr val="FFFFFF"/>
                </a:highlight>
              </a:rPr>
              <a:t>Pros:</a:t>
            </a:r>
            <a:endParaRPr sz="5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5200">
                <a:solidFill>
                  <a:srgbClr val="666666"/>
                </a:solidFill>
                <a:highlight>
                  <a:srgbClr val="FFFFFF"/>
                </a:highlight>
              </a:rPr>
              <a:t>Vertical scaling is very simple and straight forward as the entire data is in a single server. So, there is no risk of managing multiple instances simultaneously.</a:t>
            </a:r>
            <a:endParaRPr sz="5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5200">
                <a:solidFill>
                  <a:srgbClr val="666666"/>
                </a:solidFill>
                <a:highlight>
                  <a:srgbClr val="FFFFFF"/>
                </a:highlight>
              </a:rPr>
              <a:t>For each update, you have more memory power and speedy RAM.</a:t>
            </a:r>
            <a:endParaRPr sz="5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5200">
                <a:solidFill>
                  <a:srgbClr val="666666"/>
                </a:solidFill>
                <a:highlight>
                  <a:srgbClr val="FFFFFF"/>
                </a:highlight>
              </a:rPr>
              <a:t>There is no need for any code change during scaling up. No need to change the implementation also.</a:t>
            </a:r>
            <a:endParaRPr sz="5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643600" y="2078875"/>
            <a:ext cx="38400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" sz="1400">
                <a:solidFill>
                  <a:srgbClr val="666666"/>
                </a:solidFill>
                <a:highlight>
                  <a:srgbClr val="FFFFFF"/>
                </a:highlight>
              </a:rPr>
              <a:t>Cons: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" sz="1400">
                <a:solidFill>
                  <a:srgbClr val="666666"/>
                </a:solidFill>
                <a:highlight>
                  <a:srgbClr val="FFFFFF"/>
                </a:highlight>
              </a:rPr>
              <a:t>It may fail to respond to simultaneous multiple requests.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" sz="1400">
                <a:solidFill>
                  <a:srgbClr val="666666"/>
                </a:solidFill>
                <a:highlight>
                  <a:srgbClr val="FFFFFF"/>
                </a:highlight>
              </a:rPr>
              <a:t>More downtime is a higher possibility if the server exceeds the specified load.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" sz="1400">
                <a:solidFill>
                  <a:srgbClr val="666666"/>
                </a:solidFill>
                <a:highlight>
                  <a:srgbClr val="FFFFFF"/>
                </a:highlight>
              </a:rPr>
              <a:t>It may be more expensive, and the hardware resources may also be costly.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2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 and Cons of Horizontal Scaling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325" y="2078875"/>
            <a:ext cx="37743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81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8"/>
              <a:buChar char="●"/>
            </a:pPr>
            <a:r>
              <a:rPr lang="es" sz="1247">
                <a:solidFill>
                  <a:srgbClr val="666666"/>
                </a:solidFill>
                <a:highlight>
                  <a:srgbClr val="FFFFFF"/>
                </a:highlight>
              </a:rPr>
              <a:t>Pros: </a:t>
            </a:r>
            <a:endParaRPr sz="1247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81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8"/>
              <a:buChar char="●"/>
            </a:pPr>
            <a:r>
              <a:rPr lang="es" sz="1247">
                <a:solidFill>
                  <a:srgbClr val="666666"/>
                </a:solidFill>
                <a:highlight>
                  <a:srgbClr val="FFFFFF"/>
                </a:highlight>
              </a:rPr>
              <a:t>Cheaper compared to vertical scaling.</a:t>
            </a:r>
            <a:endParaRPr sz="1247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81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8"/>
              <a:buChar char="●"/>
            </a:pPr>
            <a:r>
              <a:rPr lang="es" sz="1247">
                <a:solidFill>
                  <a:srgbClr val="666666"/>
                </a:solidFill>
                <a:highlight>
                  <a:srgbClr val="FFFFFF"/>
                </a:highlight>
              </a:rPr>
              <a:t>It ensures better performance and can lessen the load.</a:t>
            </a:r>
            <a:endParaRPr sz="1247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81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8"/>
              <a:buChar char="●"/>
            </a:pPr>
            <a:r>
              <a:rPr lang="es" sz="1247">
                <a:solidFill>
                  <a:srgbClr val="666666"/>
                </a:solidFill>
                <a:highlight>
                  <a:srgbClr val="FFFFFF"/>
                </a:highlight>
              </a:rPr>
              <a:t>Compared to vertical screening, the downtime chances are very less.</a:t>
            </a:r>
            <a:endParaRPr sz="1247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81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8"/>
              <a:buChar char="●"/>
            </a:pPr>
            <a:r>
              <a:rPr lang="es" sz="1247">
                <a:solidFill>
                  <a:srgbClr val="666666"/>
                </a:solidFill>
                <a:highlight>
                  <a:srgbClr val="FFFFFF"/>
                </a:highlight>
              </a:rPr>
              <a:t>Fault tolerance is better.</a:t>
            </a:r>
            <a:endParaRPr sz="1247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81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8"/>
              <a:buChar char="●"/>
            </a:pPr>
            <a:r>
              <a:rPr lang="es" sz="1247">
                <a:solidFill>
                  <a:srgbClr val="666666"/>
                </a:solidFill>
                <a:highlight>
                  <a:srgbClr val="FFFFFF"/>
                </a:highlight>
              </a:rPr>
              <a:t>Better resilience</a:t>
            </a:r>
            <a:endParaRPr sz="1247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2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643600" y="2078875"/>
            <a:ext cx="38133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73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6"/>
              <a:buChar char="●"/>
            </a:pPr>
            <a:r>
              <a:rPr lang="es" sz="1246">
                <a:solidFill>
                  <a:srgbClr val="666666"/>
                </a:solidFill>
                <a:highlight>
                  <a:srgbClr val="FFFFFF"/>
                </a:highlight>
              </a:rPr>
              <a:t>Cons: </a:t>
            </a:r>
            <a:endParaRPr sz="1246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73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6"/>
              <a:buChar char="●"/>
            </a:pPr>
            <a:r>
              <a:rPr lang="es" sz="1246">
                <a:solidFill>
                  <a:srgbClr val="666666"/>
                </a:solidFill>
                <a:highlight>
                  <a:srgbClr val="FFFFFF"/>
                </a:highlight>
              </a:rPr>
              <a:t>Making the joins are quite difficult as horizontal connections involve more cross-server communications.</a:t>
            </a:r>
            <a:endParaRPr sz="1246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73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6"/>
              <a:buChar char="●"/>
            </a:pPr>
            <a:r>
              <a:rPr lang="es" sz="1246">
                <a:solidFill>
                  <a:srgbClr val="666666"/>
                </a:solidFill>
                <a:highlight>
                  <a:srgbClr val="FFFFFF"/>
                </a:highlight>
              </a:rPr>
              <a:t>Less consistency. So, it may not be ideal for related banking transactions or something needed to be executed simultaneously</a:t>
            </a:r>
            <a:endParaRPr sz="1246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73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46"/>
              <a:buChar char="●"/>
            </a:pPr>
            <a:r>
              <a:rPr lang="es" sz="1246">
                <a:solidFill>
                  <a:srgbClr val="666666"/>
                </a:solidFill>
                <a:highlight>
                  <a:srgbClr val="FFFFFF"/>
                </a:highlight>
              </a:rPr>
              <a:t>We may not be able to categorize each of the features to a specific server. For example, the server for images may sometimes take more space than what is available in a single server.</a:t>
            </a:r>
            <a:endParaRPr sz="1246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2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