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A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2A68-7C47-488E-B563-C582A481857F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23F5-BAB8-4BC8-97EC-3151FB14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77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2A68-7C47-488E-B563-C582A481857F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23F5-BAB8-4BC8-97EC-3151FB14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41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2A68-7C47-488E-B563-C582A481857F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23F5-BAB8-4BC8-97EC-3151FB14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34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2A68-7C47-488E-B563-C582A481857F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23F5-BAB8-4BC8-97EC-3151FB14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2A68-7C47-488E-B563-C582A481857F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23F5-BAB8-4BC8-97EC-3151FB14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58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2A68-7C47-488E-B563-C582A481857F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23F5-BAB8-4BC8-97EC-3151FB14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98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2A68-7C47-488E-B563-C582A481857F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23F5-BAB8-4BC8-97EC-3151FB14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8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2A68-7C47-488E-B563-C582A481857F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23F5-BAB8-4BC8-97EC-3151FB14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75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2A68-7C47-488E-B563-C582A481857F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23F5-BAB8-4BC8-97EC-3151FB14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42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2A68-7C47-488E-B563-C582A481857F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23F5-BAB8-4BC8-97EC-3151FB14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74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2A68-7C47-488E-B563-C582A481857F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23F5-BAB8-4BC8-97EC-3151FB14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64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E2A68-7C47-488E-B563-C582A481857F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223F5-BAB8-4BC8-97EC-3151FB14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7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5" name="表格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6142095"/>
                  </p:ext>
                </p:extLst>
              </p:nvPr>
            </p:nvGraphicFramePr>
            <p:xfrm>
              <a:off x="167846" y="4236071"/>
              <a:ext cx="6096000" cy="17814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/>
                    <a:gridCol w="1016000"/>
                    <a:gridCol w="1016000"/>
                    <a:gridCol w="1016000"/>
                    <a:gridCol w="1016000"/>
                    <a:gridCol w="1016000"/>
                  </a:tblGrid>
                  <a:tr h="4453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 Unicode MS" panose="020B0604020202020204" pitchFamily="34" charset="-122"/>
                              <a:cs typeface="Arial" panose="020B0604020202020204" pitchFamily="34" charset="0"/>
                            </a:rPr>
                            <a:t>+1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 Unicode MS" panose="020B0604020202020204" pitchFamily="34" charset="-122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 Unicode MS" panose="020B0604020202020204" pitchFamily="34" charset="-122"/>
                              <a:cs typeface="Arial" panose="020B0604020202020204" pitchFamily="34" charset="0"/>
                            </a:rPr>
                            <a:t>α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 Unicode MS" panose="020B0604020202020204" pitchFamily="34" charset="-122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 Unicode MS" panose="020B0604020202020204" pitchFamily="34" charset="-122"/>
                              <a:cs typeface="Arial" panose="020B0604020202020204" pitchFamily="34" charset="0"/>
                            </a:rPr>
                            <a:t>β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 Unicode MS" panose="020B0604020202020204" pitchFamily="34" charset="-122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err="1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 Unicode MS" panose="020B0604020202020204" pitchFamily="34" charset="-122"/>
                              <a:cs typeface="Arial" panose="020B0604020202020204" pitchFamily="34" charset="0"/>
                            </a:rPr>
                            <a:t>y</a:t>
                          </a:r>
                          <a:r>
                            <a:rPr lang="en-US" altLang="zh-CN" b="1" baseline="-25000" dirty="0" err="1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 Unicode MS" panose="020B0604020202020204" pitchFamily="34" charset="-122"/>
                              <a:cs typeface="Arial" panose="020B0604020202020204" pitchFamily="34" charset="0"/>
                            </a:rPr>
                            <a:t>i</a:t>
                          </a:r>
                          <a:r>
                            <a:rPr lang="en-US" altLang="zh-CN" b="1" dirty="0" err="1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 Unicode MS" panose="020B0604020202020204" pitchFamily="34" charset="-122"/>
                              <a:cs typeface="Arial" panose="020B0604020202020204" pitchFamily="34" charset="0"/>
                            </a:rPr>
                            <a:t>f</a:t>
                          </a:r>
                          <a:r>
                            <a:rPr lang="en-US" altLang="zh-CN" b="1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 Unicode MS" panose="020B0604020202020204" pitchFamily="34" charset="-122"/>
                              <a:cs typeface="Arial" panose="020B0604020202020204" pitchFamily="34" charset="0"/>
                            </a:rPr>
                            <a:t>(x</a:t>
                          </a:r>
                          <a:r>
                            <a:rPr lang="en-US" altLang="zh-CN" b="1" baseline="-250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 Unicode MS" panose="020B0604020202020204" pitchFamily="34" charset="-122"/>
                              <a:cs typeface="Arial" panose="020B0604020202020204" pitchFamily="34" charset="0"/>
                            </a:rPr>
                            <a:t>i</a:t>
                          </a:r>
                          <a:r>
                            <a:rPr lang="en-US" altLang="zh-CN" b="1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 Unicode MS" panose="020B0604020202020204" pitchFamily="34" charset="-122"/>
                              <a:cs typeface="Arial" panose="020B0604020202020204" pitchFamily="34" charset="0"/>
                            </a:rPr>
                            <a:t>)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 Unicode MS" panose="020B0604020202020204" pitchFamily="34" charset="-122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𝜻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 Unicode MS" panose="020B0604020202020204" pitchFamily="34" charset="-122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 Unicode MS" panose="020B0604020202020204" pitchFamily="34" charset="-122"/>
                              <a:cs typeface="Arial" panose="020B0604020202020204" pitchFamily="34" charset="0"/>
                            </a:rPr>
                            <a:t>-1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 Unicode MS" panose="020B0604020202020204" pitchFamily="34" charset="-122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4535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 Unicode MS" panose="020B0604020202020204" pitchFamily="34" charset="-122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 Unicode MS" panose="020B0604020202020204" pitchFamily="34" charset="-122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 Unicode MS" panose="020B0604020202020204" pitchFamily="34" charset="-122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 Unicode MS" panose="020B0604020202020204" pitchFamily="34" charset="-122"/>
                              <a:cs typeface="Arial" panose="020B0604020202020204" pitchFamily="34" charset="0"/>
                            </a:rPr>
                            <a:t>C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 Unicode MS" panose="020B0604020202020204" pitchFamily="34" charset="-122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 Unicode MS" panose="020B0604020202020204" pitchFamily="34" charset="-122"/>
                              <a:cs typeface="Arial" panose="020B0604020202020204" pitchFamily="34" charset="0"/>
                            </a:rPr>
                            <a:t>&gt;1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 Unicode MS" panose="020B0604020202020204" pitchFamily="34" charset="-122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 Unicode MS" panose="020B0604020202020204" pitchFamily="34" charset="-122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 Unicode MS" panose="020B0604020202020204" pitchFamily="34" charset="-122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 Unicode MS" panose="020B0604020202020204" pitchFamily="34" charset="-122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4535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 Unicode MS" panose="020B0604020202020204" pitchFamily="34" charset="-122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 Unicode MS" panose="020B0604020202020204" pitchFamily="34" charset="-122"/>
                              <a:cs typeface="Arial" panose="020B0604020202020204" pitchFamily="34" charset="0"/>
                            </a:rPr>
                            <a:t>(0, C)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 Unicode MS" panose="020B0604020202020204" pitchFamily="34" charset="-122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 Unicode MS" panose="020B0604020202020204" pitchFamily="34" charset="-122"/>
                              <a:cs typeface="Arial" panose="020B0604020202020204" pitchFamily="34" charset="0"/>
                            </a:rPr>
                            <a:t>(0, C)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 Unicode MS" panose="020B0604020202020204" pitchFamily="34" charset="-122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 Unicode MS" panose="020B0604020202020204" pitchFamily="34" charset="-122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 Unicode MS" panose="020B0604020202020204" pitchFamily="34" charset="-122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 Unicode MS" panose="020B0604020202020204" pitchFamily="34" charset="-122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 Unicode MS" panose="020B0604020202020204" pitchFamily="34" charset="-122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 Unicode MS" panose="020B0604020202020204" pitchFamily="34" charset="-122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4535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 Unicode MS" panose="020B0604020202020204" pitchFamily="34" charset="-122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 Unicode MS" panose="020B0604020202020204" pitchFamily="34" charset="-122"/>
                              <a:cs typeface="Arial" panose="020B0604020202020204" pitchFamily="34" charset="0"/>
                            </a:rPr>
                            <a:t>C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 Unicode MS" panose="020B0604020202020204" pitchFamily="34" charset="-122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 Unicode MS" panose="020B0604020202020204" pitchFamily="34" charset="-122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 Unicode MS" panose="020B0604020202020204" pitchFamily="34" charset="-122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 Unicode MS" panose="020B0604020202020204" pitchFamily="34" charset="-122"/>
                              <a:cs typeface="Arial" panose="020B0604020202020204" pitchFamily="34" charset="0"/>
                            </a:rPr>
                            <a:t>&lt;1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 Unicode MS" panose="020B0604020202020204" pitchFamily="34" charset="-122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 Unicode MS" panose="020B0604020202020204" pitchFamily="34" charset="-122"/>
                              <a:cs typeface="Arial" panose="020B0604020202020204" pitchFamily="34" charset="0"/>
                            </a:rPr>
                            <a:t>&gt;0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 Unicode MS" panose="020B0604020202020204" pitchFamily="34" charset="-122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 Unicode MS" panose="020B0604020202020204" pitchFamily="34" charset="-122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5" name="表格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6142095"/>
                  </p:ext>
                </p:extLst>
              </p:nvPr>
            </p:nvGraphicFramePr>
            <p:xfrm>
              <a:off x="167846" y="4236071"/>
              <a:ext cx="6096000" cy="17814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/>
                    <a:gridCol w="1016000"/>
                    <a:gridCol w="1016000"/>
                    <a:gridCol w="1016000"/>
                    <a:gridCol w="1016000"/>
                    <a:gridCol w="1016000"/>
                  </a:tblGrid>
                  <a:tr h="4453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 Unicode MS" panose="020B0604020202020204" pitchFamily="34" charset="-122"/>
                              <a:cs typeface="Arial" panose="020B0604020202020204" pitchFamily="34" charset="0"/>
                            </a:rPr>
                            <a:t>+1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 Unicode MS" panose="020B0604020202020204" pitchFamily="34" charset="-122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 Unicode MS" panose="020B0604020202020204" pitchFamily="34" charset="-122"/>
                              <a:cs typeface="Arial" panose="020B0604020202020204" pitchFamily="34" charset="0"/>
                            </a:rPr>
                            <a:t>α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 Unicode MS" panose="020B0604020202020204" pitchFamily="34" charset="-122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 Unicode MS" panose="020B0604020202020204" pitchFamily="34" charset="-122"/>
                              <a:cs typeface="Arial" panose="020B0604020202020204" pitchFamily="34" charset="0"/>
                            </a:rPr>
                            <a:t>β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 Unicode MS" panose="020B0604020202020204" pitchFamily="34" charset="-122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err="1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 Unicode MS" panose="020B0604020202020204" pitchFamily="34" charset="-122"/>
                              <a:cs typeface="Arial" panose="020B0604020202020204" pitchFamily="34" charset="0"/>
                            </a:rPr>
                            <a:t>y</a:t>
                          </a:r>
                          <a:r>
                            <a:rPr lang="en-US" altLang="zh-CN" b="1" baseline="-25000" dirty="0" err="1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 Unicode MS" panose="020B0604020202020204" pitchFamily="34" charset="-122"/>
                              <a:cs typeface="Arial" panose="020B0604020202020204" pitchFamily="34" charset="0"/>
                            </a:rPr>
                            <a:t>i</a:t>
                          </a:r>
                          <a:r>
                            <a:rPr lang="en-US" altLang="zh-CN" b="1" dirty="0" err="1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 Unicode MS" panose="020B0604020202020204" pitchFamily="34" charset="-122"/>
                              <a:cs typeface="Arial" panose="020B0604020202020204" pitchFamily="34" charset="0"/>
                            </a:rPr>
                            <a:t>f</a:t>
                          </a:r>
                          <a:r>
                            <a:rPr lang="en-US" altLang="zh-CN" b="1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 Unicode MS" panose="020B0604020202020204" pitchFamily="34" charset="-122"/>
                              <a:cs typeface="Arial" panose="020B0604020202020204" pitchFamily="34" charset="0"/>
                            </a:rPr>
                            <a:t>(x</a:t>
                          </a:r>
                          <a:r>
                            <a:rPr lang="en-US" altLang="zh-CN" b="1" baseline="-250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 Unicode MS" panose="020B0604020202020204" pitchFamily="34" charset="-122"/>
                              <a:cs typeface="Arial" panose="020B0604020202020204" pitchFamily="34" charset="0"/>
                            </a:rPr>
                            <a:t>i</a:t>
                          </a:r>
                          <a:r>
                            <a:rPr lang="en-US" altLang="zh-CN" b="1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 Unicode MS" panose="020B0604020202020204" pitchFamily="34" charset="-122"/>
                              <a:cs typeface="Arial" panose="020B0604020202020204" pitchFamily="34" charset="0"/>
                            </a:rPr>
                            <a:t>)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 Unicode MS" panose="020B0604020202020204" pitchFamily="34" charset="-122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00000" t="-6757" r="-10119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 Unicode MS" panose="020B0604020202020204" pitchFamily="34" charset="-122"/>
                              <a:cs typeface="Arial" panose="020B0604020202020204" pitchFamily="34" charset="0"/>
                            </a:rPr>
                            <a:t>-1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 Unicode MS" panose="020B0604020202020204" pitchFamily="34" charset="-122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4535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 Unicode MS" panose="020B0604020202020204" pitchFamily="34" charset="-122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 Unicode MS" panose="020B0604020202020204" pitchFamily="34" charset="-122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 Unicode MS" panose="020B0604020202020204" pitchFamily="34" charset="-122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 Unicode MS" panose="020B0604020202020204" pitchFamily="34" charset="-122"/>
                              <a:cs typeface="Arial" panose="020B0604020202020204" pitchFamily="34" charset="0"/>
                            </a:rPr>
                            <a:t>C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 Unicode MS" panose="020B0604020202020204" pitchFamily="34" charset="-122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 Unicode MS" panose="020B0604020202020204" pitchFamily="34" charset="-122"/>
                              <a:cs typeface="Arial" panose="020B0604020202020204" pitchFamily="34" charset="0"/>
                            </a:rPr>
                            <a:t>&gt;1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 Unicode MS" panose="020B0604020202020204" pitchFamily="34" charset="-122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 Unicode MS" panose="020B0604020202020204" pitchFamily="34" charset="-122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 Unicode MS" panose="020B0604020202020204" pitchFamily="34" charset="-122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 Unicode MS" panose="020B0604020202020204" pitchFamily="34" charset="-122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4535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 Unicode MS" panose="020B0604020202020204" pitchFamily="34" charset="-122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 Unicode MS" panose="020B0604020202020204" pitchFamily="34" charset="-122"/>
                              <a:cs typeface="Arial" panose="020B0604020202020204" pitchFamily="34" charset="0"/>
                            </a:rPr>
                            <a:t>(0, C)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 Unicode MS" panose="020B0604020202020204" pitchFamily="34" charset="-122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 Unicode MS" panose="020B0604020202020204" pitchFamily="34" charset="-122"/>
                              <a:cs typeface="Arial" panose="020B0604020202020204" pitchFamily="34" charset="0"/>
                            </a:rPr>
                            <a:t>(0, C)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 Unicode MS" panose="020B0604020202020204" pitchFamily="34" charset="-122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 Unicode MS" panose="020B0604020202020204" pitchFamily="34" charset="-122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 Unicode MS" panose="020B0604020202020204" pitchFamily="34" charset="-122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 Unicode MS" panose="020B0604020202020204" pitchFamily="34" charset="-122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 Unicode MS" panose="020B0604020202020204" pitchFamily="34" charset="-122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 Unicode MS" panose="020B0604020202020204" pitchFamily="34" charset="-122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4535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 Unicode MS" panose="020B0604020202020204" pitchFamily="34" charset="-122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 Unicode MS" panose="020B0604020202020204" pitchFamily="34" charset="-122"/>
                              <a:cs typeface="Arial" panose="020B0604020202020204" pitchFamily="34" charset="0"/>
                            </a:rPr>
                            <a:t>C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 Unicode MS" panose="020B0604020202020204" pitchFamily="34" charset="-122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 Unicode MS" panose="020B0604020202020204" pitchFamily="34" charset="-122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 Unicode MS" panose="020B0604020202020204" pitchFamily="34" charset="-122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 Unicode MS" panose="020B0604020202020204" pitchFamily="34" charset="-122"/>
                              <a:cs typeface="Arial" panose="020B0604020202020204" pitchFamily="34" charset="0"/>
                            </a:rPr>
                            <a:t>&lt;1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 Unicode MS" panose="020B0604020202020204" pitchFamily="34" charset="-122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 Unicode MS" panose="020B0604020202020204" pitchFamily="34" charset="-122"/>
                              <a:cs typeface="Arial" panose="020B0604020202020204" pitchFamily="34" charset="0"/>
                            </a:rPr>
                            <a:t>&gt;0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 Unicode MS" panose="020B0604020202020204" pitchFamily="34" charset="-122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 Unicode MS" panose="020B0604020202020204" pitchFamily="34" charset="-122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5" name="直接连接符 4"/>
          <p:cNvCxnSpPr/>
          <p:nvPr/>
        </p:nvCxnSpPr>
        <p:spPr>
          <a:xfrm>
            <a:off x="1354095" y="1148921"/>
            <a:ext cx="2512540" cy="267729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778343" y="831765"/>
            <a:ext cx="2512540" cy="26772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284970" y="514609"/>
            <a:ext cx="2512540" cy="267729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3215846" y="514609"/>
            <a:ext cx="181231" cy="181231"/>
          </a:xfrm>
          <a:prstGeom prst="ellipse">
            <a:avLst/>
          </a:prstGeom>
          <a:solidFill>
            <a:srgbClr val="0000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854277" y="537266"/>
            <a:ext cx="181231" cy="181231"/>
          </a:xfrm>
          <a:prstGeom prst="ellipse">
            <a:avLst/>
          </a:prstGeom>
          <a:solidFill>
            <a:srgbClr val="0000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298224" y="1008878"/>
            <a:ext cx="181231" cy="181231"/>
          </a:xfrm>
          <a:prstGeom prst="ellipse">
            <a:avLst/>
          </a:prstGeom>
          <a:solidFill>
            <a:srgbClr val="0000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685403" y="1301319"/>
            <a:ext cx="181231" cy="181231"/>
          </a:xfrm>
          <a:prstGeom prst="ellipse">
            <a:avLst/>
          </a:prstGeom>
          <a:solidFill>
            <a:srgbClr val="0000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977846" y="1772937"/>
            <a:ext cx="181231" cy="181231"/>
          </a:xfrm>
          <a:prstGeom prst="ellipse">
            <a:avLst/>
          </a:prstGeom>
          <a:solidFill>
            <a:srgbClr val="0000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243516" y="942978"/>
            <a:ext cx="181231" cy="181231"/>
          </a:xfrm>
          <a:prstGeom prst="ellipse">
            <a:avLst/>
          </a:prstGeom>
          <a:solidFill>
            <a:srgbClr val="0000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346490" y="1461962"/>
            <a:ext cx="181231" cy="181231"/>
          </a:xfrm>
          <a:prstGeom prst="ellipse">
            <a:avLst/>
          </a:prstGeom>
          <a:solidFill>
            <a:srgbClr val="0000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619766" y="2664681"/>
            <a:ext cx="181231" cy="1812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496197" y="2176590"/>
            <a:ext cx="181231" cy="1812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148148" y="2870626"/>
            <a:ext cx="181231" cy="1812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736124" y="3327831"/>
            <a:ext cx="181231" cy="1812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93440" y="2804726"/>
            <a:ext cx="181231" cy="1812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527987" y="3261926"/>
            <a:ext cx="181231" cy="1812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023418" y="1886207"/>
            <a:ext cx="181231" cy="1812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709218" y="2629670"/>
            <a:ext cx="181231" cy="1812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281751" y="1575229"/>
            <a:ext cx="181231" cy="181231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2964593" y="1210704"/>
            <a:ext cx="181231" cy="181231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154194" y="2396953"/>
            <a:ext cx="181231" cy="1812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934596" y="2644342"/>
            <a:ext cx="181231" cy="1812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>
            <a:stCxn id="30" idx="7"/>
          </p:cNvCxnSpPr>
          <p:nvPr/>
        </p:nvCxnSpPr>
        <p:spPr>
          <a:xfrm flipV="1">
            <a:off x="2308884" y="1538274"/>
            <a:ext cx="972867" cy="885220"/>
          </a:xfrm>
          <a:prstGeom prst="line">
            <a:avLst/>
          </a:prstGeom>
          <a:ln w="38100">
            <a:solidFill>
              <a:srgbClr val="70AD47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3388839" y="2755296"/>
            <a:ext cx="636373" cy="589008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4257028" y="3075160"/>
            <a:ext cx="447805" cy="3800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3854277" y="3455259"/>
            <a:ext cx="405133" cy="364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右大括号 45"/>
          <p:cNvSpPr/>
          <p:nvPr/>
        </p:nvSpPr>
        <p:spPr>
          <a:xfrm rot="2886346">
            <a:off x="4044786" y="3470977"/>
            <a:ext cx="166779" cy="512027"/>
          </a:xfrm>
          <a:prstGeom prst="rightBrace">
            <a:avLst>
              <a:gd name="adj1" fmla="val 3368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右大括号 46"/>
          <p:cNvSpPr/>
          <p:nvPr/>
        </p:nvSpPr>
        <p:spPr>
          <a:xfrm rot="2886346">
            <a:off x="4473406" y="3087192"/>
            <a:ext cx="166779" cy="564844"/>
          </a:xfrm>
          <a:prstGeom prst="rightBrace">
            <a:avLst>
              <a:gd name="adj1" fmla="val 3368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/>
              <p:cNvSpPr txBox="1"/>
              <p:nvPr/>
            </p:nvSpPr>
            <p:spPr>
              <a:xfrm>
                <a:off x="4027737" y="3599727"/>
                <a:ext cx="621957" cy="533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737" y="3599727"/>
                <a:ext cx="621957" cy="533351"/>
              </a:xfrm>
              <a:prstGeom prst="rect">
                <a:avLst/>
              </a:prstGeom>
              <a:blipFill rotWithShape="0">
                <a:blip r:embed="rId3"/>
                <a:stretch>
                  <a:fillRect b="-5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4495207" y="3256797"/>
                <a:ext cx="621957" cy="533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207" y="3256797"/>
                <a:ext cx="621957" cy="533351"/>
              </a:xfrm>
              <a:prstGeom prst="rect">
                <a:avLst/>
              </a:prstGeom>
              <a:blipFill rotWithShape="0"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椭圆 49"/>
          <p:cNvSpPr/>
          <p:nvPr/>
        </p:nvSpPr>
        <p:spPr>
          <a:xfrm>
            <a:off x="580393" y="4786999"/>
            <a:ext cx="181231" cy="181231"/>
          </a:xfrm>
          <a:prstGeom prst="ellipse">
            <a:avLst/>
          </a:prstGeom>
          <a:solidFill>
            <a:srgbClr val="0000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5688559" y="4786999"/>
            <a:ext cx="181231" cy="1812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5688558" y="5228970"/>
            <a:ext cx="181231" cy="1812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581252" y="5228970"/>
            <a:ext cx="181231" cy="181231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5688557" y="5734252"/>
            <a:ext cx="181231" cy="1812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580393" y="5734252"/>
            <a:ext cx="181231" cy="1812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右大括号 56"/>
          <p:cNvSpPr/>
          <p:nvPr/>
        </p:nvSpPr>
        <p:spPr>
          <a:xfrm rot="2886346">
            <a:off x="2835228" y="1485547"/>
            <a:ext cx="166779" cy="1183418"/>
          </a:xfrm>
          <a:prstGeom prst="rightBrace">
            <a:avLst>
              <a:gd name="adj1" fmla="val 33689"/>
              <a:gd name="adj2" fmla="val 31784"/>
            </a:avLst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/>
              <p:cNvSpPr txBox="1"/>
              <p:nvPr/>
            </p:nvSpPr>
            <p:spPr>
              <a:xfrm>
                <a:off x="2944320" y="1838250"/>
                <a:ext cx="6195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1400" i="1" smtClean="0">
                          <a:latin typeface="Cambria Math" panose="02040503050406030204" pitchFamily="18" charset="0"/>
                        </a:rPr>
                        <m:t>	</m:t>
                      </m:r>
                      <m:sSub>
                        <m:sSubPr>
                          <m:ctrlPr>
                            <a:rPr lang="el-GR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sz="140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320" y="1838250"/>
                <a:ext cx="619576" cy="307777"/>
              </a:xfrm>
              <a:prstGeom prst="rect">
                <a:avLst/>
              </a:prstGeom>
              <a:blipFill rotWithShape="0"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右大括号 58"/>
          <p:cNvSpPr/>
          <p:nvPr/>
        </p:nvSpPr>
        <p:spPr>
          <a:xfrm rot="2886346">
            <a:off x="3729579" y="2699263"/>
            <a:ext cx="166779" cy="859955"/>
          </a:xfrm>
          <a:prstGeom prst="rightBrace">
            <a:avLst>
              <a:gd name="adj1" fmla="val 33689"/>
              <a:gd name="adj2" fmla="val 6386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/>
              <p:cNvSpPr txBox="1"/>
              <p:nvPr/>
            </p:nvSpPr>
            <p:spPr>
              <a:xfrm>
                <a:off x="3556848" y="3214563"/>
                <a:ext cx="6195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1400" i="1" smtClean="0">
                          <a:latin typeface="Cambria Math" panose="02040503050406030204" pitchFamily="18" charset="0"/>
                        </a:rPr>
                        <m:t>	</m:t>
                      </m:r>
                      <m:sSub>
                        <m:sSubPr>
                          <m:ctrlPr>
                            <a:rPr lang="el-GR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sz="140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848" y="3214563"/>
                <a:ext cx="619576" cy="307777"/>
              </a:xfrm>
              <a:prstGeom prst="rect">
                <a:avLst/>
              </a:prstGeom>
              <a:blipFill rotWithShape="0"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/>
          <p:cNvSpPr txBox="1"/>
          <p:nvPr/>
        </p:nvSpPr>
        <p:spPr>
          <a:xfrm>
            <a:off x="909434" y="1992138"/>
            <a:ext cx="37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4719251" y="1265684"/>
            <a:ext cx="43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+1</a:t>
            </a:r>
            <a:endParaRPr lang="zh-CN" altLang="en-US" dirty="0"/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5312" y="537266"/>
            <a:ext cx="6120914" cy="553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2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36</Words>
  <Application>Microsoft Office PowerPoint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 Unicode MS</vt:lpstr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Huanjie Sheng</dc:creator>
  <cp:lastModifiedBy>Huanjie Sheng</cp:lastModifiedBy>
  <cp:revision>6</cp:revision>
  <dcterms:created xsi:type="dcterms:W3CDTF">2018-04-11T06:28:49Z</dcterms:created>
  <dcterms:modified xsi:type="dcterms:W3CDTF">2018-04-11T07:14:18Z</dcterms:modified>
</cp:coreProperties>
</file>