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1"/>
  </p:notesMasterIdLst>
  <p:sldIdLst>
    <p:sldId id="256" r:id="rId2"/>
    <p:sldId id="259" r:id="rId3"/>
    <p:sldId id="260" r:id="rId4"/>
    <p:sldId id="261" r:id="rId5"/>
    <p:sldId id="262" r:id="rId6"/>
    <p:sldId id="263" r:id="rId7"/>
    <p:sldId id="292" r:id="rId8"/>
    <p:sldId id="293" r:id="rId9"/>
    <p:sldId id="294" r:id="rId10"/>
    <p:sldId id="295" r:id="rId11"/>
    <p:sldId id="296" r:id="rId12"/>
    <p:sldId id="297" r:id="rId13"/>
    <p:sldId id="298" r:id="rId14"/>
    <p:sldId id="264" r:id="rId15"/>
    <p:sldId id="299" r:id="rId16"/>
    <p:sldId id="265" r:id="rId17"/>
    <p:sldId id="266" r:id="rId18"/>
    <p:sldId id="267" r:id="rId19"/>
    <p:sldId id="268" r:id="rId20"/>
    <p:sldId id="269" r:id="rId21"/>
    <p:sldId id="270" r:id="rId22"/>
    <p:sldId id="300" r:id="rId23"/>
    <p:sldId id="301" r:id="rId24"/>
    <p:sldId id="302" r:id="rId25"/>
    <p:sldId id="271" r:id="rId26"/>
    <p:sldId id="272" r:id="rId27"/>
    <p:sldId id="273" r:id="rId28"/>
    <p:sldId id="274" r:id="rId29"/>
    <p:sldId id="275" r:id="rId30"/>
    <p:sldId id="276" r:id="rId31"/>
    <p:sldId id="303" r:id="rId32"/>
    <p:sldId id="304" r:id="rId33"/>
    <p:sldId id="305" r:id="rId34"/>
    <p:sldId id="306" r:id="rId35"/>
    <p:sldId id="307" r:id="rId36"/>
    <p:sldId id="308" r:id="rId37"/>
    <p:sldId id="309" r:id="rId38"/>
    <p:sldId id="310" r:id="rId39"/>
    <p:sldId id="311" r:id="rId40"/>
    <p:sldId id="312" r:id="rId41"/>
    <p:sldId id="277" r:id="rId42"/>
    <p:sldId id="278" r:id="rId43"/>
    <p:sldId id="279" r:id="rId44"/>
    <p:sldId id="280" r:id="rId45"/>
    <p:sldId id="313" r:id="rId46"/>
    <p:sldId id="314" r:id="rId47"/>
    <p:sldId id="315" r:id="rId48"/>
    <p:sldId id="316" r:id="rId49"/>
    <p:sldId id="317" r:id="rId50"/>
    <p:sldId id="318" r:id="rId51"/>
    <p:sldId id="319" r:id="rId52"/>
    <p:sldId id="281" r:id="rId53"/>
    <p:sldId id="282" r:id="rId54"/>
    <p:sldId id="283" r:id="rId55"/>
    <p:sldId id="284" r:id="rId56"/>
    <p:sldId id="320" r:id="rId57"/>
    <p:sldId id="321" r:id="rId58"/>
    <p:sldId id="322" r:id="rId59"/>
    <p:sldId id="323" r:id="rId60"/>
    <p:sldId id="324" r:id="rId61"/>
    <p:sldId id="325" r:id="rId62"/>
    <p:sldId id="285" r:id="rId63"/>
    <p:sldId id="286" r:id="rId64"/>
    <p:sldId id="287" r:id="rId65"/>
    <p:sldId id="288" r:id="rId66"/>
    <p:sldId id="289" r:id="rId67"/>
    <p:sldId id="290" r:id="rId68"/>
    <p:sldId id="326" r:id="rId69"/>
    <p:sldId id="291" r:id="rId70"/>
  </p:sldIdLst>
  <p:sldSz cx="9144000" cy="5143500" type="screen16x9"/>
  <p:notesSz cx="6858000" cy="9144000"/>
  <p:embeddedFontLst>
    <p:embeddedFont>
      <p:font typeface="Lato" panose="020F0502020204030203" pitchFamily="34" charset="0"/>
      <p:regular r:id="rId72"/>
      <p:bold r:id="rId73"/>
      <p:italic r:id="rId74"/>
      <p:boldItalic r:id="rId75"/>
    </p:embeddedFont>
    <p:embeddedFont>
      <p:font typeface="Montserrat" panose="00000500000000000000" pitchFamily="2"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h4qiAdhukJsFBk31f2OqmlzrwD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D72C2-3DE0-4C3B-96EE-209CC4094E91}" v="211" dt="2024-09-08T23:58:54.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customschemas.google.com/relationships/presentationmetadata" Target="metadata"/><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oore" userId="1444f811cace043b" providerId="LiveId" clId="{C63ABCD8-BED2-4A24-B7D0-A3655BCEC06F}"/>
    <pc:docChg chg="modSld">
      <pc:chgData name="David Moore" userId="1444f811cace043b" providerId="LiveId" clId="{C63ABCD8-BED2-4A24-B7D0-A3655BCEC06F}" dt="2024-09-09T00:03:29.139" v="11" actId="5793"/>
      <pc:docMkLst>
        <pc:docMk/>
      </pc:docMkLst>
      <pc:sldChg chg="modSp mod">
        <pc:chgData name="David Moore" userId="1444f811cace043b" providerId="LiveId" clId="{C63ABCD8-BED2-4A24-B7D0-A3655BCEC06F}" dt="2024-09-09T00:02:52.795" v="3" actId="5793"/>
        <pc:sldMkLst>
          <pc:docMk/>
          <pc:sldMk cId="1932733195" sldId="292"/>
        </pc:sldMkLst>
        <pc:spChg chg="mod">
          <ac:chgData name="David Moore" userId="1444f811cace043b" providerId="LiveId" clId="{C63ABCD8-BED2-4A24-B7D0-A3655BCEC06F}" dt="2024-09-09T00:02:52.795" v="3" actId="5793"/>
          <ac:spMkLst>
            <pc:docMk/>
            <pc:sldMk cId="1932733195" sldId="292"/>
            <ac:spMk id="175" creationId="{00000000-0000-0000-0000-000000000000}"/>
          </ac:spMkLst>
        </pc:spChg>
      </pc:sldChg>
      <pc:sldChg chg="modSp mod">
        <pc:chgData name="David Moore" userId="1444f811cace043b" providerId="LiveId" clId="{C63ABCD8-BED2-4A24-B7D0-A3655BCEC06F}" dt="2024-09-09T00:03:17.566" v="9" actId="5793"/>
        <pc:sldMkLst>
          <pc:docMk/>
          <pc:sldMk cId="2827859635" sldId="293"/>
        </pc:sldMkLst>
        <pc:spChg chg="mod">
          <ac:chgData name="David Moore" userId="1444f811cace043b" providerId="LiveId" clId="{C63ABCD8-BED2-4A24-B7D0-A3655BCEC06F}" dt="2024-09-09T00:03:17.566" v="9" actId="5793"/>
          <ac:spMkLst>
            <pc:docMk/>
            <pc:sldMk cId="2827859635" sldId="293"/>
            <ac:spMk id="175" creationId="{00000000-0000-0000-0000-000000000000}"/>
          </ac:spMkLst>
        </pc:spChg>
      </pc:sldChg>
      <pc:sldChg chg="modSp mod">
        <pc:chgData name="David Moore" userId="1444f811cace043b" providerId="LiveId" clId="{C63ABCD8-BED2-4A24-B7D0-A3655BCEC06F}" dt="2024-09-09T00:03:29.139" v="11" actId="5793"/>
        <pc:sldMkLst>
          <pc:docMk/>
          <pc:sldMk cId="3215022201" sldId="294"/>
        </pc:sldMkLst>
        <pc:spChg chg="mod">
          <ac:chgData name="David Moore" userId="1444f811cace043b" providerId="LiveId" clId="{C63ABCD8-BED2-4A24-B7D0-A3655BCEC06F}" dt="2024-09-09T00:03:29.139" v="11" actId="5793"/>
          <ac:spMkLst>
            <pc:docMk/>
            <pc:sldMk cId="3215022201" sldId="294"/>
            <ac:spMk id="1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872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551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075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8537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744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980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8364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5197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8873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2642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1286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1637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7559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030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0686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1601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054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3908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7638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7440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5854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85495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724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3593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2157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705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74039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3458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784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72698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3057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87191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9280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45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002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8"/>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38"/>
          <p:cNvGrpSpPr/>
          <p:nvPr/>
        </p:nvGrpSpPr>
        <p:grpSpPr>
          <a:xfrm>
            <a:off x="0" y="490"/>
            <a:ext cx="5153705" cy="5134399"/>
            <a:chOff x="0" y="75"/>
            <a:chExt cx="5153705" cy="5152950"/>
          </a:xfrm>
        </p:grpSpPr>
        <p:sp>
          <p:nvSpPr>
            <p:cNvPr id="12" name="Google Shape;12;p38"/>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8"/>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8"/>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8"/>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38"/>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38"/>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47"/>
          <p:cNvGrpSpPr/>
          <p:nvPr/>
        </p:nvGrpSpPr>
        <p:grpSpPr>
          <a:xfrm>
            <a:off x="4406400" y="0"/>
            <a:ext cx="4737600" cy="5143065"/>
            <a:chOff x="4406400" y="0"/>
            <a:chExt cx="4737600" cy="5143065"/>
          </a:xfrm>
        </p:grpSpPr>
        <p:sp>
          <p:nvSpPr>
            <p:cNvPr id="107" name="Google Shape;107;p47"/>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7"/>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7"/>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7"/>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7"/>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7"/>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7"/>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7"/>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7"/>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7"/>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7"/>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7"/>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47"/>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47"/>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9"/>
          <p:cNvGrpSpPr/>
          <p:nvPr/>
        </p:nvGrpSpPr>
        <p:grpSpPr>
          <a:xfrm>
            <a:off x="0" y="381001"/>
            <a:ext cx="1037850" cy="1016288"/>
            <a:chOff x="0" y="381001"/>
            <a:chExt cx="1037850" cy="1016288"/>
          </a:xfrm>
        </p:grpSpPr>
        <p:sp>
          <p:nvSpPr>
            <p:cNvPr id="21" name="Google Shape;21;p3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40"/>
          <p:cNvGrpSpPr/>
          <p:nvPr/>
        </p:nvGrpSpPr>
        <p:grpSpPr>
          <a:xfrm>
            <a:off x="4406400" y="0"/>
            <a:ext cx="4737600" cy="5143065"/>
            <a:chOff x="4406400" y="0"/>
            <a:chExt cx="4737600" cy="5143065"/>
          </a:xfrm>
        </p:grpSpPr>
        <p:sp>
          <p:nvSpPr>
            <p:cNvPr id="28" name="Google Shape;28;p40"/>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0"/>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0"/>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0"/>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0"/>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0"/>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0"/>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0"/>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0"/>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0"/>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0"/>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0"/>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0"/>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0"/>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4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41"/>
          <p:cNvGrpSpPr/>
          <p:nvPr/>
        </p:nvGrpSpPr>
        <p:grpSpPr>
          <a:xfrm>
            <a:off x="0" y="381001"/>
            <a:ext cx="1037850" cy="1016288"/>
            <a:chOff x="0" y="381001"/>
            <a:chExt cx="1037850" cy="1016288"/>
          </a:xfrm>
        </p:grpSpPr>
        <p:sp>
          <p:nvSpPr>
            <p:cNvPr id="50" name="Google Shape;50;p4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4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41"/>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41"/>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42"/>
          <p:cNvGrpSpPr/>
          <p:nvPr/>
        </p:nvGrpSpPr>
        <p:grpSpPr>
          <a:xfrm>
            <a:off x="0" y="381001"/>
            <a:ext cx="1037850" cy="1016288"/>
            <a:chOff x="0" y="381001"/>
            <a:chExt cx="1037850" cy="1016288"/>
          </a:xfrm>
        </p:grpSpPr>
        <p:sp>
          <p:nvSpPr>
            <p:cNvPr id="58" name="Google Shape;58;p4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4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43"/>
          <p:cNvGrpSpPr/>
          <p:nvPr/>
        </p:nvGrpSpPr>
        <p:grpSpPr>
          <a:xfrm>
            <a:off x="0" y="381001"/>
            <a:ext cx="1037850" cy="1016288"/>
            <a:chOff x="0" y="381001"/>
            <a:chExt cx="1037850" cy="1016288"/>
          </a:xfrm>
        </p:grpSpPr>
        <p:sp>
          <p:nvSpPr>
            <p:cNvPr id="64" name="Google Shape;64;p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43"/>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43"/>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44"/>
          <p:cNvGrpSpPr/>
          <p:nvPr/>
        </p:nvGrpSpPr>
        <p:grpSpPr>
          <a:xfrm>
            <a:off x="4406400" y="0"/>
            <a:ext cx="4737600" cy="5143500"/>
            <a:chOff x="4406400" y="0"/>
            <a:chExt cx="4737600" cy="5143500"/>
          </a:xfrm>
        </p:grpSpPr>
        <p:sp>
          <p:nvSpPr>
            <p:cNvPr id="71" name="Google Shape;71;p44"/>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4"/>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4"/>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4"/>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4"/>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4"/>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4"/>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4"/>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4"/>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4"/>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4"/>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4"/>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4"/>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4"/>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4"/>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4"/>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44"/>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45"/>
          <p:cNvGrpSpPr/>
          <p:nvPr/>
        </p:nvGrpSpPr>
        <p:grpSpPr>
          <a:xfrm>
            <a:off x="0" y="381001"/>
            <a:ext cx="1037850" cy="1016288"/>
            <a:chOff x="0" y="381001"/>
            <a:chExt cx="1037850" cy="1016288"/>
          </a:xfrm>
        </p:grpSpPr>
        <p:sp>
          <p:nvSpPr>
            <p:cNvPr id="93" name="Google Shape;93;p4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45"/>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45"/>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45"/>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46"/>
          <p:cNvGrpSpPr/>
          <p:nvPr/>
        </p:nvGrpSpPr>
        <p:grpSpPr>
          <a:xfrm>
            <a:off x="0" y="4128572"/>
            <a:ext cx="698925" cy="684657"/>
            <a:chOff x="0" y="3785672"/>
            <a:chExt cx="698925" cy="684657"/>
          </a:xfrm>
        </p:grpSpPr>
        <p:sp>
          <p:nvSpPr>
            <p:cNvPr id="101" name="Google Shape;101;p46"/>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6"/>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46"/>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000"/>
              <a:buNone/>
            </a:pPr>
            <a:r>
              <a:rPr lang="en" dirty="0">
                <a:solidFill>
                  <a:srgbClr val="FF0000"/>
                </a:solidFill>
              </a:rPr>
              <a:t>David Moore’s Website</a:t>
            </a:r>
            <a:endParaRPr dirty="0">
              <a:solidFill>
                <a:srgbClr val="FF0000"/>
              </a:solidFill>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ts val="1300"/>
              <a:buNone/>
            </a:pPr>
            <a:r>
              <a:rPr lang="en" dirty="0"/>
              <a:t>Author: </a:t>
            </a:r>
            <a:r>
              <a:rPr lang="en" dirty="0">
                <a:solidFill>
                  <a:srgbClr val="FF0000"/>
                </a:solidFill>
              </a:rPr>
              <a:t>David Moore</a:t>
            </a:r>
          </a:p>
          <a:p>
            <a:pPr marL="0" lvl="0" indent="0" algn="l" rtl="0">
              <a:lnSpc>
                <a:spcPct val="100000"/>
              </a:lnSpc>
              <a:spcBef>
                <a:spcPts val="0"/>
              </a:spcBef>
              <a:spcAft>
                <a:spcPts val="0"/>
              </a:spcAft>
              <a:buSzPts val="1300"/>
              <a:buNone/>
            </a:pPr>
            <a:r>
              <a:rPr lang="en" dirty="0"/>
              <a:t>Date: 9/7/2024</a:t>
            </a:r>
            <a:endParaRPr dirty="0">
              <a:solidFill>
                <a:srgbClr val="FF0000"/>
              </a:solidFill>
            </a:endParaRPr>
          </a:p>
        </p:txBody>
      </p:sp>
      <p:pic>
        <p:nvPicPr>
          <p:cNvPr id="136" name="Google Shape;136;p1"/>
          <p:cNvPicPr preferRelativeResize="0"/>
          <p:nvPr/>
        </p:nvPicPr>
        <p:blipFill rotWithShape="1">
          <a:blip r:embed="rId3">
            <a:alphaModFix/>
          </a:blip>
          <a:srcRect r="10"/>
          <a:stretch/>
        </p:blipFill>
        <p:spPr>
          <a:xfrm>
            <a:off x="6598979" y="4660525"/>
            <a:ext cx="2094225" cy="2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747930"/>
          </a:xfrm>
          <a:prstGeom prst="rect">
            <a:avLst/>
          </a:prstGeom>
          <a:noFill/>
          <a:ln>
            <a:noFill/>
          </a:ln>
        </p:spPr>
        <p:txBody>
          <a:bodyPr spcFirstLastPara="1" wrap="square" lIns="91425" tIns="91425" rIns="91425" bIns="91425" anchor="ctr" anchorCtr="0">
            <a:normAutofit fontScale="92500" lnSpcReduction="10000"/>
          </a:bodyPr>
          <a:lstStyle/>
          <a:p>
            <a:pPr marL="285750" indent="-285750"/>
            <a:r>
              <a:rPr lang="en-US" dirty="0">
                <a:solidFill>
                  <a:srgbClr val="FF0000"/>
                </a:solidFill>
              </a:rPr>
              <a:t>Footer Styling</a:t>
            </a:r>
          </a:p>
          <a:p>
            <a:pPr marL="0" indent="0">
              <a:buNone/>
            </a:pPr>
            <a:endParaRPr lang="en-US" dirty="0">
              <a:solidFill>
                <a:srgbClr val="FF0000"/>
              </a:solidFill>
            </a:endParaRPr>
          </a:p>
          <a:p>
            <a:pPr marL="285750" indent="-285750"/>
            <a:r>
              <a:rPr lang="en-US" dirty="0">
                <a:solidFill>
                  <a:srgbClr val="FF0000"/>
                </a:solidFill>
              </a:rPr>
              <a:t>Media Query for Responsive Design: This media query is activated when the screen width is 768px or smaller (@media (max-width: 768px)), adjusting the layout for smaller devices. It changes the navigation list (nav </a:t>
            </a:r>
            <a:r>
              <a:rPr lang="en-US" dirty="0" err="1">
                <a:solidFill>
                  <a:srgbClr val="FF0000"/>
                </a:solidFill>
              </a:rPr>
              <a:t>ul</a:t>
            </a:r>
            <a:r>
              <a:rPr lang="en-US" dirty="0">
                <a:solidFill>
                  <a:srgbClr val="FF0000"/>
                </a:solidFill>
              </a:rPr>
              <a:t>) to a vertical column layout (flex-direction: column) and centers its items.</a:t>
            </a:r>
          </a:p>
          <a:p>
            <a:pPr marL="0" indent="0">
              <a:buNone/>
            </a:pPr>
            <a:endParaRPr lang="en-US" dirty="0">
              <a:solidFill>
                <a:srgbClr val="FF0000"/>
              </a:solidFill>
            </a:endParaRPr>
          </a:p>
          <a:p>
            <a:pPr marL="285750" indent="-285750"/>
            <a:r>
              <a:rPr lang="en-US" dirty="0">
                <a:solidFill>
                  <a:srgbClr val="FF0000"/>
                </a:solidFill>
              </a:rPr>
              <a:t>Responsive List Item Styling (nav </a:t>
            </a:r>
            <a:r>
              <a:rPr lang="en-US" dirty="0" err="1">
                <a:solidFill>
                  <a:srgbClr val="FF0000"/>
                </a:solidFill>
              </a:rPr>
              <a:t>ul</a:t>
            </a:r>
            <a:r>
              <a:rPr lang="en-US" dirty="0">
                <a:solidFill>
                  <a:srgbClr val="FF0000"/>
                </a:solidFill>
              </a:rPr>
              <a:t> li)</a:t>
            </a:r>
          </a:p>
          <a:p>
            <a:pPr marL="0" indent="0">
              <a:buNone/>
            </a:pPr>
            <a:endParaRPr lang="en-US" dirty="0">
              <a:solidFill>
                <a:srgbClr val="FF0000"/>
              </a:solidFill>
            </a:endParaRPr>
          </a:p>
          <a:p>
            <a:pPr marL="285750" indent="-285750"/>
            <a:r>
              <a:rPr lang="en-US" dirty="0">
                <a:solidFill>
                  <a:srgbClr val="FF0000"/>
                </a:solidFill>
              </a:rPr>
              <a:t>Responsive Header Layout (header)</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877229"/>
            <a:ext cx="6148039" cy="4200293"/>
          </a:xfrm>
          <a:prstGeom prst="rect">
            <a:avLst/>
          </a:prstGeom>
        </p:spPr>
      </p:pic>
    </p:spTree>
    <p:extLst>
      <p:ext uri="{BB962C8B-B14F-4D97-AF65-F5344CB8AC3E}">
        <p14:creationId xmlns:p14="http://schemas.microsoft.com/office/powerpoint/2010/main" val="257902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702420"/>
            <a:ext cx="2765504" cy="3345364"/>
          </a:xfrm>
          <a:prstGeom prst="rect">
            <a:avLst/>
          </a:prstGeom>
          <a:noFill/>
          <a:ln>
            <a:noFill/>
          </a:ln>
        </p:spPr>
        <p:txBody>
          <a:bodyPr spcFirstLastPara="1" wrap="square" lIns="91425" tIns="91425" rIns="91425" bIns="91425" anchor="ctr" anchorCtr="0">
            <a:normAutofit fontScale="77500" lnSpcReduction="20000"/>
          </a:bodyPr>
          <a:lstStyle/>
          <a:p>
            <a:pPr marL="285750" indent="-285750"/>
            <a:r>
              <a:rPr lang="en-US" dirty="0">
                <a:solidFill>
                  <a:srgbClr val="FF0000"/>
                </a:solidFill>
              </a:rPr>
              <a:t>Styling for smaller screens continued.</a:t>
            </a:r>
          </a:p>
          <a:p>
            <a:pPr marL="0" indent="0">
              <a:buNone/>
            </a:pPr>
            <a:endParaRPr lang="en-US" dirty="0">
              <a:solidFill>
                <a:srgbClr val="FF0000"/>
              </a:solidFill>
            </a:endParaRPr>
          </a:p>
          <a:p>
            <a:pPr marL="285750" indent="-285750"/>
            <a:r>
              <a:rPr lang="en-US" dirty="0">
                <a:solidFill>
                  <a:srgbClr val="FF0000"/>
                </a:solidFill>
              </a:rPr>
              <a:t>Favicon Link: The &lt;link&gt; tag defines the favicon of the webpage, linking to the image fav1.png to display in the browser tab.</a:t>
            </a:r>
          </a:p>
          <a:p>
            <a:pPr marL="285750" indent="-285750"/>
            <a:endParaRPr lang="en-US" dirty="0">
              <a:solidFill>
                <a:srgbClr val="FF0000"/>
              </a:solidFill>
            </a:endParaRPr>
          </a:p>
          <a:p>
            <a:pPr marL="285750" indent="-285750"/>
            <a:r>
              <a:rPr lang="en-US" dirty="0">
                <a:solidFill>
                  <a:srgbClr val="FF0000"/>
                </a:solidFill>
              </a:rPr>
              <a:t>Home Button (#home-button): The home button is a clickable button that triggers a JavaScript onclick event, redirecting the user to the </a:t>
            </a:r>
            <a:r>
              <a:rPr lang="en-US" dirty="0" err="1">
                <a:solidFill>
                  <a:srgbClr val="FF0000"/>
                </a:solidFill>
              </a:rPr>
              <a:t>index.php</a:t>
            </a:r>
            <a:r>
              <a:rPr lang="en-US" dirty="0">
                <a:solidFill>
                  <a:srgbClr val="FF0000"/>
                </a:solidFill>
              </a:rPr>
              <a:t> page when clicked.</a:t>
            </a:r>
          </a:p>
          <a:p>
            <a:pPr marL="285750" indent="-285750"/>
            <a:endParaRPr lang="en-US" dirty="0">
              <a:solidFill>
                <a:srgbClr val="FF0000"/>
              </a:solidFill>
            </a:endParaRPr>
          </a:p>
          <a:p>
            <a:pPr marL="285750" indent="-285750"/>
            <a:r>
              <a:rPr lang="en-US" dirty="0">
                <a:solidFill>
                  <a:srgbClr val="FF0000"/>
                </a:solidFill>
              </a:rPr>
              <a:t>Conditional Profile and Logout Links: PHP conditional statements (&lt;?</a:t>
            </a:r>
            <a:r>
              <a:rPr lang="en-US" dirty="0" err="1">
                <a:solidFill>
                  <a:srgbClr val="FF0000"/>
                </a:solidFill>
              </a:rPr>
              <a:t>php</a:t>
            </a:r>
            <a:r>
              <a:rPr lang="en-US" dirty="0">
                <a:solidFill>
                  <a:srgbClr val="FF0000"/>
                </a:solidFill>
              </a:rPr>
              <a:t> if ($</a:t>
            </a:r>
            <a:r>
              <a:rPr lang="en-US" dirty="0" err="1">
                <a:solidFill>
                  <a:srgbClr val="FF0000"/>
                </a:solidFill>
              </a:rPr>
              <a:t>is_logged_in</a:t>
            </a:r>
            <a:r>
              <a:rPr lang="en-US" dirty="0">
                <a:solidFill>
                  <a:srgbClr val="FF0000"/>
                </a:solidFill>
              </a:rPr>
              <a:t>): ?&gt;) dynamically generate "Profile" and "Logout" links if the user is logged in, enhancing user experience based on session status.</a:t>
            </a:r>
          </a:p>
          <a:p>
            <a:pPr marL="285750" indent="-285750"/>
            <a:endParaRPr lang="en-US" dirty="0">
              <a:solidFill>
                <a:srgbClr val="FF0000"/>
              </a:solidFill>
            </a:endParaRPr>
          </a:p>
          <a:p>
            <a:pPr marL="285750" indent="-285750"/>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929269"/>
            <a:ext cx="6148039" cy="4118516"/>
          </a:xfrm>
          <a:prstGeom prst="rect">
            <a:avLst/>
          </a:prstGeom>
        </p:spPr>
      </p:pic>
    </p:spTree>
    <p:extLst>
      <p:ext uri="{BB962C8B-B14F-4D97-AF65-F5344CB8AC3E}">
        <p14:creationId xmlns:p14="http://schemas.microsoft.com/office/powerpoint/2010/main" val="10423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718192"/>
          </a:xfrm>
          <a:prstGeom prst="rect">
            <a:avLst/>
          </a:prstGeom>
          <a:noFill/>
          <a:ln>
            <a:noFill/>
          </a:ln>
        </p:spPr>
        <p:txBody>
          <a:bodyPr spcFirstLastPara="1" wrap="square" lIns="91425" tIns="91425" rIns="91425" bIns="91425" anchor="ctr" anchorCtr="0">
            <a:normAutofit fontScale="70000" lnSpcReduction="20000"/>
          </a:bodyPr>
          <a:lstStyle/>
          <a:p>
            <a:pPr marL="285750" indent="-285750"/>
            <a:r>
              <a:rPr lang="en-US" dirty="0">
                <a:solidFill>
                  <a:srgbClr val="FF0000"/>
                </a:solidFill>
              </a:rPr>
              <a:t>Profile and Logout Links: If the user is logged in, the "Profile" and "Logout" links are displayed, directing the user to their profile page and allowing them to log out.</a:t>
            </a:r>
          </a:p>
          <a:p>
            <a:pPr marL="285750" indent="-285750"/>
            <a:endParaRPr lang="en-US" dirty="0">
              <a:solidFill>
                <a:srgbClr val="FF0000"/>
              </a:solidFill>
            </a:endParaRPr>
          </a:p>
          <a:p>
            <a:pPr marL="285750" indent="-285750"/>
            <a:r>
              <a:rPr lang="en-US" dirty="0">
                <a:solidFill>
                  <a:srgbClr val="FF0000"/>
                </a:solidFill>
              </a:rPr>
              <a:t>Login Link: If the user is not logged in, the "Login" link is displayed, allowing the user to navigate to the login page.</a:t>
            </a:r>
          </a:p>
          <a:p>
            <a:pPr marL="285750" indent="-285750"/>
            <a:endParaRPr lang="en-US" dirty="0">
              <a:solidFill>
                <a:srgbClr val="FF0000"/>
              </a:solidFill>
            </a:endParaRPr>
          </a:p>
          <a:p>
            <a:pPr marL="285750" indent="-285750"/>
            <a:r>
              <a:rPr lang="en-US" dirty="0">
                <a:solidFill>
                  <a:srgbClr val="FF0000"/>
                </a:solidFill>
              </a:rPr>
              <a:t>Create Account Link: A "Create Account" link is always visible, directing new users to the account creation page.</a:t>
            </a:r>
          </a:p>
          <a:p>
            <a:pPr marL="285750" indent="-285750"/>
            <a:endParaRPr lang="en-US" dirty="0">
              <a:solidFill>
                <a:srgbClr val="FF0000"/>
              </a:solidFill>
            </a:endParaRPr>
          </a:p>
          <a:p>
            <a:pPr marL="285750" indent="-285750"/>
            <a:r>
              <a:rPr lang="en-US" dirty="0">
                <a:solidFill>
                  <a:srgbClr val="FF0000"/>
                </a:solidFill>
              </a:rPr>
              <a:t>Main Welcome Section: Inside the &lt;main&gt; tag, the welcome message ("Welcome to David Moore's Website") is prominently displayed inside the &lt;h1&gt; tag</a:t>
            </a:r>
          </a:p>
          <a:p>
            <a:pPr marL="285750" indent="-285750"/>
            <a:endParaRPr lang="en-US" dirty="0">
              <a:solidFill>
                <a:srgbClr val="FF0000"/>
              </a:solidFill>
            </a:endParaRPr>
          </a:p>
          <a:p>
            <a:pPr marL="285750" indent="-285750"/>
            <a:r>
              <a:rPr lang="en-US" dirty="0">
                <a:solidFill>
                  <a:srgbClr val="FF0000"/>
                </a:solidFill>
              </a:rPr>
              <a:t>Conditional Display of Portrait and About Section: If the user is logged in, their portrait image (DMportrait.jpg) is shown, along with an "About Me" section that provides a very brief “biography” of myself.</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1329591"/>
            <a:ext cx="6148039" cy="3718193"/>
          </a:xfrm>
          <a:prstGeom prst="rect">
            <a:avLst/>
          </a:prstGeom>
        </p:spPr>
      </p:pic>
    </p:spTree>
    <p:extLst>
      <p:ext uri="{BB962C8B-B14F-4D97-AF65-F5344CB8AC3E}">
        <p14:creationId xmlns:p14="http://schemas.microsoft.com/office/powerpoint/2010/main" val="246901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510609"/>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Main Content Wrapper (&lt;div class="content"&gt;): This &lt;div&gt; serves as the container for the main content of the webpage, holding the welcome message and any additional content displayed to the user.</a:t>
            </a:r>
          </a:p>
          <a:p>
            <a:pPr marL="285750" indent="-285750"/>
            <a:endParaRPr lang="en-US" dirty="0">
              <a:solidFill>
                <a:srgbClr val="FF0000"/>
              </a:solidFill>
            </a:endParaRPr>
          </a:p>
          <a:p>
            <a:pPr marL="285750" indent="-285750"/>
            <a:r>
              <a:rPr lang="en-US" dirty="0">
                <a:solidFill>
                  <a:srgbClr val="FF0000"/>
                </a:solidFill>
              </a:rPr>
              <a:t>Footer Section (&lt;footer&gt;) Styling</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921835"/>
            <a:ext cx="6148039" cy="3918366"/>
          </a:xfrm>
          <a:prstGeom prst="rect">
            <a:avLst/>
          </a:prstGeom>
        </p:spPr>
      </p:pic>
    </p:spTree>
    <p:extLst>
      <p:ext uri="{BB962C8B-B14F-4D97-AF65-F5344CB8AC3E}">
        <p14:creationId xmlns:p14="http://schemas.microsoft.com/office/powerpoint/2010/main" val="418110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a:t>PHP Webpage Screenshot</a:t>
            </a:r>
            <a:endParaRPr/>
          </a:p>
          <a:p>
            <a:pPr marL="0" lvl="0" indent="0" algn="ctr" rtl="0">
              <a:lnSpc>
                <a:spcPct val="100000"/>
              </a:lnSpc>
              <a:spcBef>
                <a:spcPts val="0"/>
              </a:spcBef>
              <a:spcAft>
                <a:spcPts val="0"/>
              </a:spcAft>
              <a:buSzPct val="111111"/>
              <a:buNone/>
            </a:pPr>
            <a:endParaRPr/>
          </a:p>
        </p:txBody>
      </p:sp>
      <p:sp>
        <p:nvSpPr>
          <p:cNvPr id="181" name="Google Shape;181;p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82" name="Google Shape;182;p9"/>
          <p:cNvSpPr txBox="1">
            <a:spLocks noGrp="1"/>
          </p:cNvSpPr>
          <p:nvPr>
            <p:ph type="body" idx="1"/>
          </p:nvPr>
        </p:nvSpPr>
        <p:spPr>
          <a:xfrm>
            <a:off x="285592" y="803599"/>
            <a:ext cx="2955695" cy="3536301"/>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Default display of </a:t>
            </a:r>
            <a:r>
              <a:rPr lang="en-US" dirty="0" err="1">
                <a:solidFill>
                  <a:srgbClr val="FF0000"/>
                </a:solidFill>
              </a:rPr>
              <a:t>index.php</a:t>
            </a:r>
            <a:endParaRPr lang="en-US" dirty="0">
              <a:solidFill>
                <a:srgbClr val="FF0000"/>
              </a:solidFill>
            </a:endParaRPr>
          </a:p>
          <a:p>
            <a:pPr marL="285750" indent="-285750"/>
            <a:r>
              <a:rPr lang="en-US" dirty="0">
                <a:solidFill>
                  <a:srgbClr val="FF0000"/>
                </a:solidFill>
              </a:rPr>
              <a:t>Welcome Message</a:t>
            </a:r>
          </a:p>
          <a:p>
            <a:pPr marL="285750" indent="-285750"/>
            <a:r>
              <a:rPr lang="en-US" dirty="0">
                <a:solidFill>
                  <a:srgbClr val="FF0000"/>
                </a:solidFill>
              </a:rPr>
              <a:t>Header Bar with navigation links to “Login” and “Create Account”</a:t>
            </a:r>
          </a:p>
          <a:p>
            <a:pPr marL="285750" indent="-285750"/>
            <a:r>
              <a:rPr lang="en-US" dirty="0">
                <a:solidFill>
                  <a:srgbClr val="FF0000"/>
                </a:solidFill>
              </a:rPr>
              <a:t>Footer Bar with Copyright. </a:t>
            </a:r>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D1AEE232-EA4C-E63E-34FD-4110A5BBBA6F}"/>
              </a:ext>
            </a:extLst>
          </p:cNvPr>
          <p:cNvPicPr>
            <a:picLocks noChangeAspect="1"/>
          </p:cNvPicPr>
          <p:nvPr/>
        </p:nvPicPr>
        <p:blipFill>
          <a:blip r:embed="rId3"/>
          <a:stretch>
            <a:fillRect/>
          </a:stretch>
        </p:blipFill>
        <p:spPr>
          <a:xfrm>
            <a:off x="3134115" y="1154645"/>
            <a:ext cx="5947317" cy="35363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a:t>PHP Webpage Screenshot</a:t>
            </a:r>
            <a:endParaRPr/>
          </a:p>
          <a:p>
            <a:pPr marL="0" lvl="0" indent="0" algn="ctr" rtl="0">
              <a:lnSpc>
                <a:spcPct val="100000"/>
              </a:lnSpc>
              <a:spcBef>
                <a:spcPts val="0"/>
              </a:spcBef>
              <a:spcAft>
                <a:spcPts val="0"/>
              </a:spcAft>
              <a:buSzPct val="111111"/>
              <a:buNone/>
            </a:pPr>
            <a:endParaRPr/>
          </a:p>
        </p:txBody>
      </p:sp>
      <p:sp>
        <p:nvSpPr>
          <p:cNvPr id="181" name="Google Shape;181;p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82" name="Google Shape;182;p9"/>
          <p:cNvSpPr txBox="1">
            <a:spLocks noGrp="1"/>
          </p:cNvSpPr>
          <p:nvPr>
            <p:ph type="body" idx="1"/>
          </p:nvPr>
        </p:nvSpPr>
        <p:spPr>
          <a:xfrm>
            <a:off x="0" y="995299"/>
            <a:ext cx="2955695" cy="3536301"/>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Logged-in display of </a:t>
            </a:r>
            <a:r>
              <a:rPr lang="en-US" dirty="0" err="1">
                <a:solidFill>
                  <a:srgbClr val="FF0000"/>
                </a:solidFill>
              </a:rPr>
              <a:t>index.php</a:t>
            </a:r>
            <a:endParaRPr lang="en-US" dirty="0">
              <a:solidFill>
                <a:srgbClr val="FF0000"/>
              </a:solidFill>
            </a:endParaRPr>
          </a:p>
          <a:p>
            <a:pPr marL="285750" indent="-285750"/>
            <a:r>
              <a:rPr lang="en-US" dirty="0">
                <a:solidFill>
                  <a:srgbClr val="FF0000"/>
                </a:solidFill>
              </a:rPr>
              <a:t>Welcome Message</a:t>
            </a:r>
          </a:p>
          <a:p>
            <a:pPr marL="285750" indent="-285750"/>
            <a:r>
              <a:rPr lang="en-US" dirty="0">
                <a:solidFill>
                  <a:srgbClr val="FF0000"/>
                </a:solidFill>
              </a:rPr>
              <a:t>Photo and “About Me” Section</a:t>
            </a:r>
          </a:p>
          <a:p>
            <a:pPr marL="285750" indent="-285750"/>
            <a:r>
              <a:rPr lang="en-US" dirty="0">
                <a:solidFill>
                  <a:srgbClr val="FF0000"/>
                </a:solidFill>
              </a:rPr>
              <a:t>Header Bar with navigation links to “Login” and “Create Account”, now includes the “Profile” link.</a:t>
            </a:r>
          </a:p>
          <a:p>
            <a:pPr marL="285750" indent="-285750"/>
            <a:r>
              <a:rPr lang="en-US" dirty="0">
                <a:solidFill>
                  <a:srgbClr val="FF0000"/>
                </a:solidFill>
              </a:rPr>
              <a:t>Footer Bar with Copyright. </a:t>
            </a:r>
            <a:endParaRPr dirty="0">
              <a:solidFill>
                <a:srgbClr val="FF0000"/>
              </a:solidFill>
            </a:endParaRPr>
          </a:p>
        </p:txBody>
      </p:sp>
      <p:pic>
        <p:nvPicPr>
          <p:cNvPr id="3" name="Picture 2">
            <a:extLst>
              <a:ext uri="{FF2B5EF4-FFF2-40B4-BE49-F238E27FC236}">
                <a16:creationId xmlns:a16="http://schemas.microsoft.com/office/drawing/2014/main" id="{D1AEE232-EA4C-E63E-34FD-4110A5BBBA6F}"/>
              </a:ext>
            </a:extLst>
          </p:cNvPr>
          <p:cNvPicPr>
            <a:picLocks noChangeAspect="1"/>
          </p:cNvPicPr>
          <p:nvPr/>
        </p:nvPicPr>
        <p:blipFill>
          <a:blip r:embed="rId3"/>
          <a:srcRect/>
          <a:stretch/>
        </p:blipFill>
        <p:spPr>
          <a:xfrm>
            <a:off x="2802671" y="1214109"/>
            <a:ext cx="6196984" cy="3411233"/>
          </a:xfrm>
          <a:prstGeom prst="rect">
            <a:avLst/>
          </a:prstGeom>
        </p:spPr>
      </p:pic>
    </p:spTree>
    <p:extLst>
      <p:ext uri="{BB962C8B-B14F-4D97-AF65-F5344CB8AC3E}">
        <p14:creationId xmlns:p14="http://schemas.microsoft.com/office/powerpoint/2010/main" val="183221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Database Information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Database Information</a:t>
            </a:r>
            <a:endParaRPr/>
          </a:p>
        </p:txBody>
      </p:sp>
      <p:sp>
        <p:nvSpPr>
          <p:cNvPr id="193" name="Google Shape;193;p11"/>
          <p:cNvSpPr txBox="1">
            <a:spLocks noGrp="1"/>
          </p:cNvSpPr>
          <p:nvPr>
            <p:ph type="body" idx="1"/>
          </p:nvPr>
        </p:nvSpPr>
        <p:spPr>
          <a:xfrm>
            <a:off x="1297499" y="1197375"/>
            <a:ext cx="7169993" cy="3828108"/>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MariaDB database is important for my website because it helps store and manage user data, like account information and login details. By using MariaDB, my website can allow users to create accounts, log in, and access personalized content. It also helps make sure the data is stored securely, which is paramount in cybersecurity. Having a database like MariaDB makes it easier to manage and protect user information, while also making the website more flexible for future updates.</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sz="1100" dirty="0">
                <a:solidFill>
                  <a:srgbClr val="FF0000"/>
                </a:solidFill>
              </a:rPr>
              <a:t>User Data Management: The MariaDB page is designed to store and manage user information securely, such as usernames, passwords (encrypted), and any other account-related data within the users table.</a:t>
            </a:r>
          </a:p>
          <a:p>
            <a:pPr marL="285750" indent="-285750">
              <a:spcBef>
                <a:spcPts val="1200"/>
              </a:spcBef>
              <a:spcAft>
                <a:spcPts val="1200"/>
              </a:spcAft>
            </a:pPr>
            <a:r>
              <a:rPr lang="en-US" sz="1100" dirty="0">
                <a:solidFill>
                  <a:srgbClr val="FF0000"/>
                </a:solidFill>
              </a:rPr>
              <a:t>Data Retrieval and Interaction: The page integrates with MariaDB to handle dynamic queries, allowing the website to retrieve, update, or delete user data as needed.</a:t>
            </a:r>
          </a:p>
          <a:p>
            <a:pPr marL="285750" indent="-285750">
              <a:spcBef>
                <a:spcPts val="1200"/>
              </a:spcBef>
              <a:spcAft>
                <a:spcPts val="1200"/>
              </a:spcAft>
            </a:pPr>
            <a:r>
              <a:rPr lang="en-US" sz="1100" dirty="0">
                <a:solidFill>
                  <a:srgbClr val="FF0000"/>
                </a:solidFill>
              </a:rPr>
              <a:t>Database Integration for Scalability: By using MariaDB, the page ensures that the website can scale efficiently with more users while maintaining data integrity and security, making it adaptable for future improvements and features.</a:t>
            </a:r>
            <a:endParaRPr sz="11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Database Screenshot</a:t>
            </a:r>
            <a:endParaRPr/>
          </a:p>
        </p:txBody>
      </p:sp>
      <p:sp>
        <p:nvSpPr>
          <p:cNvPr id="199" name="Google Shape;199;p12"/>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00" name="Google Shape;200;p12"/>
          <p:cNvSpPr txBox="1">
            <a:spLocks noGrp="1"/>
          </p:cNvSpPr>
          <p:nvPr>
            <p:ph type="body" idx="1"/>
          </p:nvPr>
        </p:nvSpPr>
        <p:spPr>
          <a:xfrm>
            <a:off x="561520" y="1597781"/>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919A90F8-F69F-8CBE-BEC9-75FC96896488}"/>
              </a:ext>
            </a:extLst>
          </p:cNvPr>
          <p:cNvPicPr>
            <a:picLocks noChangeAspect="1"/>
          </p:cNvPicPr>
          <p:nvPr/>
        </p:nvPicPr>
        <p:blipFill>
          <a:blip r:embed="rId3"/>
          <a:stretch>
            <a:fillRect/>
          </a:stretch>
        </p:blipFill>
        <p:spPr>
          <a:xfrm>
            <a:off x="561520" y="1307850"/>
            <a:ext cx="3908946" cy="364535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A9564C0-E96D-F8C6-6DF5-F7D51752A26D}"/>
              </a:ext>
            </a:extLst>
          </p:cNvPr>
          <p:cNvPicPr>
            <a:picLocks noChangeAspect="1"/>
          </p:cNvPicPr>
          <p:nvPr/>
        </p:nvPicPr>
        <p:blipFill>
          <a:blip r:embed="rId4"/>
          <a:stretch>
            <a:fillRect/>
          </a:stretch>
        </p:blipFill>
        <p:spPr>
          <a:xfrm>
            <a:off x="4572000" y="1307850"/>
            <a:ext cx="4255176" cy="36453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phptest.php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LAMP Stack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phptest.php Information</a:t>
            </a:r>
            <a:endParaRPr/>
          </a:p>
        </p:txBody>
      </p:sp>
      <p:sp>
        <p:nvSpPr>
          <p:cNvPr id="211" name="Google Shape;211;p14"/>
          <p:cNvSpPr txBox="1">
            <a:spLocks noGrp="1"/>
          </p:cNvSpPr>
          <p:nvPr>
            <p:ph type="body" idx="1"/>
          </p:nvPr>
        </p:nvSpPr>
        <p:spPr>
          <a:xfrm>
            <a:off x="1297500" y="1197374"/>
            <a:ext cx="6544200" cy="3946125"/>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purpose of a </a:t>
            </a:r>
            <a:r>
              <a:rPr lang="en-US" dirty="0" err="1">
                <a:solidFill>
                  <a:srgbClr val="FF0000"/>
                </a:solidFill>
              </a:rPr>
              <a:t>phptest.php</a:t>
            </a:r>
            <a:r>
              <a:rPr lang="en-US" dirty="0">
                <a:solidFill>
                  <a:srgbClr val="FF0000"/>
                </a:solidFill>
              </a:rPr>
              <a:t> page is to display important information about the PHP configuration on your server. When you access this page, it runs the </a:t>
            </a:r>
            <a:r>
              <a:rPr lang="en-US" dirty="0" err="1">
                <a:solidFill>
                  <a:srgbClr val="FF0000"/>
                </a:solidFill>
              </a:rPr>
              <a:t>phpinfo</a:t>
            </a:r>
            <a:r>
              <a:rPr lang="en-US" dirty="0">
                <a:solidFill>
                  <a:srgbClr val="FF0000"/>
                </a:solidFill>
              </a:rPr>
              <a:t>() function, which outputs details such as the PHP version, server environment, loaded extensions, and configuration settings. This page is typically used for troubleshooting and verifying that PHP is properly installed and configured, ensuring that your server can support the PHP-based functionality of your website.</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Troubleshooting Tool: It serves as a useful tool for diagnosing server issues, ensuring that PHP is correctly installed and configured to support your website's functionality.</a:t>
            </a:r>
          </a:p>
          <a:p>
            <a:pPr marL="285750" indent="-285750">
              <a:spcBef>
                <a:spcPts val="1200"/>
              </a:spcBef>
              <a:spcAft>
                <a:spcPts val="1200"/>
              </a:spcAft>
            </a:pPr>
            <a:r>
              <a:rPr lang="en-US" dirty="0">
                <a:solidFill>
                  <a:srgbClr val="FF0000"/>
                </a:solidFill>
              </a:rPr>
              <a:t>Server Environment Information: The page displays essential server environment details, including loaded modules and system paths, which can help in debugging and optimizing the website's performance.</a:t>
            </a:r>
            <a:endParaRPr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phptest.php Code Screenshot</a:t>
            </a:r>
            <a:endParaRPr/>
          </a:p>
        </p:txBody>
      </p:sp>
      <p:sp>
        <p:nvSpPr>
          <p:cNvPr id="217" name="Google Shape;217;p15"/>
          <p:cNvSpPr txBox="1">
            <a:spLocks noGrp="1"/>
          </p:cNvSpPr>
          <p:nvPr>
            <p:ph type="body" idx="1"/>
          </p:nvPr>
        </p:nvSpPr>
        <p:spPr>
          <a:xfrm>
            <a:off x="3259250" y="2674807"/>
            <a:ext cx="1781101" cy="1713743"/>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1200"/>
              </a:spcBef>
              <a:spcAft>
                <a:spcPts val="1200"/>
              </a:spcAft>
              <a:buSzPts val="1300"/>
              <a:buNone/>
            </a:pPr>
            <a:endParaRPr dirty="0">
              <a:solidFill>
                <a:srgbClr val="FF0000"/>
              </a:solidFill>
            </a:endParaRPr>
          </a:p>
        </p:txBody>
      </p:sp>
      <p:sp>
        <p:nvSpPr>
          <p:cNvPr id="218" name="Google Shape;218;p15"/>
          <p:cNvSpPr txBox="1">
            <a:spLocks noGrp="1"/>
          </p:cNvSpPr>
          <p:nvPr>
            <p:ph type="body" idx="1"/>
          </p:nvPr>
        </p:nvSpPr>
        <p:spPr>
          <a:xfrm>
            <a:off x="4933200" y="2571750"/>
            <a:ext cx="1185102" cy="14556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pic>
        <p:nvPicPr>
          <p:cNvPr id="3" name="Picture 2" descr="A screenshot of a computer">
            <a:extLst>
              <a:ext uri="{FF2B5EF4-FFF2-40B4-BE49-F238E27FC236}">
                <a16:creationId xmlns:a16="http://schemas.microsoft.com/office/drawing/2014/main" id="{4074AFBB-7544-8B47-0103-56365B467331}"/>
              </a:ext>
            </a:extLst>
          </p:cNvPr>
          <p:cNvPicPr>
            <a:picLocks noChangeAspect="1"/>
          </p:cNvPicPr>
          <p:nvPr/>
        </p:nvPicPr>
        <p:blipFill>
          <a:blip r:embed="rId3"/>
          <a:stretch>
            <a:fillRect/>
          </a:stretch>
        </p:blipFill>
        <p:spPr>
          <a:xfrm>
            <a:off x="1501698" y="924451"/>
            <a:ext cx="6973229" cy="39300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phptest.php Code Screenshot</a:t>
            </a:r>
            <a:endParaRPr/>
          </a:p>
        </p:txBody>
      </p:sp>
      <p:sp>
        <p:nvSpPr>
          <p:cNvPr id="217" name="Google Shape;217;p15"/>
          <p:cNvSpPr txBox="1">
            <a:spLocks noGrp="1"/>
          </p:cNvSpPr>
          <p:nvPr>
            <p:ph type="body" idx="1"/>
          </p:nvPr>
        </p:nvSpPr>
        <p:spPr>
          <a:xfrm>
            <a:off x="3259250" y="2674807"/>
            <a:ext cx="1781101" cy="1713743"/>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1200"/>
              </a:spcBef>
              <a:spcAft>
                <a:spcPts val="1200"/>
              </a:spcAft>
              <a:buSzPts val="1300"/>
              <a:buNone/>
            </a:pPr>
            <a:endParaRPr dirty="0">
              <a:solidFill>
                <a:srgbClr val="FF0000"/>
              </a:solidFill>
            </a:endParaRPr>
          </a:p>
        </p:txBody>
      </p:sp>
      <p:sp>
        <p:nvSpPr>
          <p:cNvPr id="218" name="Google Shape;218;p15"/>
          <p:cNvSpPr txBox="1">
            <a:spLocks noGrp="1"/>
          </p:cNvSpPr>
          <p:nvPr>
            <p:ph type="body" idx="1"/>
          </p:nvPr>
        </p:nvSpPr>
        <p:spPr>
          <a:xfrm>
            <a:off x="4933200" y="2571750"/>
            <a:ext cx="1185102" cy="14556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pic>
        <p:nvPicPr>
          <p:cNvPr id="3" name="Picture 2">
            <a:extLst>
              <a:ext uri="{FF2B5EF4-FFF2-40B4-BE49-F238E27FC236}">
                <a16:creationId xmlns:a16="http://schemas.microsoft.com/office/drawing/2014/main" id="{4074AFBB-7544-8B47-0103-56365B467331}"/>
              </a:ext>
            </a:extLst>
          </p:cNvPr>
          <p:cNvPicPr>
            <a:picLocks noChangeAspect="1"/>
          </p:cNvPicPr>
          <p:nvPr/>
        </p:nvPicPr>
        <p:blipFill>
          <a:blip r:embed="rId3"/>
          <a:srcRect/>
          <a:stretch/>
        </p:blipFill>
        <p:spPr>
          <a:xfrm>
            <a:off x="1501698" y="1176129"/>
            <a:ext cx="6973229" cy="3767577"/>
          </a:xfrm>
          <a:prstGeom prst="rect">
            <a:avLst/>
          </a:prstGeom>
        </p:spPr>
      </p:pic>
    </p:spTree>
    <p:extLst>
      <p:ext uri="{BB962C8B-B14F-4D97-AF65-F5344CB8AC3E}">
        <p14:creationId xmlns:p14="http://schemas.microsoft.com/office/powerpoint/2010/main" val="427393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phptest.php Code Screenshot</a:t>
            </a:r>
            <a:endParaRPr/>
          </a:p>
        </p:txBody>
      </p:sp>
      <p:sp>
        <p:nvSpPr>
          <p:cNvPr id="217" name="Google Shape;217;p15"/>
          <p:cNvSpPr txBox="1">
            <a:spLocks noGrp="1"/>
          </p:cNvSpPr>
          <p:nvPr>
            <p:ph type="body" idx="1"/>
          </p:nvPr>
        </p:nvSpPr>
        <p:spPr>
          <a:xfrm>
            <a:off x="3259250" y="2674807"/>
            <a:ext cx="1781101" cy="1713743"/>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1200"/>
              </a:spcBef>
              <a:spcAft>
                <a:spcPts val="1200"/>
              </a:spcAft>
              <a:buSzPts val="1300"/>
              <a:buNone/>
            </a:pPr>
            <a:endParaRPr dirty="0">
              <a:solidFill>
                <a:srgbClr val="FF0000"/>
              </a:solidFill>
            </a:endParaRPr>
          </a:p>
        </p:txBody>
      </p:sp>
      <p:sp>
        <p:nvSpPr>
          <p:cNvPr id="218" name="Google Shape;218;p15"/>
          <p:cNvSpPr txBox="1">
            <a:spLocks noGrp="1"/>
          </p:cNvSpPr>
          <p:nvPr>
            <p:ph type="body" idx="1"/>
          </p:nvPr>
        </p:nvSpPr>
        <p:spPr>
          <a:xfrm>
            <a:off x="4933200" y="2571750"/>
            <a:ext cx="1185102" cy="14556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pic>
        <p:nvPicPr>
          <p:cNvPr id="3" name="Picture 2">
            <a:extLst>
              <a:ext uri="{FF2B5EF4-FFF2-40B4-BE49-F238E27FC236}">
                <a16:creationId xmlns:a16="http://schemas.microsoft.com/office/drawing/2014/main" id="{4074AFBB-7544-8B47-0103-56365B467331}"/>
              </a:ext>
            </a:extLst>
          </p:cNvPr>
          <p:cNvPicPr>
            <a:picLocks noChangeAspect="1"/>
          </p:cNvPicPr>
          <p:nvPr/>
        </p:nvPicPr>
        <p:blipFill>
          <a:blip r:embed="rId3"/>
          <a:srcRect/>
          <a:stretch/>
        </p:blipFill>
        <p:spPr>
          <a:xfrm>
            <a:off x="1501698" y="1176129"/>
            <a:ext cx="6973229" cy="3745275"/>
          </a:xfrm>
          <a:prstGeom prst="rect">
            <a:avLst/>
          </a:prstGeom>
        </p:spPr>
      </p:pic>
    </p:spTree>
    <p:extLst>
      <p:ext uri="{BB962C8B-B14F-4D97-AF65-F5344CB8AC3E}">
        <p14:creationId xmlns:p14="http://schemas.microsoft.com/office/powerpoint/2010/main" val="249365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phptest.php Code Screenshot</a:t>
            </a:r>
            <a:endParaRPr/>
          </a:p>
        </p:txBody>
      </p:sp>
      <p:sp>
        <p:nvSpPr>
          <p:cNvPr id="217" name="Google Shape;217;p15"/>
          <p:cNvSpPr txBox="1">
            <a:spLocks noGrp="1"/>
          </p:cNvSpPr>
          <p:nvPr>
            <p:ph type="body" idx="1"/>
          </p:nvPr>
        </p:nvSpPr>
        <p:spPr>
          <a:xfrm>
            <a:off x="3259250" y="2674807"/>
            <a:ext cx="1781101" cy="1713743"/>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1200"/>
              </a:spcBef>
              <a:spcAft>
                <a:spcPts val="1200"/>
              </a:spcAft>
              <a:buSzPts val="1300"/>
              <a:buNone/>
            </a:pPr>
            <a:endParaRPr dirty="0">
              <a:solidFill>
                <a:srgbClr val="FF0000"/>
              </a:solidFill>
            </a:endParaRPr>
          </a:p>
        </p:txBody>
      </p:sp>
      <p:sp>
        <p:nvSpPr>
          <p:cNvPr id="218" name="Google Shape;218;p15"/>
          <p:cNvSpPr txBox="1">
            <a:spLocks noGrp="1"/>
          </p:cNvSpPr>
          <p:nvPr>
            <p:ph type="body" idx="1"/>
          </p:nvPr>
        </p:nvSpPr>
        <p:spPr>
          <a:xfrm>
            <a:off x="4933200" y="2571750"/>
            <a:ext cx="1185102" cy="14556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pic>
        <p:nvPicPr>
          <p:cNvPr id="3" name="Picture 2">
            <a:extLst>
              <a:ext uri="{FF2B5EF4-FFF2-40B4-BE49-F238E27FC236}">
                <a16:creationId xmlns:a16="http://schemas.microsoft.com/office/drawing/2014/main" id="{4074AFBB-7544-8B47-0103-56365B467331}"/>
              </a:ext>
            </a:extLst>
          </p:cNvPr>
          <p:cNvPicPr>
            <a:picLocks noChangeAspect="1"/>
          </p:cNvPicPr>
          <p:nvPr/>
        </p:nvPicPr>
        <p:blipFill>
          <a:blip r:embed="rId3"/>
          <a:srcRect/>
          <a:stretch/>
        </p:blipFill>
        <p:spPr>
          <a:xfrm>
            <a:off x="1501698" y="1176130"/>
            <a:ext cx="6973229" cy="3827050"/>
          </a:xfrm>
          <a:prstGeom prst="rect">
            <a:avLst/>
          </a:prstGeom>
        </p:spPr>
      </p:pic>
    </p:spTree>
    <p:extLst>
      <p:ext uri="{BB962C8B-B14F-4D97-AF65-F5344CB8AC3E}">
        <p14:creationId xmlns:p14="http://schemas.microsoft.com/office/powerpoint/2010/main" val="129079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Connect.php page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Connect Page Information</a:t>
            </a:r>
            <a:endParaRPr/>
          </a:p>
        </p:txBody>
      </p:sp>
      <p:sp>
        <p:nvSpPr>
          <p:cNvPr id="229" name="Google Shape;229;p17"/>
          <p:cNvSpPr txBox="1">
            <a:spLocks noGrp="1"/>
          </p:cNvSpPr>
          <p:nvPr>
            <p:ph type="body" idx="1"/>
          </p:nvPr>
        </p:nvSpPr>
        <p:spPr>
          <a:xfrm>
            <a:off x="1297500" y="1197375"/>
            <a:ext cx="6544200" cy="3470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a:t>
            </a:r>
            <a:r>
              <a:rPr lang="en-US" dirty="0" err="1">
                <a:solidFill>
                  <a:srgbClr val="FF0000"/>
                </a:solidFill>
              </a:rPr>
              <a:t>connect.php</a:t>
            </a:r>
            <a:r>
              <a:rPr lang="en-US" dirty="0">
                <a:solidFill>
                  <a:srgbClr val="FF0000"/>
                </a:solidFill>
              </a:rPr>
              <a:t> page is designed to establish a secure connection to a MariaDB or MySQL database. It defines the necessary credentials such as the server name, database name, username, and password, and then uses PHP Data Objects (PDO) to connect to the database. The page also includes error handling to catch and display connection errors if the connection fails. This setup is important because it allows the website to interact with the database securely and efficiently, enabling features like user authentication or data retrieval.</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Error Handling: It includes robust error handling through </a:t>
            </a:r>
            <a:r>
              <a:rPr lang="en-US" dirty="0" err="1">
                <a:solidFill>
                  <a:srgbClr val="FF0000"/>
                </a:solidFill>
              </a:rPr>
              <a:t>PDOException</a:t>
            </a:r>
            <a:r>
              <a:rPr lang="en-US" dirty="0">
                <a:solidFill>
                  <a:srgbClr val="FF0000"/>
                </a:solidFill>
              </a:rPr>
              <a:t>, ensuring that any issues during the connection process are caught and can be addressed appropriately.</a:t>
            </a:r>
          </a:p>
          <a:p>
            <a:pPr marL="285750" indent="-285750">
              <a:spcBef>
                <a:spcPts val="1200"/>
              </a:spcBef>
              <a:spcAft>
                <a:spcPts val="1200"/>
              </a:spcAft>
            </a:pPr>
            <a:r>
              <a:rPr lang="en-US" dirty="0">
                <a:solidFill>
                  <a:srgbClr val="FF0000"/>
                </a:solidFill>
              </a:rPr>
              <a:t>Credential Storage: The page stores the server name, database name, username, and password in variables, which are then used to authenticate the connection, allowing the website to communicate with the database.</a:t>
            </a:r>
            <a:endParaRPr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35" name="Google Shape;235;p18"/>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36" name="Google Shape;236;p18"/>
          <p:cNvSpPr txBox="1">
            <a:spLocks noGrp="1"/>
          </p:cNvSpPr>
          <p:nvPr>
            <p:ph type="body" idx="1"/>
          </p:nvPr>
        </p:nvSpPr>
        <p:spPr>
          <a:xfrm>
            <a:off x="152335" y="1452630"/>
            <a:ext cx="3403200" cy="2911200"/>
          </a:xfrm>
          <a:prstGeom prst="rect">
            <a:avLst/>
          </a:prstGeom>
          <a:noFill/>
          <a:ln>
            <a:noFill/>
          </a:ln>
        </p:spPr>
        <p:txBody>
          <a:bodyPr spcFirstLastPara="1" wrap="square" lIns="91425" tIns="91425" rIns="91425" bIns="91425" anchor="ctr" anchorCtr="0">
            <a:normAutofit lnSpcReduction="10000"/>
          </a:bodyPr>
          <a:lstStyle/>
          <a:p>
            <a:pPr marL="285750" indent="-285750"/>
            <a:r>
              <a:rPr lang="en-US" dirty="0">
                <a:solidFill>
                  <a:srgbClr val="FF0000"/>
                </a:solidFill>
              </a:rPr>
              <a:t>Variables Initialization. Several variables are initialized to store the database connection parameters.</a:t>
            </a:r>
          </a:p>
          <a:p>
            <a:pPr marL="285750" indent="-285750"/>
            <a:endParaRPr lang="en-US" dirty="0">
              <a:solidFill>
                <a:srgbClr val="FF0000"/>
              </a:solidFill>
            </a:endParaRPr>
          </a:p>
          <a:p>
            <a:pPr marL="285750" indent="-285750"/>
            <a:r>
              <a:rPr lang="en-US" dirty="0">
                <a:solidFill>
                  <a:srgbClr val="FF0000"/>
                </a:solidFill>
              </a:rPr>
              <a:t>The $</a:t>
            </a:r>
            <a:r>
              <a:rPr lang="en-US" dirty="0" err="1">
                <a:solidFill>
                  <a:srgbClr val="FF0000"/>
                </a:solidFill>
              </a:rPr>
              <a:t>dsn</a:t>
            </a:r>
            <a:r>
              <a:rPr lang="en-US" dirty="0">
                <a:solidFill>
                  <a:srgbClr val="FF0000"/>
                </a:solidFill>
              </a:rPr>
              <a:t> variable defines the Data Source Name, which contains the information required to connect to the database.</a:t>
            </a:r>
          </a:p>
          <a:p>
            <a:pPr marL="285750" indent="-285750"/>
            <a:endParaRPr lang="en-US" dirty="0">
              <a:solidFill>
                <a:srgbClr val="FF0000"/>
              </a:solidFill>
            </a:endParaRPr>
          </a:p>
          <a:p>
            <a:pPr marL="285750" indent="-285750"/>
            <a:r>
              <a:rPr lang="en-US" dirty="0">
                <a:solidFill>
                  <a:srgbClr val="FF0000"/>
                </a:solidFill>
              </a:rPr>
              <a:t>Connection Options ($options)</a:t>
            </a:r>
          </a:p>
          <a:p>
            <a:pPr marL="285750" indent="-285750"/>
            <a:endParaRPr lang="en-US" dirty="0">
              <a:solidFill>
                <a:srgbClr val="FF0000"/>
              </a:solidFill>
            </a:endParaRPr>
          </a:p>
          <a:p>
            <a:pPr marL="285750" indent="-285750"/>
            <a:r>
              <a:rPr lang="en-US" dirty="0">
                <a:solidFill>
                  <a:srgbClr val="FF0000"/>
                </a:solidFill>
              </a:rPr>
              <a:t>Try-Catch Block for Connection Handling</a:t>
            </a:r>
            <a:endParaRPr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170EEC39-2551-ACCB-7884-CE1885F51581}"/>
              </a:ext>
            </a:extLst>
          </p:cNvPr>
          <p:cNvPicPr>
            <a:picLocks noChangeAspect="1"/>
          </p:cNvPicPr>
          <p:nvPr/>
        </p:nvPicPr>
        <p:blipFill>
          <a:blip r:embed="rId3"/>
          <a:stretch>
            <a:fillRect/>
          </a:stretch>
        </p:blipFill>
        <p:spPr>
          <a:xfrm>
            <a:off x="3669012" y="924450"/>
            <a:ext cx="5055024" cy="40938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Account Creation Web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Account Creation Page Information</a:t>
            </a:r>
            <a:endParaRPr/>
          </a:p>
        </p:txBody>
      </p:sp>
      <p:sp>
        <p:nvSpPr>
          <p:cNvPr id="247" name="Google Shape;247;p20"/>
          <p:cNvSpPr txBox="1">
            <a:spLocks noGrp="1"/>
          </p:cNvSpPr>
          <p:nvPr>
            <p:ph type="body" idx="1"/>
          </p:nvPr>
        </p:nvSpPr>
        <p:spPr>
          <a:xfrm>
            <a:off x="1297500" y="1197375"/>
            <a:ext cx="6544200" cy="3470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a:t>
            </a:r>
            <a:r>
              <a:rPr lang="en-US" dirty="0" err="1">
                <a:solidFill>
                  <a:srgbClr val="FF0000"/>
                </a:solidFill>
              </a:rPr>
              <a:t>create_account.php</a:t>
            </a:r>
            <a:r>
              <a:rPr lang="en-US" dirty="0">
                <a:solidFill>
                  <a:srgbClr val="FF0000"/>
                </a:solidFill>
              </a:rPr>
              <a:t> page allows users to create a new account by submitting their username, first name, last name, and password through a form. It includes security features such as CSRF token validation to protect against cross-site request forgery and hashes passwords for secure storage. After successfully creating an account, users are redirected to the login page.</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Account Creation Form</a:t>
            </a:r>
          </a:p>
          <a:p>
            <a:pPr marL="285750" indent="-285750">
              <a:spcBef>
                <a:spcPts val="1200"/>
              </a:spcBef>
              <a:spcAft>
                <a:spcPts val="1200"/>
              </a:spcAft>
            </a:pPr>
            <a:r>
              <a:rPr lang="en-US" dirty="0">
                <a:solidFill>
                  <a:srgbClr val="FF0000"/>
                </a:solidFill>
              </a:rPr>
              <a:t>Security Features: It implements security measures like CSRF token validation and password hashing to protect user data and prevent unauthorized submissions.</a:t>
            </a:r>
          </a:p>
          <a:p>
            <a:pPr marL="285750" indent="-285750">
              <a:spcBef>
                <a:spcPts val="1200"/>
              </a:spcBef>
              <a:spcAft>
                <a:spcPts val="1200"/>
              </a:spcAft>
            </a:pPr>
            <a:r>
              <a:rPr lang="en-US" dirty="0">
                <a:solidFill>
                  <a:srgbClr val="FF0000"/>
                </a:solidFill>
              </a:rPr>
              <a:t>Database Integration: The page interacts with the database, inserting new user information into the people table upon successful form submission.</a:t>
            </a:r>
          </a:p>
          <a:p>
            <a:pPr marL="285750" indent="-285750">
              <a:spcBef>
                <a:spcPts val="1200"/>
              </a:spcBef>
              <a:spcAft>
                <a:spcPts val="1200"/>
              </a:spcAft>
            </a:pPr>
            <a:endParaRPr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LAMP STACK Information</a:t>
            </a:r>
            <a:endParaRPr/>
          </a:p>
        </p:txBody>
      </p:sp>
      <p:sp>
        <p:nvSpPr>
          <p:cNvPr id="157" name="Google Shape;157;p5"/>
          <p:cNvSpPr txBox="1">
            <a:spLocks noGrp="1"/>
          </p:cNvSpPr>
          <p:nvPr>
            <p:ph type="body" idx="1"/>
          </p:nvPr>
        </p:nvSpPr>
        <p:spPr>
          <a:xfrm>
            <a:off x="1297500" y="1197375"/>
            <a:ext cx="6544200" cy="34707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sz="1800" dirty="0"/>
              <a:t>Description:</a:t>
            </a:r>
            <a:endParaRPr sz="1800" dirty="0"/>
          </a:p>
          <a:p>
            <a:pPr marL="171450" lvl="0" indent="0" algn="l" rtl="0">
              <a:lnSpc>
                <a:spcPct val="115000"/>
              </a:lnSpc>
              <a:spcBef>
                <a:spcPts val="1200"/>
              </a:spcBef>
              <a:spcAft>
                <a:spcPts val="0"/>
              </a:spcAft>
              <a:buSzPts val="1300"/>
              <a:buNone/>
            </a:pPr>
            <a:r>
              <a:rPr lang="en-US" dirty="0">
                <a:solidFill>
                  <a:srgbClr val="FF0000"/>
                </a:solidFill>
              </a:rPr>
              <a:t>The LAMP STACK, powerful open-source platform used to build dynamic and interactive web applications. Linux is the core operating system, Apache serves web content, MySQL or MariaDB handle database management, and PHP for processing server-side logic. This toolkit works seamlessly to create a flexible and scalable environment for web developers, providing all the essentials needed to run modern websites for both startups and large enterprises. </a:t>
            </a:r>
            <a:endParaRPr dirty="0"/>
          </a:p>
          <a:p>
            <a:pPr marL="0" lvl="0" indent="0" algn="l" rtl="0">
              <a:lnSpc>
                <a:spcPct val="115000"/>
              </a:lnSpc>
              <a:spcBef>
                <a:spcPts val="1200"/>
              </a:spcBef>
              <a:spcAft>
                <a:spcPts val="0"/>
              </a:spcAft>
              <a:buSzPts val="1300"/>
              <a:buNone/>
            </a:pPr>
            <a:r>
              <a:rPr lang="en" sz="1800" dirty="0"/>
              <a:t>System Specs:</a:t>
            </a:r>
            <a:endParaRPr sz="1800" dirty="0"/>
          </a:p>
          <a:p>
            <a:pPr marL="457200" lvl="0" indent="-317500" algn="l" rtl="0">
              <a:lnSpc>
                <a:spcPct val="115000"/>
              </a:lnSpc>
              <a:spcBef>
                <a:spcPts val="1200"/>
              </a:spcBef>
              <a:spcAft>
                <a:spcPts val="0"/>
              </a:spcAft>
              <a:buSzPts val="1400"/>
              <a:buChar char="●"/>
            </a:pPr>
            <a:r>
              <a:rPr lang="en" sz="1400" b="1" dirty="0"/>
              <a:t>Operating System: </a:t>
            </a:r>
            <a:r>
              <a:rPr lang="en-US" sz="1400" dirty="0">
                <a:solidFill>
                  <a:srgbClr val="FF0000"/>
                </a:solidFill>
              </a:rPr>
              <a:t>Fedora Linux, 40 (Workstation Edition)</a:t>
            </a:r>
            <a:endParaRPr sz="1400" dirty="0">
              <a:solidFill>
                <a:srgbClr val="FF0000"/>
              </a:solidFill>
            </a:endParaRPr>
          </a:p>
          <a:p>
            <a:pPr marL="457200" lvl="0" indent="-317500" algn="l" rtl="0">
              <a:lnSpc>
                <a:spcPct val="115000"/>
              </a:lnSpc>
              <a:spcBef>
                <a:spcPts val="0"/>
              </a:spcBef>
              <a:spcAft>
                <a:spcPts val="0"/>
              </a:spcAft>
              <a:buSzPts val="1400"/>
              <a:buChar char="●"/>
            </a:pPr>
            <a:r>
              <a:rPr lang="en" sz="1400" b="1" dirty="0"/>
              <a:t>Apache Version: </a:t>
            </a:r>
            <a:r>
              <a:rPr lang="en-US" sz="1400" dirty="0">
                <a:solidFill>
                  <a:srgbClr val="FF0000"/>
                </a:solidFill>
              </a:rPr>
              <a:t>Apache, Version 2.4.62</a:t>
            </a:r>
            <a:endParaRPr sz="1400" dirty="0"/>
          </a:p>
          <a:p>
            <a:pPr marL="457200" lvl="0" indent="-317500" algn="l" rtl="0">
              <a:lnSpc>
                <a:spcPct val="115000"/>
              </a:lnSpc>
              <a:spcBef>
                <a:spcPts val="0"/>
              </a:spcBef>
              <a:spcAft>
                <a:spcPts val="0"/>
              </a:spcAft>
              <a:buSzPts val="1400"/>
              <a:buChar char="●"/>
            </a:pPr>
            <a:r>
              <a:rPr lang="en" sz="1400" b="1" dirty="0"/>
              <a:t>Database: </a:t>
            </a:r>
            <a:r>
              <a:rPr lang="en-US" sz="1400" dirty="0">
                <a:solidFill>
                  <a:srgbClr val="FF0000"/>
                </a:solidFill>
              </a:rPr>
              <a:t>MariaDB, Version 10.11.8</a:t>
            </a:r>
            <a:endParaRPr sz="1400" dirty="0"/>
          </a:p>
          <a:p>
            <a:pPr marL="457200" lvl="0" indent="-317500" algn="l" rtl="0">
              <a:lnSpc>
                <a:spcPct val="115000"/>
              </a:lnSpc>
              <a:spcBef>
                <a:spcPts val="0"/>
              </a:spcBef>
              <a:spcAft>
                <a:spcPts val="0"/>
              </a:spcAft>
              <a:buSzPts val="1400"/>
              <a:buChar char="●"/>
            </a:pPr>
            <a:r>
              <a:rPr lang="en" sz="1400" b="1" dirty="0"/>
              <a:t>PHP: </a:t>
            </a:r>
            <a:r>
              <a:rPr lang="en" sz="1400" dirty="0">
                <a:solidFill>
                  <a:srgbClr val="FF0000"/>
                </a:solidFill>
              </a:rPr>
              <a:t>PHP, Version 8.3.10</a:t>
            </a:r>
            <a:endParaRPr sz="1400" dirty="0"/>
          </a:p>
          <a:p>
            <a:pPr marL="0" lvl="0" indent="0" algn="l" rtl="0">
              <a:lnSpc>
                <a:spcPct val="115000"/>
              </a:lnSpc>
              <a:spcBef>
                <a:spcPts val="1200"/>
              </a:spcBef>
              <a:spcAft>
                <a:spcPts val="1200"/>
              </a:spcAft>
              <a:buSzPts val="13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84870" y="1463967"/>
            <a:ext cx="3403200" cy="3603932"/>
          </a:xfrm>
          <a:prstGeom prst="rect">
            <a:avLst/>
          </a:prstGeom>
          <a:noFill/>
          <a:ln>
            <a:noFill/>
          </a:ln>
        </p:spPr>
        <p:txBody>
          <a:bodyPr spcFirstLastPara="1" wrap="square" lIns="91425" tIns="91425" rIns="91425" bIns="91425" anchor="ctr" anchorCtr="0">
            <a:normAutofit fontScale="92500"/>
          </a:bodyPr>
          <a:lstStyle/>
          <a:p>
            <a:pPr marL="285750" indent="-285750"/>
            <a:r>
              <a:rPr lang="en-US" dirty="0">
                <a:solidFill>
                  <a:srgbClr val="FF0000"/>
                </a:solidFill>
              </a:rPr>
              <a:t>The code starts by initiating a session with </a:t>
            </a:r>
            <a:r>
              <a:rPr lang="en-US" dirty="0" err="1">
                <a:solidFill>
                  <a:srgbClr val="FF0000"/>
                </a:solidFill>
              </a:rPr>
              <a:t>session_start</a:t>
            </a:r>
            <a:r>
              <a:rPr lang="en-US" dirty="0">
                <a:solidFill>
                  <a:srgbClr val="FF0000"/>
                </a:solidFill>
              </a:rPr>
              <a:t>() and including necessary files like </a:t>
            </a:r>
            <a:r>
              <a:rPr lang="en-US" dirty="0" err="1">
                <a:solidFill>
                  <a:srgbClr val="FF0000"/>
                </a:solidFill>
              </a:rPr>
              <a:t>connect.php</a:t>
            </a:r>
            <a:r>
              <a:rPr lang="en-US" dirty="0">
                <a:solidFill>
                  <a:srgbClr val="FF0000"/>
                </a:solidFill>
              </a:rPr>
              <a:t> for database connection and </a:t>
            </a:r>
            <a:r>
              <a:rPr lang="en-US" dirty="0" err="1">
                <a:solidFill>
                  <a:srgbClr val="FF0000"/>
                </a:solidFill>
              </a:rPr>
              <a:t>csrf.php</a:t>
            </a:r>
            <a:r>
              <a:rPr lang="en-US" dirty="0">
                <a:solidFill>
                  <a:srgbClr val="FF0000"/>
                </a:solidFill>
              </a:rPr>
              <a:t> for CSRF protection. It enables error reporting for debugging, then checks if the form has been submitted using the POST method. Upon submission, it validates the CSRF token to ensure the request is legitimate. User inputs such as username, first name, last name, and password are captured and sanitized. It verifies that the password and confirmation match, and if so, the password is securely hashed using </a:t>
            </a:r>
            <a:r>
              <a:rPr lang="en-US" dirty="0" err="1">
                <a:solidFill>
                  <a:srgbClr val="FF0000"/>
                </a:solidFill>
              </a:rPr>
              <a:t>password_hash</a:t>
            </a:r>
            <a:r>
              <a:rPr lang="en-US" dirty="0">
                <a:solidFill>
                  <a:srgbClr val="FF0000"/>
                </a:solidFill>
              </a:rPr>
              <a:t>() before being stored in the database.</a:t>
            </a:r>
            <a:endParaRPr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050FFA74-443D-9DFB-145D-89FCDBAF6C72}"/>
              </a:ext>
            </a:extLst>
          </p:cNvPr>
          <p:cNvPicPr>
            <a:picLocks noChangeAspect="1"/>
          </p:cNvPicPr>
          <p:nvPr/>
        </p:nvPicPr>
        <p:blipFill>
          <a:blip r:embed="rId3"/>
          <a:stretch>
            <a:fillRect/>
          </a:stretch>
        </p:blipFill>
        <p:spPr>
          <a:xfrm>
            <a:off x="3704934" y="996176"/>
            <a:ext cx="5245778" cy="40717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PHP Code Screenshot</a:t>
            </a:r>
            <a:endParaRPr dirty="0"/>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84870" y="1463967"/>
            <a:ext cx="3171286" cy="3603932"/>
          </a:xfrm>
          <a:prstGeom prst="rect">
            <a:avLst/>
          </a:prstGeom>
          <a:noFill/>
          <a:ln>
            <a:noFill/>
          </a:ln>
        </p:spPr>
        <p:txBody>
          <a:bodyPr spcFirstLastPara="1" wrap="square" lIns="91425" tIns="91425" rIns="91425" bIns="91425" anchor="ctr" anchorCtr="0">
            <a:normAutofit/>
          </a:bodyPr>
          <a:lstStyle/>
          <a:p>
            <a:pPr marL="285750" indent="-285750"/>
            <a:r>
              <a:rPr lang="en-US" sz="1200" dirty="0">
                <a:solidFill>
                  <a:srgbClr val="FF0000"/>
                </a:solidFill>
              </a:rPr>
              <a:t>Password Hashing ($</a:t>
            </a:r>
            <a:r>
              <a:rPr lang="en-US" sz="1200" dirty="0" err="1">
                <a:solidFill>
                  <a:srgbClr val="FF0000"/>
                </a:solidFill>
              </a:rPr>
              <a:t>hashed_password</a:t>
            </a:r>
            <a:r>
              <a:rPr lang="en-US" sz="1200" dirty="0">
                <a:solidFill>
                  <a:srgbClr val="FF0000"/>
                </a:solidFill>
              </a:rPr>
              <a:t> = </a:t>
            </a:r>
            <a:r>
              <a:rPr lang="en-US" sz="1200" dirty="0" err="1">
                <a:solidFill>
                  <a:srgbClr val="FF0000"/>
                </a:solidFill>
              </a:rPr>
              <a:t>password_hash</a:t>
            </a:r>
            <a:r>
              <a:rPr lang="en-US" sz="1200" dirty="0">
                <a:solidFill>
                  <a:srgbClr val="FF0000"/>
                </a:solidFill>
              </a:rPr>
              <a:t>())</a:t>
            </a:r>
          </a:p>
          <a:p>
            <a:pPr marL="285750" indent="-285750"/>
            <a:endParaRPr lang="en-US" sz="1200" dirty="0">
              <a:solidFill>
                <a:srgbClr val="FF0000"/>
              </a:solidFill>
            </a:endParaRPr>
          </a:p>
          <a:p>
            <a:pPr marL="285750" indent="-285750"/>
            <a:r>
              <a:rPr lang="en-US" sz="1200" dirty="0">
                <a:solidFill>
                  <a:srgbClr val="FF0000"/>
                </a:solidFill>
              </a:rPr>
              <a:t>SQL Query Preparation and Execution ($</a:t>
            </a:r>
            <a:r>
              <a:rPr lang="en-US" sz="1200" dirty="0" err="1">
                <a:solidFill>
                  <a:srgbClr val="FF0000"/>
                </a:solidFill>
              </a:rPr>
              <a:t>stmt</a:t>
            </a:r>
            <a:r>
              <a:rPr lang="en-US" sz="1200" dirty="0">
                <a:solidFill>
                  <a:srgbClr val="FF0000"/>
                </a:solidFill>
              </a:rPr>
              <a:t> = $</a:t>
            </a:r>
            <a:r>
              <a:rPr lang="en-US" sz="1200" dirty="0" err="1">
                <a:solidFill>
                  <a:srgbClr val="FF0000"/>
                </a:solidFill>
              </a:rPr>
              <a:t>pdo</a:t>
            </a:r>
            <a:r>
              <a:rPr lang="en-US" sz="1200" dirty="0">
                <a:solidFill>
                  <a:srgbClr val="FF0000"/>
                </a:solidFill>
              </a:rPr>
              <a:t>-&gt;prepare($query);)</a:t>
            </a:r>
          </a:p>
          <a:p>
            <a:pPr marL="285750" indent="-285750"/>
            <a:endParaRPr lang="en-US" sz="1200" dirty="0">
              <a:solidFill>
                <a:srgbClr val="FF0000"/>
              </a:solidFill>
            </a:endParaRPr>
          </a:p>
          <a:p>
            <a:pPr marL="285750" indent="-285750"/>
            <a:r>
              <a:rPr lang="en-US" sz="1200" dirty="0">
                <a:solidFill>
                  <a:srgbClr val="FF0000"/>
                </a:solidFill>
              </a:rPr>
              <a:t>Success Redirection and Alert (echo "&lt;script&gt;...)</a:t>
            </a:r>
          </a:p>
          <a:p>
            <a:pPr marL="285750" indent="-285750"/>
            <a:endParaRPr lang="en-US" sz="1200" dirty="0">
              <a:solidFill>
                <a:srgbClr val="FF0000"/>
              </a:solidFill>
            </a:endParaRPr>
          </a:p>
          <a:p>
            <a:pPr marL="285750" indent="-285750"/>
            <a:r>
              <a:rPr lang="en-US" sz="1200" dirty="0">
                <a:solidFill>
                  <a:srgbClr val="FF0000"/>
                </a:solidFill>
              </a:rPr>
              <a:t>Error Handling (catch (</a:t>
            </a:r>
            <a:r>
              <a:rPr lang="en-US" sz="1200" dirty="0" err="1">
                <a:solidFill>
                  <a:srgbClr val="FF0000"/>
                </a:solidFill>
              </a:rPr>
              <a:t>PDOException</a:t>
            </a:r>
            <a:r>
              <a:rPr lang="en-US" sz="1200" dirty="0">
                <a:solidFill>
                  <a:srgbClr val="FF0000"/>
                </a:solidFill>
              </a:rPr>
              <a:t> $e))</a:t>
            </a:r>
          </a:p>
          <a:p>
            <a:pPr marL="285750" indent="-285750"/>
            <a:endParaRPr lang="en-US" sz="1200" dirty="0">
              <a:solidFill>
                <a:srgbClr val="FF0000"/>
              </a:solidFill>
            </a:endParaRPr>
          </a:p>
          <a:p>
            <a:pPr marL="285750" indent="-285750"/>
            <a:r>
              <a:rPr lang="en-US" sz="1200" dirty="0">
                <a:solidFill>
                  <a:srgbClr val="FF0000"/>
                </a:solidFill>
              </a:rPr>
              <a:t>Password Mismatch Alert (else { echo "&lt;script&gt;alert(...)</a:t>
            </a:r>
          </a:p>
          <a:p>
            <a:pPr marL="285750" indent="-285750"/>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315629" y="983049"/>
            <a:ext cx="5635083" cy="4084849"/>
          </a:xfrm>
          <a:prstGeom prst="rect">
            <a:avLst/>
          </a:prstGeom>
        </p:spPr>
      </p:pic>
    </p:spTree>
    <p:extLst>
      <p:ext uri="{BB962C8B-B14F-4D97-AF65-F5344CB8AC3E}">
        <p14:creationId xmlns:p14="http://schemas.microsoft.com/office/powerpoint/2010/main" val="923180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947232" y="924450"/>
            <a:ext cx="1959520" cy="3603932"/>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body Styling</a:t>
            </a:r>
          </a:p>
          <a:p>
            <a:pPr marL="285750" indent="-285750"/>
            <a:r>
              <a:rPr lang="en-US" dirty="0">
                <a:solidFill>
                  <a:srgbClr val="FF0000"/>
                </a:solidFill>
              </a:rPr>
              <a:t>header Styling</a:t>
            </a:r>
          </a:p>
          <a:p>
            <a:pPr marL="285750" indent="-285750"/>
            <a:r>
              <a:rPr lang="en-US" dirty="0">
                <a:solidFill>
                  <a:srgbClr val="FF0000"/>
                </a:solidFill>
              </a:rPr>
              <a:t>.website-title Class</a:t>
            </a:r>
          </a:p>
          <a:p>
            <a:pPr marL="285750" indent="-285750"/>
            <a:r>
              <a:rPr lang="en-US" dirty="0">
                <a:solidFill>
                  <a:srgbClr val="FF0000"/>
                </a:solidFill>
              </a:rPr>
              <a:t>nav </a:t>
            </a:r>
            <a:r>
              <a:rPr lang="en-US" dirty="0" err="1">
                <a:solidFill>
                  <a:srgbClr val="FF0000"/>
                </a:solidFill>
              </a:rPr>
              <a:t>ul</a:t>
            </a:r>
            <a:r>
              <a:rPr lang="en-US" dirty="0">
                <a:solidFill>
                  <a:srgbClr val="FF0000"/>
                </a:solidFill>
              </a:rPr>
              <a:t> Styling</a:t>
            </a: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293327" y="924450"/>
            <a:ext cx="5657385" cy="4056428"/>
          </a:xfrm>
          <a:prstGeom prst="rect">
            <a:avLst/>
          </a:prstGeom>
        </p:spPr>
      </p:pic>
    </p:spTree>
    <p:extLst>
      <p:ext uri="{BB962C8B-B14F-4D97-AF65-F5344CB8AC3E}">
        <p14:creationId xmlns:p14="http://schemas.microsoft.com/office/powerpoint/2010/main" val="1513245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1705513" y="961484"/>
            <a:ext cx="3403200" cy="3603932"/>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nav </a:t>
            </a:r>
            <a:r>
              <a:rPr lang="en-US" dirty="0" err="1">
                <a:solidFill>
                  <a:srgbClr val="FF0000"/>
                </a:solidFill>
              </a:rPr>
              <a:t>ul</a:t>
            </a:r>
            <a:r>
              <a:rPr lang="en-US" dirty="0">
                <a:solidFill>
                  <a:srgbClr val="FF0000"/>
                </a:solidFill>
              </a:rPr>
              <a:t> li Styling</a:t>
            </a:r>
          </a:p>
          <a:p>
            <a:pPr marL="285750" indent="-285750"/>
            <a:r>
              <a:rPr lang="it-IT" dirty="0">
                <a:solidFill>
                  <a:srgbClr val="FF0000"/>
                </a:solidFill>
              </a:rPr>
              <a:t>nav ul li a Styling</a:t>
            </a:r>
          </a:p>
          <a:p>
            <a:pPr marL="285750" indent="-285750"/>
            <a:r>
              <a:rPr lang="nb-NO" dirty="0">
                <a:solidFill>
                  <a:srgbClr val="FF0000"/>
                </a:solidFill>
              </a:rPr>
              <a:t>nav ul li a:hover Styling</a:t>
            </a:r>
            <a:endParaRPr lang="en-US" dirty="0">
              <a:solidFill>
                <a:srgbClr val="FF0000"/>
              </a:solidFill>
            </a:endParaRPr>
          </a:p>
          <a:p>
            <a:pPr marL="285750" indent="-285750"/>
            <a:r>
              <a:rPr lang="en-US" dirty="0">
                <a:solidFill>
                  <a:srgbClr val="FF0000"/>
                </a:solidFill>
              </a:rPr>
              <a:t>#home-button Styling</a:t>
            </a:r>
          </a:p>
          <a:p>
            <a:pPr marL="285750" indent="-285750"/>
            <a:r>
              <a:rPr lang="en-US" dirty="0">
                <a:solidFill>
                  <a:srgbClr val="FF0000"/>
                </a:solidFill>
              </a:rPr>
              <a:t>main Styling</a:t>
            </a: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4572000" y="850800"/>
            <a:ext cx="3895493" cy="4198104"/>
          </a:xfrm>
          <a:prstGeom prst="rect">
            <a:avLst/>
          </a:prstGeom>
        </p:spPr>
      </p:pic>
    </p:spTree>
    <p:extLst>
      <p:ext uri="{BB962C8B-B14F-4D97-AF65-F5344CB8AC3E}">
        <p14:creationId xmlns:p14="http://schemas.microsoft.com/office/powerpoint/2010/main" val="286843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357948" y="850800"/>
            <a:ext cx="3403200" cy="3603932"/>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.create-account-container Styling</a:t>
            </a:r>
          </a:p>
          <a:p>
            <a:pPr marL="285750" indent="-285750"/>
            <a:r>
              <a:rPr lang="en-US" dirty="0">
                <a:solidFill>
                  <a:srgbClr val="FF0000"/>
                </a:solidFill>
              </a:rPr>
              <a:t>h1 Styling</a:t>
            </a:r>
          </a:p>
          <a:p>
            <a:pPr marL="285750" indent="-285750"/>
            <a:r>
              <a:rPr lang="en-US" dirty="0">
                <a:solidFill>
                  <a:srgbClr val="FF0000"/>
                </a:solidFill>
              </a:rPr>
              <a:t>Input Fields Styling (input[type="text"], input[type="password"])</a:t>
            </a:r>
          </a:p>
          <a:p>
            <a:pPr marL="0" indent="0">
              <a:buNone/>
            </a:pP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761148" y="996176"/>
            <a:ext cx="5133349" cy="4071723"/>
          </a:xfrm>
          <a:prstGeom prst="rect">
            <a:avLst/>
          </a:prstGeom>
        </p:spPr>
      </p:pic>
    </p:spTree>
    <p:extLst>
      <p:ext uri="{BB962C8B-B14F-4D97-AF65-F5344CB8AC3E}">
        <p14:creationId xmlns:p14="http://schemas.microsoft.com/office/powerpoint/2010/main" val="1969398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393552" y="1307850"/>
            <a:ext cx="3403200" cy="3603932"/>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Input Fields (input[type="text"]) Styling</a:t>
            </a:r>
          </a:p>
          <a:p>
            <a:pPr marL="285750" indent="-285750"/>
            <a:r>
              <a:rPr lang="en-US" dirty="0">
                <a:solidFill>
                  <a:srgbClr val="FF0000"/>
                </a:solidFill>
              </a:rPr>
              <a:t>Submit Button (input[type="submit"]) Styling</a:t>
            </a:r>
          </a:p>
          <a:p>
            <a:pPr marL="285750" indent="-285750"/>
            <a:r>
              <a:rPr lang="en-US" dirty="0">
                <a:solidFill>
                  <a:srgbClr val="FF0000"/>
                </a:solidFill>
              </a:rPr>
              <a:t>Password Strength Bar (.strength-bar) Styling</a:t>
            </a:r>
          </a:p>
          <a:p>
            <a:pPr marL="285750" indent="-285750"/>
            <a:r>
              <a:rPr lang="en-US" dirty="0">
                <a:solidFill>
                  <a:srgbClr val="FF0000"/>
                </a:solidFill>
              </a:rPr>
              <a:t>Password Strength Bar </a:t>
            </a:r>
            <a:r>
              <a:rPr lang="en-US" dirty="0" err="1">
                <a:solidFill>
                  <a:srgbClr val="FF0000"/>
                </a:solidFill>
              </a:rPr>
              <a:t>Divs</a:t>
            </a:r>
            <a:r>
              <a:rPr lang="en-US" dirty="0">
                <a:solidFill>
                  <a:srgbClr val="FF0000"/>
                </a:solidFill>
              </a:rPr>
              <a:t> (.strength-bar div)</a:t>
            </a: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796752" y="996176"/>
            <a:ext cx="5062142" cy="4071723"/>
          </a:xfrm>
          <a:prstGeom prst="rect">
            <a:avLst/>
          </a:prstGeom>
        </p:spPr>
      </p:pic>
    </p:spTree>
    <p:extLst>
      <p:ext uri="{BB962C8B-B14F-4D97-AF65-F5344CB8AC3E}">
        <p14:creationId xmlns:p14="http://schemas.microsoft.com/office/powerpoint/2010/main" val="190897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262450" y="1307850"/>
            <a:ext cx="3403200" cy="3603932"/>
          </a:xfrm>
          <a:prstGeom prst="rect">
            <a:avLst/>
          </a:prstGeom>
          <a:noFill/>
          <a:ln>
            <a:noFill/>
          </a:ln>
        </p:spPr>
        <p:txBody>
          <a:bodyPr spcFirstLastPara="1" wrap="square" lIns="91425" tIns="91425" rIns="91425" bIns="91425" anchor="ctr" anchorCtr="0">
            <a:normAutofit fontScale="92500" lnSpcReduction="20000"/>
          </a:bodyPr>
          <a:lstStyle/>
          <a:p>
            <a:pPr marL="285750" indent="-285750"/>
            <a:r>
              <a:rPr lang="en-US" dirty="0">
                <a:solidFill>
                  <a:srgbClr val="FF0000"/>
                </a:solidFill>
              </a:rPr>
              <a:t>Password Strength Indicators (.strength-weak, .strength-fair, .strength-good, .strength-strong)Each class changes the background color of the password strength bar based on the strength of the password, ranging from red (weak) to green (strong).</a:t>
            </a:r>
          </a:p>
          <a:p>
            <a:pPr marL="285750" indent="-285750"/>
            <a:endParaRPr lang="en-US" dirty="0">
              <a:solidFill>
                <a:srgbClr val="FF0000"/>
              </a:solidFill>
            </a:endParaRPr>
          </a:p>
          <a:p>
            <a:pPr marL="285750" indent="-285750"/>
            <a:r>
              <a:rPr lang="en-US" dirty="0">
                <a:solidFill>
                  <a:srgbClr val="FF0000"/>
                </a:solidFill>
              </a:rPr>
              <a:t>Password Criteria (.password-criteria)Styles the password criteria section with left-aligned text, smaller font size (0.9em), and a light color to guide users on password requirements.</a:t>
            </a:r>
          </a:p>
          <a:p>
            <a:pPr marL="285750" indent="-285750"/>
            <a:endParaRPr lang="en-US" dirty="0">
              <a:solidFill>
                <a:srgbClr val="FF0000"/>
              </a:solidFill>
            </a:endParaRPr>
          </a:p>
          <a:p>
            <a:pPr marL="285750" indent="-285750"/>
            <a:r>
              <a:rPr lang="en-US" dirty="0">
                <a:solidFill>
                  <a:srgbClr val="FF0000"/>
                </a:solidFill>
              </a:rPr>
              <a:t>Error Message (.error-message)Styles error messages with a red color and a small top margin to clearly indicate validation issues to the user.</a:t>
            </a:r>
          </a:p>
          <a:p>
            <a:pPr marL="285750" indent="-285750"/>
            <a:endParaRPr lang="en-US" dirty="0">
              <a:solidFill>
                <a:srgbClr val="FF0000"/>
              </a:solidFill>
            </a:endParaRPr>
          </a:p>
          <a:p>
            <a:pPr marL="285750" indent="-285750"/>
            <a:r>
              <a:rPr lang="en-US" dirty="0">
                <a:solidFill>
                  <a:srgbClr val="FF0000"/>
                </a:solidFill>
              </a:rPr>
              <a:t>Footer Styling</a:t>
            </a: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774095" y="996176"/>
            <a:ext cx="5107455" cy="4071723"/>
          </a:xfrm>
          <a:prstGeom prst="rect">
            <a:avLst/>
          </a:prstGeom>
        </p:spPr>
      </p:pic>
    </p:spTree>
    <p:extLst>
      <p:ext uri="{BB962C8B-B14F-4D97-AF65-F5344CB8AC3E}">
        <p14:creationId xmlns:p14="http://schemas.microsoft.com/office/powerpoint/2010/main" val="180725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193288" y="1380528"/>
            <a:ext cx="3403200" cy="3603932"/>
          </a:xfrm>
          <a:prstGeom prst="rect">
            <a:avLst/>
          </a:prstGeom>
          <a:noFill/>
          <a:ln>
            <a:noFill/>
          </a:ln>
        </p:spPr>
        <p:txBody>
          <a:bodyPr spcFirstLastPara="1" wrap="square" lIns="91425" tIns="91425" rIns="91425" bIns="91425" anchor="ctr" anchorCtr="0">
            <a:normAutofit lnSpcReduction="10000"/>
          </a:bodyPr>
          <a:lstStyle/>
          <a:p>
            <a:pPr marL="285750" indent="-285750"/>
            <a:r>
              <a:rPr lang="en-US" dirty="0">
                <a:solidFill>
                  <a:srgbClr val="FF0000"/>
                </a:solidFill>
              </a:rPr>
              <a:t>PHP Session Check (&lt;?</a:t>
            </a:r>
            <a:r>
              <a:rPr lang="en-US" dirty="0" err="1">
                <a:solidFill>
                  <a:srgbClr val="FF0000"/>
                </a:solidFill>
              </a:rPr>
              <a:t>php</a:t>
            </a:r>
            <a:r>
              <a:rPr lang="en-US" dirty="0">
                <a:solidFill>
                  <a:srgbClr val="FF0000"/>
                </a:solidFill>
              </a:rPr>
              <a:t> if (</a:t>
            </a:r>
            <a:r>
              <a:rPr lang="en-US" dirty="0" err="1">
                <a:solidFill>
                  <a:srgbClr val="FF0000"/>
                </a:solidFill>
              </a:rPr>
              <a:t>isset</a:t>
            </a:r>
            <a:r>
              <a:rPr lang="en-US" dirty="0">
                <a:solidFill>
                  <a:srgbClr val="FF0000"/>
                </a:solidFill>
              </a:rPr>
              <a:t>($_SESSION['user'])): ?&gt;)Checks if a user session is active (i.e., the user is logged in), and if so, displays the "Profile" and "Logout" links.</a:t>
            </a:r>
          </a:p>
          <a:p>
            <a:pPr marL="285750" indent="-285750"/>
            <a:endParaRPr lang="en-US" dirty="0">
              <a:solidFill>
                <a:srgbClr val="FF0000"/>
              </a:solidFill>
            </a:endParaRPr>
          </a:p>
          <a:p>
            <a:pPr marL="285750" indent="-285750"/>
            <a:r>
              <a:rPr lang="en-US" dirty="0">
                <a:solidFill>
                  <a:srgbClr val="FF0000"/>
                </a:solidFill>
              </a:rPr>
              <a:t>Conditional Links (&lt;?</a:t>
            </a:r>
            <a:r>
              <a:rPr lang="en-US" dirty="0" err="1">
                <a:solidFill>
                  <a:srgbClr val="FF0000"/>
                </a:solidFill>
              </a:rPr>
              <a:t>php</a:t>
            </a:r>
            <a:r>
              <a:rPr lang="en-US" dirty="0">
                <a:solidFill>
                  <a:srgbClr val="FF0000"/>
                </a:solidFill>
              </a:rPr>
              <a:t> else: ?&gt;)If the user is not logged in, it shows the "Login" link instead of "Profile" and "Logout.“</a:t>
            </a:r>
          </a:p>
          <a:p>
            <a:pPr marL="285750" indent="-285750"/>
            <a:endParaRPr lang="en-US" dirty="0">
              <a:solidFill>
                <a:srgbClr val="FF0000"/>
              </a:solidFill>
            </a:endParaRPr>
          </a:p>
          <a:p>
            <a:pPr marL="285750" indent="-285750"/>
            <a:r>
              <a:rPr lang="en-US" dirty="0">
                <a:solidFill>
                  <a:srgbClr val="FF0000"/>
                </a:solidFill>
              </a:rPr>
              <a:t>Navigation List (&lt;</a:t>
            </a:r>
            <a:r>
              <a:rPr lang="en-US" dirty="0" err="1">
                <a:solidFill>
                  <a:srgbClr val="FF0000"/>
                </a:solidFill>
              </a:rPr>
              <a:t>ul</a:t>
            </a:r>
            <a:r>
              <a:rPr lang="en-US" dirty="0">
                <a:solidFill>
                  <a:srgbClr val="FF0000"/>
                </a:solidFill>
              </a:rPr>
              <a:t>&gt;&lt;li&gt;)Provides a navigation menu with options like "Profile," "Login," "Logout," and "Create Account," depending on the user's session status.</a:t>
            </a: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704934" y="1079615"/>
            <a:ext cx="5245778" cy="3904845"/>
          </a:xfrm>
          <a:prstGeom prst="rect">
            <a:avLst/>
          </a:prstGeom>
        </p:spPr>
      </p:pic>
    </p:spTree>
    <p:extLst>
      <p:ext uri="{BB962C8B-B14F-4D97-AF65-F5344CB8AC3E}">
        <p14:creationId xmlns:p14="http://schemas.microsoft.com/office/powerpoint/2010/main" val="3235638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203816" y="1385908"/>
            <a:ext cx="2740106" cy="3603932"/>
          </a:xfrm>
          <a:prstGeom prst="rect">
            <a:avLst/>
          </a:prstGeom>
          <a:noFill/>
          <a:ln>
            <a:noFill/>
          </a:ln>
        </p:spPr>
        <p:txBody>
          <a:bodyPr spcFirstLastPara="1" wrap="square" lIns="91425" tIns="91425" rIns="91425" bIns="91425" anchor="ctr" anchorCtr="0">
            <a:normAutofit fontScale="77500" lnSpcReduction="20000"/>
          </a:bodyPr>
          <a:lstStyle/>
          <a:p>
            <a:pPr marL="285750" indent="-285750"/>
            <a:r>
              <a:rPr lang="en-US" dirty="0">
                <a:solidFill>
                  <a:srgbClr val="FF0000"/>
                </a:solidFill>
              </a:rPr>
              <a:t>Text Input Fields</a:t>
            </a:r>
          </a:p>
          <a:p>
            <a:pPr marL="285750" indent="-285750"/>
            <a:endParaRPr lang="en-US" dirty="0">
              <a:solidFill>
                <a:srgbClr val="FF0000"/>
              </a:solidFill>
            </a:endParaRPr>
          </a:p>
          <a:p>
            <a:pPr marL="285750" indent="-285750"/>
            <a:r>
              <a:rPr lang="en-US" dirty="0">
                <a:solidFill>
                  <a:srgbClr val="FF0000"/>
                </a:solidFill>
              </a:rPr>
              <a:t>Password Input Field (&lt;input type="password" ...&gt;)A password input field that triggers the </a:t>
            </a:r>
            <a:r>
              <a:rPr lang="en-US" dirty="0" err="1">
                <a:solidFill>
                  <a:srgbClr val="FF0000"/>
                </a:solidFill>
              </a:rPr>
              <a:t>checkPasswordStrength</a:t>
            </a:r>
            <a:r>
              <a:rPr lang="en-US" dirty="0">
                <a:solidFill>
                  <a:srgbClr val="FF0000"/>
                </a:solidFill>
              </a:rPr>
              <a:t>() function to dynamically evaluate the strength of the entered password, with the required attribute to ensure the field is completed.</a:t>
            </a:r>
          </a:p>
          <a:p>
            <a:pPr marL="285750" indent="-285750"/>
            <a:endParaRPr lang="en-US" dirty="0">
              <a:solidFill>
                <a:srgbClr val="FF0000"/>
              </a:solidFill>
            </a:endParaRPr>
          </a:p>
          <a:p>
            <a:pPr marL="285750" indent="-285750"/>
            <a:r>
              <a:rPr lang="en-US" dirty="0">
                <a:solidFill>
                  <a:srgbClr val="FF0000"/>
                </a:solidFill>
              </a:rPr>
              <a:t>Strength Bar (&lt;div class="strength-bar"&gt;)A visual strength bar consisting of multiple </a:t>
            </a:r>
            <a:r>
              <a:rPr lang="en-US" dirty="0" err="1">
                <a:solidFill>
                  <a:srgbClr val="FF0000"/>
                </a:solidFill>
              </a:rPr>
              <a:t>divs</a:t>
            </a:r>
            <a:r>
              <a:rPr lang="en-US" dirty="0">
                <a:solidFill>
                  <a:srgbClr val="FF0000"/>
                </a:solidFill>
              </a:rPr>
              <a:t> that update in color based on the password strength, providing real-time feedback to the user.</a:t>
            </a:r>
          </a:p>
          <a:p>
            <a:pPr marL="285750" indent="-285750"/>
            <a:endParaRPr lang="en-US" dirty="0">
              <a:solidFill>
                <a:srgbClr val="FF0000"/>
              </a:solidFill>
            </a:endParaRPr>
          </a:p>
          <a:p>
            <a:pPr marL="285750" indent="-285750"/>
            <a:r>
              <a:rPr lang="en-US" dirty="0">
                <a:solidFill>
                  <a:srgbClr val="FF0000"/>
                </a:solidFill>
              </a:rPr>
              <a:t>Password Criteria (&lt;div class="password-criteria"&gt;)Displays a list of password requirements (e.g., minimum length, character types) to guide users in creating a secure password.</a:t>
            </a: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2943922" y="950059"/>
            <a:ext cx="6006790" cy="4117840"/>
          </a:xfrm>
          <a:prstGeom prst="rect">
            <a:avLst/>
          </a:prstGeom>
        </p:spPr>
      </p:pic>
    </p:spTree>
    <p:extLst>
      <p:ext uri="{BB962C8B-B14F-4D97-AF65-F5344CB8AC3E}">
        <p14:creationId xmlns:p14="http://schemas.microsoft.com/office/powerpoint/2010/main" val="1857342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122041" y="1338681"/>
            <a:ext cx="3059774" cy="3603932"/>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Password Confirmation Field</a:t>
            </a:r>
          </a:p>
          <a:p>
            <a:pPr marL="285750" indent="-285750"/>
            <a:endParaRPr lang="en-US" dirty="0">
              <a:solidFill>
                <a:srgbClr val="FF0000"/>
              </a:solidFill>
            </a:endParaRPr>
          </a:p>
          <a:p>
            <a:pPr marL="285750" indent="-285750"/>
            <a:r>
              <a:rPr lang="en-US" dirty="0">
                <a:solidFill>
                  <a:srgbClr val="FF0000"/>
                </a:solidFill>
              </a:rPr>
              <a:t>Submit Button </a:t>
            </a:r>
          </a:p>
          <a:p>
            <a:pPr marL="285750" indent="-285750"/>
            <a:endParaRPr lang="en-US" dirty="0">
              <a:solidFill>
                <a:srgbClr val="FF0000"/>
              </a:solidFill>
            </a:endParaRPr>
          </a:p>
          <a:p>
            <a:pPr marL="285750" indent="-285750"/>
            <a:r>
              <a:rPr lang="en-US" dirty="0">
                <a:solidFill>
                  <a:srgbClr val="FF0000"/>
                </a:solidFill>
              </a:rPr>
              <a:t>Footer </a:t>
            </a:r>
          </a:p>
          <a:p>
            <a:pPr marL="285750" indent="-285750"/>
            <a:endParaRPr lang="en-US" dirty="0">
              <a:solidFill>
                <a:srgbClr val="FF0000"/>
              </a:solidFill>
            </a:endParaRPr>
          </a:p>
          <a:p>
            <a:pPr marL="285750" indent="-285750"/>
            <a:r>
              <a:rPr lang="en-US" dirty="0" err="1">
                <a:solidFill>
                  <a:srgbClr val="FF0000"/>
                </a:solidFill>
              </a:rPr>
              <a:t>checkPasswordStrength</a:t>
            </a:r>
            <a:r>
              <a:rPr lang="en-US" dirty="0">
                <a:solidFill>
                  <a:srgbClr val="FF0000"/>
                </a:solidFill>
              </a:rPr>
              <a:t>() JavaScript Function</a:t>
            </a:r>
          </a:p>
          <a:p>
            <a:pPr marL="285750" indent="-285750"/>
            <a:endParaRPr lang="en-US" dirty="0">
              <a:solidFill>
                <a:srgbClr val="FF0000"/>
              </a:solidFill>
            </a:endParaRPr>
          </a:p>
          <a:p>
            <a:pPr marL="285750" indent="-285750"/>
            <a:r>
              <a:rPr lang="en-US" dirty="0">
                <a:solidFill>
                  <a:srgbClr val="FF0000"/>
                </a:solidFill>
              </a:rPr>
              <a:t>Password Strength Bar </a:t>
            </a:r>
            <a:r>
              <a:rPr lang="en-US" dirty="0" err="1">
                <a:solidFill>
                  <a:srgbClr val="FF0000"/>
                </a:solidFill>
              </a:rPr>
              <a:t>ResetResets</a:t>
            </a:r>
            <a:r>
              <a:rPr lang="en-US" dirty="0">
                <a:solidFill>
                  <a:srgbClr val="FF0000"/>
                </a:solidFill>
              </a:rPr>
              <a:t> the background color of all strength bar </a:t>
            </a:r>
            <a:r>
              <a:rPr lang="en-US" dirty="0" err="1">
                <a:solidFill>
                  <a:srgbClr val="FF0000"/>
                </a:solidFill>
              </a:rPr>
              <a:t>divs</a:t>
            </a:r>
            <a:r>
              <a:rPr lang="en-US" dirty="0">
                <a:solidFill>
                  <a:srgbClr val="FF0000"/>
                </a:solidFill>
              </a:rPr>
              <a:t> to a neutral color (#ddd) each time the password changes, ensuring the strength indicator is updated in real-time.</a:t>
            </a:r>
            <a:endParaRPr dirty="0">
              <a:solidFill>
                <a:srgbClr val="FF0000"/>
              </a:solidFill>
            </a:endParaRP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241288" y="1053522"/>
            <a:ext cx="5709424" cy="3919922"/>
          </a:xfrm>
          <a:prstGeom prst="rect">
            <a:avLst/>
          </a:prstGeom>
        </p:spPr>
      </p:pic>
    </p:spTree>
    <p:extLst>
      <p:ext uri="{BB962C8B-B14F-4D97-AF65-F5344CB8AC3E}">
        <p14:creationId xmlns:p14="http://schemas.microsoft.com/office/powerpoint/2010/main" val="183286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Index.php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53" name="Google Shape;253;p21"/>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54" name="Google Shape;254;p21"/>
          <p:cNvSpPr txBox="1">
            <a:spLocks noGrp="1"/>
          </p:cNvSpPr>
          <p:nvPr>
            <p:ph type="body" idx="1"/>
          </p:nvPr>
        </p:nvSpPr>
        <p:spPr>
          <a:xfrm>
            <a:off x="263289" y="1307850"/>
            <a:ext cx="3403200" cy="3603932"/>
          </a:xfrm>
          <a:prstGeom prst="rect">
            <a:avLst/>
          </a:prstGeom>
          <a:noFill/>
          <a:ln>
            <a:noFill/>
          </a:ln>
        </p:spPr>
        <p:txBody>
          <a:bodyPr spcFirstLastPara="1" wrap="square" lIns="91425" tIns="91425" rIns="91425" bIns="91425" anchor="ctr" anchorCtr="0">
            <a:normAutofit fontScale="85000" lnSpcReduction="20000"/>
          </a:bodyPr>
          <a:lstStyle/>
          <a:p>
            <a:pPr marL="285750" indent="-285750"/>
            <a:r>
              <a:rPr lang="en-US" dirty="0">
                <a:solidFill>
                  <a:srgbClr val="FF0000"/>
                </a:solidFill>
              </a:rPr>
              <a:t>Password Criteria Checks (const </a:t>
            </a:r>
            <a:r>
              <a:rPr lang="en-US" dirty="0" err="1">
                <a:solidFill>
                  <a:srgbClr val="FF0000"/>
                </a:solidFill>
              </a:rPr>
              <a:t>hasUpper</a:t>
            </a:r>
            <a:r>
              <a:rPr lang="en-US" dirty="0">
                <a:solidFill>
                  <a:srgbClr val="FF0000"/>
                </a:solidFill>
              </a:rPr>
              <a:t>, </a:t>
            </a:r>
            <a:r>
              <a:rPr lang="en-US" dirty="0" err="1">
                <a:solidFill>
                  <a:srgbClr val="FF0000"/>
                </a:solidFill>
              </a:rPr>
              <a:t>hasLower</a:t>
            </a:r>
            <a:r>
              <a:rPr lang="en-US" dirty="0">
                <a:solidFill>
                  <a:srgbClr val="FF0000"/>
                </a:solidFill>
              </a:rPr>
              <a:t>, </a:t>
            </a:r>
            <a:r>
              <a:rPr lang="en-US" dirty="0" err="1">
                <a:solidFill>
                  <a:srgbClr val="FF0000"/>
                </a:solidFill>
              </a:rPr>
              <a:t>hasNumber</a:t>
            </a:r>
            <a:r>
              <a:rPr lang="en-US" dirty="0">
                <a:solidFill>
                  <a:srgbClr val="FF0000"/>
                </a:solidFill>
              </a:rPr>
              <a:t>, </a:t>
            </a:r>
            <a:r>
              <a:rPr lang="en-US" dirty="0" err="1">
                <a:solidFill>
                  <a:srgbClr val="FF0000"/>
                </a:solidFill>
              </a:rPr>
              <a:t>hasSpecial</a:t>
            </a:r>
            <a:r>
              <a:rPr lang="en-US" dirty="0">
                <a:solidFill>
                  <a:srgbClr val="FF0000"/>
                </a:solidFill>
              </a:rPr>
              <a:t>)</a:t>
            </a:r>
          </a:p>
          <a:p>
            <a:pPr marL="285750" indent="-285750"/>
            <a:endParaRPr lang="en-US" dirty="0">
              <a:solidFill>
                <a:srgbClr val="FF0000"/>
              </a:solidFill>
            </a:endParaRPr>
          </a:p>
          <a:p>
            <a:pPr marL="285750" indent="-285750"/>
            <a:r>
              <a:rPr lang="en-US" dirty="0">
                <a:solidFill>
                  <a:srgbClr val="FF0000"/>
                </a:solidFill>
              </a:rPr>
              <a:t>Password Strength </a:t>
            </a:r>
            <a:r>
              <a:rPr lang="en-US" dirty="0" err="1">
                <a:solidFill>
                  <a:srgbClr val="FF0000"/>
                </a:solidFill>
              </a:rPr>
              <a:t>CalculationThe</a:t>
            </a:r>
            <a:r>
              <a:rPr lang="en-US" dirty="0">
                <a:solidFill>
                  <a:srgbClr val="FF0000"/>
                </a:solidFill>
              </a:rPr>
              <a:t> strength of the password is determined by incrementing the strength variable based on whether the password meets certain criteria (length, upper/lower case, numbers, special characters).</a:t>
            </a:r>
          </a:p>
          <a:p>
            <a:pPr marL="285750" indent="-285750"/>
            <a:endParaRPr lang="en-US" dirty="0">
              <a:solidFill>
                <a:srgbClr val="FF0000"/>
              </a:solidFill>
            </a:endParaRPr>
          </a:p>
          <a:p>
            <a:pPr marL="285750" indent="-285750"/>
            <a:r>
              <a:rPr lang="en-US" dirty="0">
                <a:solidFill>
                  <a:srgbClr val="FF0000"/>
                </a:solidFill>
              </a:rPr>
              <a:t>Strength Bar Color Update (Loop)A loop iterates over the strength bar </a:t>
            </a:r>
            <a:r>
              <a:rPr lang="en-US" dirty="0" err="1">
                <a:solidFill>
                  <a:srgbClr val="FF0000"/>
                </a:solidFill>
              </a:rPr>
              <a:t>divs</a:t>
            </a:r>
            <a:r>
              <a:rPr lang="en-US" dirty="0">
                <a:solidFill>
                  <a:srgbClr val="FF0000"/>
                </a:solidFill>
              </a:rPr>
              <a:t> and updates their color: red for weak passwords, yellow-green for moderate strength, and green for strong passwords.</a:t>
            </a:r>
          </a:p>
          <a:p>
            <a:pPr marL="285750" indent="-285750"/>
            <a:endParaRPr lang="en-US" dirty="0">
              <a:solidFill>
                <a:srgbClr val="FF0000"/>
              </a:solidFill>
            </a:endParaRPr>
          </a:p>
          <a:p>
            <a:pPr marL="285750" indent="-285750"/>
            <a:r>
              <a:rPr lang="en-US" dirty="0">
                <a:solidFill>
                  <a:srgbClr val="FF0000"/>
                </a:solidFill>
              </a:rPr>
              <a:t>Additional Green Bars for Strong </a:t>
            </a:r>
            <a:r>
              <a:rPr lang="en-US" dirty="0" err="1">
                <a:solidFill>
                  <a:srgbClr val="FF0000"/>
                </a:solidFill>
              </a:rPr>
              <a:t>PasswordsIf</a:t>
            </a:r>
            <a:r>
              <a:rPr lang="en-US" dirty="0">
                <a:solidFill>
                  <a:srgbClr val="FF0000"/>
                </a:solidFill>
              </a:rPr>
              <a:t> the password achieves the highest strength score (5), two additional bars in the strength bar are colored green, signaling a very strong password.</a:t>
            </a:r>
          </a:p>
        </p:txBody>
      </p:sp>
      <p:pic>
        <p:nvPicPr>
          <p:cNvPr id="5" name="Picture 4">
            <a:extLst>
              <a:ext uri="{FF2B5EF4-FFF2-40B4-BE49-F238E27FC236}">
                <a16:creationId xmlns:a16="http://schemas.microsoft.com/office/drawing/2014/main" id="{050FFA74-443D-9DFB-145D-89FCDBAF6C72}"/>
              </a:ext>
            </a:extLst>
          </p:cNvPr>
          <p:cNvPicPr>
            <a:picLocks noChangeAspect="1"/>
          </p:cNvPicPr>
          <p:nvPr/>
        </p:nvPicPr>
        <p:blipFill>
          <a:blip r:embed="rId3"/>
          <a:srcRect/>
          <a:stretch/>
        </p:blipFill>
        <p:spPr>
          <a:xfrm>
            <a:off x="3796751" y="996176"/>
            <a:ext cx="5183697" cy="4071723"/>
          </a:xfrm>
          <a:prstGeom prst="rect">
            <a:avLst/>
          </a:prstGeom>
        </p:spPr>
      </p:pic>
    </p:spTree>
    <p:extLst>
      <p:ext uri="{BB962C8B-B14F-4D97-AF65-F5344CB8AC3E}">
        <p14:creationId xmlns:p14="http://schemas.microsoft.com/office/powerpoint/2010/main" val="1814648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Webpage Screenshot</a:t>
            </a:r>
            <a:endParaRPr/>
          </a:p>
        </p:txBody>
      </p:sp>
      <p:sp>
        <p:nvSpPr>
          <p:cNvPr id="260" name="Google Shape;260;p22"/>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61" name="Google Shape;261;p22"/>
          <p:cNvSpPr txBox="1">
            <a:spLocks noGrp="1"/>
          </p:cNvSpPr>
          <p:nvPr>
            <p:ph type="body" idx="1"/>
          </p:nvPr>
        </p:nvSpPr>
        <p:spPr>
          <a:xfrm>
            <a:off x="67463" y="1449097"/>
            <a:ext cx="1795786" cy="361355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Header</a:t>
            </a:r>
          </a:p>
          <a:p>
            <a:pPr marL="285750" indent="-285750"/>
            <a:r>
              <a:rPr lang="en-US" dirty="0">
                <a:solidFill>
                  <a:srgbClr val="FF0000"/>
                </a:solidFill>
              </a:rPr>
              <a:t>Account Creation Form</a:t>
            </a:r>
          </a:p>
          <a:p>
            <a:pPr marL="285750" indent="-285750"/>
            <a:r>
              <a:rPr lang="en-US" dirty="0">
                <a:solidFill>
                  <a:srgbClr val="FF0000"/>
                </a:solidFill>
              </a:rPr>
              <a:t>Password Strength Bar</a:t>
            </a:r>
          </a:p>
          <a:p>
            <a:pPr marL="285750" indent="-285750"/>
            <a:r>
              <a:rPr lang="en-US" dirty="0">
                <a:solidFill>
                  <a:srgbClr val="FF0000"/>
                </a:solidFill>
              </a:rPr>
              <a:t>Password Criteria</a:t>
            </a:r>
          </a:p>
          <a:p>
            <a:pPr marL="285750" indent="-285750"/>
            <a:r>
              <a:rPr lang="en-US" dirty="0">
                <a:solidFill>
                  <a:srgbClr val="FF0000"/>
                </a:solidFill>
              </a:rPr>
              <a:t>Submit Button</a:t>
            </a:r>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C5A14E0E-0F45-FC13-E15E-010BA861D779}"/>
              </a:ext>
            </a:extLst>
          </p:cNvPr>
          <p:cNvPicPr>
            <a:picLocks noChangeAspect="1"/>
          </p:cNvPicPr>
          <p:nvPr/>
        </p:nvPicPr>
        <p:blipFill>
          <a:blip r:embed="rId3"/>
          <a:stretch>
            <a:fillRect/>
          </a:stretch>
        </p:blipFill>
        <p:spPr>
          <a:xfrm>
            <a:off x="1991472" y="909117"/>
            <a:ext cx="7037738" cy="406386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Login Webpage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Login Page Information</a:t>
            </a:r>
            <a:endParaRPr/>
          </a:p>
        </p:txBody>
      </p:sp>
      <p:sp>
        <p:nvSpPr>
          <p:cNvPr id="272" name="Google Shape;272;p24"/>
          <p:cNvSpPr txBox="1">
            <a:spLocks noGrp="1"/>
          </p:cNvSpPr>
          <p:nvPr>
            <p:ph type="body" idx="1"/>
          </p:nvPr>
        </p:nvSpPr>
        <p:spPr>
          <a:xfrm>
            <a:off x="1297500" y="1197375"/>
            <a:ext cx="6544200" cy="3470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a:t>
            </a:r>
            <a:r>
              <a:rPr lang="en-US" dirty="0" err="1">
                <a:solidFill>
                  <a:srgbClr val="FF0000"/>
                </a:solidFill>
              </a:rPr>
              <a:t>login.php</a:t>
            </a:r>
            <a:r>
              <a:rPr lang="en-US" dirty="0">
                <a:solidFill>
                  <a:srgbClr val="FF0000"/>
                </a:solidFill>
              </a:rPr>
              <a:t> page is used to let users log in to the website by entering their username and password. It has some security features like a CSRF token to make sure the form submission is safe and checks the password against what’s stored in the database. If the user is already logged in, the page will automatically take them to their profile. If the username or password is wrong, an error message will show up. This page helps keep user accounts secure while letting them access their profiles.</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User Authentication</a:t>
            </a:r>
          </a:p>
          <a:p>
            <a:pPr marL="285750" indent="-285750">
              <a:spcBef>
                <a:spcPts val="1200"/>
              </a:spcBef>
              <a:spcAft>
                <a:spcPts val="1200"/>
              </a:spcAft>
            </a:pPr>
            <a:r>
              <a:rPr lang="en-US" dirty="0">
                <a:solidFill>
                  <a:srgbClr val="FF0000"/>
                </a:solidFill>
              </a:rPr>
              <a:t>Security Measures</a:t>
            </a:r>
          </a:p>
          <a:p>
            <a:pPr marL="285750" indent="-285750">
              <a:spcBef>
                <a:spcPts val="1200"/>
              </a:spcBef>
              <a:spcAft>
                <a:spcPts val="1200"/>
              </a:spcAft>
            </a:pPr>
            <a:r>
              <a:rPr lang="en-US" dirty="0">
                <a:solidFill>
                  <a:srgbClr val="FF0000"/>
                </a:solidFill>
              </a:rPr>
              <a:t>Error Handling</a:t>
            </a:r>
            <a:endParaRPr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55683" y="1457093"/>
            <a:ext cx="3403200" cy="3612995"/>
          </a:xfrm>
          <a:prstGeom prst="rect">
            <a:avLst/>
          </a:prstGeom>
          <a:noFill/>
          <a:ln>
            <a:noFill/>
          </a:ln>
        </p:spPr>
        <p:txBody>
          <a:bodyPr spcFirstLastPara="1" wrap="square" lIns="91425" tIns="91425" rIns="91425" bIns="91425" anchor="ctr" anchorCtr="0">
            <a:normAutofit fontScale="77500" lnSpcReduction="20000"/>
          </a:bodyPr>
          <a:lstStyle/>
          <a:p>
            <a:pPr marL="285750" indent="-285750"/>
            <a:r>
              <a:rPr lang="en-US" dirty="0">
                <a:solidFill>
                  <a:srgbClr val="FF0000"/>
                </a:solidFill>
              </a:rPr>
              <a:t>Error Reporting Configuration (</a:t>
            </a:r>
            <a:r>
              <a:rPr lang="en-US" dirty="0" err="1">
                <a:solidFill>
                  <a:srgbClr val="FF0000"/>
                </a:solidFill>
              </a:rPr>
              <a:t>ini_set</a:t>
            </a:r>
            <a:r>
              <a:rPr lang="en-US" dirty="0">
                <a:solidFill>
                  <a:srgbClr val="FF0000"/>
                </a:solidFill>
              </a:rPr>
              <a:t>() and </a:t>
            </a:r>
            <a:r>
              <a:rPr lang="en-US" dirty="0" err="1">
                <a:solidFill>
                  <a:srgbClr val="FF0000"/>
                </a:solidFill>
              </a:rPr>
              <a:t>error_reporting</a:t>
            </a:r>
            <a:r>
              <a:rPr lang="en-US" dirty="0">
                <a:solidFill>
                  <a:srgbClr val="FF0000"/>
                </a:solidFill>
              </a:rPr>
              <a:t>())</a:t>
            </a:r>
          </a:p>
          <a:p>
            <a:pPr marL="285750" indent="-285750"/>
            <a:endParaRPr lang="en-US" dirty="0">
              <a:solidFill>
                <a:srgbClr val="FF0000"/>
              </a:solidFill>
            </a:endParaRPr>
          </a:p>
          <a:p>
            <a:pPr marL="285750" indent="-285750"/>
            <a:r>
              <a:rPr lang="en-US" dirty="0">
                <a:solidFill>
                  <a:srgbClr val="FF0000"/>
                </a:solidFill>
              </a:rPr>
              <a:t>Session Check and Redirect (if (</a:t>
            </a:r>
            <a:r>
              <a:rPr lang="en-US" dirty="0" err="1">
                <a:solidFill>
                  <a:srgbClr val="FF0000"/>
                </a:solidFill>
              </a:rPr>
              <a:t>isset</a:t>
            </a:r>
            <a:r>
              <a:rPr lang="en-US" dirty="0">
                <a:solidFill>
                  <a:srgbClr val="FF0000"/>
                </a:solidFill>
              </a:rPr>
              <a:t>($_SESSION['user'])))Checks if a user is already logged in by verifying the session and redirects them to the profile page if true.</a:t>
            </a:r>
          </a:p>
          <a:p>
            <a:pPr marL="285750" indent="-285750"/>
            <a:endParaRPr lang="en-US" dirty="0">
              <a:solidFill>
                <a:srgbClr val="FF0000"/>
              </a:solidFill>
            </a:endParaRPr>
          </a:p>
          <a:p>
            <a:pPr marL="285750" indent="-285750"/>
            <a:r>
              <a:rPr lang="en-US" dirty="0">
                <a:solidFill>
                  <a:srgbClr val="FF0000"/>
                </a:solidFill>
              </a:rPr>
              <a:t>Form Submission Handling (if ($_SERVER['REQUEST_METHOD'] == 'POST'))Handles the login form submission and processes user credentials for authentication if the form is submitted via POST.</a:t>
            </a:r>
          </a:p>
          <a:p>
            <a:pPr marL="285750" indent="-285750"/>
            <a:endParaRPr lang="en-US" dirty="0">
              <a:solidFill>
                <a:srgbClr val="FF0000"/>
              </a:solidFill>
            </a:endParaRPr>
          </a:p>
          <a:p>
            <a:pPr marL="285750" indent="-285750"/>
            <a:r>
              <a:rPr lang="en-US" dirty="0">
                <a:solidFill>
                  <a:srgbClr val="FF0000"/>
                </a:solidFill>
              </a:rPr>
              <a:t>CSRF Token Validation</a:t>
            </a:r>
          </a:p>
          <a:p>
            <a:pPr marL="285750" indent="-285750"/>
            <a:endParaRPr lang="en-US" dirty="0">
              <a:solidFill>
                <a:srgbClr val="FF0000"/>
              </a:solidFill>
            </a:endParaRPr>
          </a:p>
          <a:p>
            <a:pPr marL="285750" indent="-285750"/>
            <a:r>
              <a:rPr lang="en-US" dirty="0">
                <a:solidFill>
                  <a:srgbClr val="FF0000"/>
                </a:solidFill>
              </a:rPr>
              <a:t>User Input Capture ($username and $password)</a:t>
            </a:r>
          </a:p>
          <a:p>
            <a:pPr marL="285750" indent="-285750"/>
            <a:endParaRPr lang="en-US" dirty="0">
              <a:solidFill>
                <a:srgbClr val="FF0000"/>
              </a:solidFill>
            </a:endParaRPr>
          </a:p>
          <a:p>
            <a:pPr marL="285750" indent="-285750"/>
            <a:r>
              <a:rPr lang="en-US" dirty="0">
                <a:solidFill>
                  <a:srgbClr val="FF0000"/>
                </a:solidFill>
              </a:rPr>
              <a:t>Database Query for </a:t>
            </a:r>
            <a:r>
              <a:rPr lang="en-US" dirty="0" err="1">
                <a:solidFill>
                  <a:srgbClr val="FF0000"/>
                </a:solidFill>
              </a:rPr>
              <a:t>CredentialsPrepares</a:t>
            </a:r>
            <a:r>
              <a:rPr lang="en-US" dirty="0">
                <a:solidFill>
                  <a:srgbClr val="FF0000"/>
                </a:solidFill>
              </a:rPr>
              <a:t> and executes a query to check the entered username in the database, ensuring the user’s credentials are valid.</a:t>
            </a:r>
          </a:p>
          <a:p>
            <a:pPr marL="285750" indent="-285750"/>
            <a:endParaRPr dirty="0">
              <a:solidFill>
                <a:srgbClr val="FF0000"/>
              </a:solidFill>
            </a:endParaRPr>
          </a:p>
        </p:txBody>
      </p:sp>
      <p:pic>
        <p:nvPicPr>
          <p:cNvPr id="5" name="Picture 4" descr="A computer screen shot of a computer program&#10;&#10;Description automatically generated">
            <a:extLst>
              <a:ext uri="{FF2B5EF4-FFF2-40B4-BE49-F238E27FC236}">
                <a16:creationId xmlns:a16="http://schemas.microsoft.com/office/drawing/2014/main" id="{175B9C6F-A140-0183-B4D3-57F504DAD94F}"/>
              </a:ext>
            </a:extLst>
          </p:cNvPr>
          <p:cNvPicPr>
            <a:picLocks noChangeAspect="1"/>
          </p:cNvPicPr>
          <p:nvPr/>
        </p:nvPicPr>
        <p:blipFill>
          <a:blip r:embed="rId3"/>
          <a:stretch>
            <a:fillRect/>
          </a:stretch>
        </p:blipFill>
        <p:spPr>
          <a:xfrm>
            <a:off x="3724507" y="978201"/>
            <a:ext cx="5363810" cy="409188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196931" y="1457093"/>
            <a:ext cx="3403200" cy="3612995"/>
          </a:xfrm>
          <a:prstGeom prst="rect">
            <a:avLst/>
          </a:prstGeom>
          <a:noFill/>
          <a:ln>
            <a:noFill/>
          </a:ln>
        </p:spPr>
        <p:txBody>
          <a:bodyPr spcFirstLastPara="1" wrap="square" lIns="91425" tIns="91425" rIns="91425" bIns="91425" anchor="ctr" anchorCtr="0">
            <a:normAutofit fontScale="92500" lnSpcReduction="10000"/>
          </a:bodyPr>
          <a:lstStyle/>
          <a:p>
            <a:pPr marL="285750" indent="-285750"/>
            <a:r>
              <a:rPr lang="en-US" dirty="0">
                <a:solidFill>
                  <a:srgbClr val="FF0000"/>
                </a:solidFill>
              </a:rPr>
              <a:t>Database Query Execution ($</a:t>
            </a:r>
            <a:r>
              <a:rPr lang="en-US" dirty="0" err="1">
                <a:solidFill>
                  <a:srgbClr val="FF0000"/>
                </a:solidFill>
              </a:rPr>
              <a:t>stmt</a:t>
            </a:r>
            <a:r>
              <a:rPr lang="en-US" dirty="0">
                <a:solidFill>
                  <a:srgbClr val="FF0000"/>
                </a:solidFill>
              </a:rPr>
              <a:t>-&gt;execute([$username]);)</a:t>
            </a:r>
          </a:p>
          <a:p>
            <a:pPr marL="0" indent="0">
              <a:buNone/>
            </a:pPr>
            <a:endParaRPr lang="en-US" dirty="0">
              <a:solidFill>
                <a:srgbClr val="FF0000"/>
              </a:solidFill>
            </a:endParaRPr>
          </a:p>
          <a:p>
            <a:pPr marL="285750" indent="-285750"/>
            <a:r>
              <a:rPr lang="en-US" dirty="0">
                <a:solidFill>
                  <a:srgbClr val="FF0000"/>
                </a:solidFill>
              </a:rPr>
              <a:t>Fetch User Data ($row = $</a:t>
            </a:r>
            <a:r>
              <a:rPr lang="en-US" dirty="0" err="1">
                <a:solidFill>
                  <a:srgbClr val="FF0000"/>
                </a:solidFill>
              </a:rPr>
              <a:t>stmt</a:t>
            </a:r>
            <a:r>
              <a:rPr lang="en-US" dirty="0">
                <a:solidFill>
                  <a:srgbClr val="FF0000"/>
                </a:solidFill>
              </a:rPr>
              <a:t>-&gt;fetch(PDO::FETCH_ASSOC);)</a:t>
            </a:r>
          </a:p>
          <a:p>
            <a:pPr marL="285750" indent="-285750"/>
            <a:endParaRPr lang="en-US" dirty="0">
              <a:solidFill>
                <a:srgbClr val="FF0000"/>
              </a:solidFill>
            </a:endParaRPr>
          </a:p>
          <a:p>
            <a:pPr marL="285750" indent="-285750"/>
            <a:r>
              <a:rPr lang="en-US" dirty="0">
                <a:solidFill>
                  <a:srgbClr val="FF0000"/>
                </a:solidFill>
              </a:rPr>
              <a:t>Password Verification (if (</a:t>
            </a:r>
            <a:r>
              <a:rPr lang="en-US" dirty="0" err="1">
                <a:solidFill>
                  <a:srgbClr val="FF0000"/>
                </a:solidFill>
              </a:rPr>
              <a:t>password_verify</a:t>
            </a:r>
            <a:r>
              <a:rPr lang="en-US" dirty="0">
                <a:solidFill>
                  <a:srgbClr val="FF0000"/>
                </a:solidFill>
              </a:rPr>
              <a:t>($password, $row['pass'])))</a:t>
            </a:r>
          </a:p>
          <a:p>
            <a:pPr marL="285750" indent="-285750"/>
            <a:endParaRPr lang="en-US" dirty="0">
              <a:solidFill>
                <a:srgbClr val="FF0000"/>
              </a:solidFill>
            </a:endParaRPr>
          </a:p>
          <a:p>
            <a:pPr marL="285750" indent="-285750"/>
            <a:r>
              <a:rPr lang="en-US" dirty="0">
                <a:solidFill>
                  <a:srgbClr val="FF0000"/>
                </a:solidFill>
              </a:rPr>
              <a:t>Session Setup and Redirection ($_SESSION['user'] = $row['</a:t>
            </a:r>
            <a:r>
              <a:rPr lang="en-US" dirty="0" err="1">
                <a:solidFill>
                  <a:srgbClr val="FF0000"/>
                </a:solidFill>
              </a:rPr>
              <a:t>userid</a:t>
            </a:r>
            <a:r>
              <a:rPr lang="en-US" dirty="0">
                <a:solidFill>
                  <a:srgbClr val="FF0000"/>
                </a:solidFill>
              </a:rPr>
              <a:t>’];)</a:t>
            </a:r>
          </a:p>
          <a:p>
            <a:pPr marL="285750" indent="-285750"/>
            <a:endParaRPr lang="en-US" dirty="0">
              <a:solidFill>
                <a:srgbClr val="FF0000"/>
              </a:solidFill>
            </a:endParaRPr>
          </a:p>
          <a:p>
            <a:pPr marL="285750" indent="-285750"/>
            <a:r>
              <a:rPr lang="en-US" dirty="0">
                <a:solidFill>
                  <a:srgbClr val="FF0000"/>
                </a:solidFill>
              </a:rPr>
              <a:t>Error Handling ($</a:t>
            </a:r>
            <a:r>
              <a:rPr lang="en-US" dirty="0" err="1">
                <a:solidFill>
                  <a:srgbClr val="FF0000"/>
                </a:solidFill>
              </a:rPr>
              <a:t>error_message</a:t>
            </a:r>
            <a:r>
              <a:rPr lang="en-US" dirty="0">
                <a:solidFill>
                  <a:srgbClr val="FF0000"/>
                </a:solidFill>
              </a:rPr>
              <a:t> = "Incorrect username or password.")</a:t>
            </a:r>
          </a:p>
          <a:p>
            <a:pPr marL="0" indent="0">
              <a:buNone/>
            </a:pPr>
            <a:endParaRPr lang="en-US" dirty="0">
              <a:solidFill>
                <a:srgbClr val="FF0000"/>
              </a:solidFill>
            </a:endParaRPr>
          </a:p>
          <a:p>
            <a:pPr marL="285750" indent="-285750"/>
            <a:r>
              <a:rPr lang="en-US" dirty="0">
                <a:solidFill>
                  <a:srgbClr val="FF0000"/>
                </a:solidFill>
              </a:rPr>
              <a:t>Exception Handling (catch (</a:t>
            </a:r>
            <a:r>
              <a:rPr lang="en-US" dirty="0" err="1">
                <a:solidFill>
                  <a:srgbClr val="FF0000"/>
                </a:solidFill>
              </a:rPr>
              <a:t>PDOException</a:t>
            </a:r>
            <a:r>
              <a:rPr lang="en-US" dirty="0">
                <a:solidFill>
                  <a:srgbClr val="FF0000"/>
                </a:solidFill>
              </a:rPr>
              <a:t> $e))</a:t>
            </a:r>
          </a:p>
          <a:p>
            <a:pPr marL="285750" indent="-285750"/>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745710" y="978201"/>
            <a:ext cx="5321404" cy="4091887"/>
          </a:xfrm>
          <a:prstGeom prst="rect">
            <a:avLst/>
          </a:prstGeom>
        </p:spPr>
      </p:pic>
    </p:spTree>
    <p:extLst>
      <p:ext uri="{BB962C8B-B14F-4D97-AF65-F5344CB8AC3E}">
        <p14:creationId xmlns:p14="http://schemas.microsoft.com/office/powerpoint/2010/main" val="55251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211800" y="1382471"/>
            <a:ext cx="3403200" cy="361299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Meta Viewport Tag (&lt;meta name="viewport"&gt;)Ensures the page is responsive by setting the viewport width to match the device’s width and scaling it properly for mobile devices.</a:t>
            </a:r>
          </a:p>
          <a:p>
            <a:pPr marL="285750" indent="-285750"/>
            <a:endParaRPr lang="en-US" dirty="0">
              <a:solidFill>
                <a:srgbClr val="FF0000"/>
              </a:solidFill>
            </a:endParaRPr>
          </a:p>
          <a:p>
            <a:pPr marL="285750" indent="-285750"/>
            <a:r>
              <a:rPr lang="en-US" dirty="0">
                <a:solidFill>
                  <a:srgbClr val="FF0000"/>
                </a:solidFill>
              </a:rPr>
              <a:t>Favicon (&lt;link </a:t>
            </a:r>
            <a:r>
              <a:rPr lang="en-US" dirty="0" err="1">
                <a:solidFill>
                  <a:srgbClr val="FF0000"/>
                </a:solidFill>
              </a:rPr>
              <a:t>rel</a:t>
            </a:r>
            <a:r>
              <a:rPr lang="en-US" dirty="0">
                <a:solidFill>
                  <a:srgbClr val="FF0000"/>
                </a:solidFill>
              </a:rPr>
              <a:t>="icon"&gt;)</a:t>
            </a:r>
          </a:p>
          <a:p>
            <a:pPr marL="285750" indent="-285750"/>
            <a:endParaRPr lang="en-US" dirty="0">
              <a:solidFill>
                <a:srgbClr val="FF0000"/>
              </a:solidFill>
            </a:endParaRPr>
          </a:p>
          <a:p>
            <a:pPr marL="285750" indent="-285750"/>
            <a:r>
              <a:rPr lang="en-US" dirty="0">
                <a:solidFill>
                  <a:srgbClr val="FF0000"/>
                </a:solidFill>
              </a:rPr>
              <a:t>Body Styling</a:t>
            </a:r>
          </a:p>
          <a:p>
            <a:pPr marL="285750" indent="-285750"/>
            <a:endParaRPr lang="en-US" dirty="0">
              <a:solidFill>
                <a:srgbClr val="FF0000"/>
              </a:solidFill>
            </a:endParaRPr>
          </a:p>
          <a:p>
            <a:pPr marL="285750" indent="-285750"/>
            <a:r>
              <a:rPr lang="en-US" dirty="0">
                <a:solidFill>
                  <a:srgbClr val="FF0000"/>
                </a:solidFill>
              </a:rPr>
              <a:t>Header Styling</a:t>
            </a:r>
          </a:p>
          <a:p>
            <a:pPr marL="285750" indent="-285750"/>
            <a:endParaRPr lang="en-US" dirty="0">
              <a:solidFill>
                <a:srgbClr val="FF0000"/>
              </a:solidFill>
            </a:endParaRPr>
          </a:p>
          <a:p>
            <a:pPr marL="285750" indent="-285750"/>
            <a:r>
              <a:rPr lang="en-US" dirty="0">
                <a:solidFill>
                  <a:srgbClr val="FF0000"/>
                </a:solidFill>
              </a:rPr>
              <a:t>Website Title Styling</a:t>
            </a:r>
          </a:p>
          <a:p>
            <a:pPr marL="285750" indent="-285750"/>
            <a:endParaRPr lang="en-US" dirty="0">
              <a:solidFill>
                <a:srgbClr val="FF0000"/>
              </a:solidFill>
            </a:endParaRPr>
          </a:p>
          <a:p>
            <a:pPr marL="285750" indent="-285750"/>
            <a:r>
              <a:rPr lang="en-US" dirty="0">
                <a:solidFill>
                  <a:srgbClr val="FF0000"/>
                </a:solidFill>
              </a:rPr>
              <a:t>Navigation List Styling</a:t>
            </a: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560955" y="1070517"/>
            <a:ext cx="5449229" cy="3999571"/>
          </a:xfrm>
          <a:prstGeom prst="rect">
            <a:avLst/>
          </a:prstGeom>
        </p:spPr>
      </p:pic>
    </p:spTree>
    <p:extLst>
      <p:ext uri="{BB962C8B-B14F-4D97-AF65-F5344CB8AC3E}">
        <p14:creationId xmlns:p14="http://schemas.microsoft.com/office/powerpoint/2010/main" val="4131980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957397" y="956952"/>
            <a:ext cx="3403200" cy="361299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Nav link Styling</a:t>
            </a:r>
          </a:p>
          <a:p>
            <a:pPr marL="285750" indent="-285750"/>
            <a:endParaRPr lang="en-US" dirty="0">
              <a:solidFill>
                <a:srgbClr val="FF0000"/>
              </a:solidFill>
            </a:endParaRPr>
          </a:p>
          <a:p>
            <a:pPr marL="285750" indent="-285750"/>
            <a:r>
              <a:rPr lang="en-US" dirty="0">
                <a:solidFill>
                  <a:srgbClr val="FF0000"/>
                </a:solidFill>
              </a:rPr>
              <a:t>Home Button Styling</a:t>
            </a:r>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787994" y="978201"/>
            <a:ext cx="5236835" cy="4091887"/>
          </a:xfrm>
          <a:prstGeom prst="rect">
            <a:avLst/>
          </a:prstGeom>
        </p:spPr>
      </p:pic>
    </p:spTree>
    <p:extLst>
      <p:ext uri="{BB962C8B-B14F-4D97-AF65-F5344CB8AC3E}">
        <p14:creationId xmlns:p14="http://schemas.microsoft.com/office/powerpoint/2010/main" val="2908380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442259" y="1136755"/>
            <a:ext cx="3403200" cy="361299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Class Styling continued</a:t>
            </a:r>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635297" y="850800"/>
            <a:ext cx="5363810" cy="4079228"/>
          </a:xfrm>
          <a:prstGeom prst="rect">
            <a:avLst/>
          </a:prstGeom>
        </p:spPr>
      </p:pic>
    </p:spTree>
    <p:extLst>
      <p:ext uri="{BB962C8B-B14F-4D97-AF65-F5344CB8AC3E}">
        <p14:creationId xmlns:p14="http://schemas.microsoft.com/office/powerpoint/2010/main" val="1130305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553771" y="1217646"/>
            <a:ext cx="3403200" cy="361299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Text Input Fields Styling</a:t>
            </a:r>
          </a:p>
          <a:p>
            <a:pPr marL="285750" indent="-285750"/>
            <a:endParaRPr lang="en-US" dirty="0">
              <a:solidFill>
                <a:srgbClr val="FF0000"/>
              </a:solidFill>
            </a:endParaRPr>
          </a:p>
          <a:p>
            <a:pPr marL="285750" indent="-285750"/>
            <a:r>
              <a:rPr lang="en-US" dirty="0">
                <a:solidFill>
                  <a:srgbClr val="FF0000"/>
                </a:solidFill>
              </a:rPr>
              <a:t>Submit Button Styling</a:t>
            </a:r>
          </a:p>
          <a:p>
            <a:pPr marL="285750" indent="-285750"/>
            <a:endParaRPr lang="en-US" dirty="0">
              <a:solidFill>
                <a:srgbClr val="FF0000"/>
              </a:solidFill>
            </a:endParaRPr>
          </a:p>
          <a:p>
            <a:pPr marL="285750" indent="-285750"/>
            <a:r>
              <a:rPr lang="en-US" dirty="0">
                <a:solidFill>
                  <a:srgbClr val="FF0000"/>
                </a:solidFill>
              </a:rPr>
              <a:t>Submit Button Hover Effect</a:t>
            </a:r>
          </a:p>
          <a:p>
            <a:pPr marL="285750" indent="-285750"/>
            <a:endParaRPr lang="en-US" dirty="0">
              <a:solidFill>
                <a:srgbClr val="FF0000"/>
              </a:solidFill>
            </a:endParaRPr>
          </a:p>
          <a:p>
            <a:pPr marL="285750" indent="-285750"/>
            <a:r>
              <a:rPr lang="en-US" dirty="0">
                <a:solidFill>
                  <a:srgbClr val="FF0000"/>
                </a:solidFill>
              </a:rPr>
              <a:t>Error Message Styling </a:t>
            </a:r>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875817" y="978201"/>
            <a:ext cx="5061189" cy="4091887"/>
          </a:xfrm>
          <a:prstGeom prst="rect">
            <a:avLst/>
          </a:prstGeom>
        </p:spPr>
      </p:pic>
    </p:spTree>
    <p:extLst>
      <p:ext uri="{BB962C8B-B14F-4D97-AF65-F5344CB8AC3E}">
        <p14:creationId xmlns:p14="http://schemas.microsoft.com/office/powerpoint/2010/main" val="38054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Index.php Information</a:t>
            </a:r>
            <a:endParaRPr/>
          </a:p>
        </p:txBody>
      </p:sp>
      <p:sp>
        <p:nvSpPr>
          <p:cNvPr id="168" name="Google Shape;168;p7"/>
          <p:cNvSpPr txBox="1">
            <a:spLocks noGrp="1"/>
          </p:cNvSpPr>
          <p:nvPr>
            <p:ph type="body" idx="1"/>
          </p:nvPr>
        </p:nvSpPr>
        <p:spPr>
          <a:xfrm>
            <a:off x="1297500" y="1197375"/>
            <a:ext cx="6544200" cy="3470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index page, or homepage, is the primary gateway to the website, offering visitors a 1</a:t>
            </a:r>
            <a:r>
              <a:rPr lang="en-US" baseline="30000" dirty="0">
                <a:solidFill>
                  <a:srgbClr val="FF0000"/>
                </a:solidFill>
              </a:rPr>
              <a:t>st</a:t>
            </a:r>
            <a:r>
              <a:rPr lang="en-US" dirty="0">
                <a:solidFill>
                  <a:srgbClr val="FF0000"/>
                </a:solidFill>
              </a:rPr>
              <a:t> glance into what the site is all about. Usually containing an introduction, key navigation links, and highlights on important sections to help users find relevant content quickly. The main purpose of an index page is to capture user attention, guide them through the site, and provide a clear sense of the website’s identity and structure.</a:t>
            </a:r>
          </a:p>
          <a:p>
            <a:pPr marL="171450" lvl="0" indent="0" algn="l" rtl="0">
              <a:lnSpc>
                <a:spcPct val="115000"/>
              </a:lnSpc>
              <a:spcBef>
                <a:spcPts val="1200"/>
              </a:spcBef>
              <a:spcAft>
                <a:spcPts val="0"/>
              </a:spcAft>
              <a:buSzPts val="1300"/>
              <a:buNone/>
            </a:pPr>
            <a:r>
              <a:rPr lang="en" sz="1600" dirty="0"/>
              <a:t>Key Points about the Page:</a:t>
            </a:r>
            <a:endParaRPr sz="1600" dirty="0"/>
          </a:p>
          <a:p>
            <a:pPr marL="457200" lvl="0" indent="-311150" algn="l" rtl="0">
              <a:lnSpc>
                <a:spcPct val="115000"/>
              </a:lnSpc>
              <a:spcBef>
                <a:spcPts val="1200"/>
              </a:spcBef>
              <a:spcAft>
                <a:spcPts val="0"/>
              </a:spcAft>
              <a:buClr>
                <a:srgbClr val="FF0000"/>
              </a:buClr>
              <a:buSzPts val="1300"/>
              <a:buChar char="●"/>
            </a:pPr>
            <a:r>
              <a:rPr lang="en-US" dirty="0">
                <a:solidFill>
                  <a:srgbClr val="FF0000"/>
                </a:solidFill>
              </a:rPr>
              <a:t>Simple Design</a:t>
            </a:r>
            <a:endParaRPr dirty="0">
              <a:solidFill>
                <a:srgbClr val="FF0000"/>
              </a:solidFill>
            </a:endParaRPr>
          </a:p>
          <a:p>
            <a:pPr marL="457200" lvl="0" indent="-311150" algn="l" rtl="0">
              <a:lnSpc>
                <a:spcPct val="115000"/>
              </a:lnSpc>
              <a:spcBef>
                <a:spcPts val="0"/>
              </a:spcBef>
              <a:spcAft>
                <a:spcPts val="0"/>
              </a:spcAft>
              <a:buClr>
                <a:srgbClr val="FF0000"/>
              </a:buClr>
              <a:buSzPts val="1300"/>
              <a:buChar char="●"/>
            </a:pPr>
            <a:r>
              <a:rPr lang="en-US" dirty="0">
                <a:solidFill>
                  <a:srgbClr val="FF0000"/>
                </a:solidFill>
              </a:rPr>
              <a:t>Welcome Message and “About Me” section</a:t>
            </a:r>
            <a:endParaRPr dirty="0">
              <a:solidFill>
                <a:srgbClr val="FF0000"/>
              </a:solidFill>
            </a:endParaRPr>
          </a:p>
          <a:p>
            <a:pPr marL="457200" lvl="0" indent="-311150" algn="l" rtl="0">
              <a:lnSpc>
                <a:spcPct val="115000"/>
              </a:lnSpc>
              <a:spcBef>
                <a:spcPts val="0"/>
              </a:spcBef>
              <a:spcAft>
                <a:spcPts val="0"/>
              </a:spcAft>
              <a:buClr>
                <a:srgbClr val="FF0000"/>
              </a:buClr>
              <a:buSzPts val="1300"/>
              <a:buChar char="●"/>
            </a:pPr>
            <a:r>
              <a:rPr lang="en-US" dirty="0">
                <a:solidFill>
                  <a:srgbClr val="FF0000"/>
                </a:solidFill>
              </a:rPr>
              <a:t>Navigation Links</a:t>
            </a:r>
            <a:endParaRPr dirty="0">
              <a:solidFill>
                <a:srgbClr val="FF0000"/>
              </a:solidFill>
            </a:endParaRPr>
          </a:p>
          <a:p>
            <a:pPr marL="0" lvl="0" indent="0" algn="l" rtl="0">
              <a:lnSpc>
                <a:spcPct val="115000"/>
              </a:lnSpc>
              <a:spcBef>
                <a:spcPts val="1200"/>
              </a:spcBef>
              <a:spcAft>
                <a:spcPts val="1200"/>
              </a:spcAft>
              <a:buSzPts val="1300"/>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321307" y="1457093"/>
            <a:ext cx="3403200" cy="3612995"/>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Website Title</a:t>
            </a:r>
          </a:p>
          <a:p>
            <a:pPr marL="285750" indent="-285750"/>
            <a:endParaRPr lang="en-US" dirty="0">
              <a:solidFill>
                <a:srgbClr val="FF0000"/>
              </a:solidFill>
            </a:endParaRPr>
          </a:p>
          <a:p>
            <a:pPr marL="285750" indent="-285750"/>
            <a:r>
              <a:rPr lang="en-US" dirty="0">
                <a:solidFill>
                  <a:srgbClr val="FF0000"/>
                </a:solidFill>
              </a:rPr>
              <a:t>Navigation Menu</a:t>
            </a:r>
          </a:p>
          <a:p>
            <a:pPr marL="285750" indent="-285750"/>
            <a:endParaRPr lang="en-US" dirty="0">
              <a:solidFill>
                <a:srgbClr val="FF0000"/>
              </a:solidFill>
            </a:endParaRPr>
          </a:p>
          <a:p>
            <a:pPr marL="285750" indent="-285750"/>
            <a:r>
              <a:rPr lang="en-US" dirty="0">
                <a:solidFill>
                  <a:srgbClr val="FF0000"/>
                </a:solidFill>
              </a:rPr>
              <a:t>Home Button</a:t>
            </a:r>
          </a:p>
          <a:p>
            <a:pPr marL="285750" indent="-285750"/>
            <a:endParaRPr lang="en-US" dirty="0">
              <a:solidFill>
                <a:srgbClr val="FF0000"/>
              </a:solidFill>
            </a:endParaRPr>
          </a:p>
          <a:p>
            <a:pPr marL="285750" indent="-285750"/>
            <a:r>
              <a:rPr lang="en-US" dirty="0">
                <a:solidFill>
                  <a:srgbClr val="FF0000"/>
                </a:solidFill>
              </a:rPr>
              <a:t>Login Container (&lt;div class="login-container"&gt;)A container that holds the login form elements, styled for a clean and organized appearance.</a:t>
            </a:r>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724507" y="1102826"/>
            <a:ext cx="5363810" cy="3967262"/>
          </a:xfrm>
          <a:prstGeom prst="rect">
            <a:avLst/>
          </a:prstGeom>
        </p:spPr>
      </p:pic>
    </p:spTree>
    <p:extLst>
      <p:ext uri="{BB962C8B-B14F-4D97-AF65-F5344CB8AC3E}">
        <p14:creationId xmlns:p14="http://schemas.microsoft.com/office/powerpoint/2010/main" val="2347048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278" name="Google Shape;278;p2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79" name="Google Shape;279;p25"/>
          <p:cNvSpPr txBox="1">
            <a:spLocks noGrp="1"/>
          </p:cNvSpPr>
          <p:nvPr>
            <p:ph type="body" idx="1"/>
          </p:nvPr>
        </p:nvSpPr>
        <p:spPr>
          <a:xfrm>
            <a:off x="278707" y="1307850"/>
            <a:ext cx="3403200" cy="3612995"/>
          </a:xfrm>
          <a:prstGeom prst="rect">
            <a:avLst/>
          </a:prstGeom>
          <a:noFill/>
          <a:ln>
            <a:noFill/>
          </a:ln>
        </p:spPr>
        <p:txBody>
          <a:bodyPr spcFirstLastPara="1" wrap="square" lIns="91425" tIns="91425" rIns="91425" bIns="91425" anchor="ctr" anchorCtr="0">
            <a:normAutofit/>
          </a:bodyPr>
          <a:lstStyle/>
          <a:p>
            <a:pPr marL="285750" indent="-285750"/>
            <a:r>
              <a:rPr lang="da-DK" dirty="0">
                <a:solidFill>
                  <a:srgbClr val="FF0000"/>
                </a:solidFill>
              </a:rPr>
              <a:t>Error Message Handling (&lt;?php if (isset($error_message)): ?&gt;)</a:t>
            </a:r>
          </a:p>
          <a:p>
            <a:pPr marL="285750" indent="-285750"/>
            <a:endParaRPr lang="da-DK" dirty="0">
              <a:solidFill>
                <a:srgbClr val="FF0000"/>
              </a:solidFill>
            </a:endParaRPr>
          </a:p>
          <a:p>
            <a:pPr marL="285750" indent="-285750"/>
            <a:r>
              <a:rPr lang="en-US" dirty="0">
                <a:solidFill>
                  <a:srgbClr val="FF0000"/>
                </a:solidFill>
              </a:rPr>
              <a:t>Login Form (&lt;form action="</a:t>
            </a:r>
            <a:r>
              <a:rPr lang="en-US" dirty="0" err="1">
                <a:solidFill>
                  <a:srgbClr val="FF0000"/>
                </a:solidFill>
              </a:rPr>
              <a:t>login.php</a:t>
            </a:r>
            <a:r>
              <a:rPr lang="en-US" dirty="0">
                <a:solidFill>
                  <a:srgbClr val="FF0000"/>
                </a:solidFill>
              </a:rPr>
              <a:t>" method="POST"&gt;)</a:t>
            </a:r>
          </a:p>
          <a:p>
            <a:pPr marL="285750" indent="-285750"/>
            <a:endParaRPr lang="en-US" dirty="0">
              <a:solidFill>
                <a:srgbClr val="FF0000"/>
              </a:solidFill>
            </a:endParaRPr>
          </a:p>
          <a:p>
            <a:pPr marL="285750" indent="-285750"/>
            <a:r>
              <a:rPr lang="en-US" dirty="0">
                <a:solidFill>
                  <a:srgbClr val="FF0000"/>
                </a:solidFill>
              </a:rPr>
              <a:t>CSRF Token (&lt;input type="hidden" name="</a:t>
            </a:r>
            <a:r>
              <a:rPr lang="en-US" dirty="0" err="1">
                <a:solidFill>
                  <a:srgbClr val="FF0000"/>
                </a:solidFill>
              </a:rPr>
              <a:t>csrf_token</a:t>
            </a:r>
            <a:r>
              <a:rPr lang="en-US" dirty="0">
                <a:solidFill>
                  <a:srgbClr val="FF0000"/>
                </a:solidFill>
              </a:rPr>
              <a:t>" ...&gt;)</a:t>
            </a:r>
          </a:p>
          <a:p>
            <a:pPr marL="285750" indent="-285750"/>
            <a:endParaRPr lang="en-US" dirty="0">
              <a:solidFill>
                <a:srgbClr val="FF0000"/>
              </a:solidFill>
            </a:endParaRPr>
          </a:p>
          <a:p>
            <a:pPr marL="285750" indent="-285750"/>
            <a:r>
              <a:rPr lang="en-US" dirty="0">
                <a:solidFill>
                  <a:srgbClr val="FF0000"/>
                </a:solidFill>
              </a:rPr>
              <a:t>Input Fields for Username and Password</a:t>
            </a:r>
          </a:p>
          <a:p>
            <a:pPr marL="285750" indent="-285750"/>
            <a:endParaRPr lang="en-US" dirty="0">
              <a:solidFill>
                <a:srgbClr val="FF0000"/>
              </a:solidFill>
            </a:endParaRPr>
          </a:p>
          <a:p>
            <a:pPr marL="285750" indent="-285750"/>
            <a:r>
              <a:rPr lang="en-US" dirty="0">
                <a:solidFill>
                  <a:srgbClr val="FF0000"/>
                </a:solidFill>
              </a:rPr>
              <a:t>Submit Button</a:t>
            </a:r>
            <a:endParaRPr dirty="0">
              <a:solidFill>
                <a:srgbClr val="FF0000"/>
              </a:solidFill>
            </a:endParaRPr>
          </a:p>
        </p:txBody>
      </p:sp>
      <p:pic>
        <p:nvPicPr>
          <p:cNvPr id="5" name="Picture 4">
            <a:extLst>
              <a:ext uri="{FF2B5EF4-FFF2-40B4-BE49-F238E27FC236}">
                <a16:creationId xmlns:a16="http://schemas.microsoft.com/office/drawing/2014/main" id="{175B9C6F-A140-0183-B4D3-57F504DAD94F}"/>
              </a:ext>
            </a:extLst>
          </p:cNvPr>
          <p:cNvPicPr>
            <a:picLocks noChangeAspect="1"/>
          </p:cNvPicPr>
          <p:nvPr/>
        </p:nvPicPr>
        <p:blipFill>
          <a:blip r:embed="rId3"/>
          <a:srcRect/>
          <a:stretch/>
        </p:blipFill>
        <p:spPr>
          <a:xfrm>
            <a:off x="3748962" y="978201"/>
            <a:ext cx="5314900" cy="4091887"/>
          </a:xfrm>
          <a:prstGeom prst="rect">
            <a:avLst/>
          </a:prstGeom>
        </p:spPr>
      </p:pic>
    </p:spTree>
    <p:extLst>
      <p:ext uri="{BB962C8B-B14F-4D97-AF65-F5344CB8AC3E}">
        <p14:creationId xmlns:p14="http://schemas.microsoft.com/office/powerpoint/2010/main" val="745100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a:t>PHP Webpage Screenshot</a:t>
            </a:r>
            <a:endParaRPr/>
          </a:p>
          <a:p>
            <a:pPr marL="0" lvl="0" indent="0" algn="ctr" rtl="0">
              <a:lnSpc>
                <a:spcPct val="100000"/>
              </a:lnSpc>
              <a:spcBef>
                <a:spcPts val="0"/>
              </a:spcBef>
              <a:spcAft>
                <a:spcPts val="0"/>
              </a:spcAft>
              <a:buSzPct val="111111"/>
              <a:buNone/>
            </a:pPr>
            <a:endParaRPr/>
          </a:p>
        </p:txBody>
      </p:sp>
      <p:sp>
        <p:nvSpPr>
          <p:cNvPr id="285" name="Google Shape;285;p26"/>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286" name="Google Shape;286;p26"/>
          <p:cNvSpPr txBox="1">
            <a:spLocks noGrp="1"/>
          </p:cNvSpPr>
          <p:nvPr>
            <p:ph type="body" idx="1"/>
          </p:nvPr>
        </p:nvSpPr>
        <p:spPr>
          <a:xfrm>
            <a:off x="314400" y="1745732"/>
            <a:ext cx="1966200" cy="2911200"/>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Login container with input fields</a:t>
            </a:r>
          </a:p>
          <a:p>
            <a:pPr marL="285750" indent="-285750"/>
            <a:endParaRPr lang="en-US" dirty="0">
              <a:solidFill>
                <a:srgbClr val="FF0000"/>
              </a:solidFill>
            </a:endParaRPr>
          </a:p>
          <a:p>
            <a:pPr marL="285750" indent="-285750"/>
            <a:r>
              <a:rPr lang="en-US" dirty="0">
                <a:solidFill>
                  <a:srgbClr val="FF0000"/>
                </a:solidFill>
              </a:rPr>
              <a:t>Header Bar with navigation links to keep the display uniform with the other pages</a:t>
            </a:r>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47054DF0-D280-87F2-1F65-D3F2AB339FFA}"/>
              </a:ext>
            </a:extLst>
          </p:cNvPr>
          <p:cNvPicPr>
            <a:picLocks noChangeAspect="1"/>
          </p:cNvPicPr>
          <p:nvPr/>
        </p:nvPicPr>
        <p:blipFill>
          <a:blip r:embed="rId3"/>
          <a:stretch>
            <a:fillRect/>
          </a:stretch>
        </p:blipFill>
        <p:spPr>
          <a:xfrm>
            <a:off x="2600695" y="1307850"/>
            <a:ext cx="6310809" cy="334908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Profile.php page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Profile Page Information</a:t>
            </a:r>
            <a:endParaRPr/>
          </a:p>
        </p:txBody>
      </p:sp>
      <p:sp>
        <p:nvSpPr>
          <p:cNvPr id="297" name="Google Shape;297;p28"/>
          <p:cNvSpPr txBox="1">
            <a:spLocks noGrp="1"/>
          </p:cNvSpPr>
          <p:nvPr>
            <p:ph type="body" idx="1"/>
          </p:nvPr>
        </p:nvSpPr>
        <p:spPr>
          <a:xfrm>
            <a:off x="1077951" y="847493"/>
            <a:ext cx="7828155" cy="4170556"/>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a:t>
            </a:r>
            <a:r>
              <a:rPr lang="en-US" dirty="0" err="1">
                <a:solidFill>
                  <a:srgbClr val="FF0000"/>
                </a:solidFill>
              </a:rPr>
              <a:t>profile.php</a:t>
            </a:r>
            <a:r>
              <a:rPr lang="en-US" dirty="0">
                <a:solidFill>
                  <a:srgbClr val="FF0000"/>
                </a:solidFill>
              </a:rPr>
              <a:t> page displays a user's profile information after they have logged in. It checks if a user session exists, and if not, redirects them to the login page. Once verified, the page retrieves and displays the user's first name, last name, and username from the database. The purpose of the page is to provide users with a personalized view of their profile and allow them to log out or navigate back to the homepage. Additionally, it includes security features like session regeneration to protect the user's session. </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User Authentication: The page checks if a user is logged in by verifying the session, and redirects to the login page if no session exists.</a:t>
            </a:r>
          </a:p>
          <a:p>
            <a:pPr marL="285750" indent="-285750">
              <a:spcBef>
                <a:spcPts val="1200"/>
              </a:spcBef>
              <a:spcAft>
                <a:spcPts val="1200"/>
              </a:spcAft>
            </a:pPr>
            <a:r>
              <a:rPr lang="en-US" dirty="0">
                <a:solidFill>
                  <a:srgbClr val="FF0000"/>
                </a:solidFill>
              </a:rPr>
              <a:t>Profile Information Display: It retrieves and displays the logged-in user's profile details, such as their username, first name, and last name, from the database.</a:t>
            </a:r>
          </a:p>
          <a:p>
            <a:pPr marL="285750" indent="-285750">
              <a:spcBef>
                <a:spcPts val="1200"/>
              </a:spcBef>
              <a:spcAft>
                <a:spcPts val="1200"/>
              </a:spcAft>
            </a:pPr>
            <a:r>
              <a:rPr lang="en-US" dirty="0">
                <a:solidFill>
                  <a:srgbClr val="FF0000"/>
                </a:solidFill>
              </a:rPr>
              <a:t>Security Measures: The page includes session security by regenerating the session ID upon loading to prevent session hijacking.</a:t>
            </a:r>
            <a:endParaRPr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PHP Code Screenshot</a:t>
            </a:r>
            <a:endParaRPr dirty="0"/>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113567" y="1419361"/>
            <a:ext cx="3365613" cy="3592743"/>
          </a:xfrm>
          <a:prstGeom prst="rect">
            <a:avLst/>
          </a:prstGeom>
          <a:noFill/>
          <a:ln>
            <a:noFill/>
          </a:ln>
        </p:spPr>
        <p:txBody>
          <a:bodyPr spcFirstLastPara="1" wrap="square" lIns="91425" tIns="91425" rIns="91425" bIns="91425" anchor="ctr" anchorCtr="0">
            <a:normAutofit fontScale="85000" lnSpcReduction="20000"/>
          </a:bodyPr>
          <a:lstStyle/>
          <a:p>
            <a:pPr marL="285750" indent="-285750"/>
            <a:r>
              <a:rPr lang="en-US" dirty="0">
                <a:solidFill>
                  <a:srgbClr val="FF0000"/>
                </a:solidFill>
              </a:rPr>
              <a:t>Session Check (if (!</a:t>
            </a:r>
            <a:r>
              <a:rPr lang="en-US" dirty="0" err="1">
                <a:solidFill>
                  <a:srgbClr val="FF0000"/>
                </a:solidFill>
              </a:rPr>
              <a:t>isset</a:t>
            </a:r>
            <a:r>
              <a:rPr lang="en-US" dirty="0">
                <a:solidFill>
                  <a:srgbClr val="FF0000"/>
                </a:solidFill>
              </a:rPr>
              <a:t>($_SESSION['user']))), checks if a user session exists; if not, the user is redirected to the login page to prevent unauthorized access.</a:t>
            </a:r>
          </a:p>
          <a:p>
            <a:pPr marL="285750" indent="-285750"/>
            <a:endParaRPr lang="en-US" dirty="0">
              <a:solidFill>
                <a:srgbClr val="FF0000"/>
              </a:solidFill>
            </a:endParaRPr>
          </a:p>
          <a:p>
            <a:pPr marL="285750" indent="-285750"/>
            <a:r>
              <a:rPr lang="en-US" dirty="0">
                <a:solidFill>
                  <a:srgbClr val="FF0000"/>
                </a:solidFill>
              </a:rPr>
              <a:t>Session Regeneration (</a:t>
            </a:r>
            <a:r>
              <a:rPr lang="en-US" dirty="0" err="1">
                <a:solidFill>
                  <a:srgbClr val="FF0000"/>
                </a:solidFill>
              </a:rPr>
              <a:t>session_regenerate_id</a:t>
            </a:r>
            <a:r>
              <a:rPr lang="en-US" dirty="0">
                <a:solidFill>
                  <a:srgbClr val="FF0000"/>
                </a:solidFill>
              </a:rPr>
              <a:t>(true);), regenerates the session ID to provide additional security by mitigating session fixation attacks.</a:t>
            </a:r>
          </a:p>
          <a:p>
            <a:pPr marL="285750" indent="-285750"/>
            <a:endParaRPr lang="en-US" dirty="0">
              <a:solidFill>
                <a:srgbClr val="FF0000"/>
              </a:solidFill>
            </a:endParaRPr>
          </a:p>
          <a:p>
            <a:pPr marL="285750" indent="-285750"/>
            <a:r>
              <a:rPr lang="en-US" dirty="0">
                <a:solidFill>
                  <a:srgbClr val="FF0000"/>
                </a:solidFill>
              </a:rPr>
              <a:t>Fetching User Profile Information, prepares and executes an SQL query to fetch the logged-in user's profile information (username, first name, and last name) from the database using their session ID.</a:t>
            </a:r>
          </a:p>
          <a:p>
            <a:pPr marL="285750" indent="-285750"/>
            <a:endParaRPr lang="en-US" dirty="0">
              <a:solidFill>
                <a:srgbClr val="FF0000"/>
              </a:solidFill>
            </a:endParaRPr>
          </a:p>
          <a:p>
            <a:pPr marL="285750" indent="-285750"/>
            <a:r>
              <a:rPr lang="en-US" dirty="0">
                <a:solidFill>
                  <a:srgbClr val="FF0000"/>
                </a:solidFill>
              </a:rPr>
              <a:t>User Validation (if (!$</a:t>
            </a:r>
            <a:r>
              <a:rPr lang="en-US" dirty="0" err="1">
                <a:solidFill>
                  <a:srgbClr val="FF0000"/>
                </a:solidFill>
              </a:rPr>
              <a:t>userRow</a:t>
            </a:r>
            <a:r>
              <a:rPr lang="en-US" dirty="0">
                <a:solidFill>
                  <a:srgbClr val="FF0000"/>
                </a:solidFill>
              </a:rPr>
              <a:t>)), if no user data is found in the database, the user is logged out, which helps handle cases where the user session might be invalid.</a:t>
            </a:r>
          </a:p>
          <a:p>
            <a:pPr marL="285750" indent="-285750"/>
            <a:endParaRPr lang="en-US" dirty="0">
              <a:solidFill>
                <a:srgbClr val="FF0000"/>
              </a:solidFill>
            </a:endParaRPr>
          </a:p>
          <a:p>
            <a:pPr marL="285750" indent="-285750"/>
            <a:endParaRPr dirty="0">
              <a:solidFill>
                <a:srgbClr val="FF0000"/>
              </a:solidFill>
            </a:endParaRPr>
          </a:p>
        </p:txBody>
      </p:sp>
      <p:pic>
        <p:nvPicPr>
          <p:cNvPr id="3" name="Picture 2" descr="A computer screen shot of a computer program&#10;&#10;Description automatically generated">
            <a:extLst>
              <a:ext uri="{FF2B5EF4-FFF2-40B4-BE49-F238E27FC236}">
                <a16:creationId xmlns:a16="http://schemas.microsoft.com/office/drawing/2014/main" id="{27F5F1E4-CF06-1AFD-AB0E-A3BB9A410906}"/>
              </a:ext>
            </a:extLst>
          </p:cNvPr>
          <p:cNvPicPr>
            <a:picLocks noChangeAspect="1"/>
          </p:cNvPicPr>
          <p:nvPr/>
        </p:nvPicPr>
        <p:blipFill>
          <a:blip r:embed="rId3"/>
          <a:stretch>
            <a:fillRect/>
          </a:stretch>
        </p:blipFill>
        <p:spPr>
          <a:xfrm>
            <a:off x="3592148" y="924450"/>
            <a:ext cx="5438285" cy="408765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165606" y="1307850"/>
            <a:ext cx="3365613" cy="359274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Meta Viewport Tag to ensure responsiveness</a:t>
            </a:r>
          </a:p>
          <a:p>
            <a:pPr marL="285750" indent="-285750"/>
            <a:endParaRPr lang="en-US" dirty="0">
              <a:solidFill>
                <a:srgbClr val="FF0000"/>
              </a:solidFill>
            </a:endParaRPr>
          </a:p>
          <a:p>
            <a:pPr marL="285750" indent="-285750"/>
            <a:r>
              <a:rPr lang="en-US" dirty="0">
                <a:solidFill>
                  <a:srgbClr val="FF0000"/>
                </a:solidFill>
              </a:rPr>
              <a:t>CSS continued</a:t>
            </a: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330498" y="1077391"/>
            <a:ext cx="5699935" cy="3955526"/>
          </a:xfrm>
          <a:prstGeom prst="rect">
            <a:avLst/>
          </a:prstGeom>
        </p:spPr>
      </p:pic>
    </p:spTree>
    <p:extLst>
      <p:ext uri="{BB962C8B-B14F-4D97-AF65-F5344CB8AC3E}">
        <p14:creationId xmlns:p14="http://schemas.microsoft.com/office/powerpoint/2010/main" val="991268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772891" y="1226447"/>
            <a:ext cx="3365613" cy="359274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Navigation Styling</a:t>
            </a:r>
          </a:p>
          <a:p>
            <a:pPr marL="285750" indent="-285750"/>
            <a:endParaRPr lang="en-US" dirty="0">
              <a:solidFill>
                <a:srgbClr val="FF0000"/>
              </a:solidFill>
            </a:endParaRPr>
          </a:p>
          <a:p>
            <a:pPr marL="285750" indent="-285750"/>
            <a:r>
              <a:rPr lang="en-US" dirty="0">
                <a:solidFill>
                  <a:srgbClr val="FF0000"/>
                </a:solidFill>
              </a:rPr>
              <a:t>Home Button Styling</a:t>
            </a:r>
          </a:p>
          <a:p>
            <a:pPr marL="285750" indent="-285750"/>
            <a:endParaRPr lang="en-US" dirty="0">
              <a:solidFill>
                <a:srgbClr val="FF0000"/>
              </a:solidFill>
            </a:endParaRPr>
          </a:p>
          <a:p>
            <a:pPr marL="285750" indent="-285750"/>
            <a:r>
              <a:rPr lang="en-US" dirty="0">
                <a:solidFill>
                  <a:srgbClr val="FF0000"/>
                </a:solidFill>
              </a:rPr>
              <a:t>Main Section Styling</a:t>
            </a:r>
            <a:endParaRPr dirty="0">
              <a:solidFill>
                <a:srgbClr val="FF0000"/>
              </a:solidFill>
            </a:endParaRP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784248" y="850800"/>
            <a:ext cx="5068952" cy="4209010"/>
          </a:xfrm>
          <a:prstGeom prst="rect">
            <a:avLst/>
          </a:prstGeom>
        </p:spPr>
      </p:pic>
    </p:spTree>
    <p:extLst>
      <p:ext uri="{BB962C8B-B14F-4D97-AF65-F5344CB8AC3E}">
        <p14:creationId xmlns:p14="http://schemas.microsoft.com/office/powerpoint/2010/main" val="2566661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781192" y="1055088"/>
            <a:ext cx="3365613" cy="359274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Profile Container Styling</a:t>
            </a:r>
          </a:p>
          <a:p>
            <a:pPr marL="285750" indent="-285750"/>
            <a:endParaRPr lang="en-US" dirty="0">
              <a:solidFill>
                <a:srgbClr val="FF0000"/>
              </a:solidFill>
            </a:endParaRPr>
          </a:p>
          <a:p>
            <a:pPr marL="285750" indent="-285750"/>
            <a:r>
              <a:rPr lang="en-US" dirty="0">
                <a:solidFill>
                  <a:srgbClr val="FF0000"/>
                </a:solidFill>
              </a:rPr>
              <a:t>Buttons Container Styling</a:t>
            </a:r>
          </a:p>
          <a:p>
            <a:pPr marL="285750" indent="-285750"/>
            <a:endParaRPr lang="en-US" dirty="0">
              <a:solidFill>
                <a:srgbClr val="FF0000"/>
              </a:solidFill>
            </a:endParaRPr>
          </a:p>
          <a:p>
            <a:pPr marL="285750" indent="-285750"/>
            <a:r>
              <a:rPr lang="en-US" dirty="0">
                <a:solidFill>
                  <a:srgbClr val="FF0000"/>
                </a:solidFill>
              </a:rPr>
              <a:t>Heading Styling</a:t>
            </a:r>
            <a:endParaRPr dirty="0">
              <a:solidFill>
                <a:srgbClr val="FF0000"/>
              </a:solidFill>
            </a:endParaRP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725268" y="924450"/>
            <a:ext cx="5127440" cy="4087655"/>
          </a:xfrm>
          <a:prstGeom prst="rect">
            <a:avLst/>
          </a:prstGeom>
        </p:spPr>
      </p:pic>
    </p:spTree>
    <p:extLst>
      <p:ext uri="{BB962C8B-B14F-4D97-AF65-F5344CB8AC3E}">
        <p14:creationId xmlns:p14="http://schemas.microsoft.com/office/powerpoint/2010/main" val="1756297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1124611" y="850800"/>
            <a:ext cx="3365613" cy="359274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Button Styling</a:t>
            </a:r>
          </a:p>
          <a:p>
            <a:pPr marL="285750" indent="-285750"/>
            <a:endParaRPr lang="en-US" dirty="0">
              <a:solidFill>
                <a:srgbClr val="FF0000"/>
              </a:solidFill>
            </a:endParaRPr>
          </a:p>
          <a:p>
            <a:pPr marL="285750" indent="-285750"/>
            <a:r>
              <a:rPr lang="en-US" dirty="0">
                <a:solidFill>
                  <a:srgbClr val="FF0000"/>
                </a:solidFill>
              </a:rPr>
              <a:t>Footer Styling</a:t>
            </a:r>
            <a:endParaRPr dirty="0">
              <a:solidFill>
                <a:srgbClr val="FF0000"/>
              </a:solidFill>
            </a:endParaRP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747570" y="924450"/>
            <a:ext cx="5127440" cy="4087655"/>
          </a:xfrm>
          <a:prstGeom prst="rect">
            <a:avLst/>
          </a:prstGeom>
        </p:spPr>
      </p:pic>
    </p:spTree>
    <p:extLst>
      <p:ext uri="{BB962C8B-B14F-4D97-AF65-F5344CB8AC3E}">
        <p14:creationId xmlns:p14="http://schemas.microsoft.com/office/powerpoint/2010/main" val="208539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510609"/>
          </a:xfrm>
          <a:prstGeom prst="rect">
            <a:avLst/>
          </a:prstGeom>
          <a:noFill/>
          <a:ln>
            <a:noFill/>
          </a:ln>
        </p:spPr>
        <p:txBody>
          <a:bodyPr spcFirstLastPara="1" wrap="square" lIns="91425" tIns="91425" rIns="91425" bIns="91425" anchor="ctr" anchorCtr="0">
            <a:normAutofit/>
          </a:bodyPr>
          <a:lstStyle/>
          <a:p>
            <a:pPr marL="285750" indent="-285750"/>
            <a:r>
              <a:rPr lang="en-US" sz="1000" dirty="0" err="1">
                <a:solidFill>
                  <a:srgbClr val="FF0000"/>
                </a:solidFill>
              </a:rPr>
              <a:t>Session_start</a:t>
            </a:r>
            <a:r>
              <a:rPr lang="en-US" sz="1000" dirty="0">
                <a:solidFill>
                  <a:srgbClr val="FF0000"/>
                </a:solidFill>
              </a:rPr>
              <a:t>(); This initiates a PHP session and checks if a 'user' session is set, storing the result in $</a:t>
            </a:r>
            <a:r>
              <a:rPr lang="en-US" sz="1000" dirty="0" err="1">
                <a:solidFill>
                  <a:srgbClr val="FF0000"/>
                </a:solidFill>
              </a:rPr>
              <a:t>is_logged_in</a:t>
            </a:r>
            <a:r>
              <a:rPr lang="en-US" sz="1000" dirty="0">
                <a:solidFill>
                  <a:srgbClr val="FF0000"/>
                </a:solidFill>
              </a:rPr>
              <a:t> to determine whether the user is logged in or not.</a:t>
            </a:r>
          </a:p>
          <a:p>
            <a:pPr marL="0" indent="0">
              <a:buNone/>
            </a:pPr>
            <a:endParaRPr lang="en-US" sz="1000" dirty="0">
              <a:solidFill>
                <a:srgbClr val="FF0000"/>
              </a:solidFill>
            </a:endParaRPr>
          </a:p>
          <a:p>
            <a:pPr marL="285750" indent="-285750"/>
            <a:r>
              <a:rPr lang="en-US" sz="1000" dirty="0">
                <a:solidFill>
                  <a:srgbClr val="FF0000"/>
                </a:solidFill>
              </a:rPr>
              <a:t>Links to Google Fonts (Roboto and Roboto Mono), which are used for styling the text on the webpage.</a:t>
            </a:r>
          </a:p>
          <a:p>
            <a:pPr marL="0" indent="0">
              <a:buNone/>
            </a:pPr>
            <a:endParaRPr lang="en-US" sz="1000" dirty="0">
              <a:solidFill>
                <a:srgbClr val="FF0000"/>
              </a:solidFill>
            </a:endParaRPr>
          </a:p>
          <a:p>
            <a:pPr marL="285750" indent="-285750"/>
            <a:r>
              <a:rPr lang="en-US" sz="1000" dirty="0">
                <a:solidFill>
                  <a:srgbClr val="FF0000"/>
                </a:solidFill>
              </a:rPr>
              <a:t>The header is styled with a dark background color (#282828), and its content is aligned using flexbox to center items vertically and distribute them horizontally. Padding is added for spacing.</a:t>
            </a:r>
          </a:p>
          <a:p>
            <a:pPr marL="285750" indent="-285750"/>
            <a:endParaRPr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9F6F9748-58B9-177E-81B0-3FC3B6125F87}"/>
              </a:ext>
            </a:extLst>
          </p:cNvPr>
          <p:cNvPicPr>
            <a:picLocks noChangeAspect="1"/>
          </p:cNvPicPr>
          <p:nvPr/>
        </p:nvPicPr>
        <p:blipFill>
          <a:blip r:embed="rId3"/>
          <a:stretch>
            <a:fillRect/>
          </a:stretch>
        </p:blipFill>
        <p:spPr>
          <a:xfrm>
            <a:off x="2995960" y="1329592"/>
            <a:ext cx="6148039" cy="372562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226535" y="1157007"/>
            <a:ext cx="3365613" cy="359274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Home Button Styling</a:t>
            </a:r>
          </a:p>
          <a:p>
            <a:pPr marL="285750" indent="-285750"/>
            <a:endParaRPr lang="en-US" dirty="0">
              <a:solidFill>
                <a:srgbClr val="FF0000"/>
              </a:solidFill>
            </a:endParaRPr>
          </a:p>
          <a:p>
            <a:pPr marL="285750" indent="-285750"/>
            <a:r>
              <a:rPr lang="en-US" dirty="0">
                <a:solidFill>
                  <a:srgbClr val="FF0000"/>
                </a:solidFill>
              </a:rPr>
              <a:t>Logout Link (&lt;a </a:t>
            </a:r>
            <a:r>
              <a:rPr lang="en-US" dirty="0" err="1">
                <a:solidFill>
                  <a:srgbClr val="FF0000"/>
                </a:solidFill>
              </a:rPr>
              <a:t>href</a:t>
            </a:r>
            <a:r>
              <a:rPr lang="en-US" dirty="0">
                <a:solidFill>
                  <a:srgbClr val="FF0000"/>
                </a:solidFill>
              </a:rPr>
              <a:t>="</a:t>
            </a:r>
            <a:r>
              <a:rPr lang="en-US" dirty="0" err="1">
                <a:solidFill>
                  <a:srgbClr val="FF0000"/>
                </a:solidFill>
              </a:rPr>
              <a:t>logout.php</a:t>
            </a:r>
            <a:r>
              <a:rPr lang="en-US" dirty="0">
                <a:solidFill>
                  <a:srgbClr val="FF0000"/>
                </a:solidFill>
              </a:rPr>
              <a:t>"&gt;Logout&lt;/a&gt;), A clickable link that allows the user to log out of their account, ensuring easy navigation and session management.</a:t>
            </a:r>
            <a:endParaRPr dirty="0">
              <a:solidFill>
                <a:srgbClr val="FF0000"/>
              </a:solidFill>
            </a:endParaRP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592148" y="963189"/>
            <a:ext cx="5438285" cy="4010177"/>
          </a:xfrm>
          <a:prstGeom prst="rect">
            <a:avLst/>
          </a:prstGeom>
        </p:spPr>
      </p:pic>
    </p:spTree>
    <p:extLst>
      <p:ext uri="{BB962C8B-B14F-4D97-AF65-F5344CB8AC3E}">
        <p14:creationId xmlns:p14="http://schemas.microsoft.com/office/powerpoint/2010/main" val="1932106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03" name="Google Shape;303;p29"/>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04" name="Google Shape;304;p29"/>
          <p:cNvSpPr txBox="1">
            <a:spLocks noGrp="1"/>
          </p:cNvSpPr>
          <p:nvPr>
            <p:ph type="body" idx="1"/>
          </p:nvPr>
        </p:nvSpPr>
        <p:spPr>
          <a:xfrm>
            <a:off x="239286" y="1344236"/>
            <a:ext cx="3365613" cy="3592743"/>
          </a:xfrm>
          <a:prstGeom prst="rect">
            <a:avLst/>
          </a:prstGeom>
          <a:noFill/>
          <a:ln>
            <a:noFill/>
          </a:ln>
        </p:spPr>
        <p:txBody>
          <a:bodyPr spcFirstLastPara="1" wrap="square" lIns="91425" tIns="91425" rIns="91425" bIns="91425" anchor="ctr" anchorCtr="0">
            <a:normAutofit fontScale="92500"/>
          </a:bodyPr>
          <a:lstStyle/>
          <a:p>
            <a:pPr marL="285750" indent="-285750"/>
            <a:r>
              <a:rPr lang="en-US" dirty="0">
                <a:solidFill>
                  <a:srgbClr val="FF0000"/>
                </a:solidFill>
              </a:rPr>
              <a:t>Header and Navigation</a:t>
            </a:r>
          </a:p>
          <a:p>
            <a:pPr marL="285750" indent="-285750"/>
            <a:endParaRPr lang="en-US" dirty="0">
              <a:solidFill>
                <a:srgbClr val="FF0000"/>
              </a:solidFill>
            </a:endParaRPr>
          </a:p>
          <a:p>
            <a:pPr marL="285750" indent="-285750"/>
            <a:r>
              <a:rPr lang="en-US" dirty="0">
                <a:solidFill>
                  <a:srgbClr val="FF0000"/>
                </a:solidFill>
              </a:rPr>
              <a:t>Profile Container</a:t>
            </a:r>
          </a:p>
          <a:p>
            <a:pPr marL="285750" indent="-285750"/>
            <a:endParaRPr lang="en-US" dirty="0">
              <a:solidFill>
                <a:srgbClr val="FF0000"/>
              </a:solidFill>
            </a:endParaRPr>
          </a:p>
          <a:p>
            <a:pPr marL="285750" indent="-285750"/>
            <a:r>
              <a:rPr lang="en-US" dirty="0">
                <a:solidFill>
                  <a:srgbClr val="FF0000"/>
                </a:solidFill>
              </a:rPr>
              <a:t>Greeting Heading (&lt;h1&gt;Welcome, &lt;?</a:t>
            </a:r>
            <a:r>
              <a:rPr lang="en-US" dirty="0" err="1">
                <a:solidFill>
                  <a:srgbClr val="FF0000"/>
                </a:solidFill>
              </a:rPr>
              <a:t>php</a:t>
            </a:r>
            <a:r>
              <a:rPr lang="en-US" dirty="0">
                <a:solidFill>
                  <a:srgbClr val="FF0000"/>
                </a:solidFill>
              </a:rPr>
              <a:t> echo </a:t>
            </a:r>
            <a:r>
              <a:rPr lang="en-US" dirty="0" err="1">
                <a:solidFill>
                  <a:srgbClr val="FF0000"/>
                </a:solidFill>
              </a:rPr>
              <a:t>htmlspecialchars</a:t>
            </a:r>
            <a:r>
              <a:rPr lang="en-US" dirty="0">
                <a:solidFill>
                  <a:srgbClr val="FF0000"/>
                </a:solidFill>
              </a:rPr>
              <a:t>($</a:t>
            </a:r>
            <a:r>
              <a:rPr lang="en-US" dirty="0" err="1">
                <a:solidFill>
                  <a:srgbClr val="FF0000"/>
                </a:solidFill>
              </a:rPr>
              <a:t>userRow</a:t>
            </a:r>
            <a:r>
              <a:rPr lang="en-US" dirty="0">
                <a:solidFill>
                  <a:srgbClr val="FF0000"/>
                </a:solidFill>
              </a:rPr>
              <a:t>['</a:t>
            </a:r>
            <a:r>
              <a:rPr lang="en-US" dirty="0" err="1">
                <a:solidFill>
                  <a:srgbClr val="FF0000"/>
                </a:solidFill>
              </a:rPr>
              <a:t>fname</a:t>
            </a:r>
            <a:r>
              <a:rPr lang="en-US" dirty="0">
                <a:solidFill>
                  <a:srgbClr val="FF0000"/>
                </a:solidFill>
              </a:rPr>
              <a:t>']); ?&gt;, outputs a personalized greeting with the user's first name, securely rendering the value to prevent XSS attacks using </a:t>
            </a:r>
            <a:r>
              <a:rPr lang="en-US" dirty="0" err="1">
                <a:solidFill>
                  <a:srgbClr val="FF0000"/>
                </a:solidFill>
              </a:rPr>
              <a:t>htmlspecialchars</a:t>
            </a:r>
            <a:r>
              <a:rPr lang="en-US" dirty="0">
                <a:solidFill>
                  <a:srgbClr val="FF0000"/>
                </a:solidFill>
              </a:rPr>
              <a:t>()</a:t>
            </a:r>
          </a:p>
          <a:p>
            <a:pPr marL="285750" indent="-285750"/>
            <a:endParaRPr lang="en-US" dirty="0">
              <a:solidFill>
                <a:srgbClr val="FF0000"/>
              </a:solidFill>
            </a:endParaRPr>
          </a:p>
          <a:p>
            <a:pPr marL="285750" indent="-285750"/>
            <a:r>
              <a:rPr lang="en-US" dirty="0">
                <a:solidFill>
                  <a:srgbClr val="FF0000"/>
                </a:solidFill>
              </a:rPr>
              <a:t>User Information Display</a:t>
            </a:r>
          </a:p>
          <a:p>
            <a:pPr marL="285750" indent="-285750"/>
            <a:endParaRPr lang="en-US" dirty="0">
              <a:solidFill>
                <a:srgbClr val="FF0000"/>
              </a:solidFill>
            </a:endParaRPr>
          </a:p>
          <a:p>
            <a:pPr marL="285750" indent="-285750"/>
            <a:r>
              <a:rPr lang="en-US" dirty="0">
                <a:solidFill>
                  <a:srgbClr val="FF0000"/>
                </a:solidFill>
              </a:rPr>
              <a:t>Buttons Container</a:t>
            </a:r>
          </a:p>
          <a:p>
            <a:pPr marL="285750" indent="-285750"/>
            <a:endParaRPr lang="en-US" dirty="0">
              <a:solidFill>
                <a:srgbClr val="FF0000"/>
              </a:solidFill>
            </a:endParaRPr>
          </a:p>
          <a:p>
            <a:pPr marL="285750" indent="-285750"/>
            <a:r>
              <a:rPr lang="en-US" dirty="0">
                <a:solidFill>
                  <a:srgbClr val="FF0000"/>
                </a:solidFill>
              </a:rPr>
              <a:t>Footer</a:t>
            </a:r>
            <a:endParaRPr dirty="0">
              <a:solidFill>
                <a:srgbClr val="FF0000"/>
              </a:solidFill>
            </a:endParaRPr>
          </a:p>
        </p:txBody>
      </p:sp>
      <p:pic>
        <p:nvPicPr>
          <p:cNvPr id="3" name="Picture 2">
            <a:extLst>
              <a:ext uri="{FF2B5EF4-FFF2-40B4-BE49-F238E27FC236}">
                <a16:creationId xmlns:a16="http://schemas.microsoft.com/office/drawing/2014/main" id="{27F5F1E4-CF06-1AFD-AB0E-A3BB9A410906}"/>
              </a:ext>
            </a:extLst>
          </p:cNvPr>
          <p:cNvPicPr>
            <a:picLocks noChangeAspect="1"/>
          </p:cNvPicPr>
          <p:nvPr/>
        </p:nvPicPr>
        <p:blipFill>
          <a:blip r:embed="rId3"/>
          <a:srcRect/>
          <a:stretch/>
        </p:blipFill>
        <p:spPr>
          <a:xfrm>
            <a:off x="3604899" y="963189"/>
            <a:ext cx="5412783" cy="4010177"/>
          </a:xfrm>
          <a:prstGeom prst="rect">
            <a:avLst/>
          </a:prstGeom>
        </p:spPr>
      </p:pic>
    </p:spTree>
    <p:extLst>
      <p:ext uri="{BB962C8B-B14F-4D97-AF65-F5344CB8AC3E}">
        <p14:creationId xmlns:p14="http://schemas.microsoft.com/office/powerpoint/2010/main" val="552352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Logout.php page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Logout Page Information</a:t>
            </a:r>
            <a:endParaRPr/>
          </a:p>
        </p:txBody>
      </p:sp>
      <p:sp>
        <p:nvSpPr>
          <p:cNvPr id="315" name="Google Shape;315;p31"/>
          <p:cNvSpPr txBox="1">
            <a:spLocks noGrp="1"/>
          </p:cNvSpPr>
          <p:nvPr>
            <p:ph type="body" idx="1"/>
          </p:nvPr>
        </p:nvSpPr>
        <p:spPr>
          <a:xfrm>
            <a:off x="1297500" y="1197374"/>
            <a:ext cx="7764724" cy="3880147"/>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a:t>
            </a:r>
            <a:r>
              <a:rPr lang="en-US" dirty="0" err="1">
                <a:solidFill>
                  <a:srgbClr val="FF0000"/>
                </a:solidFill>
              </a:rPr>
              <a:t>logout.php</a:t>
            </a:r>
            <a:r>
              <a:rPr lang="en-US" dirty="0">
                <a:solidFill>
                  <a:srgbClr val="FF0000"/>
                </a:solidFill>
              </a:rPr>
              <a:t> page is responsible for securely logging the user out of their session. It begins by starting the session to ensure session data is accessible, then destroys all session data using </a:t>
            </a:r>
            <a:r>
              <a:rPr lang="en-US" dirty="0" err="1">
                <a:solidFill>
                  <a:srgbClr val="FF0000"/>
                </a:solidFill>
              </a:rPr>
              <a:t>session_destroy</a:t>
            </a:r>
            <a:r>
              <a:rPr lang="en-US" dirty="0">
                <a:solidFill>
                  <a:srgbClr val="FF0000"/>
                </a:solidFill>
              </a:rPr>
              <a:t>(). After clearing the session, it redirects the user to the login page (</a:t>
            </a:r>
            <a:r>
              <a:rPr lang="en-US" dirty="0" err="1">
                <a:solidFill>
                  <a:srgbClr val="FF0000"/>
                </a:solidFill>
              </a:rPr>
              <a:t>login.php</a:t>
            </a:r>
            <a:r>
              <a:rPr lang="en-US" dirty="0">
                <a:solidFill>
                  <a:srgbClr val="FF0000"/>
                </a:solidFill>
              </a:rPr>
              <a:t>) to allow them to log back in or remain logged out. This script ensures that all user data is properly cleared, and the user is redirected to a secure state after logging out.</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Session Termination: The page uses </a:t>
            </a:r>
            <a:r>
              <a:rPr lang="en-US" dirty="0" err="1">
                <a:solidFill>
                  <a:srgbClr val="FF0000"/>
                </a:solidFill>
              </a:rPr>
              <a:t>session_destroy</a:t>
            </a:r>
            <a:r>
              <a:rPr lang="en-US" dirty="0">
                <a:solidFill>
                  <a:srgbClr val="FF0000"/>
                </a:solidFill>
              </a:rPr>
              <a:t>() to completely terminate the user's session, ensuring all session data is removed.</a:t>
            </a:r>
          </a:p>
          <a:p>
            <a:pPr marL="285750" indent="-285750">
              <a:spcBef>
                <a:spcPts val="1200"/>
              </a:spcBef>
              <a:spcAft>
                <a:spcPts val="1200"/>
              </a:spcAft>
            </a:pPr>
            <a:r>
              <a:rPr lang="en-US" dirty="0">
                <a:solidFill>
                  <a:srgbClr val="FF0000"/>
                </a:solidFill>
              </a:rPr>
              <a:t>Redirection to Login: After destroying the session, the user is immediately redirected to the login page, guiding them to a secure login state.</a:t>
            </a:r>
          </a:p>
          <a:p>
            <a:pPr marL="285750" indent="-285750">
              <a:spcBef>
                <a:spcPts val="1200"/>
              </a:spcBef>
              <a:spcAft>
                <a:spcPts val="1200"/>
              </a:spcAft>
            </a:pPr>
            <a:r>
              <a:rPr lang="en-US" dirty="0">
                <a:solidFill>
                  <a:srgbClr val="FF0000"/>
                </a:solidFill>
              </a:rPr>
              <a:t>Security: The page ensures that once the session is destroyed, the script execution stops, preventing any further actions after logging out.</a:t>
            </a:r>
          </a:p>
          <a:p>
            <a:pPr marL="285750" indent="-285750">
              <a:spcBef>
                <a:spcPts val="1200"/>
              </a:spcBef>
              <a:spcAft>
                <a:spcPts val="1200"/>
              </a:spcAft>
            </a:pPr>
            <a:endParaRPr lang="en-US" dirty="0">
              <a:solidFill>
                <a:srgbClr val="FF0000"/>
              </a:solidFill>
            </a:endParaRPr>
          </a:p>
          <a:p>
            <a:pPr marL="285750" indent="-285750">
              <a:spcBef>
                <a:spcPts val="1200"/>
              </a:spcBef>
              <a:spcAft>
                <a:spcPts val="1200"/>
              </a:spcAft>
            </a:pPr>
            <a:endParaRPr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21" name="Google Shape;321;p32"/>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22" name="Google Shape;322;p32"/>
          <p:cNvSpPr txBox="1">
            <a:spLocks noGrp="1"/>
          </p:cNvSpPr>
          <p:nvPr>
            <p:ph type="body" idx="1"/>
          </p:nvPr>
        </p:nvSpPr>
        <p:spPr>
          <a:xfrm>
            <a:off x="101897" y="1239141"/>
            <a:ext cx="2958790" cy="3951116"/>
          </a:xfrm>
          <a:prstGeom prst="rect">
            <a:avLst/>
          </a:prstGeom>
          <a:noFill/>
          <a:ln>
            <a:noFill/>
          </a:ln>
        </p:spPr>
        <p:txBody>
          <a:bodyPr spcFirstLastPara="1" wrap="square" lIns="91425" tIns="91425" rIns="91425" bIns="91425" anchor="ctr" anchorCtr="0">
            <a:normAutofit fontScale="77500" lnSpcReduction="20000"/>
          </a:bodyPr>
          <a:lstStyle/>
          <a:p>
            <a:pPr marL="285750" indent="-285750"/>
            <a:r>
              <a:rPr lang="en-US" dirty="0" err="1">
                <a:solidFill>
                  <a:srgbClr val="FF0000"/>
                </a:solidFill>
              </a:rPr>
              <a:t>session_start</a:t>
            </a:r>
            <a:r>
              <a:rPr lang="en-US" dirty="0">
                <a:solidFill>
                  <a:srgbClr val="FF0000"/>
                </a:solidFill>
              </a:rPr>
              <a:t>(); Initiates or resumes the current session, ensuring session data is accessible before proceeding with the logout process.</a:t>
            </a:r>
          </a:p>
          <a:p>
            <a:pPr marL="285750" indent="-285750"/>
            <a:endParaRPr lang="en-US" dirty="0">
              <a:solidFill>
                <a:srgbClr val="FF0000"/>
              </a:solidFill>
            </a:endParaRPr>
          </a:p>
          <a:p>
            <a:pPr marL="285750" indent="-285750"/>
            <a:r>
              <a:rPr lang="en-US" dirty="0" err="1">
                <a:solidFill>
                  <a:srgbClr val="FF0000"/>
                </a:solidFill>
              </a:rPr>
              <a:t>session_unset</a:t>
            </a:r>
            <a:r>
              <a:rPr lang="en-US" dirty="0">
                <a:solidFill>
                  <a:srgbClr val="FF0000"/>
                </a:solidFill>
              </a:rPr>
              <a:t>(); Unsets all session variables, clearing any data stored in the session without destroying the session itself.</a:t>
            </a:r>
          </a:p>
          <a:p>
            <a:pPr marL="285750" indent="-285750"/>
            <a:endParaRPr lang="en-US" dirty="0">
              <a:solidFill>
                <a:srgbClr val="FF0000"/>
              </a:solidFill>
            </a:endParaRPr>
          </a:p>
          <a:p>
            <a:pPr marL="285750" indent="-285750"/>
            <a:r>
              <a:rPr lang="en-US" dirty="0" err="1">
                <a:solidFill>
                  <a:srgbClr val="FF0000"/>
                </a:solidFill>
              </a:rPr>
              <a:t>session_destroy</a:t>
            </a:r>
            <a:r>
              <a:rPr lang="en-US" dirty="0">
                <a:solidFill>
                  <a:srgbClr val="FF0000"/>
                </a:solidFill>
              </a:rPr>
              <a:t>(); Destroys the session, completely removing any session data, and ending the session for the user.</a:t>
            </a:r>
          </a:p>
          <a:p>
            <a:pPr marL="285750" indent="-285750"/>
            <a:endParaRPr lang="en-US" dirty="0">
              <a:solidFill>
                <a:srgbClr val="FF0000"/>
              </a:solidFill>
            </a:endParaRPr>
          </a:p>
          <a:p>
            <a:pPr marL="285750" indent="-285750"/>
            <a:r>
              <a:rPr lang="en-US" dirty="0">
                <a:solidFill>
                  <a:srgbClr val="FF0000"/>
                </a:solidFill>
              </a:rPr>
              <a:t>header('Location: </a:t>
            </a:r>
            <a:r>
              <a:rPr lang="en-US" dirty="0" err="1">
                <a:solidFill>
                  <a:srgbClr val="FF0000"/>
                </a:solidFill>
              </a:rPr>
              <a:t>login.php</a:t>
            </a:r>
            <a:r>
              <a:rPr lang="en-US" dirty="0">
                <a:solidFill>
                  <a:srgbClr val="FF0000"/>
                </a:solidFill>
              </a:rPr>
              <a:t>’); Redirects the user to the login page after the session is destroyed, ensuring they cannot access restricted pages without logging back in.</a:t>
            </a:r>
          </a:p>
          <a:p>
            <a:pPr marL="285750" indent="-285750"/>
            <a:endParaRPr lang="en-US" dirty="0">
              <a:solidFill>
                <a:srgbClr val="FF0000"/>
              </a:solidFill>
            </a:endParaRPr>
          </a:p>
          <a:p>
            <a:pPr marL="285750" indent="-285750"/>
            <a:r>
              <a:rPr lang="en-US" dirty="0">
                <a:solidFill>
                  <a:srgbClr val="FF0000"/>
                </a:solidFill>
              </a:rPr>
              <a:t>exit();Stops the script execution immediately after the redirection to ensure no further code is run after the session is destroyed.</a:t>
            </a:r>
          </a:p>
          <a:p>
            <a:pPr marL="285750" indent="-285750"/>
            <a:endParaRPr lang="en-US" dirty="0">
              <a:solidFill>
                <a:srgbClr val="FF0000"/>
              </a:solidFill>
            </a:endParaRPr>
          </a:p>
          <a:p>
            <a:pPr marL="285750" indent="-285750"/>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2A9E14D2-A820-5CC5-95AA-960D765D2BA5}"/>
              </a:ext>
            </a:extLst>
          </p:cNvPr>
          <p:cNvPicPr>
            <a:picLocks noChangeAspect="1"/>
          </p:cNvPicPr>
          <p:nvPr/>
        </p:nvPicPr>
        <p:blipFill>
          <a:blip r:embed="rId3"/>
          <a:stretch>
            <a:fillRect/>
          </a:stretch>
        </p:blipFill>
        <p:spPr>
          <a:xfrm>
            <a:off x="3111432" y="1239141"/>
            <a:ext cx="5930671" cy="3510609"/>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t>404 Error Page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404 Error Page Page Information</a:t>
            </a:r>
            <a:endParaRPr/>
          </a:p>
        </p:txBody>
      </p:sp>
      <p:sp>
        <p:nvSpPr>
          <p:cNvPr id="333" name="Google Shape;333;p34"/>
          <p:cNvSpPr txBox="1">
            <a:spLocks noGrp="1"/>
          </p:cNvSpPr>
          <p:nvPr>
            <p:ph type="body" idx="1"/>
          </p:nvPr>
        </p:nvSpPr>
        <p:spPr>
          <a:xfrm>
            <a:off x="1297499" y="1197374"/>
            <a:ext cx="7779593" cy="3805805"/>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sz="1600" dirty="0"/>
              <a:t>Description:</a:t>
            </a:r>
            <a:endParaRPr sz="1600" dirty="0"/>
          </a:p>
          <a:p>
            <a:pPr marL="171450" lvl="0" indent="0" algn="l" rtl="0">
              <a:lnSpc>
                <a:spcPct val="115000"/>
              </a:lnSpc>
              <a:spcBef>
                <a:spcPts val="1200"/>
              </a:spcBef>
              <a:spcAft>
                <a:spcPts val="0"/>
              </a:spcAft>
              <a:buSzPts val="1300"/>
              <a:buNone/>
            </a:pPr>
            <a:r>
              <a:rPr lang="en-US" dirty="0">
                <a:solidFill>
                  <a:srgbClr val="FF0000"/>
                </a:solidFill>
              </a:rPr>
              <a:t>The 404.php page is a custom error page designed to handle "Page Not Found" (404) errors when users try to access a page that doesn't exist. It displays a clear "Error 404" message and provides a link for users to return to the homepage. The page is styled with a clean and simple design, using a light background and a red error message to signal the issue. The purpose of the page is to guide users back to the main site gracefully when they encounter an error, rather than displaying a generic server error message.</a:t>
            </a:r>
            <a:endParaRPr dirty="0"/>
          </a:p>
          <a:p>
            <a:pPr marL="0" lvl="0" indent="0" algn="l" rtl="0">
              <a:lnSpc>
                <a:spcPct val="115000"/>
              </a:lnSpc>
              <a:spcBef>
                <a:spcPts val="1200"/>
              </a:spcBef>
              <a:spcAft>
                <a:spcPts val="0"/>
              </a:spcAft>
              <a:buSzPts val="1300"/>
              <a:buNone/>
            </a:pPr>
            <a:r>
              <a:rPr lang="en" sz="1600" dirty="0"/>
              <a:t>Key Points about the Page:</a:t>
            </a:r>
            <a:endParaRPr sz="1600" dirty="0"/>
          </a:p>
          <a:p>
            <a:pPr marL="285750" indent="-285750">
              <a:spcBef>
                <a:spcPts val="1200"/>
              </a:spcBef>
              <a:spcAft>
                <a:spcPts val="1200"/>
              </a:spcAft>
            </a:pPr>
            <a:r>
              <a:rPr lang="en-US" dirty="0">
                <a:solidFill>
                  <a:srgbClr val="FF0000"/>
                </a:solidFill>
              </a:rPr>
              <a:t>Error Handling</a:t>
            </a:r>
          </a:p>
          <a:p>
            <a:pPr marL="285750" indent="-285750">
              <a:spcBef>
                <a:spcPts val="1200"/>
              </a:spcBef>
              <a:spcAft>
                <a:spcPts val="1200"/>
              </a:spcAft>
            </a:pPr>
            <a:r>
              <a:rPr lang="en-US" dirty="0">
                <a:solidFill>
                  <a:srgbClr val="FF0000"/>
                </a:solidFill>
              </a:rPr>
              <a:t>User Navigation</a:t>
            </a:r>
          </a:p>
          <a:p>
            <a:pPr marL="285750" indent="-285750">
              <a:spcBef>
                <a:spcPts val="1200"/>
              </a:spcBef>
              <a:spcAft>
                <a:spcPts val="1200"/>
              </a:spcAft>
            </a:pPr>
            <a:r>
              <a:rPr lang="en-US" dirty="0">
                <a:solidFill>
                  <a:srgbClr val="FF0000"/>
                </a:solidFill>
              </a:rPr>
              <a:t>Simple and Clean Design</a:t>
            </a:r>
            <a:endParaRPr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39" name="Google Shape;339;p3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40" name="Google Shape;340;p35"/>
          <p:cNvSpPr txBox="1">
            <a:spLocks noGrp="1"/>
          </p:cNvSpPr>
          <p:nvPr>
            <p:ph type="body" idx="1"/>
          </p:nvPr>
        </p:nvSpPr>
        <p:spPr>
          <a:xfrm>
            <a:off x="850728" y="1605216"/>
            <a:ext cx="3403200" cy="2911200"/>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Meta Viewport Tag</a:t>
            </a:r>
          </a:p>
          <a:p>
            <a:pPr marL="285750" indent="-285750"/>
            <a:endParaRPr lang="en-US" dirty="0">
              <a:solidFill>
                <a:srgbClr val="FF0000"/>
              </a:solidFill>
            </a:endParaRPr>
          </a:p>
          <a:p>
            <a:pPr marL="285750" indent="-285750"/>
            <a:r>
              <a:rPr lang="en-US" dirty="0">
                <a:solidFill>
                  <a:srgbClr val="FF0000"/>
                </a:solidFill>
              </a:rPr>
              <a:t>Title Tag</a:t>
            </a:r>
          </a:p>
          <a:p>
            <a:pPr marL="285750" indent="-285750"/>
            <a:endParaRPr lang="en-US" dirty="0">
              <a:solidFill>
                <a:srgbClr val="FF0000"/>
              </a:solidFill>
            </a:endParaRPr>
          </a:p>
          <a:p>
            <a:pPr marL="285750" indent="-285750"/>
            <a:r>
              <a:rPr lang="en-US" dirty="0">
                <a:solidFill>
                  <a:srgbClr val="FF0000"/>
                </a:solidFill>
              </a:rPr>
              <a:t>Body Styling</a:t>
            </a:r>
          </a:p>
          <a:p>
            <a:pPr marL="285750" indent="-285750"/>
            <a:endParaRPr lang="en-US" dirty="0">
              <a:solidFill>
                <a:srgbClr val="FF0000"/>
              </a:solidFill>
            </a:endParaRPr>
          </a:p>
          <a:p>
            <a:pPr marL="285750" indent="-285750"/>
            <a:r>
              <a:rPr lang="en-US" dirty="0">
                <a:solidFill>
                  <a:srgbClr val="FF0000"/>
                </a:solidFill>
              </a:rPr>
              <a:t>Heading</a:t>
            </a:r>
          </a:p>
          <a:p>
            <a:pPr marL="285750" indent="-285750"/>
            <a:endParaRPr lang="en-US" dirty="0">
              <a:solidFill>
                <a:srgbClr val="FF0000"/>
              </a:solidFill>
            </a:endParaRPr>
          </a:p>
          <a:p>
            <a:pPr marL="285750" indent="-285750"/>
            <a:r>
              <a:rPr lang="en-US" dirty="0">
                <a:solidFill>
                  <a:srgbClr val="FF0000"/>
                </a:solidFill>
              </a:rPr>
              <a:t>Paragraph Styling</a:t>
            </a:r>
          </a:p>
          <a:p>
            <a:pPr marL="285750" indent="-285750"/>
            <a:endParaRPr lang="en-US" dirty="0">
              <a:solidFill>
                <a:srgbClr val="FF0000"/>
              </a:solidFill>
            </a:endParaRPr>
          </a:p>
          <a:p>
            <a:pPr marL="285750" indent="-285750"/>
            <a:r>
              <a:rPr lang="en-US" dirty="0">
                <a:solidFill>
                  <a:srgbClr val="FF0000"/>
                </a:solidFill>
              </a:rPr>
              <a:t>Link Styling</a:t>
            </a:r>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7491C4DE-749D-DD5D-9A23-3C1BDFDBA741}"/>
              </a:ext>
            </a:extLst>
          </p:cNvPr>
          <p:cNvPicPr>
            <a:picLocks noChangeAspect="1"/>
          </p:cNvPicPr>
          <p:nvPr/>
        </p:nvPicPr>
        <p:blipFill>
          <a:blip r:embed="rId3"/>
          <a:stretch>
            <a:fillRect/>
          </a:stretch>
        </p:blipFill>
        <p:spPr>
          <a:xfrm>
            <a:off x="3807155" y="924450"/>
            <a:ext cx="5162686" cy="404399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Code Screenshot</a:t>
            </a:r>
            <a:endParaRPr/>
          </a:p>
        </p:txBody>
      </p:sp>
      <p:sp>
        <p:nvSpPr>
          <p:cNvPr id="339" name="Google Shape;339;p35"/>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40" name="Google Shape;340;p35"/>
          <p:cNvSpPr txBox="1">
            <a:spLocks noGrp="1"/>
          </p:cNvSpPr>
          <p:nvPr>
            <p:ph type="body" idx="1"/>
          </p:nvPr>
        </p:nvSpPr>
        <p:spPr>
          <a:xfrm>
            <a:off x="544199" y="1627519"/>
            <a:ext cx="3403200" cy="2911200"/>
          </a:xfrm>
          <a:prstGeom prst="rect">
            <a:avLst/>
          </a:prstGeom>
          <a:noFill/>
          <a:ln>
            <a:noFill/>
          </a:ln>
        </p:spPr>
        <p:txBody>
          <a:bodyPr spcFirstLastPara="1" wrap="square" lIns="91425" tIns="91425" rIns="91425" bIns="91425" anchor="ctr" anchorCtr="0">
            <a:normAutofit fontScale="77500" lnSpcReduction="20000"/>
          </a:bodyPr>
          <a:lstStyle/>
          <a:p>
            <a:pPr marL="285750" indent="-285750"/>
            <a:r>
              <a:rPr lang="en-US" dirty="0">
                <a:solidFill>
                  <a:srgbClr val="FF0000"/>
                </a:solidFill>
              </a:rPr>
              <a:t>Link </a:t>
            </a:r>
          </a:p>
          <a:p>
            <a:pPr marL="0" indent="0">
              <a:buNone/>
            </a:pPr>
            <a:endParaRPr lang="en-US" dirty="0">
              <a:solidFill>
                <a:srgbClr val="FF0000"/>
              </a:solidFill>
            </a:endParaRPr>
          </a:p>
          <a:p>
            <a:pPr marL="285750" indent="-285750"/>
            <a:r>
              <a:rPr lang="en-US" dirty="0">
                <a:solidFill>
                  <a:srgbClr val="FF0000"/>
                </a:solidFill>
              </a:rPr>
              <a:t>Link Hover Effect </a:t>
            </a:r>
          </a:p>
          <a:p>
            <a:pPr marL="285750" indent="-285750"/>
            <a:endParaRPr lang="en-US" dirty="0">
              <a:solidFill>
                <a:srgbClr val="FF0000"/>
              </a:solidFill>
            </a:endParaRPr>
          </a:p>
          <a:p>
            <a:pPr marL="285750" indent="-285750"/>
            <a:r>
              <a:rPr lang="en-US" dirty="0">
                <a:solidFill>
                  <a:srgbClr val="FF0000"/>
                </a:solidFill>
              </a:rPr>
              <a:t>Footer Styling</a:t>
            </a:r>
          </a:p>
          <a:p>
            <a:pPr marL="285750" indent="-285750"/>
            <a:endParaRPr lang="en-US" dirty="0">
              <a:solidFill>
                <a:srgbClr val="FF0000"/>
              </a:solidFill>
            </a:endParaRPr>
          </a:p>
          <a:p>
            <a:pPr marL="285750" indent="-285750"/>
            <a:r>
              <a:rPr lang="en-US" dirty="0">
                <a:solidFill>
                  <a:srgbClr val="FF0000"/>
                </a:solidFill>
              </a:rPr>
              <a:t>Error Message (&lt;h1&gt;Error 404&lt;/h1&gt;), Displays a large, bold "Error 404" message at the top of the page, making it clear that the requested page was not found.</a:t>
            </a:r>
          </a:p>
          <a:p>
            <a:pPr marL="285750" indent="-285750"/>
            <a:endParaRPr lang="en-US" dirty="0">
              <a:solidFill>
                <a:srgbClr val="FF0000"/>
              </a:solidFill>
            </a:endParaRPr>
          </a:p>
          <a:p>
            <a:pPr marL="285750" indent="-285750"/>
            <a:r>
              <a:rPr lang="en-US" dirty="0">
                <a:solidFill>
                  <a:srgbClr val="FF0000"/>
                </a:solidFill>
              </a:rPr>
              <a:t>Back to Homepage Link (&lt;a </a:t>
            </a:r>
            <a:r>
              <a:rPr lang="en-US" dirty="0" err="1">
                <a:solidFill>
                  <a:srgbClr val="FF0000"/>
                </a:solidFill>
              </a:rPr>
              <a:t>href</a:t>
            </a:r>
            <a:r>
              <a:rPr lang="en-US" dirty="0">
                <a:solidFill>
                  <a:srgbClr val="FF0000"/>
                </a:solidFill>
              </a:rPr>
              <a:t>="</a:t>
            </a:r>
            <a:r>
              <a:rPr lang="en-US" dirty="0" err="1">
                <a:solidFill>
                  <a:srgbClr val="FF0000"/>
                </a:solidFill>
              </a:rPr>
              <a:t>index.php</a:t>
            </a:r>
            <a:r>
              <a:rPr lang="en-US" dirty="0">
                <a:solidFill>
                  <a:srgbClr val="FF0000"/>
                </a:solidFill>
              </a:rPr>
              <a:t>"&gt;...), Provides a clickable link that redirects the user back to the homepage, allowing them to navigate away from the error page.</a:t>
            </a:r>
          </a:p>
          <a:p>
            <a:pPr marL="285750" indent="-285750"/>
            <a:endParaRPr lang="en-US" dirty="0">
              <a:solidFill>
                <a:srgbClr val="FF0000"/>
              </a:solidFill>
            </a:endParaRPr>
          </a:p>
          <a:p>
            <a:pPr marL="285750" indent="-285750"/>
            <a:r>
              <a:rPr lang="en-US" dirty="0">
                <a:solidFill>
                  <a:srgbClr val="FF0000"/>
                </a:solidFill>
              </a:rPr>
              <a:t>Dynamic Copyright in Footer (&lt;?</a:t>
            </a:r>
            <a:r>
              <a:rPr lang="en-US" dirty="0" err="1">
                <a:solidFill>
                  <a:srgbClr val="FF0000"/>
                </a:solidFill>
              </a:rPr>
              <a:t>php</a:t>
            </a:r>
            <a:r>
              <a:rPr lang="en-US" dirty="0">
                <a:solidFill>
                  <a:srgbClr val="FF0000"/>
                </a:solidFill>
              </a:rPr>
              <a:t> echo date('Y'); ?&gt;)</a:t>
            </a:r>
          </a:p>
          <a:p>
            <a:pPr marL="285750" indent="-285750"/>
            <a:endParaRPr dirty="0">
              <a:solidFill>
                <a:srgbClr val="FF0000"/>
              </a:solidFill>
            </a:endParaRPr>
          </a:p>
        </p:txBody>
      </p:sp>
      <p:pic>
        <p:nvPicPr>
          <p:cNvPr id="3" name="Picture 2">
            <a:extLst>
              <a:ext uri="{FF2B5EF4-FFF2-40B4-BE49-F238E27FC236}">
                <a16:creationId xmlns:a16="http://schemas.microsoft.com/office/drawing/2014/main" id="{7491C4DE-749D-DD5D-9A23-3C1BDFDBA741}"/>
              </a:ext>
            </a:extLst>
          </p:cNvPr>
          <p:cNvPicPr>
            <a:picLocks noChangeAspect="1"/>
          </p:cNvPicPr>
          <p:nvPr/>
        </p:nvPicPr>
        <p:blipFill>
          <a:blip r:embed="rId3"/>
          <a:srcRect/>
          <a:stretch/>
        </p:blipFill>
        <p:spPr>
          <a:xfrm>
            <a:off x="3813584" y="924450"/>
            <a:ext cx="5149828" cy="4043997"/>
          </a:xfrm>
          <a:prstGeom prst="rect">
            <a:avLst/>
          </a:prstGeom>
        </p:spPr>
      </p:pic>
    </p:spTree>
    <p:extLst>
      <p:ext uri="{BB962C8B-B14F-4D97-AF65-F5344CB8AC3E}">
        <p14:creationId xmlns:p14="http://schemas.microsoft.com/office/powerpoint/2010/main" val="2469375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PHP Webpage Screenshot</a:t>
            </a:r>
            <a:endParaRPr/>
          </a:p>
        </p:txBody>
      </p:sp>
      <p:sp>
        <p:nvSpPr>
          <p:cNvPr id="346" name="Google Shape;346;p36"/>
          <p:cNvSpPr txBox="1">
            <a:spLocks noGrp="1"/>
          </p:cNvSpPr>
          <p:nvPr>
            <p:ph type="body" idx="1"/>
          </p:nvPr>
        </p:nvSpPr>
        <p:spPr>
          <a:xfrm>
            <a:off x="4933200" y="1307850"/>
            <a:ext cx="3403200" cy="29112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347" name="Google Shape;347;p36"/>
          <p:cNvSpPr txBox="1">
            <a:spLocks noGrp="1"/>
          </p:cNvSpPr>
          <p:nvPr>
            <p:ph type="body" idx="1"/>
          </p:nvPr>
        </p:nvSpPr>
        <p:spPr>
          <a:xfrm>
            <a:off x="143070" y="1354180"/>
            <a:ext cx="2308859" cy="3428833"/>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Error message</a:t>
            </a:r>
          </a:p>
          <a:p>
            <a:pPr marL="285750" indent="-285750"/>
            <a:endParaRPr lang="en-US" dirty="0">
              <a:solidFill>
                <a:srgbClr val="FF0000"/>
              </a:solidFill>
            </a:endParaRPr>
          </a:p>
          <a:p>
            <a:pPr marL="285750" indent="-285750"/>
            <a:r>
              <a:rPr lang="en-US" dirty="0">
                <a:solidFill>
                  <a:srgbClr val="FF0000"/>
                </a:solidFill>
              </a:rPr>
              <a:t>Link back to homepage</a:t>
            </a:r>
            <a:endParaRPr dirty="0">
              <a:solidFill>
                <a:srgbClr val="FF0000"/>
              </a:solidFill>
            </a:endParaRPr>
          </a:p>
        </p:txBody>
      </p:sp>
      <p:pic>
        <p:nvPicPr>
          <p:cNvPr id="3" name="Picture 2" descr="A screenshot of a computer&#10;&#10;Description automatically generated">
            <a:extLst>
              <a:ext uri="{FF2B5EF4-FFF2-40B4-BE49-F238E27FC236}">
                <a16:creationId xmlns:a16="http://schemas.microsoft.com/office/drawing/2014/main" id="{25012DC0-7A62-2977-81F5-157A673F801F}"/>
              </a:ext>
            </a:extLst>
          </p:cNvPr>
          <p:cNvPicPr>
            <a:picLocks noChangeAspect="1"/>
          </p:cNvPicPr>
          <p:nvPr/>
        </p:nvPicPr>
        <p:blipFill>
          <a:blip r:embed="rId3"/>
          <a:stretch>
            <a:fillRect/>
          </a:stretch>
        </p:blipFill>
        <p:spPr>
          <a:xfrm>
            <a:off x="2552702" y="1307850"/>
            <a:ext cx="6507477" cy="3428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691376"/>
            <a:ext cx="2765504" cy="4334107"/>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nav Element Styling: The navigation (nav) section is set to align to the right (margin-left: auto), pushing the navigation elements to the far right of the header.</a:t>
            </a:r>
          </a:p>
          <a:p>
            <a:pPr marL="285750" indent="-285750"/>
            <a:endParaRPr lang="en-US" dirty="0">
              <a:solidFill>
                <a:srgbClr val="FF0000"/>
              </a:solidFill>
            </a:endParaRPr>
          </a:p>
          <a:p>
            <a:pPr marL="285750" indent="-285750"/>
            <a:r>
              <a:rPr lang="en-US" dirty="0">
                <a:solidFill>
                  <a:srgbClr val="FF0000"/>
                </a:solidFill>
              </a:rPr>
              <a:t>Navigation List Styling (nav </a:t>
            </a:r>
            <a:r>
              <a:rPr lang="en-US" dirty="0" err="1">
                <a:solidFill>
                  <a:srgbClr val="FF0000"/>
                </a:solidFill>
              </a:rPr>
              <a:t>ul</a:t>
            </a:r>
            <a:r>
              <a:rPr lang="en-US" dirty="0">
                <a:solidFill>
                  <a:srgbClr val="FF0000"/>
                </a:solidFill>
              </a:rPr>
              <a:t>)</a:t>
            </a:r>
          </a:p>
          <a:p>
            <a:pPr marL="285750" indent="-285750"/>
            <a:endParaRPr lang="en-US" dirty="0">
              <a:solidFill>
                <a:srgbClr val="FF0000"/>
              </a:solidFill>
            </a:endParaRPr>
          </a:p>
          <a:p>
            <a:pPr marL="285750" indent="-285750"/>
            <a:r>
              <a:rPr lang="en-US" dirty="0">
                <a:solidFill>
                  <a:srgbClr val="FF0000"/>
                </a:solidFill>
              </a:rPr>
              <a:t>List Item (li) Styling</a:t>
            </a:r>
          </a:p>
          <a:p>
            <a:pPr marL="0" indent="0">
              <a:buNone/>
            </a:pPr>
            <a:endParaRPr lang="en-US" dirty="0">
              <a:solidFill>
                <a:srgbClr val="FF0000"/>
              </a:solidFill>
            </a:endParaRPr>
          </a:p>
          <a:p>
            <a:pPr marL="285750" indent="-285750"/>
            <a:r>
              <a:rPr lang="en-US" dirty="0">
                <a:solidFill>
                  <a:srgbClr val="FF0000"/>
                </a:solidFill>
              </a:rPr>
              <a:t>Navigation Link Styling (nav </a:t>
            </a:r>
            <a:r>
              <a:rPr lang="en-US" dirty="0" err="1">
                <a:solidFill>
                  <a:srgbClr val="FF0000"/>
                </a:solidFill>
              </a:rPr>
              <a:t>ul</a:t>
            </a:r>
            <a:r>
              <a:rPr lang="en-US" dirty="0">
                <a:solidFill>
                  <a:srgbClr val="FF0000"/>
                </a:solidFill>
              </a:rPr>
              <a:t> li a)</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1329592"/>
            <a:ext cx="6148039" cy="3813908"/>
          </a:xfrm>
          <a:prstGeom prst="rect">
            <a:avLst/>
          </a:prstGeom>
        </p:spPr>
      </p:pic>
      <p:sp>
        <p:nvSpPr>
          <p:cNvPr id="3" name="Rectangle 2">
            <a:extLst>
              <a:ext uri="{FF2B5EF4-FFF2-40B4-BE49-F238E27FC236}">
                <a16:creationId xmlns:a16="http://schemas.microsoft.com/office/drawing/2014/main" id="{9860AEA8-50B2-A0AC-7A6C-E2DA6F9B00C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List Item (</a:t>
            </a:r>
            <a:r>
              <a:rPr kumimoji="0" lang="en-US" altLang="en-US" sz="1000" b="1" i="0" u="none" strike="noStrike" cap="none" normalizeH="0" baseline="0">
                <a:ln>
                  <a:noFill/>
                </a:ln>
                <a:solidFill>
                  <a:schemeClr val="tx1"/>
                </a:solidFill>
                <a:effectLst/>
                <a:latin typeface="Arial Unicode MS"/>
              </a:rPr>
              <a:t>li</a:t>
            </a:r>
            <a:r>
              <a:rPr kumimoji="0" lang="en-US" altLang="en-US" sz="600" b="1" i="0" u="none" strike="noStrike" cap="none" normalizeH="0" baseline="0">
                <a:ln>
                  <a:noFill/>
                </a:ln>
                <a:solidFill>
                  <a:schemeClr val="tx1"/>
                </a:solidFill>
                <a:effectLst/>
              </a:rPr>
              <a:t>) Styling</a:t>
            </a:r>
            <a:r>
              <a:rPr kumimoji="0" lang="en-US" altLang="en-US" sz="1800" b="0" i="0" u="none" strike="noStrike" cap="none" normalizeH="0" baseline="0">
                <a:ln>
                  <a:noFill/>
                </a:ln>
                <a:solidFill>
                  <a:schemeClr val="tx1"/>
                </a:solidFill>
                <a:effectLst/>
                <a:latin typeface="Arial" panose="020B0604020202020204" pitchFamily="34" charset="0"/>
              </a:rPr>
              <a:t>: The list items (</a:t>
            </a:r>
            <a:r>
              <a:rPr kumimoji="0" lang="en-US" altLang="en-US" sz="1000" b="0" i="0" u="none" strike="noStrike" cap="none" normalizeH="0" baseline="0">
                <a:ln>
                  <a:noFill/>
                </a:ln>
                <a:solidFill>
                  <a:schemeClr val="tx1"/>
                </a:solidFill>
                <a:effectLst/>
                <a:latin typeface="Arial Unicode MS"/>
              </a:rPr>
              <a:t>nav ul li</a:t>
            </a:r>
            <a:r>
              <a:rPr kumimoji="0" lang="en-US" altLang="en-US" sz="600" b="0" i="0" u="none" strike="noStrike" cap="none" normalizeH="0" baseline="0">
                <a:ln>
                  <a:noFill/>
                </a:ln>
                <a:solidFill>
                  <a:schemeClr val="tx1"/>
                </a:solidFill>
                <a:effectLst/>
              </a:rPr>
              <a:t>) are spaced with </a:t>
            </a:r>
            <a:r>
              <a:rPr kumimoji="0" lang="en-US" altLang="en-US" sz="1000" b="0" i="0" u="none" strike="noStrike" cap="none" normalizeH="0" baseline="0">
                <a:ln>
                  <a:noFill/>
                </a:ln>
                <a:solidFill>
                  <a:schemeClr val="tx1"/>
                </a:solidFill>
                <a:effectLst/>
                <a:latin typeface="Arial Unicode MS"/>
              </a:rPr>
              <a:t>margin-right: 20px</a:t>
            </a:r>
            <a:r>
              <a:rPr kumimoji="0" lang="en-US" altLang="en-US" sz="600" b="0" i="0" u="none" strike="noStrike" cap="none" normalizeH="0" baseline="0">
                <a:ln>
                  <a:noFill/>
                </a:ln>
                <a:solidFill>
                  <a:schemeClr val="tx1"/>
                </a:solidFill>
                <a:effectLst/>
              </a:rPr>
              <a:t>, ensuring that each navigation link is spaced evenly from the next.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273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755364"/>
          </a:xfrm>
          <a:prstGeom prst="rect">
            <a:avLst/>
          </a:prstGeom>
          <a:noFill/>
          <a:ln>
            <a:noFill/>
          </a:ln>
        </p:spPr>
        <p:txBody>
          <a:bodyPr spcFirstLastPara="1" wrap="square" lIns="91425" tIns="91425" rIns="91425" bIns="91425" anchor="ctr" anchorCtr="0">
            <a:normAutofit/>
          </a:bodyPr>
          <a:lstStyle/>
          <a:p>
            <a:pPr marL="285750" indent="-285750"/>
            <a:r>
              <a:rPr lang="nb-NO" dirty="0">
                <a:solidFill>
                  <a:srgbClr val="FF0000"/>
                </a:solidFill>
              </a:rPr>
              <a:t>Hover Effect for Links (nav ul li a:hover)</a:t>
            </a:r>
          </a:p>
          <a:p>
            <a:pPr marL="0" indent="0">
              <a:buNone/>
            </a:pPr>
            <a:endParaRPr lang="nb-NO" dirty="0">
              <a:solidFill>
                <a:srgbClr val="FF0000"/>
              </a:solidFill>
            </a:endParaRPr>
          </a:p>
          <a:p>
            <a:pPr marL="285750" indent="-285750"/>
            <a:r>
              <a:rPr lang="en-US" dirty="0">
                <a:solidFill>
                  <a:srgbClr val="FF0000"/>
                </a:solidFill>
              </a:rPr>
              <a:t>Home Button Styling (#home-button)</a:t>
            </a:r>
          </a:p>
          <a:p>
            <a:pPr marL="0" indent="0">
              <a:buNone/>
            </a:pPr>
            <a:endParaRPr lang="en-US" dirty="0">
              <a:solidFill>
                <a:srgbClr val="FF0000"/>
              </a:solidFill>
            </a:endParaRPr>
          </a:p>
          <a:p>
            <a:pPr marL="285750" indent="-285750"/>
            <a:r>
              <a:rPr lang="en-US" dirty="0">
                <a:solidFill>
                  <a:srgbClr val="FF0000"/>
                </a:solidFill>
              </a:rPr>
              <a:t>Main Content Styling (main)</a:t>
            </a:r>
          </a:p>
          <a:p>
            <a:pPr marL="0" indent="0">
              <a:buNone/>
            </a:pPr>
            <a:endParaRPr lang="en-US" dirty="0">
              <a:solidFill>
                <a:srgbClr val="FF0000"/>
              </a:solidFill>
            </a:endParaRPr>
          </a:p>
          <a:p>
            <a:pPr marL="285750" indent="-285750"/>
            <a:r>
              <a:rPr lang="en-US" dirty="0">
                <a:solidFill>
                  <a:srgbClr val="FF0000"/>
                </a:solidFill>
              </a:rPr>
              <a:t>Portrait Image Styling (.portrait):</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1307850"/>
            <a:ext cx="6148039" cy="3777106"/>
          </a:xfrm>
          <a:prstGeom prst="rect">
            <a:avLst/>
          </a:prstGeom>
        </p:spPr>
      </p:pic>
    </p:spTree>
    <p:extLst>
      <p:ext uri="{BB962C8B-B14F-4D97-AF65-F5344CB8AC3E}">
        <p14:creationId xmlns:p14="http://schemas.microsoft.com/office/powerpoint/2010/main" val="282785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dirty="0"/>
              <a:t>Index.php Code Screenshot</a:t>
            </a:r>
            <a:endParaRPr dirty="0"/>
          </a:p>
        </p:txBody>
      </p:sp>
      <p:sp>
        <p:nvSpPr>
          <p:cNvPr id="174" name="Google Shape;174;p8"/>
          <p:cNvSpPr txBox="1">
            <a:spLocks noGrp="1"/>
          </p:cNvSpPr>
          <p:nvPr>
            <p:ph type="body" idx="1"/>
          </p:nvPr>
        </p:nvSpPr>
        <p:spPr>
          <a:xfrm>
            <a:off x="3709639" y="2415633"/>
            <a:ext cx="4485512" cy="312234"/>
          </a:xfrm>
          <a:prstGeom prst="rect">
            <a:avLst/>
          </a:prstGeom>
          <a:noFill/>
          <a:ln>
            <a:noFill/>
          </a:ln>
        </p:spPr>
        <p:txBody>
          <a:bodyPr spcFirstLastPara="1" wrap="square" lIns="91425" tIns="91425" rIns="91425" bIns="91425" anchor="ctr" anchorCtr="0">
            <a:normAutofit fontScale="25000" lnSpcReduction="20000"/>
          </a:bodyPr>
          <a:lstStyle/>
          <a:p>
            <a:pPr marL="0" lvl="0" indent="0" algn="ctr" rtl="0">
              <a:lnSpc>
                <a:spcPct val="115000"/>
              </a:lnSpc>
              <a:spcBef>
                <a:spcPts val="0"/>
              </a:spcBef>
              <a:spcAft>
                <a:spcPts val="1200"/>
              </a:spcAft>
              <a:buSzPts val="1300"/>
              <a:buNone/>
            </a:pPr>
            <a:endParaRPr dirty="0">
              <a:solidFill>
                <a:srgbClr val="FF0000"/>
              </a:solidFill>
            </a:endParaRPr>
          </a:p>
        </p:txBody>
      </p:sp>
      <p:sp>
        <p:nvSpPr>
          <p:cNvPr id="175" name="Google Shape;175;p8"/>
          <p:cNvSpPr txBox="1">
            <a:spLocks noGrp="1"/>
          </p:cNvSpPr>
          <p:nvPr>
            <p:ph type="body" idx="1"/>
          </p:nvPr>
        </p:nvSpPr>
        <p:spPr>
          <a:xfrm>
            <a:off x="126380" y="1329592"/>
            <a:ext cx="2765504" cy="3747930"/>
          </a:xfrm>
          <a:prstGeom prst="rect">
            <a:avLst/>
          </a:prstGeom>
          <a:noFill/>
          <a:ln>
            <a:noFill/>
          </a:ln>
        </p:spPr>
        <p:txBody>
          <a:bodyPr spcFirstLastPara="1" wrap="square" lIns="91425" tIns="91425" rIns="91425" bIns="91425" anchor="ctr" anchorCtr="0">
            <a:normAutofit/>
          </a:bodyPr>
          <a:lstStyle/>
          <a:p>
            <a:pPr marL="285750" indent="-285750"/>
            <a:r>
              <a:rPr lang="en-US" dirty="0">
                <a:solidFill>
                  <a:srgbClr val="FF0000"/>
                </a:solidFill>
              </a:rPr>
              <a:t>Portrait Styling (.portrait): The portrait image is set to a maximum width of 300px, with a circular shape (border-radius: 50%), and includes margins for spacing. It is aligned to the start of its flex container and is hidden by default (display: </a:t>
            </a:r>
            <a:r>
              <a:rPr lang="en-US">
                <a:solidFill>
                  <a:srgbClr val="FF0000"/>
                </a:solidFill>
              </a:rPr>
              <a:t>none).</a:t>
            </a:r>
          </a:p>
          <a:p>
            <a:pPr marL="0" indent="0">
              <a:buNone/>
            </a:pPr>
            <a:endParaRPr lang="en-US" dirty="0">
              <a:solidFill>
                <a:srgbClr val="FF0000"/>
              </a:solidFill>
            </a:endParaRPr>
          </a:p>
          <a:p>
            <a:pPr marL="285750" indent="-285750"/>
            <a:r>
              <a:rPr lang="en-US" dirty="0">
                <a:solidFill>
                  <a:srgbClr val="FF0000"/>
                </a:solidFill>
              </a:rPr>
              <a:t>Continued class styling for main homepage components.</a:t>
            </a:r>
            <a:endParaRPr dirty="0">
              <a:solidFill>
                <a:srgbClr val="FF0000"/>
              </a:solidFill>
            </a:endParaRPr>
          </a:p>
        </p:txBody>
      </p:sp>
      <p:pic>
        <p:nvPicPr>
          <p:cNvPr id="5" name="Picture 4">
            <a:extLst>
              <a:ext uri="{FF2B5EF4-FFF2-40B4-BE49-F238E27FC236}">
                <a16:creationId xmlns:a16="http://schemas.microsoft.com/office/drawing/2014/main" id="{9F6F9748-58B9-177E-81B0-3FC3B6125F87}"/>
              </a:ext>
            </a:extLst>
          </p:cNvPr>
          <p:cNvPicPr>
            <a:picLocks noChangeAspect="1"/>
          </p:cNvPicPr>
          <p:nvPr/>
        </p:nvPicPr>
        <p:blipFill>
          <a:blip r:embed="rId3"/>
          <a:srcRect/>
          <a:stretch/>
        </p:blipFill>
        <p:spPr>
          <a:xfrm>
            <a:off x="2995960" y="1307850"/>
            <a:ext cx="6148039" cy="3769672"/>
          </a:xfrm>
          <a:prstGeom prst="rect">
            <a:avLst/>
          </a:prstGeom>
        </p:spPr>
      </p:pic>
    </p:spTree>
    <p:extLst>
      <p:ext uri="{BB962C8B-B14F-4D97-AF65-F5344CB8AC3E}">
        <p14:creationId xmlns:p14="http://schemas.microsoft.com/office/powerpoint/2010/main" val="321502220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4081</Words>
  <Application>Microsoft Office PowerPoint</Application>
  <PresentationFormat>On-screen Show (16:9)</PresentationFormat>
  <Paragraphs>395</Paragraphs>
  <Slides>69</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 Unicode MS</vt:lpstr>
      <vt:lpstr>Montserrat</vt:lpstr>
      <vt:lpstr>Lato</vt:lpstr>
      <vt:lpstr>Arial</vt:lpstr>
      <vt:lpstr>Focus</vt:lpstr>
      <vt:lpstr>David Moore’s Website</vt:lpstr>
      <vt:lpstr>LAMP Stack</vt:lpstr>
      <vt:lpstr>LAMP STACK Information</vt:lpstr>
      <vt:lpstr>Index.php</vt:lpstr>
      <vt:lpstr>Index.php Information</vt:lpstr>
      <vt:lpstr>Index.php Code Screenshot</vt:lpstr>
      <vt:lpstr>Index.php Code Screenshot</vt:lpstr>
      <vt:lpstr>Index.php Code Screenshot</vt:lpstr>
      <vt:lpstr>Index.php Code Screenshot</vt:lpstr>
      <vt:lpstr>Index.php Code Screenshot</vt:lpstr>
      <vt:lpstr>Index.php Code Screenshot</vt:lpstr>
      <vt:lpstr>Index.php Code Screenshot</vt:lpstr>
      <vt:lpstr>Index.php Code Screenshot</vt:lpstr>
      <vt:lpstr>PHP Webpage Screenshot </vt:lpstr>
      <vt:lpstr>PHP Webpage Screenshot </vt:lpstr>
      <vt:lpstr>Database Information </vt:lpstr>
      <vt:lpstr>Database Information</vt:lpstr>
      <vt:lpstr>Database Screenshot</vt:lpstr>
      <vt:lpstr>phptest.php</vt:lpstr>
      <vt:lpstr>phptest.php Information</vt:lpstr>
      <vt:lpstr>phptest.php Code Screenshot</vt:lpstr>
      <vt:lpstr>phptest.php Code Screenshot</vt:lpstr>
      <vt:lpstr>phptest.php Code Screenshot</vt:lpstr>
      <vt:lpstr>phptest.php Code Screenshot</vt:lpstr>
      <vt:lpstr>Connect.php page</vt:lpstr>
      <vt:lpstr>Connect Page Information</vt:lpstr>
      <vt:lpstr>PHP Code Screenshot</vt:lpstr>
      <vt:lpstr>Account Creation Web Page</vt:lpstr>
      <vt:lpstr>Account Creation Page Information</vt:lpstr>
      <vt:lpstr>PHP Code Screenshot</vt:lpstr>
      <vt:lpstr>PHP Code Screenshot</vt:lpstr>
      <vt:lpstr>PHP Code Screenshot</vt:lpstr>
      <vt:lpstr>PHP Code Screenshot</vt:lpstr>
      <vt:lpstr>PHP Code Screenshot</vt:lpstr>
      <vt:lpstr>PHP Code Screenshot</vt:lpstr>
      <vt:lpstr>PHP Code Screenshot</vt:lpstr>
      <vt:lpstr>PHP Code Screenshot</vt:lpstr>
      <vt:lpstr>PHP Code Screenshot</vt:lpstr>
      <vt:lpstr>PHP Code Screenshot</vt:lpstr>
      <vt:lpstr>PHP Code Screenshot</vt:lpstr>
      <vt:lpstr>PHP Webpage Screenshot</vt:lpstr>
      <vt:lpstr>Login Webpage</vt:lpstr>
      <vt:lpstr>Login Page Information</vt:lpstr>
      <vt:lpstr>PHP Code Screenshot</vt:lpstr>
      <vt:lpstr>PHP Code Screenshot</vt:lpstr>
      <vt:lpstr>PHP Code Screenshot</vt:lpstr>
      <vt:lpstr>PHP Code Screenshot</vt:lpstr>
      <vt:lpstr>PHP Code Screenshot</vt:lpstr>
      <vt:lpstr>PHP Code Screenshot</vt:lpstr>
      <vt:lpstr>PHP Code Screenshot</vt:lpstr>
      <vt:lpstr>PHP Code Screenshot</vt:lpstr>
      <vt:lpstr>PHP Webpage Screenshot </vt:lpstr>
      <vt:lpstr>Profile.php page</vt:lpstr>
      <vt:lpstr>Profile Page Information</vt:lpstr>
      <vt:lpstr>PHP Code Screenshot</vt:lpstr>
      <vt:lpstr>PHP Code Screenshot</vt:lpstr>
      <vt:lpstr>PHP Code Screenshot</vt:lpstr>
      <vt:lpstr>PHP Code Screenshot</vt:lpstr>
      <vt:lpstr>PHP Code Screenshot</vt:lpstr>
      <vt:lpstr>PHP Code Screenshot</vt:lpstr>
      <vt:lpstr>PHP Code Screenshot</vt:lpstr>
      <vt:lpstr>Logout.php page</vt:lpstr>
      <vt:lpstr>Logout Page Information</vt:lpstr>
      <vt:lpstr>PHP Code Screenshot</vt:lpstr>
      <vt:lpstr>404 Error Page</vt:lpstr>
      <vt:lpstr>404 Error Page Page Information</vt:lpstr>
      <vt:lpstr>PHP Code Screenshot</vt:lpstr>
      <vt:lpstr>PHP Code Screenshot</vt:lpstr>
      <vt:lpstr>PHP Webpage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Moore</cp:lastModifiedBy>
  <cp:revision>2</cp:revision>
  <dcterms:modified xsi:type="dcterms:W3CDTF">2024-09-09T00:03:33Z</dcterms:modified>
</cp:coreProperties>
</file>