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9" r:id="rId2"/>
    <p:sldId id="282" r:id="rId3"/>
    <p:sldId id="316" r:id="rId4"/>
    <p:sldId id="314" r:id="rId5"/>
    <p:sldId id="315" r:id="rId6"/>
    <p:sldId id="283" r:id="rId7"/>
    <p:sldId id="309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2830"/>
    <a:srgbClr val="00AB39"/>
    <a:srgbClr val="008000"/>
    <a:srgbClr val="FFE512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76923" autoAdjust="0"/>
  </p:normalViewPr>
  <p:slideViewPr>
    <p:cSldViewPr>
      <p:cViewPr varScale="1">
        <p:scale>
          <a:sx n="52" d="100"/>
          <a:sy n="52" d="100"/>
        </p:scale>
        <p:origin x="1696" y="52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Template version: 11/20/2012, for PowerPoint 2007 &amp; 2010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DBEBC-B74B-4652-B5AF-701997C200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DBEBC-B74B-4652-B5AF-701997C200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96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DBEBC-B74B-4652-B5AF-701997C200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After we solved P=NP, we moved onto a different problem.</a:t>
            </a:r>
          </a:p>
          <a:p>
            <a:pPr eaLnBrk="1" hangingPunct="1"/>
            <a:r>
              <a:rPr lang="en-US" dirty="0"/>
              <a:t>Banks [Capital One] need data in order to better serve customers.</a:t>
            </a:r>
          </a:p>
          <a:p>
            <a:pPr eaLnBrk="1" hangingPunct="1"/>
            <a:r>
              <a:rPr lang="en-US" dirty="0"/>
              <a:t>Banks [Capital One] can use this to determine whether the product the customer needs from the bank is</a:t>
            </a:r>
          </a:p>
          <a:p>
            <a:pPr eaLnBrk="1" hangingPunct="1"/>
            <a:r>
              <a:rPr lang="en-US" dirty="0"/>
              <a:t>suitable and if the return outweighs the risk.</a:t>
            </a:r>
          </a:p>
        </p:txBody>
      </p:sp>
    </p:spTree>
    <p:extLst>
      <p:ext uri="{BB962C8B-B14F-4D97-AF65-F5344CB8AC3E}">
        <p14:creationId xmlns:p14="http://schemas.microsoft.com/office/powerpoint/2010/main" val="294213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DBEBC-B74B-4652-B5AF-701997C200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/>
          <a:lstStyle/>
          <a:p>
            <a:pPr eaLnBrk="1" hangingPunct="1"/>
            <a:r>
              <a:rPr lang="en-US" dirty="0" err="1"/>
              <a:t>jRun</a:t>
            </a:r>
            <a:r>
              <a:rPr lang="en-US" dirty="0"/>
              <a:t> is a simple, lightweight running-platform game that collect information about gameplay and</a:t>
            </a:r>
          </a:p>
          <a:p>
            <a:pPr eaLnBrk="1" hangingPunct="1"/>
            <a:r>
              <a:rPr lang="en-US" dirty="0"/>
              <a:t>uses it to access a real life risk-index about the customer's behavior and spending habits. The game is easy to play and cross-platform.</a:t>
            </a:r>
          </a:p>
          <a:p>
            <a:pPr eaLnBrk="1" hangingPunct="1"/>
            <a:r>
              <a:rPr lang="en-US" dirty="0"/>
              <a:t>We do this by giving the user different scenarios where they will have to choose between risky paths</a:t>
            </a:r>
          </a:p>
          <a:p>
            <a:pPr eaLnBrk="1" hangingPunct="1"/>
            <a:r>
              <a:rPr lang="en-US" dirty="0"/>
              <a:t>in return for more valuable gems. Our vision is to give customers the option to play the game on</a:t>
            </a:r>
          </a:p>
          <a:p>
            <a:pPr eaLnBrk="1" hangingPunct="1"/>
            <a:r>
              <a:rPr lang="en-US" dirty="0"/>
              <a:t>a loading screen or 404 page on Capital One's site. A nonchalant but fun way to easily collect data. 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92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3CF917-E45A-4162-B30E-F8D3CF41F19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Our algorithm has nothing to do with the success of the player. Instead, we keep track of which gems they</a:t>
            </a:r>
          </a:p>
          <a:p>
            <a:pPr eaLnBrk="1" hangingPunct="1"/>
            <a:r>
              <a:rPr lang="en-US" dirty="0"/>
              <a:t>attempt to get, how many jumps they perform, and the speed where they chose these behaviors.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 neural network is trained using data from loyal, long-time customers that are previously labeled with our risk index. </a:t>
            </a:r>
          </a:p>
          <a:p>
            <a:pPr eaLnBrk="1" hangingPunct="1"/>
            <a:r>
              <a:rPr lang="en-US" dirty="0"/>
              <a:t>New customers will then be given the option to play the game. Their data is then tested on the neural network in order to give banks the data they need.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Our neural network is implemented with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/>
              <a:t>and deployed on AWS.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419BCC-ABED-4B62-85CC-1993A5D21AC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6" r:id="rId4"/>
    <p:sldLayoutId id="214748366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1907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908050" indent="-2159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25730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612900" indent="-2413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jRun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38274" y="3886200"/>
            <a:ext cx="6715125" cy="17526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</a:rPr>
              <a:t>Juan Alonso Cruz, Omar </a:t>
            </a:r>
            <a:r>
              <a:rPr lang="en-US" dirty="0" err="1">
                <a:latin typeface="+mj-lt"/>
              </a:rPr>
              <a:t>Baradei</a:t>
            </a:r>
            <a:r>
              <a:rPr lang="en-US" dirty="0">
                <a:latin typeface="+mj-lt"/>
              </a:rPr>
              <a:t>, Eric Dai, David Han, Felix Park</a:t>
            </a:r>
          </a:p>
          <a:p>
            <a:pPr eaLnBrk="1" hangingPunct="1"/>
            <a:endParaRPr lang="en-US" dirty="0">
              <a:latin typeface="+mj-lt"/>
            </a:endParaRPr>
          </a:p>
          <a:p>
            <a:pPr eaLnBrk="1" hangingPunct="1"/>
            <a:r>
              <a:rPr lang="en-US" dirty="0">
                <a:latin typeface="+mj-lt"/>
              </a:rPr>
              <a:t>Carbon 2017</a:t>
            </a:r>
          </a:p>
          <a:p>
            <a:pPr eaLnBrk="1" hangingPunct="1"/>
            <a:r>
              <a:rPr lang="en-US" dirty="0">
                <a:latin typeface="+mj-lt"/>
              </a:rPr>
              <a:t>6/8/2017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9F0061-5AB1-4D9A-9BB1-01BCA0BA34F3}"/>
              </a:ext>
            </a:extLst>
          </p:cNvPr>
          <p:cNvSpPr/>
          <p:nvPr/>
        </p:nvSpPr>
        <p:spPr bwMode="auto">
          <a:xfrm>
            <a:off x="1371600" y="457200"/>
            <a:ext cx="4114800" cy="1600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F571A-AC7E-4285-B072-2D62C53CB6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33400"/>
            <a:ext cx="4457785" cy="1303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About Our Project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41989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tabLst>
                <a:tab pos="1946275" algn="l"/>
              </a:tabLst>
            </a:pPr>
            <a:r>
              <a:rPr lang="en-US" sz="1600" dirty="0"/>
              <a:t>Let N = 1</a:t>
            </a:r>
          </a:p>
          <a:p>
            <a:pPr lvl="1">
              <a:spcBef>
                <a:spcPct val="50000"/>
              </a:spcBef>
              <a:tabLst>
                <a:tab pos="1946275" algn="l"/>
              </a:tabLst>
            </a:pPr>
            <a:r>
              <a:rPr lang="en-US" sz="1400" dirty="0"/>
              <a:t>P = NP</a:t>
            </a:r>
          </a:p>
          <a:p>
            <a:pPr lvl="1">
              <a:spcBef>
                <a:spcPct val="50000"/>
              </a:spcBef>
              <a:tabLst>
                <a:tab pos="1946275" algn="l"/>
              </a:tabLst>
            </a:pPr>
            <a:r>
              <a:rPr lang="en-US" sz="1400" dirty="0"/>
              <a:t>Q.E.D.</a:t>
            </a:r>
          </a:p>
          <a:p>
            <a:pPr>
              <a:spcBef>
                <a:spcPct val="50000"/>
              </a:spcBef>
              <a:tabLst>
                <a:tab pos="1946275" algn="l"/>
              </a:tabLst>
            </a:pPr>
            <a:endParaRPr lang="en-US" sz="1600" dirty="0"/>
          </a:p>
          <a:p>
            <a:pPr>
              <a:spcBef>
                <a:spcPct val="50000"/>
              </a:spcBef>
              <a:tabLst>
                <a:tab pos="1946275" algn="l"/>
              </a:tabLst>
            </a:pPr>
            <a:r>
              <a:rPr lang="en-US" sz="1600" dirty="0"/>
              <a:t>Travelling Salesman Problem in Polynomial Time</a:t>
            </a:r>
          </a:p>
          <a:p>
            <a:pPr marL="0" indent="0">
              <a:spcBef>
                <a:spcPct val="50000"/>
              </a:spcBef>
              <a:buNone/>
              <a:tabLst>
                <a:tab pos="1946275" algn="l"/>
              </a:tabLst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9FC42-4C98-4F09-A2AC-D2EF1CC91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019800"/>
            <a:ext cx="215265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514600"/>
            <a:ext cx="3048000" cy="703263"/>
          </a:xfrm>
        </p:spPr>
        <p:txBody>
          <a:bodyPr/>
          <a:lstStyle/>
          <a:p>
            <a:pPr eaLnBrk="1" hangingPunct="1"/>
            <a:r>
              <a:rPr lang="en-US" sz="3600" dirty="0"/>
              <a:t>Questions?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9FC42-4C98-4F09-A2AC-D2EF1CC91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019800"/>
            <a:ext cx="21526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8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“Problem”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4198938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  <a:tabLst>
                <a:tab pos="1946275" algn="l"/>
              </a:tabLst>
            </a:pPr>
            <a:endParaRPr lang="en-US" sz="1600" dirty="0"/>
          </a:p>
          <a:p>
            <a:pPr>
              <a:spcBef>
                <a:spcPct val="50000"/>
              </a:spcBef>
              <a:tabLst>
                <a:tab pos="1946275" algn="l"/>
              </a:tabLst>
            </a:pPr>
            <a:r>
              <a:rPr lang="en-US" sz="1600" dirty="0"/>
              <a:t>Data for Banks [Capital One]</a:t>
            </a:r>
          </a:p>
          <a:p>
            <a:pPr lvl="1">
              <a:spcBef>
                <a:spcPct val="50000"/>
              </a:spcBef>
              <a:tabLst>
                <a:tab pos="1946275" algn="l"/>
              </a:tabLst>
            </a:pPr>
            <a:r>
              <a:rPr lang="en-US" sz="1400" dirty="0"/>
              <a:t>Better serve customers</a:t>
            </a:r>
          </a:p>
          <a:p>
            <a:pPr>
              <a:spcBef>
                <a:spcPct val="50000"/>
              </a:spcBef>
              <a:tabLst>
                <a:tab pos="1946275" algn="l"/>
              </a:tabLst>
            </a:pPr>
            <a:endParaRPr lang="en-US" sz="1600" dirty="0"/>
          </a:p>
          <a:p>
            <a:pPr>
              <a:spcBef>
                <a:spcPct val="50000"/>
              </a:spcBef>
              <a:tabLst>
                <a:tab pos="1946275" algn="l"/>
              </a:tabLst>
            </a:pPr>
            <a:r>
              <a:rPr lang="en-US" sz="1600" dirty="0"/>
              <a:t>“Real data is found when it is least expected"</a:t>
            </a:r>
          </a:p>
          <a:p>
            <a:pPr marL="0" indent="0">
              <a:spcBef>
                <a:spcPct val="50000"/>
              </a:spcBef>
              <a:buNone/>
              <a:tabLst>
                <a:tab pos="1946275" algn="l"/>
              </a:tabLst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00A98-D2A4-4CF3-B3D7-1C0338EFD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019800"/>
            <a:ext cx="21526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“Solution”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41989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tabLst>
                <a:tab pos="1946275" algn="l"/>
              </a:tabLst>
            </a:pPr>
            <a:r>
              <a:rPr lang="en-US" sz="1600" dirty="0"/>
              <a:t>Simple, lightweight running-platform game</a:t>
            </a:r>
          </a:p>
          <a:p>
            <a:pPr eaLnBrk="1" hangingPunct="1">
              <a:spcBef>
                <a:spcPct val="50000"/>
              </a:spcBef>
              <a:tabLst>
                <a:tab pos="1946275" algn="l"/>
              </a:tabLst>
            </a:pPr>
            <a:r>
              <a:rPr lang="en-US" sz="1600" dirty="0"/>
              <a:t>Capital One website is loading or reach 404 page. </a:t>
            </a:r>
          </a:p>
          <a:p>
            <a:pPr eaLnBrk="1" hangingPunct="1">
              <a:spcBef>
                <a:spcPct val="50000"/>
              </a:spcBef>
              <a:tabLst>
                <a:tab pos="1946275" algn="l"/>
              </a:tabLst>
            </a:pPr>
            <a:r>
              <a:rPr lang="en-US" sz="1600" dirty="0"/>
              <a:t>One time play per acceptable page visit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407449-FCCC-4086-8841-04FDD567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019800"/>
            <a:ext cx="2152650" cy="733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9361DF-1412-4E0D-930C-9E46E2D5D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14235"/>
            <a:ext cx="4915416" cy="3705565"/>
          </a:xfrm>
          <a:prstGeom prst="rect">
            <a:avLst/>
          </a:prstGeom>
        </p:spPr>
      </p:pic>
      <p:pic>
        <p:nvPicPr>
          <p:cNvPr id="1026" name="Picture 2" descr="Image result for iphone">
            <a:extLst>
              <a:ext uri="{FF2B5EF4-FFF2-40B4-BE49-F238E27FC236}">
                <a16:creationId xmlns:a16="http://schemas.microsoft.com/office/drawing/2014/main" id="{B640D347-22CE-4A85-8162-168F6957D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15" y="3866356"/>
            <a:ext cx="1738313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Image result for phaser">
            <a:extLst>
              <a:ext uri="{FF2B5EF4-FFF2-40B4-BE49-F238E27FC236}">
                <a16:creationId xmlns:a16="http://schemas.microsoft.com/office/drawing/2014/main" id="{A0CF86B6-A28B-4BA1-BEFE-23A8246FF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87055"/>
            <a:ext cx="1957387" cy="167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17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Our Data</a:t>
            </a:r>
          </a:p>
        </p:txBody>
      </p:sp>
      <p:pic>
        <p:nvPicPr>
          <p:cNvPr id="1034" name="Picture 10" descr="Neural network">
            <a:extLst>
              <a:ext uri="{FF2B5EF4-FFF2-40B4-BE49-F238E27FC236}">
                <a16:creationId xmlns:a16="http://schemas.microsoft.com/office/drawing/2014/main" id="{28ED4930-31CD-40D4-A9F8-0FF6C1EC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0955"/>
            <a:ext cx="6027255" cy="372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65683B-341D-4E32-9F08-D9A8C51CA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6019800"/>
            <a:ext cx="2152650" cy="733425"/>
          </a:xfrm>
          <a:prstGeom prst="rect">
            <a:avLst/>
          </a:prstGeom>
        </p:spPr>
      </p:pic>
      <p:pic>
        <p:nvPicPr>
          <p:cNvPr id="1026" name="Picture 2" descr="Image result for tensorflow">
            <a:extLst>
              <a:ext uri="{FF2B5EF4-FFF2-40B4-BE49-F238E27FC236}">
                <a16:creationId xmlns:a16="http://schemas.microsoft.com/office/drawing/2014/main" id="{7ACEECFA-63BC-47C3-9DE0-790F41009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330" y="817003"/>
            <a:ext cx="2293849" cy="14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ensorflow">
            <a:extLst>
              <a:ext uri="{FF2B5EF4-FFF2-40B4-BE49-F238E27FC236}">
                <a16:creationId xmlns:a16="http://schemas.microsoft.com/office/drawing/2014/main" id="{5EFB470B-DC21-4FF4-893E-614CDEDC2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55" y="591429"/>
            <a:ext cx="2366124" cy="124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6A5AF1-6D63-4BA9-845D-28ECC06EF5BE}"/>
              </a:ext>
            </a:extLst>
          </p:cNvPr>
          <p:cNvSpPr txBox="1"/>
          <p:nvPr/>
        </p:nvSpPr>
        <p:spPr>
          <a:xfrm>
            <a:off x="5493855" y="3849509"/>
            <a:ext cx="8382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Risk index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B60C76-5104-4D0D-8ECC-DFC8347232F8}"/>
              </a:ext>
            </a:extLst>
          </p:cNvPr>
          <p:cNvSpPr/>
          <p:nvPr/>
        </p:nvSpPr>
        <p:spPr bwMode="auto">
          <a:xfrm>
            <a:off x="434423" y="2483146"/>
            <a:ext cx="945046" cy="23203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FBC9B-B103-4C62-84C7-0FECAD2838DF}"/>
              </a:ext>
            </a:extLst>
          </p:cNvPr>
          <p:cNvSpPr txBox="1"/>
          <p:nvPr/>
        </p:nvSpPr>
        <p:spPr>
          <a:xfrm>
            <a:off x="694497" y="3243010"/>
            <a:ext cx="838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silver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9A7D36-31C6-4DD4-AE93-CD023054E687}"/>
              </a:ext>
            </a:extLst>
          </p:cNvPr>
          <p:cNvSpPr txBox="1"/>
          <p:nvPr/>
        </p:nvSpPr>
        <p:spPr>
          <a:xfrm>
            <a:off x="754546" y="3849509"/>
            <a:ext cx="838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gold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AFBC2-3319-45D8-827C-A82A71490C04}"/>
              </a:ext>
            </a:extLst>
          </p:cNvPr>
          <p:cNvSpPr txBox="1"/>
          <p:nvPr/>
        </p:nvSpPr>
        <p:spPr>
          <a:xfrm>
            <a:off x="685800" y="2594790"/>
            <a:ext cx="838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jumps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C1E00A-CE26-4124-B593-DA3C12839A99}"/>
              </a:ext>
            </a:extLst>
          </p:cNvPr>
          <p:cNvSpPr txBox="1"/>
          <p:nvPr/>
        </p:nvSpPr>
        <p:spPr>
          <a:xfrm>
            <a:off x="434423" y="4450544"/>
            <a:ext cx="11620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diamond</a:t>
            </a:r>
          </a:p>
        </p:txBody>
      </p:sp>
      <p:pic>
        <p:nvPicPr>
          <p:cNvPr id="31" name="Picture 2" descr="Image result for aws">
            <a:extLst>
              <a:ext uri="{FF2B5EF4-FFF2-40B4-BE49-F238E27FC236}">
                <a16:creationId xmlns:a16="http://schemas.microsoft.com/office/drawing/2014/main" id="{933371D0-9ACD-484C-838D-35D06D073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078" y="174096"/>
            <a:ext cx="2149130" cy="80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1AC5E2B-523A-4DCC-91E4-9768E8DDDB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57" y="1496078"/>
            <a:ext cx="1318177" cy="993729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6CA7681A-07A6-4C42-8F3C-0605EA7BA2AD}"/>
              </a:ext>
            </a:extLst>
          </p:cNvPr>
          <p:cNvSpPr/>
          <p:nvPr/>
        </p:nvSpPr>
        <p:spPr bwMode="auto">
          <a:xfrm>
            <a:off x="6352555" y="3621602"/>
            <a:ext cx="657845" cy="592097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B66A0D7-AB54-4A29-BD05-D9B2E3DC1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169" y="3588190"/>
            <a:ext cx="1674031" cy="570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E8865C-303C-42F2-A34C-47E66F562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4400"/>
            <a:ext cx="8534400" cy="461352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70C792-118B-4778-B161-AA04191BA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6019800"/>
            <a:ext cx="2152650" cy="733425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052C5D92-8F6D-4774-ACE8-02C08BDEF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703263"/>
          </a:xfrm>
        </p:spPr>
        <p:txBody>
          <a:bodyPr/>
          <a:lstStyle/>
          <a:p>
            <a:pPr eaLnBrk="1" hangingPunct="1"/>
            <a:r>
              <a:rPr lang="en-US" sz="3600" dirty="0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00AB39"/>
      </a:accent2>
      <a:accent3>
        <a:srgbClr val="A12830"/>
      </a:accent3>
      <a:accent4>
        <a:srgbClr val="FFE512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159</TotalTime>
  <Words>380</Words>
  <Application>Microsoft Office PowerPoint</Application>
  <PresentationFormat>On-screen Show (4:3)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Blank</vt:lpstr>
      <vt:lpstr>jRun</vt:lpstr>
      <vt:lpstr>About Our Project</vt:lpstr>
      <vt:lpstr>Questions?</vt:lpstr>
      <vt:lpstr>“Problem”</vt:lpstr>
      <vt:lpstr>“Solution”</vt:lpstr>
      <vt:lpstr>Our Data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Ostoich, Samantha</dc:creator>
  <cp:lastModifiedBy>Felix Park</cp:lastModifiedBy>
  <cp:revision>31</cp:revision>
  <dcterms:created xsi:type="dcterms:W3CDTF">2017-06-08T14:43:40Z</dcterms:created>
  <dcterms:modified xsi:type="dcterms:W3CDTF">2017-06-08T17:40:18Z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