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RobotLocomotion/drake" TargetMode="External"/><Relationship Id="rId4" Type="http://schemas.openxmlformats.org/officeDocument/2006/relationships/hyperlink" Target="http://drake.mit.edu/" TargetMode="External"/><Relationship Id="rId5" Type="http://schemas.openxmlformats.org/officeDocument/2006/relationships/hyperlink" Target="http://drake.mit.edu/installation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deractuated.csail.mit.edu/figures/walking_while_avoiding_people.ogg" TargetMode="External"/><Relationship Id="rId4" Type="http://schemas.openxmlformats.org/officeDocument/2006/relationships/hyperlink" Target="http://underactuated.csail.mit.edu/figures/passive_angle.ogg" TargetMode="External"/><Relationship Id="rId5" Type="http://schemas.openxmlformats.org/officeDocument/2006/relationships/hyperlink" Target="https://youtu.be/FeCwtvrD76I" TargetMode="External"/><Relationship Id="rId6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10.png"/><Relationship Id="rId6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Relationship Id="rId5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03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03.png"/><Relationship Id="rId7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Lecture 1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Appendix A. Lagrangian mechanics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노트 참조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Appendix B. drake(MATLAB)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planning, control and analysis toolbox for nonlinear dynamical systems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(Github: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https://github.com/RobotLocomotion/drake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, Wiki: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http://drake.mit.edu/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nstall 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http://drake.mit.edu/installation.html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[1] Russ Tedrake, Underactuated Robotics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Definition: Underactuated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Fully-actuated vs Underactuated Systems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</a:rPr>
              <a:t>Fully-actuated : </a:t>
            </a:r>
            <a:r>
              <a:rPr lang="en" sz="1000">
                <a:solidFill>
                  <a:srgbClr val="000000"/>
                </a:solidFill>
              </a:rPr>
              <a:t>모든 joint에 모터제어 어셈블리를 가지고 있어 모든 joint 를 제어 한다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</a:rPr>
              <a:t>          Underactuated : </a:t>
            </a:r>
            <a:r>
              <a:rPr lang="en" sz="1000">
                <a:solidFill>
                  <a:srgbClr val="000000"/>
                </a:solidFill>
              </a:rPr>
              <a:t>momentum, 무게중심의 제어 등 결합하여 직접적으로 제어 하지 않은 joint 를 하나 이상 갖는다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                                                                        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Honda's ASIMO</a:t>
            </a:r>
            <a:r>
              <a:rPr lang="en" sz="1000">
                <a:solidFill>
                  <a:srgbClr val="000000"/>
                </a:solidFill>
              </a:rPr>
              <a:t>     VS    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PDW by Steve Collins and Andy Ruina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                    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underactuated</a:t>
            </a:r>
          </a:p>
        </p:txBody>
      </p:sp>
      <p:pic>
        <p:nvPicPr>
          <p:cNvPr descr="definition_5.jpg"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7150" y="2842625"/>
            <a:ext cx="4965500" cy="19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Feedback Linearization (1)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aum_equation_1472195404480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837" y="1958687"/>
            <a:ext cx="250507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1412200" y="1586100"/>
            <a:ext cx="2848500" cy="87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Nonlinear system dynamics</a:t>
            </a:r>
          </a:p>
        </p:txBody>
      </p:sp>
      <p:sp>
        <p:nvSpPr>
          <p:cNvPr id="83" name="Shape 83"/>
          <p:cNvSpPr/>
          <p:nvPr/>
        </p:nvSpPr>
        <p:spPr>
          <a:xfrm>
            <a:off x="3958800" y="2041412"/>
            <a:ext cx="231600" cy="2316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4904700" y="2336925"/>
            <a:ext cx="3102900" cy="10524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If we choose input u as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using system dynamics</a:t>
            </a:r>
          </a:p>
        </p:txBody>
      </p:sp>
      <p:pic>
        <p:nvPicPr>
          <p:cNvPr descr="daum_equation_1472195667060.png"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362" y="2709525"/>
            <a:ext cx="2790825" cy="31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hape 86"/>
          <p:cNvCxnSpPr>
            <a:stCxn id="84" idx="1"/>
          </p:cNvCxnSpPr>
          <p:nvPr/>
        </p:nvCxnSpPr>
        <p:spPr>
          <a:xfrm rot="10800000">
            <a:off x="2892300" y="2863125"/>
            <a:ext cx="2012400" cy="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7" name="Shape 87"/>
          <p:cNvSpPr txBox="1"/>
          <p:nvPr/>
        </p:nvSpPr>
        <p:spPr>
          <a:xfrm>
            <a:off x="1220974" y="3277825"/>
            <a:ext cx="3241800" cy="87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Trivial linear system(e.g. Bricks on ice)</a:t>
            </a:r>
          </a:p>
        </p:txBody>
      </p:sp>
      <p:pic>
        <p:nvPicPr>
          <p:cNvPr descr="daum_equation_1472195793495.png"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8925" y="3681425"/>
            <a:ext cx="762000" cy="30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Shape 89"/>
          <p:cNvCxnSpPr>
            <a:endCxn id="87" idx="0"/>
          </p:cNvCxnSpPr>
          <p:nvPr/>
        </p:nvCxnSpPr>
        <p:spPr>
          <a:xfrm>
            <a:off x="2841874" y="2461525"/>
            <a:ext cx="0" cy="8163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0" name="Shape 90"/>
          <p:cNvSpPr txBox="1"/>
          <p:nvPr/>
        </p:nvSpPr>
        <p:spPr>
          <a:xfrm>
            <a:off x="2912650" y="2539625"/>
            <a:ext cx="20124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Cancel nonlinear term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904700" y="3641825"/>
            <a:ext cx="4294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But, (Big assumption) fully-actuated!           exists!</a:t>
            </a:r>
          </a:p>
        </p:txBody>
      </p:sp>
      <p:pic>
        <p:nvPicPr>
          <p:cNvPr descr="daum_equation_1472196205606.png"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7300" y="3686175"/>
            <a:ext cx="3429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Feedback Linearization (2): </a:t>
            </a:r>
            <a:r>
              <a:rPr lang="en" sz="3000"/>
              <a:t>other underactuated case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Input saturatoins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       </a:t>
            </a:r>
            <a:r>
              <a:rPr lang="en" sz="1000"/>
              <a:t>같은 시스템에서 가속도가 11이 필요한데, 다음과 같은 제약이 있다면? 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State constraints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Ex. nonholonimic constraints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Model uncertainty</a:t>
            </a:r>
          </a:p>
        </p:txBody>
      </p:sp>
      <p:pic>
        <p:nvPicPr>
          <p:cNvPr descr="daum_equation_1472196580482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387" y="1858000"/>
            <a:ext cx="6572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um_equation_1472196747556.png"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025" y="1848475"/>
            <a:ext cx="14859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4024" y="2510974"/>
            <a:ext cx="2837749" cy="176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Shape 102"/>
          <p:cNvCxnSpPr/>
          <p:nvPr/>
        </p:nvCxnSpPr>
        <p:spPr>
          <a:xfrm rot="10800000">
            <a:off x="3719150" y="3950525"/>
            <a:ext cx="996300" cy="141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 txBox="1"/>
          <p:nvPr/>
        </p:nvSpPr>
        <p:spPr>
          <a:xfrm>
            <a:off x="3425350" y="3585175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Impossible!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2020400" y="2264625"/>
            <a:ext cx="3182400" cy="4677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전형적인 Manipulator 동역학식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Lagrangian mechanics (Appendix A 참조)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Newton-Euler mechanics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914400" rtl="0">
              <a:spcBef>
                <a:spcPts val="0"/>
              </a:spcBef>
              <a:buSzPct val="100000"/>
              <a:buChar char="-"/>
            </a:pPr>
            <a:r>
              <a:rPr lang="en" sz="1400"/>
              <a:t>Mass-spring-damper system 의 matrix 버전!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250" y="2287187"/>
            <a:ext cx="276225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Manipulator Equations (1)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b="51853" l="31439" r="34048" t="24998"/>
          <a:stretch/>
        </p:blipFill>
        <p:spPr>
          <a:xfrm>
            <a:off x="6140349" y="1246325"/>
            <a:ext cx="2276525" cy="1835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Shape 113"/>
          <p:cNvCxnSpPr/>
          <p:nvPr/>
        </p:nvCxnSpPr>
        <p:spPr>
          <a:xfrm>
            <a:off x="2319250" y="2656225"/>
            <a:ext cx="38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" name="Shape 114"/>
          <p:cNvCxnSpPr/>
          <p:nvPr/>
        </p:nvCxnSpPr>
        <p:spPr>
          <a:xfrm>
            <a:off x="3070225" y="2656225"/>
            <a:ext cx="38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/>
          <p:nvPr/>
        </p:nvCxnSpPr>
        <p:spPr>
          <a:xfrm>
            <a:off x="3855975" y="2656225"/>
            <a:ext cx="38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6" name="Shape 116"/>
          <p:cNvSpPr txBox="1"/>
          <p:nvPr/>
        </p:nvSpPr>
        <p:spPr>
          <a:xfrm>
            <a:off x="2159200" y="2795425"/>
            <a:ext cx="702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Inertia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917825" y="2795425"/>
            <a:ext cx="870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Coriolis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745000" y="2795425"/>
            <a:ext cx="870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Gravity</a:t>
            </a:r>
          </a:p>
        </p:txBody>
      </p:sp>
      <p:cxnSp>
        <p:nvCxnSpPr>
          <p:cNvPr id="119" name="Shape 119"/>
          <p:cNvCxnSpPr/>
          <p:nvPr/>
        </p:nvCxnSpPr>
        <p:spPr>
          <a:xfrm>
            <a:off x="4440275" y="2656225"/>
            <a:ext cx="38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0" name="Shape 120"/>
          <p:cNvSpPr txBox="1"/>
          <p:nvPr/>
        </p:nvSpPr>
        <p:spPr>
          <a:xfrm>
            <a:off x="4516475" y="2795425"/>
            <a:ext cx="983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 map</a:t>
            </a:r>
          </a:p>
        </p:txBody>
      </p:sp>
      <p:cxnSp>
        <p:nvCxnSpPr>
          <p:cNvPr id="121" name="Shape 121"/>
          <p:cNvCxnSpPr>
            <a:endCxn id="116" idx="0"/>
          </p:cNvCxnSpPr>
          <p:nvPr/>
        </p:nvCxnSpPr>
        <p:spPr>
          <a:xfrm flipH="1">
            <a:off x="2510650" y="2663125"/>
            <a:ext cx="3600" cy="1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2" name="Shape 122"/>
          <p:cNvCxnSpPr/>
          <p:nvPr/>
        </p:nvCxnSpPr>
        <p:spPr>
          <a:xfrm flipH="1">
            <a:off x="3259825" y="2663125"/>
            <a:ext cx="3600" cy="1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3" name="Shape 123"/>
          <p:cNvCxnSpPr/>
          <p:nvPr/>
        </p:nvCxnSpPr>
        <p:spPr>
          <a:xfrm flipH="1">
            <a:off x="4045575" y="2663125"/>
            <a:ext cx="3600" cy="1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daum_equation_1472128756078.png"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8725" y="3684250"/>
            <a:ext cx="1704975" cy="30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125"/>
          <p:cNvCxnSpPr/>
          <p:nvPr/>
        </p:nvCxnSpPr>
        <p:spPr>
          <a:xfrm flipH="1">
            <a:off x="4680375" y="2659675"/>
            <a:ext cx="3600" cy="1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6" name="Shape 126"/>
          <p:cNvCxnSpPr/>
          <p:nvPr/>
        </p:nvCxnSpPr>
        <p:spPr>
          <a:xfrm>
            <a:off x="1398725" y="2679050"/>
            <a:ext cx="4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Manipulator Equations (2)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fully-actuated vs. underactuated 예제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00" y="1728875"/>
            <a:ext cx="25146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2507475" y="1771900"/>
            <a:ext cx="633300" cy="30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1978500" y="2115750"/>
            <a:ext cx="6014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i="1" lang="en"/>
              <a:t>H </a:t>
            </a:r>
            <a:r>
              <a:rPr lang="en"/>
              <a:t>:                                                (no negative energy) → Invertable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i="1" lang="en"/>
              <a:t>B</a:t>
            </a:r>
            <a:r>
              <a:rPr lang="en"/>
              <a:t> : 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860" y="2139679"/>
            <a:ext cx="2276524" cy="3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3287" y="2547550"/>
            <a:ext cx="86677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3572325" y="258345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: fully-actuated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572325" y="303065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: underactuated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6">
            <a:alphaModFix/>
          </a:blip>
          <a:srcRect b="51853" l="31439" r="34048" t="24998"/>
          <a:stretch/>
        </p:blipFill>
        <p:spPr>
          <a:xfrm>
            <a:off x="6237025" y="2681812"/>
            <a:ext cx="1344199" cy="108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6">
            <a:alphaModFix/>
          </a:blip>
          <a:srcRect b="51853" l="31439" r="34048" t="24998"/>
          <a:stretch/>
        </p:blipFill>
        <p:spPr>
          <a:xfrm>
            <a:off x="6237025" y="3945562"/>
            <a:ext cx="1344199" cy="108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/>
          <p:nvPr/>
        </p:nvCxnSpPr>
        <p:spPr>
          <a:xfrm>
            <a:off x="5084300" y="2812275"/>
            <a:ext cx="939900" cy="30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3" name="Shape 143"/>
          <p:cNvCxnSpPr/>
          <p:nvPr/>
        </p:nvCxnSpPr>
        <p:spPr>
          <a:xfrm>
            <a:off x="5047300" y="3330325"/>
            <a:ext cx="969600" cy="925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144" name="Shape 144"/>
          <p:cNvGrpSpPr/>
          <p:nvPr/>
        </p:nvGrpSpPr>
        <p:grpSpPr>
          <a:xfrm>
            <a:off x="6537055" y="2664475"/>
            <a:ext cx="208500" cy="270597"/>
            <a:chOff x="6537055" y="2512075"/>
            <a:chExt cx="208500" cy="270597"/>
          </a:xfrm>
        </p:grpSpPr>
        <p:sp>
          <p:nvSpPr>
            <p:cNvPr id="145" name="Shape 145"/>
            <p:cNvSpPr/>
            <p:nvPr/>
          </p:nvSpPr>
          <p:spPr>
            <a:xfrm>
              <a:off x="6537055" y="2512075"/>
              <a:ext cx="208500" cy="246725"/>
            </a:xfrm>
            <a:custGeom>
              <a:pathLst>
                <a:path extrusionOk="0" h="9869" w="8340">
                  <a:moveTo>
                    <a:pt x="2872" y="8160"/>
                  </a:moveTo>
                  <a:cubicBezTo>
                    <a:pt x="238" y="8160"/>
                    <a:pt x="-960" y="2107"/>
                    <a:pt x="1096" y="463"/>
                  </a:cubicBezTo>
                  <a:cubicBezTo>
                    <a:pt x="3766" y="-1673"/>
                    <a:pt x="8761" y="4490"/>
                    <a:pt x="8200" y="7864"/>
                  </a:cubicBezTo>
                  <a:cubicBezTo>
                    <a:pt x="7751" y="10556"/>
                    <a:pt x="2936" y="9640"/>
                    <a:pt x="207" y="9640"/>
                  </a:cubicBezTo>
                </a:path>
              </a:pathLst>
            </a:custGeom>
            <a:noFill/>
            <a:ln cap="flat" cmpd="sng" w="9525">
              <a:solidFill>
                <a:srgbClr val="980000"/>
              </a:solidFill>
              <a:prstDash val="solid"/>
              <a:round/>
              <a:headEnd len="lg" w="lg" type="none"/>
              <a:tailEnd len="lg" w="lg" type="none"/>
            </a:ln>
          </p:spPr>
        </p:sp>
        <p:cxnSp>
          <p:nvCxnSpPr>
            <p:cNvPr id="146" name="Shape 146"/>
            <p:cNvCxnSpPr/>
            <p:nvPr/>
          </p:nvCxnSpPr>
          <p:spPr>
            <a:xfrm flipH="1" rot="10800000">
              <a:off x="6564450" y="2730775"/>
              <a:ext cx="36900" cy="29700"/>
            </a:xfrm>
            <a:prstGeom prst="straightConnector1">
              <a:avLst/>
            </a:prstGeom>
            <a:noFill/>
            <a:ln cap="flat" cmpd="sng" w="9525">
              <a:solidFill>
                <a:srgbClr val="98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7" name="Shape 147"/>
            <p:cNvCxnSpPr/>
            <p:nvPr/>
          </p:nvCxnSpPr>
          <p:spPr>
            <a:xfrm>
              <a:off x="6557048" y="2760473"/>
              <a:ext cx="59100" cy="22200"/>
            </a:xfrm>
            <a:prstGeom prst="straightConnector1">
              <a:avLst/>
            </a:prstGeom>
            <a:noFill/>
            <a:ln cap="flat" cmpd="sng" w="9525">
              <a:solidFill>
                <a:srgbClr val="98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48" name="Shape 148"/>
          <p:cNvGrpSpPr/>
          <p:nvPr/>
        </p:nvGrpSpPr>
        <p:grpSpPr>
          <a:xfrm>
            <a:off x="6775277" y="3140330"/>
            <a:ext cx="208500" cy="270597"/>
            <a:chOff x="6537055" y="2512075"/>
            <a:chExt cx="208500" cy="270597"/>
          </a:xfrm>
        </p:grpSpPr>
        <p:sp>
          <p:nvSpPr>
            <p:cNvPr id="149" name="Shape 149"/>
            <p:cNvSpPr/>
            <p:nvPr/>
          </p:nvSpPr>
          <p:spPr>
            <a:xfrm>
              <a:off x="6537055" y="2512075"/>
              <a:ext cx="208500" cy="246725"/>
            </a:xfrm>
            <a:custGeom>
              <a:pathLst>
                <a:path extrusionOk="0" h="9869" w="8340">
                  <a:moveTo>
                    <a:pt x="2872" y="8160"/>
                  </a:moveTo>
                  <a:cubicBezTo>
                    <a:pt x="238" y="8160"/>
                    <a:pt x="-960" y="2107"/>
                    <a:pt x="1096" y="463"/>
                  </a:cubicBezTo>
                  <a:cubicBezTo>
                    <a:pt x="3766" y="-1673"/>
                    <a:pt x="8761" y="4490"/>
                    <a:pt x="8200" y="7864"/>
                  </a:cubicBezTo>
                  <a:cubicBezTo>
                    <a:pt x="7751" y="10556"/>
                    <a:pt x="2936" y="9640"/>
                    <a:pt x="207" y="9640"/>
                  </a:cubicBezTo>
                </a:path>
              </a:pathLst>
            </a:custGeom>
            <a:noFill/>
            <a:ln cap="flat" cmpd="sng" w="9525">
              <a:solidFill>
                <a:srgbClr val="980000"/>
              </a:solidFill>
              <a:prstDash val="solid"/>
              <a:round/>
              <a:headEnd len="lg" w="lg" type="none"/>
              <a:tailEnd len="lg" w="lg" type="none"/>
            </a:ln>
          </p:spPr>
        </p:sp>
        <p:cxnSp>
          <p:nvCxnSpPr>
            <p:cNvPr id="150" name="Shape 150"/>
            <p:cNvCxnSpPr/>
            <p:nvPr/>
          </p:nvCxnSpPr>
          <p:spPr>
            <a:xfrm flipH="1" rot="10800000">
              <a:off x="6564450" y="2730775"/>
              <a:ext cx="36900" cy="29700"/>
            </a:xfrm>
            <a:prstGeom prst="straightConnector1">
              <a:avLst/>
            </a:prstGeom>
            <a:noFill/>
            <a:ln cap="flat" cmpd="sng" w="9525">
              <a:solidFill>
                <a:srgbClr val="98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1" name="Shape 151"/>
            <p:cNvCxnSpPr/>
            <p:nvPr/>
          </p:nvCxnSpPr>
          <p:spPr>
            <a:xfrm>
              <a:off x="6557048" y="2760473"/>
              <a:ext cx="59100" cy="22200"/>
            </a:xfrm>
            <a:prstGeom prst="straightConnector1">
              <a:avLst/>
            </a:prstGeom>
            <a:noFill/>
            <a:ln cap="flat" cmpd="sng" w="9525">
              <a:solidFill>
                <a:srgbClr val="98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52" name="Shape 152"/>
          <p:cNvGrpSpPr/>
          <p:nvPr/>
        </p:nvGrpSpPr>
        <p:grpSpPr>
          <a:xfrm>
            <a:off x="6775277" y="4413255"/>
            <a:ext cx="208500" cy="270597"/>
            <a:chOff x="6537055" y="2512075"/>
            <a:chExt cx="208500" cy="270597"/>
          </a:xfrm>
        </p:grpSpPr>
        <p:sp>
          <p:nvSpPr>
            <p:cNvPr id="153" name="Shape 153"/>
            <p:cNvSpPr/>
            <p:nvPr/>
          </p:nvSpPr>
          <p:spPr>
            <a:xfrm>
              <a:off x="6537055" y="2512075"/>
              <a:ext cx="208500" cy="246725"/>
            </a:xfrm>
            <a:custGeom>
              <a:pathLst>
                <a:path extrusionOk="0" h="9869" w="8340">
                  <a:moveTo>
                    <a:pt x="2872" y="8160"/>
                  </a:moveTo>
                  <a:cubicBezTo>
                    <a:pt x="238" y="8160"/>
                    <a:pt x="-960" y="2107"/>
                    <a:pt x="1096" y="463"/>
                  </a:cubicBezTo>
                  <a:cubicBezTo>
                    <a:pt x="3766" y="-1673"/>
                    <a:pt x="8761" y="4490"/>
                    <a:pt x="8200" y="7864"/>
                  </a:cubicBezTo>
                  <a:cubicBezTo>
                    <a:pt x="7751" y="10556"/>
                    <a:pt x="2936" y="9640"/>
                    <a:pt x="207" y="9640"/>
                  </a:cubicBezTo>
                </a:path>
              </a:pathLst>
            </a:custGeom>
            <a:noFill/>
            <a:ln cap="flat" cmpd="sng" w="9525">
              <a:solidFill>
                <a:srgbClr val="980000"/>
              </a:solidFill>
              <a:prstDash val="solid"/>
              <a:round/>
              <a:headEnd len="lg" w="lg" type="none"/>
              <a:tailEnd len="lg" w="lg" type="none"/>
            </a:ln>
          </p:spPr>
        </p:sp>
        <p:cxnSp>
          <p:nvCxnSpPr>
            <p:cNvPr id="154" name="Shape 154"/>
            <p:cNvCxnSpPr/>
            <p:nvPr/>
          </p:nvCxnSpPr>
          <p:spPr>
            <a:xfrm flipH="1" rot="10800000">
              <a:off x="6564450" y="2730775"/>
              <a:ext cx="36900" cy="29700"/>
            </a:xfrm>
            <a:prstGeom prst="straightConnector1">
              <a:avLst/>
            </a:prstGeom>
            <a:noFill/>
            <a:ln cap="flat" cmpd="sng" w="9525">
              <a:solidFill>
                <a:srgbClr val="98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5" name="Shape 155"/>
            <p:cNvCxnSpPr/>
            <p:nvPr/>
          </p:nvCxnSpPr>
          <p:spPr>
            <a:xfrm>
              <a:off x="6557048" y="2760473"/>
              <a:ext cx="59100" cy="22200"/>
            </a:xfrm>
            <a:prstGeom prst="straightConnector1">
              <a:avLst/>
            </a:prstGeom>
            <a:noFill/>
            <a:ln cap="flat" cmpd="sng" w="9525">
              <a:solidFill>
                <a:srgbClr val="98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pic>
        <p:nvPicPr>
          <p:cNvPr descr="daum_equation_1472129496131.png" id="156" name="Shape 156"/>
          <p:cNvPicPr preferRelativeResize="0"/>
          <p:nvPr/>
        </p:nvPicPr>
        <p:blipFill rotWithShape="1">
          <a:blip r:embed="rId7">
            <a:alphaModFix/>
          </a:blip>
          <a:srcRect b="22921" l="0" r="83866" t="53404"/>
          <a:stretch/>
        </p:blipFill>
        <p:spPr>
          <a:xfrm>
            <a:off x="6741987" y="2574937"/>
            <a:ext cx="275075" cy="2706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daum_equation_1472129496131.png" id="157" name="Shape 157"/>
          <p:cNvPicPr preferRelativeResize="0"/>
          <p:nvPr/>
        </p:nvPicPr>
        <p:blipFill rotWithShape="1">
          <a:blip r:embed="rId7">
            <a:alphaModFix/>
          </a:blip>
          <a:srcRect b="-2" l="0" r="83866" t="73466"/>
          <a:stretch/>
        </p:blipFill>
        <p:spPr>
          <a:xfrm>
            <a:off x="6973916" y="2937615"/>
            <a:ext cx="275075" cy="3033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daum_equation_1472129496131.png" id="158" name="Shape 158"/>
          <p:cNvPicPr preferRelativeResize="0"/>
          <p:nvPr/>
        </p:nvPicPr>
        <p:blipFill rotWithShape="1">
          <a:blip r:embed="rId7">
            <a:alphaModFix/>
          </a:blip>
          <a:srcRect b="-2" l="0" r="83866" t="73466"/>
          <a:stretch/>
        </p:blipFill>
        <p:spPr>
          <a:xfrm>
            <a:off x="6933916" y="4217940"/>
            <a:ext cx="275075" cy="3033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 for the course (1)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325" y="1266324"/>
            <a:ext cx="6725150" cy="37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 for the course (2)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4"/>
            <a:ext cx="7220126" cy="36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 for the course (3)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4450"/>
            <a:ext cx="7500598" cy="35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