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94"/>
    <p:restoredTop sz="94084"/>
  </p:normalViewPr>
  <p:slideViewPr>
    <p:cSldViewPr snapToGrid="0" snapToObjects="1">
      <p:cViewPr varScale="1">
        <p:scale>
          <a:sx n="89" d="100"/>
          <a:sy n="89" d="100"/>
        </p:scale>
        <p:origin x="16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1A325-4C50-5042-AC13-806748FB8B25}" type="datetimeFigureOut">
              <a:rPr kumimoji="1" lang="ja-JP" altLang="en-US" smtClean="0"/>
              <a:t>2020/8/7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ED18D-BE79-7146-9E80-6FF25E5C2954}" type="slidenum">
              <a:rPr kumimoji="1" lang="ja-JP" altLang="en-US" smtClean="0"/>
              <a:t>‹#›</a:t>
            </a:fld>
            <a:endParaRPr kumimoji="1" lang="ja-JP" altLang="en-US"/>
          </a:p>
        </p:txBody>
      </p:sp>
    </p:spTree>
    <p:extLst>
      <p:ext uri="{BB962C8B-B14F-4D97-AF65-F5344CB8AC3E}">
        <p14:creationId xmlns:p14="http://schemas.microsoft.com/office/powerpoint/2010/main" val="12736180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C9ED18D-BE79-7146-9E80-6FF25E5C2954}" type="slidenum">
              <a:rPr kumimoji="1" lang="ja-JP" altLang="en-US" smtClean="0"/>
              <a:t>6</a:t>
            </a:fld>
            <a:endParaRPr kumimoji="1" lang="ja-JP" altLang="en-US"/>
          </a:p>
        </p:txBody>
      </p:sp>
    </p:spTree>
    <p:extLst>
      <p:ext uri="{BB962C8B-B14F-4D97-AF65-F5344CB8AC3E}">
        <p14:creationId xmlns:p14="http://schemas.microsoft.com/office/powerpoint/2010/main" val="274374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0D47A-86A2-DA44-8364-4385613D19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91B3B1-2B9B-0746-B17C-BC06E83E3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A017C3-D5D7-6142-9FB6-4B5A6F58EC8C}"/>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7CC2360D-4783-AB42-979C-F4DFFB52FA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92EB8-24CD-4D45-918E-F733A5890F13}"/>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30196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42105-060D-1844-BB77-BD9F0CDC5A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92B2FC-92DA-9A42-A557-BEF5732498B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DF447C-0711-5C46-AC82-9128F6C17E30}"/>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B448A7F4-B76A-3B49-9A1B-2B3DF0A7D4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81ACEC-73B0-D647-A1A4-9FA24D477791}"/>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48072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BEEDFA-3F7E-5043-9382-077373E0BD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E36465-79BA-5C4D-ACB5-9AA01D588C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648840-88F5-1641-B7B1-7D578E45E18D}"/>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10835EEE-BA52-ED45-B19E-C3B9CE4860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F1A1D6-EE04-8E4C-B5ED-0DDE8D1BD91F}"/>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799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C1A0D-370F-2048-AFAD-CF5ADEB954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523DAC-AD6E-224E-AA66-4460F90DAD9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8AF834-46DB-DC46-AA6B-1A5C52142B85}"/>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7B90A534-4721-9D4A-B865-686C357CD5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50AC64-315A-3E43-A507-9AA5B6D695C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406161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F87D4-7CB2-874F-9C9D-C7F4D0A790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DA654B-6A1F-F94A-9716-95B724EB2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BFD553-A406-F048-84C0-3EEDE1A7CD78}"/>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25256286-7DB6-C34D-9208-D6D3FF4918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014663-9305-C94F-8CBF-0550E48738E4}"/>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47042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FA879-6D55-8E48-AC8E-636540B651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0FE2E5-E219-064A-A452-294CA05CAA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B62B6F8-2FC2-8A45-9C07-E1DC6DECF3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59CD2C-CD61-4941-B5F8-4F99D2FCFB0D}"/>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B9E9CF86-6605-6A40-9F39-A85E81ECC1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6D0C33-22BF-E94D-A3AC-2019F6787E27}"/>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139380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4DF67-537F-F749-84E1-C607C6D266B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A2A4CA-14A3-154C-8859-484A5FBCE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E5CEB20-8B75-F542-A7F4-F9D288CE1E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A40B04-6A2C-8E40-859E-01260A9A9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828235-BDCC-9846-A5FC-91D4C9A87C3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51B822-B3B5-2846-A419-300A59A2E972}"/>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8" name="フッター プレースホルダー 7">
            <a:extLst>
              <a:ext uri="{FF2B5EF4-FFF2-40B4-BE49-F238E27FC236}">
                <a16:creationId xmlns:a16="http://schemas.microsoft.com/office/drawing/2014/main" id="{E97A7FFA-142B-824A-98CB-9785AB1529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17F775-88B2-0D4B-B482-BF81D9110BE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16468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0854E-6282-5C45-A4FF-8BF09658D6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E10F63F-BBC2-9848-8469-D42C71C387CA}"/>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4" name="フッター プレースホルダー 3">
            <a:extLst>
              <a:ext uri="{FF2B5EF4-FFF2-40B4-BE49-F238E27FC236}">
                <a16:creationId xmlns:a16="http://schemas.microsoft.com/office/drawing/2014/main" id="{23E0DFBB-7A01-104C-BC2D-C30541F5F6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5890C76-CBA6-6546-93AF-682CDBD7755B}"/>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82894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3B9498F-0504-FA4C-825B-C0DF6375CF49}"/>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3" name="フッター プレースホルダー 2">
            <a:extLst>
              <a:ext uri="{FF2B5EF4-FFF2-40B4-BE49-F238E27FC236}">
                <a16:creationId xmlns:a16="http://schemas.microsoft.com/office/drawing/2014/main" id="{DA4BF8D7-C4C9-4D44-8DD5-3F11B6D5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0FADA81-DB99-1345-A76D-730864E4A235}"/>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23351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8AB71-1C60-3A4C-A998-2D08CEA761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B0907D-D4DD-6548-AF9D-A0F41F605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13E135-B3E2-584F-B570-9461320D4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E4A895-A495-C44C-8DC4-BA69B8293CDF}"/>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A77A0030-0F6F-224F-B5A7-02DAFE9EC0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8E2129-B533-5941-BC43-E21B238E014D}"/>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28001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93404B-3C02-6943-ADCD-88C28A23E1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6C1022-2190-4247-BC2B-EB274F980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276781-EF69-DE4E-886A-7CFF4F15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894584E-274A-0E4C-9D52-6EB826F3B29B}"/>
              </a:ext>
            </a:extLst>
          </p:cNvPr>
          <p:cNvSpPr>
            <a:spLocks noGrp="1"/>
          </p:cNvSpPr>
          <p:nvPr>
            <p:ph type="dt" sz="half" idx="10"/>
          </p:nvPr>
        </p:nvSpPr>
        <p:spPr/>
        <p:txBody>
          <a:bodyPr/>
          <a:lstStyle/>
          <a:p>
            <a:fld id="{3D7647CB-0BA1-824F-825C-67D7C656FCB6}"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F835EC2F-C899-E24D-8FFE-18F275972B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1E44A-F352-0148-A40D-BB726232D4F7}"/>
              </a:ext>
            </a:extLst>
          </p:cNvPr>
          <p:cNvSpPr>
            <a:spLocks noGrp="1"/>
          </p:cNvSpPr>
          <p:nvPr>
            <p:ph type="sldNum" sz="quarter" idx="12"/>
          </p:nvPr>
        </p:nvSpPr>
        <p:spPr/>
        <p:txBody>
          <a:body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380522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77F387-EED2-0A44-930C-63F04A72B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F73305-8254-1F4F-86B0-5872EE1BB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84BD5C-EED6-D149-A9CD-C868110F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647CB-0BA1-824F-825C-67D7C656FCB6}"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306DA6B7-E66E-C941-A729-9AE2F13F2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B1114D6-40D5-2645-A522-476F8809B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4B94E-3F11-1444-B870-E4180E983B74}" type="slidenum">
              <a:rPr kumimoji="1" lang="ja-JP" altLang="en-US" smtClean="0"/>
              <a:t>‹#›</a:t>
            </a:fld>
            <a:endParaRPr kumimoji="1" lang="ja-JP" altLang="en-US"/>
          </a:p>
        </p:txBody>
      </p:sp>
    </p:spTree>
    <p:extLst>
      <p:ext uri="{BB962C8B-B14F-4D97-AF65-F5344CB8AC3E}">
        <p14:creationId xmlns:p14="http://schemas.microsoft.com/office/powerpoint/2010/main" val="916589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matabinfo.jp/os/ios/index.html" TargetMode="External"/><Relationship Id="rId13" Type="http://schemas.openxmlformats.org/officeDocument/2006/relationships/hyperlink" Target="https://www.youtube.com/watch?v=PKPj_MmLq5E" TargetMode="External"/><Relationship Id="rId3" Type="http://schemas.openxmlformats.org/officeDocument/2006/relationships/hyperlink" Target="http://www.kantei.go.jp/jp/singi/it2/senmon_bunka/data_ryutsuseibi/detakatsuyo_wg_dai8/siryou2.pdf" TargetMode="External"/><Relationship Id="rId7" Type="http://schemas.openxmlformats.org/officeDocument/2006/relationships/hyperlink" Target="https://developer.apple.com/videos/play/wwdc2020/10670" TargetMode="External"/><Relationship Id="rId12" Type="http://schemas.openxmlformats.org/officeDocument/2006/relationships/hyperlink" Target="https://www.mhlw.go.jp/content/10800000/000537444.pdf" TargetMode="External"/><Relationship Id="rId17" Type="http://schemas.openxmlformats.org/officeDocument/2006/relationships/hyperlink" Target="https://www.ogis-ri.co.jp/news/themistruct/docs/20161216-OpenID_TechNight_vol14_OGIS_2.pdf" TargetMode="External"/><Relationship Id="rId2" Type="http://schemas.openxmlformats.org/officeDocument/2006/relationships/hyperlink" Target="https://www.soumu.go.jp/johotsusintokei/whitepaper/ja/h30/html/nd133140.html" TargetMode="External"/><Relationship Id="rId16" Type="http://schemas.openxmlformats.org/officeDocument/2006/relationships/hyperlink" Target="https://openid.net/certification/#FAPI_OPs" TargetMode="External"/><Relationship Id="rId1" Type="http://schemas.openxmlformats.org/officeDocument/2006/relationships/slideLayout" Target="../slideLayouts/slideLayout7.xml"/><Relationship Id="rId6" Type="http://schemas.openxmlformats.org/officeDocument/2006/relationships/hyperlink" Target="https://david3080.github.io/fido2/" TargetMode="External"/><Relationship Id="rId11" Type="http://schemas.openxmlformats.org/officeDocument/2006/relationships/hyperlink" Target="http://openid-foundation-japan.github.io/openid-connect-core-1_0.ja.html" TargetMode="External"/><Relationship Id="rId5" Type="http://schemas.openxmlformats.org/officeDocument/2006/relationships/hyperlink" Target="https://fidoalliance.org/fido%e3%81%ae%e7%89%b9%e9%95%b7/?lang=ja" TargetMode="External"/><Relationship Id="rId15" Type="http://schemas.openxmlformats.org/officeDocument/2006/relationships/hyperlink" Target="https://qiita.com/TakahikoKawasaki/items/4ee9b55db9f7ef352b47" TargetMode="External"/><Relationship Id="rId10" Type="http://schemas.openxmlformats.org/officeDocument/2006/relationships/hyperlink" Target="http://openid-foundation-japan.github.io/rfc6749.ja.html" TargetMode="External"/><Relationship Id="rId4" Type="http://schemas.openxmlformats.org/officeDocument/2006/relationships/hyperlink" Target="https://www.zenginkyo.or.jp/news/2018/n10918/" TargetMode="External"/><Relationship Id="rId9" Type="http://schemas.openxmlformats.org/officeDocument/2006/relationships/hyperlink" Target="https://www.openid.or.jp/document/" TargetMode="External"/><Relationship Id="rId14" Type="http://schemas.openxmlformats.org/officeDocument/2006/relationships/hyperlink" Target="https://www.youtube.com/watch?v=wAdVvJX9-Vw"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yamory.io/blog/about-csrf/" TargetMode="External"/><Relationship Id="rId13" Type="http://schemas.openxmlformats.org/officeDocument/2006/relationships/hyperlink" Target="https://gluu.org/docs/" TargetMode="External"/><Relationship Id="rId3" Type="http://schemas.openxmlformats.org/officeDocument/2006/relationships/hyperlink" Target="https://developer.yahoo.co.jp/yconnect/v2/" TargetMode="External"/><Relationship Id="rId7" Type="http://schemas.openxmlformats.org/officeDocument/2006/relationships/hyperlink" Target="http://openid-foundation-japan.github.io/rfc6819.ja.html" TargetMode="External"/><Relationship Id="rId12" Type="http://schemas.openxmlformats.org/officeDocument/2006/relationships/hyperlink" Target="https://www.gluu.org/" TargetMode="External"/><Relationship Id="rId2" Type="http://schemas.openxmlformats.org/officeDocument/2006/relationships/hyperlink" Target="https://josys-navi.hiblead.co.jp/josys-bk_openid-connect" TargetMode="External"/><Relationship Id="rId1" Type="http://schemas.openxmlformats.org/officeDocument/2006/relationships/slideLayout" Target="../slideLayouts/slideLayout7.xml"/><Relationship Id="rId6" Type="http://schemas.openxmlformats.org/officeDocument/2006/relationships/hyperlink" Target="https://www.atmarkit.co.jp/ait/articles/1710/24/news011.html" TargetMode="External"/><Relationship Id="rId11" Type="http://schemas.openxmlformats.org/officeDocument/2006/relationships/hyperlink" Target="https://keycloak-documentation.openstandia.jp/master/ja_JP/server_admin/index.html" TargetMode="External"/><Relationship Id="rId5" Type="http://schemas.openxmlformats.org/officeDocument/2006/relationships/hyperlink" Target="https://gist.github.com/jawadatgithub/638c11f08ecc0d76b05c" TargetMode="External"/><Relationship Id="rId10" Type="http://schemas.openxmlformats.org/officeDocument/2006/relationships/hyperlink" Target="https://keycloak-documentation.openstandia.jp/master/ja_JP/" TargetMode="External"/><Relationship Id="rId4" Type="http://schemas.openxmlformats.org/officeDocument/2006/relationships/hyperlink" Target="https://www.buildinsider.net/enterprise/openid/connect" TargetMode="External"/><Relationship Id="rId9" Type="http://schemas.openxmlformats.org/officeDocument/2006/relationships/hyperlink" Target="https://www.slideshare.net/kura_lab/devsumi201413c5"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zenginkyo.or.jp/news/2018/n10918/"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konghq.com/press-release/xinja-banks-kong-enterprise-power-digital-banking-platform/" TargetMode="External"/><Relationship Id="rId1" Type="http://schemas.openxmlformats.org/officeDocument/2006/relationships/slideLayout" Target="../slideLayouts/slideLayout7.xml"/><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オープン</a:t>
            </a:r>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とは？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620180"/>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79400" indent="-265113">
              <a:spcBef>
                <a:spcPts val="329"/>
              </a:spcBef>
              <a:buFont typeface="Arial" panose="020B0604020202020204" pitchFamily="34" charset="0"/>
              <a:buChar char="•"/>
            </a:pPr>
            <a:r>
              <a:rPr lang="en-US" altLang="ja-JP" sz="2000" b="0" dirty="0">
                <a:latin typeface="Meiryo UI" panose="020B0604030504040204" pitchFamily="34" charset="-128"/>
                <a:ea typeface="Meiryo UI" panose="020B0604030504040204" pitchFamily="34" charset="-128"/>
              </a:rPr>
              <a:t>2017</a:t>
            </a:r>
            <a:r>
              <a:rPr lang="ja-JP" altLang="en-US" sz="2000" b="0">
                <a:latin typeface="Meiryo UI" panose="020B0604030504040204" pitchFamily="34" charset="-128"/>
                <a:ea typeface="Meiryo UI" panose="020B0604030504040204" pitchFamily="34" charset="-128"/>
              </a:rPr>
              <a:t>年</a:t>
            </a:r>
            <a:r>
              <a:rPr lang="en-US" altLang="ja-JP" sz="2000" b="0" dirty="0">
                <a:latin typeface="Meiryo UI" panose="020B0604030504040204" pitchFamily="34" charset="-128"/>
                <a:ea typeface="Meiryo UI" panose="020B0604030504040204" pitchFamily="34" charset="-128"/>
              </a:rPr>
              <a:t>5</a:t>
            </a:r>
            <a:r>
              <a:rPr lang="ja-JP" altLang="en-US" sz="2000" b="0">
                <a:latin typeface="Meiryo UI" panose="020B0604030504040204" pitchFamily="34" charset="-128"/>
                <a:ea typeface="Meiryo UI" panose="020B0604030504040204" pitchFamily="34" charset="-128"/>
              </a:rPr>
              <a:t>月に</a:t>
            </a:r>
            <a:r>
              <a:rPr lang="ja-JP" altLang="en-US" sz="2000" b="0">
                <a:solidFill>
                  <a:srgbClr val="0000FF"/>
                </a:solidFill>
                <a:latin typeface="Meiryo UI" panose="020B0604030504040204" pitchFamily="34" charset="-128"/>
                <a:ea typeface="Meiryo UI" panose="020B0604030504040204" pitchFamily="34" charset="-128"/>
              </a:rPr>
              <a:t>改正銀行法</a:t>
            </a:r>
            <a:r>
              <a:rPr lang="ja-JP" altLang="en-US" sz="2000" b="0">
                <a:latin typeface="Meiryo UI" panose="020B0604030504040204" pitchFamily="34" charset="-128"/>
                <a:ea typeface="Meiryo UI" panose="020B0604030504040204" pitchFamily="34" charset="-128"/>
              </a:rPr>
              <a:t>が成立し、「</a:t>
            </a:r>
            <a:r>
              <a:rPr lang="ja-JP" altLang="en-US" sz="2000" b="0">
                <a:solidFill>
                  <a:srgbClr val="0000FF"/>
                </a:solidFill>
                <a:latin typeface="Meiryo UI" panose="020B0604030504040204" pitchFamily="34" charset="-128"/>
                <a:ea typeface="Meiryo UI" panose="020B0604030504040204" pitchFamily="34" charset="-128"/>
              </a:rPr>
              <a:t>銀行等はオープン</a:t>
            </a:r>
            <a:r>
              <a:rPr lang="en" altLang="ja-JP" sz="2000" b="0" dirty="0">
                <a:solidFill>
                  <a:srgbClr val="0000FF"/>
                </a:solidFill>
                <a:latin typeface="Meiryo UI" panose="020B0604030504040204" pitchFamily="34" charset="-128"/>
                <a:ea typeface="Meiryo UI" panose="020B0604030504040204" pitchFamily="34" charset="-128"/>
              </a:rPr>
              <a:t>API</a:t>
            </a:r>
            <a:r>
              <a:rPr lang="ja-JP" altLang="en-US" sz="2000" b="0">
                <a:solidFill>
                  <a:srgbClr val="0000FF"/>
                </a:solidFill>
                <a:latin typeface="Meiryo UI" panose="020B0604030504040204" pitchFamily="34" charset="-128"/>
                <a:ea typeface="Meiryo UI" panose="020B0604030504040204" pitchFamily="34" charset="-128"/>
              </a:rPr>
              <a:t>に係る体制整備に努めること</a:t>
            </a:r>
            <a:r>
              <a:rPr lang="ja-JP" altLang="en-US" sz="2000" b="0">
                <a:latin typeface="Meiryo UI" panose="020B0604030504040204" pitchFamily="34" charset="-128"/>
                <a:ea typeface="Meiryo UI" panose="020B0604030504040204" pitchFamily="34" charset="-128"/>
              </a:rPr>
              <a:t>」との努力義務が</a:t>
            </a:r>
            <a:br>
              <a:rPr lang="en-US" altLang="ja-JP" sz="2000" b="0" dirty="0">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課された。また、本法ではこの</a:t>
            </a:r>
            <a:r>
              <a:rPr lang="en-US" altLang="ja-JP" sz="2000" b="0" dirty="0">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を利用し銀行システムの決済機能を利用するアプリを提供する事業者を</a:t>
            </a:r>
            <a:br>
              <a:rPr lang="en-US" altLang="ja-JP" sz="2000" b="0" dirty="0">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a:t>
            </a:r>
            <a:r>
              <a:rPr lang="ja-JP" altLang="en-US" sz="2000" b="0">
                <a:solidFill>
                  <a:srgbClr val="0000FF"/>
                </a:solidFill>
                <a:latin typeface="Meiryo UI" panose="020B0604030504040204" pitchFamily="34" charset="-128"/>
                <a:ea typeface="Meiryo UI" panose="020B0604030504040204" pitchFamily="34" charset="-128"/>
              </a:rPr>
              <a:t>電子決済等代行業</a:t>
            </a:r>
            <a:r>
              <a:rPr lang="ja-JP" altLang="en-US" sz="2000" b="0">
                <a:latin typeface="Meiryo UI" panose="020B0604030504040204" pitchFamily="34" charset="-128"/>
                <a:ea typeface="Meiryo UI" panose="020B0604030504040204" pitchFamily="34" charset="-128"/>
              </a:rPr>
              <a:t>」と称し、銀行との契約締結と財務局への事業者登録が義務付けられた。</a:t>
            </a:r>
            <a:endParaRPr lang="en-US" altLang="ja-JP" sz="2000" b="0" dirty="0">
              <a:latin typeface="Meiryo UI" panose="020B0604030504040204" pitchFamily="34" charset="-128"/>
              <a:ea typeface="Meiryo UI" panose="020B0604030504040204" pitchFamily="34" charset="-128"/>
            </a:endParaRPr>
          </a:p>
          <a:p>
            <a:pPr marL="279400" indent="-265113">
              <a:spcBef>
                <a:spcPts val="329"/>
              </a:spcBef>
              <a:buFont typeface="Arial" panose="020B0604020202020204" pitchFamily="34" charset="0"/>
              <a:buChar char="•"/>
            </a:pPr>
            <a:r>
              <a:rPr lang="ja-JP" altLang="en-US" sz="2000" b="0">
                <a:latin typeface="Meiryo UI" panose="020B0604030504040204" pitchFamily="34" charset="-128"/>
                <a:ea typeface="Meiryo UI" panose="020B0604030504040204" pitchFamily="34" charset="-128"/>
              </a:rPr>
              <a:t>この金融機関における</a:t>
            </a:r>
            <a:r>
              <a:rPr lang="en-US" altLang="ja-JP" sz="2000" b="0" dirty="0">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のことを、</a:t>
            </a:r>
            <a:r>
              <a:rPr lang="ja-JP" altLang="en-US" sz="2000" b="0">
                <a:solidFill>
                  <a:srgbClr val="0000FF"/>
                </a:solidFill>
                <a:latin typeface="Meiryo UI" panose="020B0604030504040204" pitchFamily="34" charset="-128"/>
                <a:ea typeface="Meiryo UI" panose="020B0604030504040204" pitchFamily="34" charset="-128"/>
              </a:rPr>
              <a:t>金融機関とフィンテック企業とのオープン・イノベーションを進める鍵となる技術</a:t>
            </a:r>
            <a:br>
              <a:rPr lang="en-US" altLang="ja-JP" sz="2000" b="0" dirty="0">
                <a:solidFill>
                  <a:srgbClr val="0000FF"/>
                </a:solidFill>
                <a:latin typeface="Meiryo UI" panose="020B0604030504040204" pitchFamily="34" charset="-128"/>
                <a:ea typeface="Meiryo UI" panose="020B0604030504040204" pitchFamily="34" charset="-128"/>
              </a:rPr>
            </a:br>
            <a:r>
              <a:rPr lang="ja-JP" altLang="en-US" sz="2000" b="0">
                <a:latin typeface="Meiryo UI" panose="020B0604030504040204" pitchFamily="34" charset="-128"/>
                <a:ea typeface="Meiryo UI" panose="020B0604030504040204" pitchFamily="34" charset="-128"/>
              </a:rPr>
              <a:t>ということで「</a:t>
            </a:r>
            <a:r>
              <a:rPr lang="ja-JP" altLang="en-US" sz="2000" b="0">
                <a:solidFill>
                  <a:srgbClr val="0000FF"/>
                </a:solidFill>
                <a:latin typeface="Meiryo UI" panose="020B0604030504040204" pitchFamily="34" charset="-128"/>
                <a:ea typeface="Meiryo UI" panose="020B0604030504040204" pitchFamily="34" charset="-128"/>
              </a:rPr>
              <a:t>オープン</a:t>
            </a:r>
            <a:r>
              <a:rPr lang="en-US" altLang="ja-JP" sz="2000" b="0" dirty="0">
                <a:solidFill>
                  <a:srgbClr val="0000FF"/>
                </a:solidFill>
                <a:latin typeface="Meiryo UI" panose="020B0604030504040204" pitchFamily="34" charset="-128"/>
                <a:ea typeface="Meiryo UI" panose="020B0604030504040204" pitchFamily="34" charset="-128"/>
              </a:rPr>
              <a:t>API</a:t>
            </a:r>
            <a:r>
              <a:rPr lang="ja-JP" altLang="en-US" sz="2000" b="0">
                <a:latin typeface="Meiryo UI" panose="020B0604030504040204" pitchFamily="34" charset="-128"/>
                <a:ea typeface="Meiryo UI" panose="020B0604030504040204" pitchFamily="34" charset="-128"/>
              </a:rPr>
              <a:t>」とよばれている。</a:t>
            </a:r>
            <a:endParaRPr kumimoji="1" lang="ja-JP" altLang="en-US" sz="2000" b="0" kern="0" dirty="0">
              <a:latin typeface="Meiryo UI" panose="020B0604030504040204" pitchFamily="34" charset="-128"/>
              <a:ea typeface="Meiryo UI" panose="020B0604030504040204" pitchFamily="34" charset="-128"/>
            </a:endParaRPr>
          </a:p>
        </p:txBody>
      </p:sp>
      <p:pic>
        <p:nvPicPr>
          <p:cNvPr id="25" name="図 24" descr="スクリーンショットの画面&#10;&#10;自動的に生成された説明">
            <a:extLst>
              <a:ext uri="{FF2B5EF4-FFF2-40B4-BE49-F238E27FC236}">
                <a16:creationId xmlns:a16="http://schemas.microsoft.com/office/drawing/2014/main" id="{B9AA1A2B-440D-A545-8E7D-D30C5FBBEABA}"/>
              </a:ext>
            </a:extLst>
          </p:cNvPr>
          <p:cNvPicPr>
            <a:picLocks noChangeAspect="1"/>
          </p:cNvPicPr>
          <p:nvPr/>
        </p:nvPicPr>
        <p:blipFill>
          <a:blip r:embed="rId2"/>
          <a:stretch>
            <a:fillRect/>
          </a:stretch>
        </p:blipFill>
        <p:spPr>
          <a:xfrm>
            <a:off x="2852538" y="2450099"/>
            <a:ext cx="6336704" cy="3881944"/>
          </a:xfrm>
          <a:prstGeom prst="rect">
            <a:avLst/>
          </a:prstGeom>
          <a:ln>
            <a:solidFill>
              <a:schemeClr val="tx1"/>
            </a:solidFill>
          </a:ln>
        </p:spPr>
      </p:pic>
      <p:sp>
        <p:nvSpPr>
          <p:cNvPr id="26" name="正方形/長方形 25">
            <a:extLst>
              <a:ext uri="{FF2B5EF4-FFF2-40B4-BE49-F238E27FC236}">
                <a16:creationId xmlns:a16="http://schemas.microsoft.com/office/drawing/2014/main" id="{5586C7CE-7715-FD4E-9194-1C241ED99728}"/>
              </a:ext>
            </a:extLst>
          </p:cNvPr>
          <p:cNvSpPr/>
          <p:nvPr/>
        </p:nvSpPr>
        <p:spPr>
          <a:xfrm>
            <a:off x="2789009" y="6332044"/>
            <a:ext cx="6861178" cy="369332"/>
          </a:xfrm>
          <a:prstGeom prst="rect">
            <a:avLst/>
          </a:prstGeom>
        </p:spPr>
        <p:txBody>
          <a:bodyPr wrap="square">
            <a:spAutoFit/>
          </a:bodyPr>
          <a:lstStyle/>
          <a:p>
            <a:r>
              <a:rPr kumimoji="1" lang="en-US" altLang="ja-JP" b="0" dirty="0">
                <a:latin typeface="Meiryo UI" panose="020B0604030504040204" pitchFamily="34" charset="-128"/>
                <a:ea typeface="Meiryo UI" panose="020B0604030504040204" pitchFamily="34" charset="-128"/>
              </a:rPr>
              <a:t>※</a:t>
            </a:r>
            <a:r>
              <a:rPr kumimoji="1" lang="ja-JP" altLang="en-US" b="0">
                <a:latin typeface="Meiryo UI" panose="020B0604030504040204" pitchFamily="34" charset="-128"/>
                <a:ea typeface="Meiryo UI" panose="020B0604030504040204" pitchFamily="34" charset="-128"/>
              </a:rPr>
              <a:t>「金融分野におけるオープン</a:t>
            </a:r>
            <a:r>
              <a:rPr kumimoji="1" lang="en-US" altLang="ja-JP" b="0" dirty="0">
                <a:latin typeface="Meiryo UI" panose="020B0604030504040204" pitchFamily="34" charset="-128"/>
                <a:ea typeface="Meiryo UI" panose="020B0604030504040204" pitchFamily="34" charset="-128"/>
              </a:rPr>
              <a:t>API</a:t>
            </a:r>
            <a:r>
              <a:rPr kumimoji="1" lang="ja-JP" altLang="en-US" b="0">
                <a:latin typeface="Meiryo UI" panose="020B0604030504040204" pitchFamily="34" charset="-128"/>
                <a:ea typeface="Meiryo UI" panose="020B0604030504040204" pitchFamily="34" charset="-128"/>
              </a:rPr>
              <a:t>に関する取り組み」より抜粋</a:t>
            </a:r>
            <a:endParaRPr lang="ja-JP" altLang="en-US" b="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4268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のセキュリティ攻撃への対応</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777221"/>
            <a:ext cx="11789227" cy="5946308"/>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buFont typeface="+mj-lt"/>
              <a:buAutoNum type="arabicPeriod"/>
            </a:pPr>
            <a:r>
              <a:rPr lang="ja-JP" altLang="en-US" sz="2400" kern="0" spc="-8">
                <a:latin typeface="Meiryo UI" panose="020B0604030504040204" pitchFamily="34" charset="-128"/>
                <a:ea typeface="Meiryo UI" panose="020B0604030504040204" pitchFamily="34" charset="-128"/>
                <a:cs typeface="Times New Roman"/>
              </a:rPr>
              <a:t>リクエスト強要</a:t>
            </a:r>
            <a:r>
              <a:rPr lang="en-US" altLang="ja-JP" sz="2400" kern="0" spc="-8" dirty="0">
                <a:latin typeface="Meiryo UI" panose="020B0604030504040204" pitchFamily="34" charset="-128"/>
                <a:ea typeface="Meiryo UI" panose="020B0604030504040204" pitchFamily="34" charset="-128"/>
                <a:cs typeface="Times New Roman"/>
              </a:rPr>
              <a:t>(CSRF)</a:t>
            </a:r>
          </a:p>
          <a:p>
            <a:pPr marL="393700" lvl="1" indent="0">
              <a:spcBef>
                <a:spcPts val="77"/>
              </a:spcBef>
            </a:pPr>
            <a:r>
              <a:rPr lang="ja-JP" altLang="en-US" sz="1600" kern="0" spc="-8">
                <a:latin typeface="Meiryo UI" panose="020B0604030504040204" pitchFamily="34" charset="-128"/>
                <a:ea typeface="Meiryo UI" panose="020B0604030504040204" pitchFamily="34" charset="-128"/>
                <a:cs typeface="Times New Roman"/>
              </a:rPr>
              <a:t>攻撃者による認可リクエストの結果であるクライアントへのリダイレクト</a:t>
            </a:r>
            <a:r>
              <a:rPr lang="en-US" altLang="ja-JP" sz="1600" kern="0" spc="-8" dirty="0">
                <a:latin typeface="Meiryo UI" panose="020B0604030504040204" pitchFamily="34" charset="-128"/>
                <a:ea typeface="Meiryo UI" panose="020B0604030504040204" pitchFamily="34" charset="-128"/>
                <a:cs typeface="Times New Roman"/>
              </a:rPr>
              <a:t>URL</a:t>
            </a:r>
            <a:r>
              <a:rPr lang="ja-JP" altLang="en-US" sz="1600" kern="0" spc="-8">
                <a:latin typeface="Meiryo UI" panose="020B0604030504040204" pitchFamily="34" charset="-128"/>
                <a:ea typeface="Meiryo UI" panose="020B0604030504040204" pitchFamily="34" charset="-128"/>
                <a:cs typeface="Times New Roman"/>
              </a:rPr>
              <a:t>に攻撃者に送金を行う</a:t>
            </a:r>
            <a:r>
              <a:rPr lang="en-US" altLang="ja-JP" sz="1600" kern="0" spc="-8" dirty="0">
                <a:latin typeface="Meiryo UI" panose="020B0604030504040204" pitchFamily="34" charset="-128"/>
                <a:ea typeface="Meiryo UI" panose="020B0604030504040204" pitchFamily="34" charset="-128"/>
                <a:cs typeface="Times New Roman"/>
              </a:rPr>
              <a:t>API</a:t>
            </a:r>
            <a:r>
              <a:rPr lang="ja-JP" altLang="en-US" sz="1600" kern="0" spc="-8">
                <a:latin typeface="Meiryo UI" panose="020B0604030504040204" pitchFamily="34" charset="-128"/>
                <a:ea typeface="Meiryo UI" panose="020B0604030504040204" pitchFamily="34" charset="-128"/>
                <a:cs typeface="Times New Roman"/>
              </a:rPr>
              <a:t>の</a:t>
            </a:r>
            <a:r>
              <a:rPr lang="en-US" altLang="ja-JP" sz="1600" kern="0" spc="-8" dirty="0">
                <a:latin typeface="Meiryo UI" panose="020B0604030504040204" pitchFamily="34" charset="-128"/>
                <a:ea typeface="Meiryo UI" panose="020B0604030504040204" pitchFamily="34" charset="-128"/>
                <a:cs typeface="Times New Roman"/>
              </a:rPr>
              <a:t>URI</a:t>
            </a:r>
            <a:r>
              <a:rPr lang="ja-JP" altLang="en-US" sz="1600" kern="0" spc="-8">
                <a:latin typeface="Meiryo UI" panose="020B0604030504040204" pitchFamily="34" charset="-128"/>
                <a:ea typeface="Meiryo UI" panose="020B0604030504040204" pitchFamily="34" charset="-128"/>
                <a:cs typeface="Times New Roman"/>
              </a:rPr>
              <a:t>に変更したものをターゲットユーザにメールするなどしてクリックさせることで、該当金額を送金させる、といった攻撃。対策としては、認可リクエストに</a:t>
            </a:r>
            <a:r>
              <a:rPr lang="en-US" altLang="ja-JP" sz="1600" kern="0" spc="-8" dirty="0">
                <a:latin typeface="Meiryo UI" panose="020B0604030504040204" pitchFamily="34" charset="-128"/>
                <a:ea typeface="Meiryo UI" panose="020B0604030504040204" pitchFamily="34" charset="-128"/>
                <a:cs typeface="Times New Roman"/>
              </a:rPr>
              <a:t>state</a:t>
            </a:r>
            <a:r>
              <a:rPr lang="ja-JP" altLang="en-US" sz="1600" kern="0" spc="-8">
                <a:latin typeface="Meiryo UI" panose="020B0604030504040204" pitchFamily="34" charset="-128"/>
                <a:ea typeface="Meiryo UI" panose="020B0604030504040204" pitchFamily="34" charset="-128"/>
                <a:cs typeface="Times New Roman"/>
              </a:rPr>
              <a:t>パラメータのようなクライアントのセッションに紐づく値をセットすることで、単に</a:t>
            </a:r>
            <a:r>
              <a:rPr lang="en-US" altLang="ja-JP" sz="1600" kern="0" spc="-8" dirty="0">
                <a:latin typeface="Meiryo UI" panose="020B0604030504040204" pitchFamily="34" charset="-128"/>
                <a:ea typeface="Meiryo UI" panose="020B0604030504040204" pitchFamily="34" charset="-128"/>
                <a:cs typeface="Times New Roman"/>
              </a:rPr>
              <a:t>URI</a:t>
            </a:r>
            <a:r>
              <a:rPr lang="ja-JP" altLang="en-US" sz="1600" kern="0" spc="-8">
                <a:latin typeface="Meiryo UI" panose="020B0604030504040204" pitchFamily="34" charset="-128"/>
                <a:ea typeface="Meiryo UI" panose="020B0604030504040204" pitchFamily="34" charset="-128"/>
                <a:cs typeface="Times New Roman"/>
              </a:rPr>
              <a:t>リンクをクリックしただけでアクセスができないようにする。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buFont typeface="+mj-lt"/>
              <a:buAutoNum type="arabicPeriod"/>
            </a:pPr>
            <a:r>
              <a:rPr lang="ja-JP" altLang="en-US" sz="2400" kern="0" spc="-8">
                <a:latin typeface="Meiryo UI" panose="020B0604030504040204" pitchFamily="34" charset="-128"/>
                <a:ea typeface="Meiryo UI" panose="020B0604030504040204" pitchFamily="34" charset="-128"/>
                <a:cs typeface="Times New Roman"/>
              </a:rPr>
              <a:t>トークン置き換え攻撃</a:t>
            </a:r>
            <a:r>
              <a:rPr lang="en-US" altLang="ja-JP" sz="2400" kern="0" spc="-8" dirty="0">
                <a:latin typeface="Meiryo UI" panose="020B0604030504040204" pitchFamily="34" charset="-128"/>
                <a:ea typeface="Meiryo UI" panose="020B0604030504040204" pitchFamily="34" charset="-128"/>
                <a:cs typeface="Times New Roman"/>
              </a:rPr>
              <a:t>(Token Replace Attack)</a:t>
            </a:r>
          </a:p>
          <a:p>
            <a:pPr marL="393700" lvl="1" indent="0">
              <a:spcBef>
                <a:spcPts val="77"/>
              </a:spcBef>
            </a:pPr>
            <a:r>
              <a:rPr lang="ja-JP" altLang="en-US" sz="1600" kern="0">
                <a:latin typeface="Meiryo UI" panose="020B0604030504040204" pitchFamily="34" charset="-128"/>
                <a:ea typeface="Meiryo UI" panose="020B0604030504040204" pitchFamily="34" charset="-128"/>
                <a:cs typeface="Meiryo"/>
              </a:rPr>
              <a:t>クライアントアプリ開発者が悪意を持って、バックエンドサーバに送るアクセストークンを別のものに差し替えることで別ユーザでログインさせるといった攻撃。対策としては、バックエンドサーバにアクセストークンを送るインプリシットフローをやめて認可コードフローを使う。もしくはアクセストークンを使わず、</a:t>
            </a:r>
            <a:r>
              <a:rPr lang="en-US" altLang="ja-JP" sz="1600" kern="0" dirty="0">
                <a:latin typeface="Meiryo UI" panose="020B0604030504040204" pitchFamily="34" charset="-128"/>
                <a:ea typeface="Meiryo UI" panose="020B0604030504040204" pitchFamily="34" charset="-128"/>
                <a:cs typeface="Meiryo"/>
              </a:rPr>
              <a:t>ID</a:t>
            </a:r>
            <a:r>
              <a:rPr lang="ja-JP" altLang="en-US" sz="1600" kern="0">
                <a:latin typeface="Meiryo UI" panose="020B0604030504040204" pitchFamily="34" charset="-128"/>
                <a:ea typeface="Meiryo UI" panose="020B0604030504040204" pitchFamily="34" charset="-128"/>
                <a:cs typeface="Meiryo"/>
              </a:rPr>
              <a:t>トークンを使うことで対応する。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buFont typeface="+mj-lt"/>
              <a:buAutoNum type="arabicPeriod"/>
            </a:pPr>
            <a:r>
              <a:rPr lang="ja-JP" altLang="en-US" sz="2400" kern="0" spc="-8">
                <a:latin typeface="Meiryo UI" panose="020B0604030504040204" pitchFamily="34" charset="-128"/>
                <a:ea typeface="Meiryo UI" panose="020B0604030504040204" pitchFamily="34" charset="-128"/>
                <a:cs typeface="Times New Roman"/>
              </a:rPr>
              <a:t>コンバート・リダイレクト</a:t>
            </a:r>
            <a:r>
              <a:rPr lang="en-US" altLang="ja-JP" sz="2400" kern="0" spc="-8" dirty="0">
                <a:latin typeface="Meiryo UI" panose="020B0604030504040204" pitchFamily="34" charset="-128"/>
                <a:ea typeface="Meiryo UI" panose="020B0604030504040204" pitchFamily="34" charset="-128"/>
                <a:cs typeface="Times New Roman"/>
              </a:rPr>
              <a:t>(Convert Redirect)</a:t>
            </a:r>
          </a:p>
          <a:p>
            <a:pPr marL="393700" lvl="1" indent="0">
              <a:spcBef>
                <a:spcPts val="77"/>
              </a:spcBef>
            </a:pPr>
            <a:r>
              <a:rPr lang="ja-JP" altLang="en-US" sz="1600" kern="0" spc="-8">
                <a:latin typeface="Meiryo UI" panose="020B0604030504040204" pitchFamily="34" charset="-128"/>
                <a:ea typeface="Meiryo UI" panose="020B0604030504040204" pitchFamily="34" charset="-128"/>
                <a:cs typeface="Times New Roman"/>
              </a:rPr>
              <a:t>攻撃者が認可リクエストの結果であるクライアントへのリダイレクト</a:t>
            </a:r>
            <a:r>
              <a:rPr lang="en-US" altLang="ja-JP" sz="1600" kern="0" spc="-8" dirty="0">
                <a:latin typeface="Meiryo UI" panose="020B0604030504040204" pitchFamily="34" charset="-128"/>
                <a:ea typeface="Meiryo UI" panose="020B0604030504040204" pitchFamily="34" charset="-128"/>
                <a:cs typeface="Times New Roman"/>
              </a:rPr>
              <a:t>URL</a:t>
            </a:r>
            <a:r>
              <a:rPr lang="ja-JP" altLang="en-US" sz="1600" kern="0" spc="-8">
                <a:latin typeface="Meiryo UI" panose="020B0604030504040204" pitchFamily="34" charset="-128"/>
                <a:ea typeface="Meiryo UI" panose="020B0604030504040204" pitchFamily="34" charset="-128"/>
                <a:cs typeface="Times New Roman"/>
              </a:rPr>
              <a:t>を攻撃者のエンドポイントに設定し、ターゲットユーザにメールするなどしてクリックさせることで、ユーザのアクセストークンを攻撃者が入手できてしまう攻撃。対策としては、認可リクエストの</a:t>
            </a:r>
            <a:r>
              <a:rPr lang="en-US" altLang="ja-JP" sz="1600" kern="0" spc="-8" dirty="0" err="1">
                <a:latin typeface="Meiryo UI" panose="020B0604030504040204" pitchFamily="34" charset="-128"/>
                <a:ea typeface="Meiryo UI" panose="020B0604030504040204" pitchFamily="34" charset="-128"/>
                <a:cs typeface="Times New Roman"/>
              </a:rPr>
              <a:t>redirect_uri</a:t>
            </a:r>
            <a:r>
              <a:rPr lang="ja-JP" altLang="en-US" sz="1600" kern="0" spc="-8">
                <a:latin typeface="Meiryo UI" panose="020B0604030504040204" pitchFamily="34" charset="-128"/>
                <a:ea typeface="Meiryo UI" panose="020B0604030504040204" pitchFamily="34" charset="-128"/>
                <a:cs typeface="Times New Roman"/>
              </a:rPr>
              <a:t>パラメータのチェックを行い、攻撃者の</a:t>
            </a:r>
            <a:r>
              <a:rPr lang="en-US" altLang="ja-JP" sz="1600" kern="0" spc="-8" dirty="0">
                <a:latin typeface="Meiryo UI" panose="020B0604030504040204" pitchFamily="34" charset="-128"/>
                <a:ea typeface="Meiryo UI" panose="020B0604030504040204" pitchFamily="34" charset="-128"/>
                <a:cs typeface="Times New Roman"/>
              </a:rPr>
              <a:t>URI</a:t>
            </a:r>
            <a:r>
              <a:rPr lang="ja-JP" altLang="en-US" sz="1600" kern="0" spc="-8">
                <a:latin typeface="Meiryo UI" panose="020B0604030504040204" pitchFamily="34" charset="-128"/>
                <a:ea typeface="Meiryo UI" panose="020B0604030504040204" pitchFamily="34" charset="-128"/>
                <a:cs typeface="Times New Roman"/>
              </a:rPr>
              <a:t>が指定できないようにする。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buFont typeface="+mj-lt"/>
              <a:buAutoNum type="arabicPeriod"/>
            </a:pPr>
            <a:r>
              <a:rPr lang="ja-JP" altLang="en-US" sz="2400" kern="0" spc="-8">
                <a:latin typeface="Meiryo UI" panose="020B0604030504040204" pitchFamily="34" charset="-128"/>
                <a:ea typeface="Meiryo UI" panose="020B0604030504040204" pitchFamily="34" charset="-128"/>
                <a:cs typeface="Times New Roman"/>
              </a:rPr>
              <a:t>認可コード横取り攻撃</a:t>
            </a:r>
            <a:r>
              <a:rPr lang="en-US" altLang="ja-JP" sz="2400" kern="0" spc="-8" dirty="0">
                <a:latin typeface="Meiryo UI" panose="020B0604030504040204" pitchFamily="34" charset="-128"/>
                <a:ea typeface="Meiryo UI" panose="020B0604030504040204" pitchFamily="34" charset="-128"/>
                <a:cs typeface="Times New Roman"/>
              </a:rPr>
              <a:t>(</a:t>
            </a:r>
            <a:r>
              <a:rPr lang="en" altLang="ja-JP" sz="2400" dirty="0">
                <a:latin typeface="Meiryo UI" panose="020B0604030504040204" pitchFamily="34" charset="-128"/>
                <a:ea typeface="Meiryo UI" panose="020B0604030504040204" pitchFamily="34" charset="-128"/>
              </a:rPr>
              <a:t>Authorization Code Interception Attack</a:t>
            </a:r>
            <a:r>
              <a:rPr lang="en-US" altLang="ja-JP" sz="2400" kern="0" spc="-8" dirty="0">
                <a:latin typeface="Meiryo UI" panose="020B0604030504040204" pitchFamily="34" charset="-128"/>
                <a:ea typeface="Meiryo UI" panose="020B0604030504040204" pitchFamily="34" charset="-128"/>
                <a:cs typeface="Times New Roman"/>
              </a:rPr>
              <a:t>)</a:t>
            </a:r>
          </a:p>
          <a:p>
            <a:pPr marL="393700" lvl="1" indent="0">
              <a:spcBef>
                <a:spcPts val="77"/>
              </a:spcBef>
            </a:pPr>
            <a:r>
              <a:rPr lang="ja-JP" altLang="en-US" sz="1600" kern="0">
                <a:latin typeface="Meiryo UI" panose="020B0604030504040204" pitchFamily="34" charset="-128"/>
                <a:ea typeface="Meiryo UI" panose="020B0604030504040204" pitchFamily="34" charset="-128"/>
                <a:cs typeface="Meiryo"/>
              </a:rPr>
              <a:t>認可コードフローをサポートするスマホアプリを模した</a:t>
            </a:r>
            <a:r>
              <a:rPr lang="ja-JP" altLang="en-US" sz="1600">
                <a:latin typeface="Meiryo UI" panose="020B0604030504040204" pitchFamily="34" charset="-128"/>
                <a:ea typeface="Meiryo UI" panose="020B0604030504040204" pitchFamily="34" charset="-128"/>
              </a:rPr>
              <a:t>アプリを攻撃者が開発してターゲットユーザの端末にインストールさせることで、認証コードからアクセストークンを取得する攻撃。対策としては、認可リクエストを作成したクライアントアプリのみが、認可レスポンスに含まれる認可コードからアクセストークンを取得できるようにす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buFont typeface="+mj-lt"/>
              <a:buAutoNum type="arabicPeriod"/>
            </a:pPr>
            <a:r>
              <a:rPr lang="ja-JP" altLang="en-US" sz="2400" kern="0" spc="-8">
                <a:latin typeface="Meiryo UI" panose="020B0604030504040204" pitchFamily="34" charset="-128"/>
                <a:ea typeface="Meiryo UI" panose="020B0604030504040204" pitchFamily="34" charset="-128"/>
                <a:cs typeface="Times New Roman"/>
              </a:rPr>
              <a:t>ミックスアップ攻撃</a:t>
            </a:r>
            <a:r>
              <a:rPr lang="en-US" altLang="ja-JP" sz="2400" kern="0" spc="-8" dirty="0">
                <a:latin typeface="Meiryo UI" panose="020B0604030504040204" pitchFamily="34" charset="-128"/>
                <a:ea typeface="Meiryo UI" panose="020B0604030504040204" pitchFamily="34" charset="-128"/>
                <a:cs typeface="Times New Roman"/>
              </a:rPr>
              <a:t>(</a:t>
            </a:r>
            <a:r>
              <a:rPr lang="en-US" altLang="ja-JP" sz="2400" kern="0" spc="-8" dirty="0" err="1">
                <a:latin typeface="Meiryo UI" panose="020B0604030504040204" pitchFamily="34" charset="-128"/>
                <a:ea typeface="Meiryo UI" panose="020B0604030504040204" pitchFamily="34" charset="-128"/>
                <a:cs typeface="Times New Roman"/>
              </a:rPr>
              <a:t>IdP</a:t>
            </a:r>
            <a:r>
              <a:rPr lang="en-US" altLang="ja-JP" sz="2400" kern="0" spc="-8" dirty="0">
                <a:latin typeface="Meiryo UI" panose="020B0604030504040204" pitchFamily="34" charset="-128"/>
                <a:ea typeface="Meiryo UI" panose="020B0604030504040204" pitchFamily="34" charset="-128"/>
                <a:cs typeface="Times New Roman"/>
              </a:rPr>
              <a:t> Mix-Up Attack)</a:t>
            </a:r>
          </a:p>
          <a:p>
            <a:pPr marL="393700" lvl="1" indent="0">
              <a:spcBef>
                <a:spcPts val="77"/>
              </a:spcBef>
            </a:pPr>
            <a:r>
              <a:rPr lang="ja-JP" altLang="en-US" sz="1600">
                <a:latin typeface="Meiryo UI" panose="020B0604030504040204" pitchFamily="34" charset="-128"/>
                <a:ea typeface="Meiryo UI" panose="020B0604030504040204" pitchFamily="34" charset="-128"/>
              </a:rPr>
              <a:t>クライアントアプリが複数の認可サーバに接続している条件で、その中の悪意のある認可サーバが他の認可サーバの発行したアクセストークンなどを奪おうとする攻撃。</a:t>
            </a:r>
            <a:endParaRPr lang="en-US" altLang="ja-JP" sz="1600" dirty="0">
              <a:latin typeface="Meiryo UI" panose="020B0604030504040204" pitchFamily="34" charset="-128"/>
              <a:ea typeface="Meiryo UI" panose="020B0604030504040204" pitchFamily="34" charset="-128"/>
            </a:endParaRPr>
          </a:p>
          <a:p>
            <a:pPr marL="393700" lvl="1" indent="0">
              <a:spcBef>
                <a:spcPts val="77"/>
              </a:spcBef>
            </a:pPr>
            <a:r>
              <a:rPr lang="ja-JP" altLang="en-US" sz="1600" kern="0">
                <a:latin typeface="Meiryo UI" panose="020B0604030504040204" pitchFamily="34" charset="-128"/>
                <a:ea typeface="Meiryo UI" panose="020B0604030504040204" pitchFamily="34" charset="-128"/>
                <a:cs typeface="Meiryo"/>
              </a:rPr>
              <a:t>対策としては、認可サーバごとにリダイレクトエンドポイントを分けることや</a:t>
            </a:r>
            <a:r>
              <a:rPr lang="ja-JP" altLang="en-US" sz="1600">
                <a:latin typeface="Meiryo UI" panose="020B0604030504040204" pitchFamily="34" charset="-128"/>
                <a:ea typeface="Meiryo UI" panose="020B0604030504040204" pitchFamily="34" charset="-128"/>
              </a:rPr>
              <a:t>認可レスポンスに認可サーバの情報を含め、クライアントアプリはその情報を用いて処理の分岐を行うことで対応する。</a:t>
            </a:r>
            <a:endParaRPr kumimoji="1" lang="ja-JP" altLang="en-US" sz="2400" b="0" kern="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7967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認証認可サーバのシステム構成　</a:t>
            </a:r>
            <a:r>
              <a:rPr lang="en-US" altLang="ja-JP" sz="3600" dirty="0">
                <a:latin typeface="Meiryo UI" panose="020B0604030504040204" pitchFamily="34" charset="-128"/>
                <a:ea typeface="Meiryo UI" panose="020B0604030504040204" pitchFamily="34" charset="-128"/>
              </a:rPr>
              <a:t>〜</a:t>
            </a:r>
            <a:r>
              <a:rPr lang="en-US" altLang="ja-JP" sz="3600" dirty="0" err="1">
                <a:latin typeface="Meiryo UI" panose="020B0604030504040204" pitchFamily="34" charset="-128"/>
                <a:ea typeface="Meiryo UI" panose="020B0604030504040204" pitchFamily="34" charset="-128"/>
              </a:rPr>
              <a:t>Keycloak</a:t>
            </a:r>
            <a:r>
              <a:rPr lang="en-US" altLang="ja-JP" sz="3600" dirty="0">
                <a:latin typeface="Meiryo UI" panose="020B0604030504040204" pitchFamily="34" charset="-128"/>
                <a:ea typeface="Meiryo UI" panose="020B0604030504040204" pitchFamily="34" charset="-128"/>
              </a:rPr>
              <a:t>〜</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070097"/>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Keycloak</a:t>
            </a:r>
            <a:r>
              <a:rPr lang="ja-JP" altLang="en-US" sz="2000" kern="0" spc="-8">
                <a:latin typeface="Meiryo UI" panose="020B0604030504040204" pitchFamily="34" charset="-128"/>
                <a:ea typeface="Meiryo UI" panose="020B0604030504040204" pitchFamily="34" charset="-128"/>
                <a:cs typeface="Times New Roman"/>
              </a:rPr>
              <a:t>を認証認可サーバとして利用し、</a:t>
            </a:r>
            <a:r>
              <a:rPr lang="en-US" altLang="ja-JP" sz="2000" kern="0" spc="-8" dirty="0">
                <a:latin typeface="Meiryo UI" panose="020B0604030504040204" pitchFamily="34" charset="-128"/>
                <a:ea typeface="Meiryo UI" panose="020B0604030504040204" pitchFamily="34" charset="-128"/>
                <a:cs typeface="Times New Roman"/>
              </a:rPr>
              <a:t>Kong</a:t>
            </a:r>
            <a:r>
              <a:rPr lang="ja-JP" altLang="en-US" sz="2000" kern="0" spc="-8">
                <a:latin typeface="Meiryo UI" panose="020B0604030504040204" pitchFamily="34" charset="-128"/>
                <a:ea typeface="Meiryo UI" panose="020B0604030504040204" pitchFamily="34" charset="-128"/>
                <a:cs typeface="Times New Roman"/>
              </a:rPr>
              <a:t>と連携して</a:t>
            </a:r>
            <a:r>
              <a:rPr lang="en-US" altLang="ja-JP" sz="2000" kern="0" spc="-8" dirty="0">
                <a:latin typeface="Meiryo UI" panose="020B0604030504040204" pitchFamily="34" charset="-128"/>
                <a:ea typeface="Meiryo UI" panose="020B0604030504040204" pitchFamily="34" charset="-128"/>
                <a:cs typeface="Times New Roman"/>
              </a:rPr>
              <a:t>OpenID Connect</a:t>
            </a:r>
            <a:r>
              <a:rPr lang="ja-JP" altLang="en-US" sz="2000" kern="0" spc="-8">
                <a:latin typeface="Meiryo UI" panose="020B0604030504040204" pitchFamily="34" charset="-128"/>
                <a:ea typeface="Meiryo UI" panose="020B0604030504040204" pitchFamily="34" charset="-128"/>
                <a:cs typeface="Times New Roman"/>
              </a:rPr>
              <a:t>と</a:t>
            </a:r>
            <a:r>
              <a:rPr lang="en-US" altLang="ja-JP" sz="2000" kern="0" spc="-8" dirty="0">
                <a:latin typeface="Meiryo UI" panose="020B0604030504040204" pitchFamily="34" charset="-128"/>
                <a:ea typeface="Meiryo UI" panose="020B0604030504040204" pitchFamily="34" charset="-128"/>
                <a:cs typeface="Times New Roman"/>
              </a:rPr>
              <a:t>FIDO</a:t>
            </a:r>
            <a:r>
              <a:rPr lang="ja-JP" altLang="en-US" sz="2000" kern="0" spc="-8">
                <a:latin typeface="Meiryo UI" panose="020B0604030504040204" pitchFamily="34" charset="-128"/>
                <a:ea typeface="Meiryo UI" panose="020B0604030504040204" pitchFamily="34" charset="-128"/>
                <a:cs typeface="Times New Roman"/>
              </a:rPr>
              <a:t>認証が利用できる。</a:t>
            </a:r>
            <a:r>
              <a:rPr lang="en-US" altLang="ja-JP" sz="2000" kern="0" spc="-8" dirty="0" err="1">
                <a:latin typeface="Meiryo UI" panose="020B0604030504040204" pitchFamily="34" charset="-128"/>
                <a:ea typeface="Meiryo UI" panose="020B0604030504040204" pitchFamily="34" charset="-128"/>
                <a:cs typeface="Times New Roman"/>
              </a:rPr>
              <a:t>Keycloak</a:t>
            </a:r>
            <a:r>
              <a:rPr lang="ja-JP" altLang="en-US" sz="2000" kern="0" spc="-8">
                <a:latin typeface="Meiryo UI" panose="020B0604030504040204" pitchFamily="34" charset="-128"/>
                <a:ea typeface="Meiryo UI" panose="020B0604030504040204" pitchFamily="34" charset="-128"/>
                <a:cs typeface="Times New Roman"/>
              </a:rPr>
              <a:t>は、</a:t>
            </a:r>
            <a:r>
              <a:rPr lang="en-US" altLang="ja-JP" sz="2000" kern="0" spc="-8" dirty="0">
                <a:latin typeface="Meiryo UI" panose="020B0604030504040204" pitchFamily="34" charset="-128"/>
                <a:ea typeface="Meiryo UI" panose="020B0604030504040204" pitchFamily="34" charset="-128"/>
                <a:cs typeface="Times New Roman"/>
              </a:rPr>
              <a:t>RedHat JBoss</a:t>
            </a:r>
            <a:r>
              <a:rPr lang="ja-JP" altLang="en-US" sz="2000" kern="0" spc="-8">
                <a:latin typeface="Meiryo UI" panose="020B0604030504040204" pitchFamily="34" charset="-128"/>
                <a:ea typeface="Meiryo UI" panose="020B0604030504040204" pitchFamily="34" charset="-128"/>
                <a:cs typeface="Times New Roman"/>
              </a:rPr>
              <a:t>プロジェクトが開発を進めており、全機能をソースコードも含め、</a:t>
            </a:r>
            <a:r>
              <a:rPr lang="en-US" altLang="ja-JP" sz="2000" kern="0" spc="-8" dirty="0">
                <a:latin typeface="Meiryo UI" panose="020B0604030504040204" pitchFamily="34" charset="-128"/>
                <a:ea typeface="Meiryo UI" panose="020B0604030504040204" pitchFamily="34" charset="-128"/>
                <a:cs typeface="Times New Roman"/>
              </a:rPr>
              <a:t>Apache2.0</a:t>
            </a:r>
            <a:r>
              <a:rPr lang="ja-JP" altLang="en-US" sz="2000" kern="0" spc="-8">
                <a:latin typeface="Meiryo UI" panose="020B0604030504040204" pitchFamily="34" charset="-128"/>
                <a:ea typeface="Meiryo UI" panose="020B0604030504040204" pitchFamily="34" charset="-128"/>
                <a:cs typeface="Times New Roman"/>
              </a:rPr>
              <a:t>ライセンスで提供されており、国内外で実績も十分あるが、</a:t>
            </a:r>
            <a:r>
              <a:rPr lang="en-US" altLang="ja-JP" sz="2000" kern="0" spc="-8" dirty="0">
                <a:latin typeface="Meiryo UI" panose="020B0604030504040204" pitchFamily="34" charset="-128"/>
                <a:ea typeface="Meiryo UI" panose="020B0604030504040204" pitchFamily="34" charset="-128"/>
                <a:cs typeface="Times New Roman"/>
              </a:rPr>
              <a:t>OIDC</a:t>
            </a:r>
            <a:r>
              <a:rPr lang="ja-JP" altLang="en-US" sz="2000" kern="0" spc="-8">
                <a:latin typeface="Meiryo UI" panose="020B0604030504040204" pitchFamily="34" charset="-128"/>
                <a:ea typeface="Meiryo UI" panose="020B0604030504040204" pitchFamily="34" charset="-128"/>
                <a:cs typeface="Times New Roman"/>
              </a:rPr>
              <a:t>の一部と</a:t>
            </a:r>
            <a:r>
              <a:rPr lang="en-US" altLang="ja-JP" sz="2000" kern="0" spc="-8" dirty="0">
                <a:latin typeface="Meiryo UI" panose="020B0604030504040204" pitchFamily="34" charset="-128"/>
                <a:ea typeface="Meiryo UI" panose="020B0604030504040204" pitchFamily="34" charset="-128"/>
                <a:cs typeface="Times New Roman"/>
              </a:rPr>
              <a:t>FAPI</a:t>
            </a:r>
            <a:r>
              <a:rPr lang="ja-JP" altLang="en-US" sz="2000" kern="0" spc="-8">
                <a:latin typeface="Meiryo UI" panose="020B0604030504040204" pitchFamily="34" charset="-128"/>
                <a:ea typeface="Meiryo UI" panose="020B0604030504040204" pitchFamily="34" charset="-128"/>
                <a:cs typeface="Times New Roman"/>
              </a:rPr>
              <a:t>には対応していない。</a:t>
            </a:r>
            <a:endParaRPr lang="ja-JP" altLang="en-US" sz="2000" kern="0">
              <a:latin typeface="Meiryo UI" panose="020B0604030504040204" pitchFamily="34" charset="-128"/>
              <a:ea typeface="Meiryo UI" panose="020B0604030504040204" pitchFamily="34" charset="-128"/>
              <a:cs typeface="Meiryo"/>
            </a:endParaRPr>
          </a:p>
          <a:p>
            <a:pPr marL="14287" indent="0">
              <a:spcBef>
                <a:spcPts val="329"/>
              </a:spcBef>
            </a:pPr>
            <a:endParaRPr kumimoji="1" lang="ja-JP" altLang="en-US" sz="2000" b="0" kern="0" dirty="0">
              <a:latin typeface="Meiryo UI" panose="020B0604030504040204" pitchFamily="34" charset="-128"/>
              <a:ea typeface="Meiryo UI" panose="020B0604030504040204" pitchFamily="34" charset="-128"/>
            </a:endParaRPr>
          </a:p>
        </p:txBody>
      </p:sp>
      <p:pic>
        <p:nvPicPr>
          <p:cNvPr id="43" name="図 42" descr="黒い背景と白い文字&#10;&#10;自動的に生成された説明">
            <a:extLst>
              <a:ext uri="{FF2B5EF4-FFF2-40B4-BE49-F238E27FC236}">
                <a16:creationId xmlns:a16="http://schemas.microsoft.com/office/drawing/2014/main" id="{99E314B2-18CD-F24E-A755-6D6145E194C2}"/>
              </a:ext>
            </a:extLst>
          </p:cNvPr>
          <p:cNvPicPr>
            <a:picLocks noChangeAspect="1"/>
          </p:cNvPicPr>
          <p:nvPr/>
        </p:nvPicPr>
        <p:blipFill>
          <a:blip r:embed="rId2"/>
          <a:stretch>
            <a:fillRect/>
          </a:stretch>
        </p:blipFill>
        <p:spPr>
          <a:xfrm>
            <a:off x="2189606" y="2513119"/>
            <a:ext cx="723275" cy="1226190"/>
          </a:xfrm>
          <a:prstGeom prst="rect">
            <a:avLst/>
          </a:prstGeom>
        </p:spPr>
      </p:pic>
      <p:pic>
        <p:nvPicPr>
          <p:cNvPr id="44" name="図 43" descr="黒い背景と白い文字&#10;&#10;自動的に生成された説明">
            <a:extLst>
              <a:ext uri="{FF2B5EF4-FFF2-40B4-BE49-F238E27FC236}">
                <a16:creationId xmlns:a16="http://schemas.microsoft.com/office/drawing/2014/main" id="{2B0FCE0A-3DA3-2142-B52D-FE33BA77DF2A}"/>
              </a:ext>
            </a:extLst>
          </p:cNvPr>
          <p:cNvPicPr>
            <a:picLocks noChangeAspect="1"/>
          </p:cNvPicPr>
          <p:nvPr/>
        </p:nvPicPr>
        <p:blipFill>
          <a:blip r:embed="rId3"/>
          <a:stretch>
            <a:fillRect/>
          </a:stretch>
        </p:blipFill>
        <p:spPr>
          <a:xfrm>
            <a:off x="2981694" y="4985863"/>
            <a:ext cx="779330" cy="1160748"/>
          </a:xfrm>
          <a:prstGeom prst="rect">
            <a:avLst/>
          </a:prstGeom>
        </p:spPr>
      </p:pic>
      <p:sp>
        <p:nvSpPr>
          <p:cNvPr id="45" name="テキスト ボックス 44">
            <a:extLst>
              <a:ext uri="{FF2B5EF4-FFF2-40B4-BE49-F238E27FC236}">
                <a16:creationId xmlns:a16="http://schemas.microsoft.com/office/drawing/2014/main" id="{B6F92E04-E662-E749-94AC-228E0C63929D}"/>
              </a:ext>
            </a:extLst>
          </p:cNvPr>
          <p:cNvSpPr txBox="1"/>
          <p:nvPr/>
        </p:nvSpPr>
        <p:spPr>
          <a:xfrm>
            <a:off x="1815280" y="1881411"/>
            <a:ext cx="1527982" cy="553998"/>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Arial" charset="0"/>
                <a:ea typeface="ＭＳ Ｐゴシック" pitchFamily="50" charset="-128"/>
              </a:rPr>
              <a:t>スマートフォン</a:t>
            </a:r>
            <a:endParaRPr lang="en-US" altLang="ja-JP" sz="1600" dirty="0">
              <a:solidFill>
                <a:srgbClr val="000000"/>
              </a:solidFill>
              <a:latin typeface="Arial" charset="0"/>
              <a:ea typeface="ＭＳ Ｐゴシック" pitchFamily="50" charset="-128"/>
            </a:endParaRPr>
          </a:p>
          <a:p>
            <a:pPr algn="ctr" fontAlgn="base">
              <a:spcBef>
                <a:spcPct val="0"/>
              </a:spcBef>
              <a:spcAft>
                <a:spcPct val="0"/>
              </a:spcAft>
            </a:pPr>
            <a:r>
              <a:rPr lang="en-US" altLang="ja-JP" sz="1400" dirty="0">
                <a:solidFill>
                  <a:srgbClr val="000000"/>
                </a:solidFill>
                <a:latin typeface="Arial" charset="0"/>
                <a:ea typeface="ＭＳ Ｐゴシック" pitchFamily="50" charset="-128"/>
              </a:rPr>
              <a:t>(iPhone/Android)</a:t>
            </a:r>
            <a:endParaRPr lang="ja-JP" altLang="en-US" sz="1400">
              <a:solidFill>
                <a:srgbClr val="000000"/>
              </a:solidFill>
              <a:latin typeface="Arial" charset="0"/>
              <a:ea typeface="ＭＳ Ｐゴシック" pitchFamily="50" charset="-128"/>
            </a:endParaRPr>
          </a:p>
        </p:txBody>
      </p:sp>
      <p:sp>
        <p:nvSpPr>
          <p:cNvPr id="46" name="テキスト ボックス 45">
            <a:extLst>
              <a:ext uri="{FF2B5EF4-FFF2-40B4-BE49-F238E27FC236}">
                <a16:creationId xmlns:a16="http://schemas.microsoft.com/office/drawing/2014/main" id="{4D16999B-8C30-D445-9F2A-DE8C9FBF5A5B}"/>
              </a:ext>
            </a:extLst>
          </p:cNvPr>
          <p:cNvSpPr txBox="1"/>
          <p:nvPr/>
        </p:nvSpPr>
        <p:spPr>
          <a:xfrm>
            <a:off x="2947512" y="4670447"/>
            <a:ext cx="800219" cy="338554"/>
          </a:xfrm>
          <a:prstGeom prst="rect">
            <a:avLst/>
          </a:prstGeom>
          <a:noFill/>
        </p:spPr>
        <p:txBody>
          <a:bodyPr wrap="none" rtlCol="0">
            <a:spAutoFit/>
          </a:bodyPr>
          <a:lstStyle/>
          <a:p>
            <a:pPr fontAlgn="base">
              <a:spcBef>
                <a:spcPct val="0"/>
              </a:spcBef>
              <a:spcAft>
                <a:spcPct val="0"/>
              </a:spcAft>
            </a:pPr>
            <a:r>
              <a:rPr lang="ja-JP" altLang="en-US" sz="1600">
                <a:solidFill>
                  <a:srgbClr val="000000"/>
                </a:solidFill>
                <a:latin typeface="Arial" charset="0"/>
                <a:ea typeface="ＭＳ Ｐゴシック" pitchFamily="50" charset="-128"/>
              </a:rPr>
              <a:t>管理者</a:t>
            </a:r>
          </a:p>
        </p:txBody>
      </p:sp>
      <p:cxnSp>
        <p:nvCxnSpPr>
          <p:cNvPr id="47" name="直線コネクタ 46">
            <a:extLst>
              <a:ext uri="{FF2B5EF4-FFF2-40B4-BE49-F238E27FC236}">
                <a16:creationId xmlns:a16="http://schemas.microsoft.com/office/drawing/2014/main" id="{AFA70D67-3EFA-7947-AC0D-CF2D5C660EE7}"/>
              </a:ext>
            </a:extLst>
          </p:cNvPr>
          <p:cNvCxnSpPr>
            <a:cxnSpLocks/>
            <a:stCxn id="44" idx="3"/>
            <a:endCxn id="62" idx="1"/>
          </p:cNvCxnSpPr>
          <p:nvPr/>
        </p:nvCxnSpPr>
        <p:spPr bwMode="auto">
          <a:xfrm>
            <a:off x="3761024" y="5566237"/>
            <a:ext cx="1489215" cy="778686"/>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
        <p:nvSpPr>
          <p:cNvPr id="48" name="円柱 47">
            <a:extLst>
              <a:ext uri="{FF2B5EF4-FFF2-40B4-BE49-F238E27FC236}">
                <a16:creationId xmlns:a16="http://schemas.microsoft.com/office/drawing/2014/main" id="{51482544-37A8-014B-AEB1-9E760AAC9F76}"/>
              </a:ext>
            </a:extLst>
          </p:cNvPr>
          <p:cNvSpPr/>
          <p:nvPr/>
        </p:nvSpPr>
        <p:spPr bwMode="auto">
          <a:xfrm>
            <a:off x="7880060" y="2438199"/>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sp>
        <p:nvSpPr>
          <p:cNvPr id="49" name="object 47">
            <a:extLst>
              <a:ext uri="{FF2B5EF4-FFF2-40B4-BE49-F238E27FC236}">
                <a16:creationId xmlns:a16="http://schemas.microsoft.com/office/drawing/2014/main" id="{5207090B-770F-8245-BB12-7AF5997F055B}"/>
              </a:ext>
            </a:extLst>
          </p:cNvPr>
          <p:cNvSpPr/>
          <p:nvPr/>
        </p:nvSpPr>
        <p:spPr>
          <a:xfrm>
            <a:off x="8354730" y="4202395"/>
            <a:ext cx="2117618" cy="1296144"/>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FFFFFF"/>
          </a:solidFill>
          <a:ln w="25908">
            <a:solidFill>
              <a:srgbClr val="000000"/>
            </a:solidFill>
          </a:ln>
        </p:spPr>
        <p:txBody>
          <a:bodyPr wrap="square" lIns="0" tIns="0" rIns="0" bIns="0"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pitchFamily="50" charset="-128"/>
              </a:rPr>
              <a:t>API Server</a:t>
            </a:r>
            <a:endParaRPr kumimoji="0" sz="1800" b="0" i="0" u="none" strike="noStrike" kern="0" cap="none" spc="0" normalizeH="0" baseline="0" noProof="0" dirty="0">
              <a:ln>
                <a:noFill/>
              </a:ln>
              <a:solidFill>
                <a:srgbClr val="000000"/>
              </a:solidFill>
              <a:effectLst/>
              <a:uLnTx/>
              <a:uFillTx/>
              <a:latin typeface="Arial" charset="0"/>
              <a:ea typeface="ＭＳ Ｐゴシック" pitchFamily="50" charset="-128"/>
            </a:endParaRPr>
          </a:p>
        </p:txBody>
      </p:sp>
      <p:sp>
        <p:nvSpPr>
          <p:cNvPr id="50" name="角丸四角形 49">
            <a:extLst>
              <a:ext uri="{FF2B5EF4-FFF2-40B4-BE49-F238E27FC236}">
                <a16:creationId xmlns:a16="http://schemas.microsoft.com/office/drawing/2014/main" id="{040BB890-5DE3-1B48-BD8D-DE3772904F3B}"/>
              </a:ext>
            </a:extLst>
          </p:cNvPr>
          <p:cNvSpPr/>
          <p:nvPr/>
        </p:nvSpPr>
        <p:spPr bwMode="auto">
          <a:xfrm>
            <a:off x="9035046" y="4994483"/>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1" name="角丸四角形 50">
            <a:extLst>
              <a:ext uri="{FF2B5EF4-FFF2-40B4-BE49-F238E27FC236}">
                <a16:creationId xmlns:a16="http://schemas.microsoft.com/office/drawing/2014/main" id="{27215724-876D-F949-9EF7-1173528804EA}"/>
              </a:ext>
            </a:extLst>
          </p:cNvPr>
          <p:cNvSpPr/>
          <p:nvPr/>
        </p:nvSpPr>
        <p:spPr bwMode="auto">
          <a:xfrm>
            <a:off x="8927034" y="4863487"/>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2" name="角丸四角形 51">
            <a:extLst>
              <a:ext uri="{FF2B5EF4-FFF2-40B4-BE49-F238E27FC236}">
                <a16:creationId xmlns:a16="http://schemas.microsoft.com/office/drawing/2014/main" id="{6D0C4A86-ADE0-0B4B-BEDD-53BB85FA7EEB}"/>
              </a:ext>
            </a:extLst>
          </p:cNvPr>
          <p:cNvSpPr/>
          <p:nvPr/>
        </p:nvSpPr>
        <p:spPr bwMode="auto">
          <a:xfrm>
            <a:off x="8819022" y="4755475"/>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3" name="角丸四角形 52">
            <a:extLst>
              <a:ext uri="{FF2B5EF4-FFF2-40B4-BE49-F238E27FC236}">
                <a16:creationId xmlns:a16="http://schemas.microsoft.com/office/drawing/2014/main" id="{80A33B9A-D709-9046-A060-7F0907D56BA8}"/>
              </a:ext>
            </a:extLst>
          </p:cNvPr>
          <p:cNvSpPr/>
          <p:nvPr/>
        </p:nvSpPr>
        <p:spPr bwMode="auto">
          <a:xfrm>
            <a:off x="8639002" y="4647463"/>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4" name="円柱 53">
            <a:extLst>
              <a:ext uri="{FF2B5EF4-FFF2-40B4-BE49-F238E27FC236}">
                <a16:creationId xmlns:a16="http://schemas.microsoft.com/office/drawing/2014/main" id="{0C5B08CA-2079-4841-AE0B-F93A88CD9C51}"/>
              </a:ext>
            </a:extLst>
          </p:cNvPr>
          <p:cNvSpPr/>
          <p:nvPr/>
        </p:nvSpPr>
        <p:spPr bwMode="auto">
          <a:xfrm>
            <a:off x="7839837" y="5750567"/>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AC8DB21A-ED3F-424F-A926-FD148C369385}"/>
              </a:ext>
            </a:extLst>
          </p:cNvPr>
          <p:cNvCxnSpPr>
            <a:cxnSpLocks/>
            <a:stCxn id="57" idx="3"/>
            <a:endCxn id="48" idx="2"/>
          </p:cNvCxnSpPr>
          <p:nvPr/>
        </p:nvCxnSpPr>
        <p:spPr bwMode="auto">
          <a:xfrm flipV="1">
            <a:off x="7573886" y="2906251"/>
            <a:ext cx="306174" cy="10917"/>
          </a:xfrm>
          <a:prstGeom prst="line">
            <a:avLst/>
          </a:prstGeom>
          <a:solidFill>
            <a:srgbClr val="FFFFFF"/>
          </a:solidFill>
          <a:ln w="28575" cap="flat" cmpd="sng" algn="ctr">
            <a:solidFill>
              <a:srgbClr val="000000"/>
            </a:solidFill>
            <a:prstDash val="solid"/>
            <a:round/>
            <a:headEnd type="none" w="med" len="med"/>
            <a:tailEnd type="none" w="med" len="med"/>
          </a:ln>
          <a:effectLst/>
        </p:spPr>
      </p:cxnSp>
      <p:cxnSp>
        <p:nvCxnSpPr>
          <p:cNvPr id="56" name="直線コネクタ 55">
            <a:extLst>
              <a:ext uri="{FF2B5EF4-FFF2-40B4-BE49-F238E27FC236}">
                <a16:creationId xmlns:a16="http://schemas.microsoft.com/office/drawing/2014/main" id="{6F717DF3-929F-5547-98A0-654F09A6656E}"/>
              </a:ext>
            </a:extLst>
          </p:cNvPr>
          <p:cNvCxnSpPr>
            <a:cxnSpLocks/>
            <a:stCxn id="44" idx="3"/>
          </p:cNvCxnSpPr>
          <p:nvPr/>
        </p:nvCxnSpPr>
        <p:spPr bwMode="auto">
          <a:xfrm flipV="1">
            <a:off x="3761024" y="3585881"/>
            <a:ext cx="1479271" cy="1980356"/>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
        <p:nvSpPr>
          <p:cNvPr id="57" name="正方形/長方形 56">
            <a:extLst>
              <a:ext uri="{FF2B5EF4-FFF2-40B4-BE49-F238E27FC236}">
                <a16:creationId xmlns:a16="http://schemas.microsoft.com/office/drawing/2014/main" id="{5138F0CB-D8CE-DC4F-9745-96F7F014F911}"/>
              </a:ext>
            </a:extLst>
          </p:cNvPr>
          <p:cNvSpPr/>
          <p:nvPr/>
        </p:nvSpPr>
        <p:spPr bwMode="auto">
          <a:xfrm>
            <a:off x="5243384" y="2068463"/>
            <a:ext cx="2330502" cy="169741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ja-JP" altLang="en-US" sz="1600" kern="0">
                <a:solidFill>
                  <a:srgbClr val="000000"/>
                </a:solidFill>
                <a:latin typeface="Meiryo UI" panose="020B0604030504040204" pitchFamily="50" charset="-128"/>
                <a:ea typeface="Meiryo UI" panose="020B0604030504040204" pitchFamily="50" charset="-128"/>
              </a:rPr>
              <a:t>認証認可</a:t>
            </a:r>
            <a:r>
              <a:rPr lang="en-US" altLang="ja-JP" sz="1600" kern="0" dirty="0">
                <a:solidFill>
                  <a:srgbClr val="000000"/>
                </a:solidFill>
                <a:latin typeface="Meiryo UI" panose="020B0604030504040204" pitchFamily="50" charset="-128"/>
                <a:ea typeface="Meiryo UI" panose="020B0604030504040204" pitchFamily="50" charset="-128"/>
              </a:rPr>
              <a:t>(Keycloak)</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1AA56013-69A4-5142-897F-CBC79912A70C}"/>
              </a:ext>
            </a:extLst>
          </p:cNvPr>
          <p:cNvSpPr/>
          <p:nvPr/>
        </p:nvSpPr>
        <p:spPr bwMode="auto">
          <a:xfrm>
            <a:off x="5264925" y="3940949"/>
            <a:ext cx="2330502" cy="187566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 Gateway (Kong)</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9" name="直線コネクタ 58">
            <a:extLst>
              <a:ext uri="{FF2B5EF4-FFF2-40B4-BE49-F238E27FC236}">
                <a16:creationId xmlns:a16="http://schemas.microsoft.com/office/drawing/2014/main" id="{998350B4-A5F5-9446-9D7B-79FCCE31034A}"/>
              </a:ext>
            </a:extLst>
          </p:cNvPr>
          <p:cNvCxnSpPr>
            <a:cxnSpLocks/>
          </p:cNvCxnSpPr>
          <p:nvPr/>
        </p:nvCxnSpPr>
        <p:spPr bwMode="auto">
          <a:xfrm>
            <a:off x="2912881" y="2794300"/>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60" name="直線コネクタ 59">
            <a:extLst>
              <a:ext uri="{FF2B5EF4-FFF2-40B4-BE49-F238E27FC236}">
                <a16:creationId xmlns:a16="http://schemas.microsoft.com/office/drawing/2014/main" id="{243AC9E1-6152-4347-A1E7-31EE57197F00}"/>
              </a:ext>
            </a:extLst>
          </p:cNvPr>
          <p:cNvCxnSpPr>
            <a:cxnSpLocks/>
            <a:stCxn id="74" idx="3"/>
            <a:endCxn id="53" idx="1"/>
          </p:cNvCxnSpPr>
          <p:nvPr/>
        </p:nvCxnSpPr>
        <p:spPr bwMode="auto">
          <a:xfrm>
            <a:off x="7213471" y="4827838"/>
            <a:ext cx="1425531" cy="6155"/>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61" name="直線コネクタ 60">
            <a:extLst>
              <a:ext uri="{FF2B5EF4-FFF2-40B4-BE49-F238E27FC236}">
                <a16:creationId xmlns:a16="http://schemas.microsoft.com/office/drawing/2014/main" id="{B644C94E-5C0B-2E49-8EE1-E13AE2547738}"/>
              </a:ext>
            </a:extLst>
          </p:cNvPr>
          <p:cNvCxnSpPr>
            <a:cxnSpLocks/>
            <a:endCxn id="54" idx="2"/>
          </p:cNvCxnSpPr>
          <p:nvPr/>
        </p:nvCxnSpPr>
        <p:spPr bwMode="auto">
          <a:xfrm>
            <a:off x="7430117" y="5816609"/>
            <a:ext cx="409720" cy="402010"/>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2" name="正方形/長方形 61">
            <a:extLst>
              <a:ext uri="{FF2B5EF4-FFF2-40B4-BE49-F238E27FC236}">
                <a16:creationId xmlns:a16="http://schemas.microsoft.com/office/drawing/2014/main" id="{CC0EB802-1C9E-FB40-A80A-C80A4401E8C5}"/>
              </a:ext>
            </a:extLst>
          </p:cNvPr>
          <p:cNvSpPr/>
          <p:nvPr/>
        </p:nvSpPr>
        <p:spPr bwMode="auto">
          <a:xfrm>
            <a:off x="5250239" y="6003175"/>
            <a:ext cx="1999882" cy="683496"/>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a:t>
            </a:r>
            <a:r>
              <a:rPr lang="ja-JP" altLang="en-US" sz="1600" kern="0">
                <a:solidFill>
                  <a:srgbClr val="000000"/>
                </a:solidFill>
                <a:latin typeface="Meiryo UI" panose="020B0604030504040204" pitchFamily="50" charset="-128"/>
                <a:ea typeface="Meiryo UI" panose="020B0604030504040204" pitchFamily="50" charset="-128"/>
              </a:rPr>
              <a:t>管理</a:t>
            </a:r>
            <a:r>
              <a:rPr lang="en-US" altLang="ja-JP" sz="1600" kern="0" dirty="0">
                <a:solidFill>
                  <a:srgbClr val="000000"/>
                </a:solidFill>
                <a:latin typeface="Meiryo UI" panose="020B0604030504040204" pitchFamily="50" charset="-128"/>
                <a:ea typeface="Meiryo UI" panose="020B0604030504040204" pitchFamily="50" charset="-128"/>
              </a:rPr>
              <a:t>(Konga)</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15A417C3-9CE5-5946-B077-E73A2374E98E}"/>
              </a:ext>
            </a:extLst>
          </p:cNvPr>
          <p:cNvSpPr/>
          <p:nvPr/>
        </p:nvSpPr>
        <p:spPr bwMode="auto">
          <a:xfrm>
            <a:off x="5555037" y="3218904"/>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OpenID Connect</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3B2EF208-0AEA-E540-8A85-E4B0B0713EC5}"/>
              </a:ext>
            </a:extLst>
          </p:cNvPr>
          <p:cNvCxnSpPr>
            <a:cxnSpLocks/>
            <a:stCxn id="62" idx="3"/>
            <a:endCxn id="54" idx="2"/>
          </p:cNvCxnSpPr>
          <p:nvPr/>
        </p:nvCxnSpPr>
        <p:spPr bwMode="auto">
          <a:xfrm flipV="1">
            <a:off x="7250121" y="6218619"/>
            <a:ext cx="589716" cy="126304"/>
          </a:xfrm>
          <a:prstGeom prst="line">
            <a:avLst/>
          </a:prstGeom>
          <a:solidFill>
            <a:srgbClr val="FFFFFF"/>
          </a:solidFill>
          <a:ln w="28575" cap="flat" cmpd="sng" algn="ctr">
            <a:solidFill>
              <a:srgbClr val="000000"/>
            </a:solidFill>
            <a:prstDash val="solid"/>
            <a:round/>
            <a:headEnd type="none" w="med" len="med"/>
            <a:tailEnd type="none" w="med" len="med"/>
          </a:ln>
          <a:effectLst/>
        </p:spPr>
      </p:cxnSp>
      <p:cxnSp>
        <p:nvCxnSpPr>
          <p:cNvPr id="65" name="直線コネクタ 64">
            <a:extLst>
              <a:ext uri="{FF2B5EF4-FFF2-40B4-BE49-F238E27FC236}">
                <a16:creationId xmlns:a16="http://schemas.microsoft.com/office/drawing/2014/main" id="{D2FB0F26-88D9-1A45-8CCE-95CC480E0B9F}"/>
              </a:ext>
            </a:extLst>
          </p:cNvPr>
          <p:cNvCxnSpPr>
            <a:cxnSpLocks/>
            <a:stCxn id="72" idx="0"/>
            <a:endCxn id="63" idx="2"/>
          </p:cNvCxnSpPr>
          <p:nvPr/>
        </p:nvCxnSpPr>
        <p:spPr bwMode="auto">
          <a:xfrm flipH="1" flipV="1">
            <a:off x="6350244" y="3567964"/>
            <a:ext cx="14530" cy="1003689"/>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6" name="正方形/長方形 65">
            <a:extLst>
              <a:ext uri="{FF2B5EF4-FFF2-40B4-BE49-F238E27FC236}">
                <a16:creationId xmlns:a16="http://schemas.microsoft.com/office/drawing/2014/main" id="{40139629-9D67-024E-99A2-12FE4D8A6D3C}"/>
              </a:ext>
            </a:extLst>
          </p:cNvPr>
          <p:cNvSpPr/>
          <p:nvPr/>
        </p:nvSpPr>
        <p:spPr bwMode="auto">
          <a:xfrm>
            <a:off x="5577671" y="2762235"/>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FIDO</a:t>
            </a:r>
            <a:r>
              <a:rPr lang="ja-JP" altLang="en-US" sz="1100" kern="0">
                <a:solidFill>
                  <a:srgbClr val="000000"/>
                </a:solidFill>
                <a:latin typeface="Meiryo UI" panose="020B0604030504040204" pitchFamily="50" charset="-128"/>
                <a:ea typeface="Meiryo UI" panose="020B0604030504040204" pitchFamily="50" charset="-128"/>
              </a:rPr>
              <a:t>認証</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7" name="直線コネクタ 66">
            <a:extLst>
              <a:ext uri="{FF2B5EF4-FFF2-40B4-BE49-F238E27FC236}">
                <a16:creationId xmlns:a16="http://schemas.microsoft.com/office/drawing/2014/main" id="{45D8D4E5-217C-1541-98DF-64727CE9A90B}"/>
              </a:ext>
            </a:extLst>
          </p:cNvPr>
          <p:cNvCxnSpPr>
            <a:cxnSpLocks/>
          </p:cNvCxnSpPr>
          <p:nvPr/>
        </p:nvCxnSpPr>
        <p:spPr bwMode="auto">
          <a:xfrm flipH="1">
            <a:off x="2875504" y="2946700"/>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68" name="テキスト ボックス 67">
            <a:extLst>
              <a:ext uri="{FF2B5EF4-FFF2-40B4-BE49-F238E27FC236}">
                <a16:creationId xmlns:a16="http://schemas.microsoft.com/office/drawing/2014/main" id="{6D88F61F-2ACE-0947-A224-7FA3C6003227}"/>
              </a:ext>
            </a:extLst>
          </p:cNvPr>
          <p:cNvSpPr txBox="1"/>
          <p:nvPr/>
        </p:nvSpPr>
        <p:spPr>
          <a:xfrm>
            <a:off x="3439952" y="2481297"/>
            <a:ext cx="1415772" cy="276999"/>
          </a:xfrm>
          <a:prstGeom prst="rect">
            <a:avLst/>
          </a:prstGeom>
          <a:noFill/>
        </p:spPr>
        <p:txBody>
          <a:bodyPr wrap="none" rtlCol="0">
            <a:spAutoFit/>
          </a:bodyPr>
          <a:lstStyle/>
          <a:p>
            <a:pPr fontAlgn="base">
              <a:spcBef>
                <a:spcPct val="0"/>
              </a:spcBef>
              <a:spcAft>
                <a:spcPct val="0"/>
              </a:spcAft>
            </a:pPr>
            <a:r>
              <a:rPr lang="ja-JP" altLang="en-US" sz="1200">
                <a:solidFill>
                  <a:srgbClr val="000000"/>
                </a:solidFill>
                <a:latin typeface="Arial" charset="0"/>
                <a:ea typeface="ＭＳ Ｐゴシック" pitchFamily="50" charset="-128"/>
              </a:rPr>
              <a:t>認証認可リクエスト</a:t>
            </a:r>
          </a:p>
        </p:txBody>
      </p:sp>
      <p:sp>
        <p:nvSpPr>
          <p:cNvPr id="69" name="テキスト ボックス 68">
            <a:extLst>
              <a:ext uri="{FF2B5EF4-FFF2-40B4-BE49-F238E27FC236}">
                <a16:creationId xmlns:a16="http://schemas.microsoft.com/office/drawing/2014/main" id="{3228D515-A71B-634C-9D5F-4309E656933E}"/>
              </a:ext>
            </a:extLst>
          </p:cNvPr>
          <p:cNvSpPr txBox="1"/>
          <p:nvPr/>
        </p:nvSpPr>
        <p:spPr>
          <a:xfrm>
            <a:off x="3487572" y="2953288"/>
            <a:ext cx="84189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ID</a:t>
            </a:r>
            <a:r>
              <a:rPr lang="ja-JP" altLang="en-US" sz="1200">
                <a:solidFill>
                  <a:srgbClr val="000000"/>
                </a:solidFill>
                <a:latin typeface="Arial" charset="0"/>
                <a:ea typeface="ＭＳ Ｐゴシック" pitchFamily="50" charset="-128"/>
              </a:rPr>
              <a:t>トークン</a:t>
            </a:r>
          </a:p>
        </p:txBody>
      </p:sp>
      <p:cxnSp>
        <p:nvCxnSpPr>
          <p:cNvPr id="70" name="直線コネクタ 69">
            <a:extLst>
              <a:ext uri="{FF2B5EF4-FFF2-40B4-BE49-F238E27FC236}">
                <a16:creationId xmlns:a16="http://schemas.microsoft.com/office/drawing/2014/main" id="{EBF965E1-77B7-434D-89EF-A60D5587B38F}"/>
              </a:ext>
            </a:extLst>
          </p:cNvPr>
          <p:cNvCxnSpPr>
            <a:cxnSpLocks/>
          </p:cNvCxnSpPr>
          <p:nvPr/>
        </p:nvCxnSpPr>
        <p:spPr bwMode="auto">
          <a:xfrm>
            <a:off x="2911508" y="3325279"/>
            <a:ext cx="2550047" cy="1408937"/>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71" name="直線コネクタ 70">
            <a:extLst>
              <a:ext uri="{FF2B5EF4-FFF2-40B4-BE49-F238E27FC236}">
                <a16:creationId xmlns:a16="http://schemas.microsoft.com/office/drawing/2014/main" id="{CC0F7FB8-05FA-4A49-8921-EE9FAF5948D5}"/>
              </a:ext>
            </a:extLst>
          </p:cNvPr>
          <p:cNvCxnSpPr>
            <a:cxnSpLocks/>
          </p:cNvCxnSpPr>
          <p:nvPr/>
        </p:nvCxnSpPr>
        <p:spPr bwMode="auto">
          <a:xfrm flipH="1" flipV="1">
            <a:off x="2875504" y="3469296"/>
            <a:ext cx="2571521" cy="1417175"/>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72" name="正方形/長方形 71">
            <a:extLst>
              <a:ext uri="{FF2B5EF4-FFF2-40B4-BE49-F238E27FC236}">
                <a16:creationId xmlns:a16="http://schemas.microsoft.com/office/drawing/2014/main" id="{BB35BFB5-C08B-BA4D-9193-F5E1F72247E4}"/>
              </a:ext>
            </a:extLst>
          </p:cNvPr>
          <p:cNvSpPr/>
          <p:nvPr/>
        </p:nvSpPr>
        <p:spPr bwMode="auto">
          <a:xfrm>
            <a:off x="5461555" y="4571653"/>
            <a:ext cx="1806437" cy="53084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3" name="角丸四角形 72">
            <a:extLst>
              <a:ext uri="{FF2B5EF4-FFF2-40B4-BE49-F238E27FC236}">
                <a16:creationId xmlns:a16="http://schemas.microsoft.com/office/drawing/2014/main" id="{4BA8E43C-4DCB-5045-9ECD-EB37198407A8}"/>
              </a:ext>
            </a:extLst>
          </p:cNvPr>
          <p:cNvSpPr/>
          <p:nvPr/>
        </p:nvSpPr>
        <p:spPr bwMode="auto">
          <a:xfrm>
            <a:off x="5522313" y="4625188"/>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Route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4" name="角丸四角形 73">
            <a:extLst>
              <a:ext uri="{FF2B5EF4-FFF2-40B4-BE49-F238E27FC236}">
                <a16:creationId xmlns:a16="http://schemas.microsoft.com/office/drawing/2014/main" id="{FF145150-7961-1943-B1C9-A6E00AB59ED5}"/>
              </a:ext>
            </a:extLst>
          </p:cNvPr>
          <p:cNvSpPr/>
          <p:nvPr/>
        </p:nvSpPr>
        <p:spPr bwMode="auto">
          <a:xfrm>
            <a:off x="6583916" y="4625188"/>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Service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75" name="直線コネクタ 74">
            <a:extLst>
              <a:ext uri="{FF2B5EF4-FFF2-40B4-BE49-F238E27FC236}">
                <a16:creationId xmlns:a16="http://schemas.microsoft.com/office/drawing/2014/main" id="{902F755B-B55F-C84B-9807-1AAA442DC35F}"/>
              </a:ext>
            </a:extLst>
          </p:cNvPr>
          <p:cNvCxnSpPr>
            <a:cxnSpLocks/>
            <a:stCxn id="73" idx="3"/>
            <a:endCxn id="74" idx="1"/>
          </p:cNvCxnSpPr>
          <p:nvPr/>
        </p:nvCxnSpPr>
        <p:spPr bwMode="auto">
          <a:xfrm>
            <a:off x="6151868" y="4827838"/>
            <a:ext cx="432048" cy="0"/>
          </a:xfrm>
          <a:prstGeom prst="line">
            <a:avLst/>
          </a:prstGeom>
          <a:solidFill>
            <a:srgbClr val="FFFFFF"/>
          </a:solidFill>
          <a:ln w="19050" cap="flat" cmpd="sng" algn="ctr">
            <a:solidFill>
              <a:srgbClr val="000000"/>
            </a:solidFill>
            <a:prstDash val="solid"/>
            <a:round/>
            <a:headEnd type="none" w="med" len="med"/>
            <a:tailEnd type="none" w="med" len="med"/>
          </a:ln>
          <a:effectLst/>
        </p:spPr>
      </p:cxnSp>
      <p:sp>
        <p:nvSpPr>
          <p:cNvPr id="76" name="テキスト ボックス 75">
            <a:extLst>
              <a:ext uri="{FF2B5EF4-FFF2-40B4-BE49-F238E27FC236}">
                <a16:creationId xmlns:a16="http://schemas.microsoft.com/office/drawing/2014/main" id="{7399582E-9A20-3642-8CB6-60A42BE37F55}"/>
              </a:ext>
            </a:extLst>
          </p:cNvPr>
          <p:cNvSpPr txBox="1"/>
          <p:nvPr/>
        </p:nvSpPr>
        <p:spPr>
          <a:xfrm>
            <a:off x="6158255" y="5139370"/>
            <a:ext cx="461665" cy="323165"/>
          </a:xfrm>
          <a:prstGeom prst="rect">
            <a:avLst/>
          </a:prstGeom>
          <a:noFill/>
        </p:spPr>
        <p:txBody>
          <a:bodyPr vert="eaVert" wrap="none" rtlCol="0">
            <a:spAutoFit/>
          </a:bodyPr>
          <a:lstStyle/>
          <a:p>
            <a:pPr fontAlgn="base">
              <a:spcBef>
                <a:spcPct val="0"/>
              </a:spcBef>
              <a:spcAft>
                <a:spcPct val="0"/>
              </a:spcAft>
            </a:pPr>
            <a:r>
              <a:rPr lang="en-US" altLang="ja-JP" b="1" dirty="0">
                <a:solidFill>
                  <a:srgbClr val="000000"/>
                </a:solidFill>
                <a:latin typeface="Arial" charset="0"/>
                <a:ea typeface="ＭＳ Ｐゴシック" pitchFamily="50" charset="-128"/>
              </a:rPr>
              <a:t>…</a:t>
            </a:r>
            <a:endParaRPr lang="ja-JP" altLang="en-US" b="1">
              <a:solidFill>
                <a:srgbClr val="000000"/>
              </a:solidFill>
              <a:latin typeface="Arial" charset="0"/>
              <a:ea typeface="ＭＳ Ｐゴシック" pitchFamily="50" charset="-128"/>
            </a:endParaRPr>
          </a:p>
        </p:txBody>
      </p:sp>
      <p:sp>
        <p:nvSpPr>
          <p:cNvPr id="77" name="正方形/長方形 76">
            <a:extLst>
              <a:ext uri="{FF2B5EF4-FFF2-40B4-BE49-F238E27FC236}">
                <a16:creationId xmlns:a16="http://schemas.microsoft.com/office/drawing/2014/main" id="{80BD21E2-D73E-4D40-9C39-8B9BAB87B190}"/>
              </a:ext>
            </a:extLst>
          </p:cNvPr>
          <p:cNvSpPr/>
          <p:nvPr/>
        </p:nvSpPr>
        <p:spPr bwMode="auto">
          <a:xfrm>
            <a:off x="5722971" y="4022375"/>
            <a:ext cx="1422479" cy="432048"/>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kong-oidc </a:t>
            </a:r>
            <a:r>
              <a:rPr lang="ja-JP" altLang="en-US" sz="1100" kern="0">
                <a:solidFill>
                  <a:srgbClr val="000000"/>
                </a:solidFill>
                <a:latin typeface="Meiryo UI" panose="020B0604030504040204" pitchFamily="50" charset="-128"/>
                <a:ea typeface="Meiryo UI" panose="020B0604030504040204" pitchFamily="50" charset="-128"/>
              </a:rPr>
              <a:t>プラグイン</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8" name="テキスト ボックス 77">
            <a:extLst>
              <a:ext uri="{FF2B5EF4-FFF2-40B4-BE49-F238E27FC236}">
                <a16:creationId xmlns:a16="http://schemas.microsoft.com/office/drawing/2014/main" id="{3FFEE19C-50AE-C64B-A2F8-009F0577D711}"/>
              </a:ext>
            </a:extLst>
          </p:cNvPr>
          <p:cNvSpPr txBox="1"/>
          <p:nvPr/>
        </p:nvSpPr>
        <p:spPr>
          <a:xfrm rot="1649841">
            <a:off x="3216944" y="3664491"/>
            <a:ext cx="188224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リクエスト</a:t>
            </a:r>
            <a:r>
              <a:rPr lang="en-US" altLang="ja-JP" sz="1200" dirty="0">
                <a:solidFill>
                  <a:srgbClr val="000000"/>
                </a:solidFill>
                <a:latin typeface="Arial" charset="0"/>
                <a:ea typeface="ＭＳ Ｐゴシック" pitchFamily="50" charset="-128"/>
              </a:rPr>
              <a:t> + ID</a:t>
            </a:r>
            <a:r>
              <a:rPr lang="ja-JP" altLang="en-US" sz="1200">
                <a:solidFill>
                  <a:srgbClr val="000000"/>
                </a:solidFill>
                <a:latin typeface="Arial" charset="0"/>
                <a:ea typeface="ＭＳ Ｐゴシック" pitchFamily="50" charset="-128"/>
              </a:rPr>
              <a:t>トークン</a:t>
            </a:r>
          </a:p>
        </p:txBody>
      </p:sp>
      <p:sp>
        <p:nvSpPr>
          <p:cNvPr id="79" name="テキスト ボックス 78">
            <a:extLst>
              <a:ext uri="{FF2B5EF4-FFF2-40B4-BE49-F238E27FC236}">
                <a16:creationId xmlns:a16="http://schemas.microsoft.com/office/drawing/2014/main" id="{C7DF7923-9354-7C4A-A3D8-7F0A4E9AAA14}"/>
              </a:ext>
            </a:extLst>
          </p:cNvPr>
          <p:cNvSpPr txBox="1"/>
          <p:nvPr/>
        </p:nvSpPr>
        <p:spPr>
          <a:xfrm rot="1701627">
            <a:off x="3416034" y="4103260"/>
            <a:ext cx="1124026"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レスポンス</a:t>
            </a:r>
          </a:p>
        </p:txBody>
      </p:sp>
    </p:spTree>
    <p:extLst>
      <p:ext uri="{BB962C8B-B14F-4D97-AF65-F5344CB8AC3E}">
        <p14:creationId xmlns:p14="http://schemas.microsoft.com/office/powerpoint/2010/main" val="333383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認証認可サーバのシステム構成</a:t>
            </a:r>
            <a:r>
              <a:rPr lang="en-US" altLang="ja-JP" sz="3600" dirty="0">
                <a:latin typeface="Meiryo UI" panose="020B0604030504040204" pitchFamily="34" charset="-128"/>
                <a:ea typeface="Meiryo UI" panose="020B0604030504040204" pitchFamily="34" charset="-128"/>
              </a:rPr>
              <a:t> 〜</a:t>
            </a:r>
            <a:r>
              <a:rPr lang="en-US" altLang="ja-JP" sz="3600" dirty="0" err="1">
                <a:latin typeface="Meiryo UI" panose="020B0604030504040204" pitchFamily="34" charset="-128"/>
                <a:ea typeface="Meiryo UI" panose="020B0604030504040204" pitchFamily="34" charset="-128"/>
              </a:rPr>
              <a:t>Gluu</a:t>
            </a:r>
            <a:r>
              <a:rPr lang="en-US" altLang="ja-JP" sz="3600" dirty="0">
                <a:latin typeface="Meiryo UI" panose="020B0604030504040204" pitchFamily="34" charset="-128"/>
                <a:ea typeface="Meiryo UI" panose="020B0604030504040204" pitchFamily="34" charset="-128"/>
              </a:rPr>
              <a:t> Server〜</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738348" y="794563"/>
            <a:ext cx="10431672" cy="1213532"/>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Gluu</a:t>
            </a:r>
            <a:r>
              <a:rPr lang="ja-JP" altLang="en-US" sz="2000" kern="0" spc="-8">
                <a:latin typeface="Meiryo UI" panose="020B0604030504040204" pitchFamily="34" charset="-128"/>
                <a:ea typeface="Meiryo UI" panose="020B0604030504040204" pitchFamily="34" charset="-128"/>
                <a:cs typeface="Times New Roman"/>
              </a:rPr>
              <a:t>を認証認可サーバとして利用すると、</a:t>
            </a:r>
            <a:r>
              <a:rPr lang="en-US" altLang="ja-JP" sz="2000" kern="0" spc="-8" dirty="0">
                <a:latin typeface="Meiryo UI" panose="020B0604030504040204" pitchFamily="34" charset="-128"/>
                <a:ea typeface="Meiryo UI" panose="020B0604030504040204" pitchFamily="34" charset="-128"/>
                <a:cs typeface="Times New Roman"/>
              </a:rPr>
              <a:t>OpenID Connect</a:t>
            </a:r>
            <a:r>
              <a:rPr lang="ja-JP" altLang="en-US" sz="2000" kern="0" spc="-8">
                <a:latin typeface="Meiryo UI" panose="020B0604030504040204" pitchFamily="34" charset="-128"/>
                <a:ea typeface="Meiryo UI" panose="020B0604030504040204" pitchFamily="34" charset="-128"/>
                <a:cs typeface="Times New Roman"/>
              </a:rPr>
              <a:t>と</a:t>
            </a:r>
            <a:r>
              <a:rPr lang="en-US" altLang="ja-JP" sz="2000" kern="0" spc="-8" dirty="0">
                <a:latin typeface="Meiryo UI" panose="020B0604030504040204" pitchFamily="34" charset="-128"/>
                <a:ea typeface="Meiryo UI" panose="020B0604030504040204" pitchFamily="34" charset="-128"/>
                <a:cs typeface="Times New Roman"/>
              </a:rPr>
              <a:t>FAPI</a:t>
            </a:r>
            <a:r>
              <a:rPr lang="ja-JP" altLang="en-US" sz="2000" kern="0" spc="-8">
                <a:latin typeface="Meiryo UI" panose="020B0604030504040204" pitchFamily="34" charset="-128"/>
                <a:ea typeface="Meiryo UI" panose="020B0604030504040204" pitchFamily="34" charset="-128"/>
                <a:cs typeface="Times New Roman"/>
              </a:rPr>
              <a:t>、</a:t>
            </a:r>
            <a:r>
              <a:rPr lang="en-US" altLang="ja-JP" sz="2000" kern="0" spc="-8" dirty="0">
                <a:latin typeface="Meiryo UI" panose="020B0604030504040204" pitchFamily="34" charset="-128"/>
                <a:ea typeface="Meiryo UI" panose="020B0604030504040204" pitchFamily="34" charset="-128"/>
                <a:cs typeface="Times New Roman"/>
              </a:rPr>
              <a:t>FIDO</a:t>
            </a:r>
            <a:r>
              <a:rPr lang="ja-JP" altLang="en-US" sz="2000" kern="0" spc="-8">
                <a:latin typeface="Meiryo UI" panose="020B0604030504040204" pitchFamily="34" charset="-128"/>
                <a:ea typeface="Meiryo UI" panose="020B0604030504040204" pitchFamily="34" charset="-128"/>
                <a:cs typeface="Times New Roman"/>
              </a:rPr>
              <a:t>認証が利用できる。</a:t>
            </a:r>
            <a:endParaRPr lang="en-US" altLang="ja-JP" sz="2000" kern="0" spc="-8" dirty="0">
              <a:latin typeface="Meiryo UI" panose="020B0604030504040204" pitchFamily="34" charset="-128"/>
              <a:ea typeface="Meiryo UI" panose="020B0604030504040204" pitchFamily="34" charset="-128"/>
              <a:cs typeface="Times New Roman"/>
            </a:endParaRPr>
          </a:p>
          <a:p>
            <a:pPr marL="10319">
              <a:spcBef>
                <a:spcPts val="77"/>
              </a:spcBef>
            </a:pPr>
            <a:r>
              <a:rPr lang="en-US" altLang="ja-JP" sz="2000" kern="0" spc="-8" dirty="0" err="1">
                <a:latin typeface="Meiryo UI" panose="020B0604030504040204" pitchFamily="34" charset="-128"/>
                <a:ea typeface="Meiryo UI" panose="020B0604030504040204" pitchFamily="34" charset="-128"/>
                <a:cs typeface="Times New Roman"/>
              </a:rPr>
              <a:t>Gluu</a:t>
            </a:r>
            <a:r>
              <a:rPr lang="en-US" altLang="ja-JP" sz="2000" kern="0" spc="-8" dirty="0">
                <a:latin typeface="Meiryo UI" panose="020B0604030504040204" pitchFamily="34" charset="-128"/>
                <a:ea typeface="Meiryo UI" panose="020B0604030504040204" pitchFamily="34" charset="-128"/>
                <a:cs typeface="Times New Roman"/>
              </a:rPr>
              <a:t> Server</a:t>
            </a:r>
            <a:r>
              <a:rPr lang="ja-JP" altLang="en-US" sz="2000" kern="0" spc="-8">
                <a:latin typeface="Meiryo UI" panose="020B0604030504040204" pitchFamily="34" charset="-128"/>
                <a:ea typeface="Meiryo UI" panose="020B0604030504040204" pitchFamily="34" charset="-128"/>
                <a:cs typeface="Times New Roman"/>
              </a:rPr>
              <a:t>は、</a:t>
            </a:r>
            <a:r>
              <a:rPr lang="en-US" altLang="ja-JP" sz="2000" kern="0" spc="-8" dirty="0" err="1">
                <a:latin typeface="Meiryo UI" panose="020B0604030504040204" pitchFamily="34" charset="-128"/>
                <a:ea typeface="Meiryo UI" panose="020B0604030504040204" pitchFamily="34" charset="-128"/>
                <a:cs typeface="Times New Roman"/>
              </a:rPr>
              <a:t>Gluu</a:t>
            </a:r>
            <a:r>
              <a:rPr lang="ja-JP" altLang="en-US" sz="2000" kern="0" spc="-8">
                <a:latin typeface="Meiryo UI" panose="020B0604030504040204" pitchFamily="34" charset="-128"/>
                <a:ea typeface="Meiryo UI" panose="020B0604030504040204" pitchFamily="34" charset="-128"/>
                <a:cs typeface="Times New Roman"/>
              </a:rPr>
              <a:t>社によって開発されており、全機能を</a:t>
            </a:r>
            <a:r>
              <a:rPr lang="en-US" altLang="ja-JP" sz="2000" kern="0" spc="-8" dirty="0">
                <a:latin typeface="Meiryo UI" panose="020B0604030504040204" pitchFamily="34" charset="-128"/>
                <a:ea typeface="Meiryo UI" panose="020B0604030504040204" pitchFamily="34" charset="-128"/>
                <a:cs typeface="Times New Roman"/>
              </a:rPr>
              <a:t>OSS</a:t>
            </a:r>
            <a:r>
              <a:rPr lang="ja-JP" altLang="en-US" sz="2000" kern="0" spc="-8">
                <a:latin typeface="Meiryo UI" panose="020B0604030504040204" pitchFamily="34" charset="-128"/>
                <a:ea typeface="Meiryo UI" panose="020B0604030504040204" pitchFamily="34" charset="-128"/>
                <a:cs typeface="Times New Roman"/>
              </a:rPr>
              <a:t>ライセンスで提供されている。</a:t>
            </a:r>
            <a:endParaRPr lang="ja-JP" altLang="en-US" sz="2000" kern="0">
              <a:latin typeface="Meiryo UI" panose="020B0604030504040204" pitchFamily="34" charset="-128"/>
              <a:ea typeface="Meiryo UI" panose="020B0604030504040204" pitchFamily="34" charset="-128"/>
              <a:cs typeface="Meiryo"/>
            </a:endParaRPr>
          </a:p>
          <a:p>
            <a:pPr marL="10319">
              <a:spcBef>
                <a:spcPts val="77"/>
              </a:spcBef>
            </a:pPr>
            <a:r>
              <a:rPr lang="ja-JP" altLang="en-US" sz="2000" kern="0">
                <a:latin typeface="Meiryo UI" panose="020B0604030504040204" pitchFamily="34" charset="-128"/>
                <a:ea typeface="Meiryo UI" panose="020B0604030504040204" pitchFamily="34" charset="-128"/>
                <a:cs typeface="Meiryo"/>
              </a:rPr>
              <a:t>また、</a:t>
            </a:r>
            <a:r>
              <a:rPr lang="en-US" altLang="ja-JP" sz="2000" kern="0" dirty="0" err="1">
                <a:latin typeface="Meiryo UI" panose="020B0604030504040204" pitchFamily="34" charset="-128"/>
                <a:ea typeface="Meiryo UI" panose="020B0604030504040204" pitchFamily="34" charset="-128"/>
                <a:cs typeface="Meiryo"/>
              </a:rPr>
              <a:t>Gluu</a:t>
            </a:r>
            <a:r>
              <a:rPr lang="ja-JP" altLang="en-US" sz="2000" kern="0">
                <a:latin typeface="Meiryo UI" panose="020B0604030504040204" pitchFamily="34" charset="-128"/>
                <a:ea typeface="Meiryo UI" panose="020B0604030504040204" pitchFamily="34" charset="-128"/>
                <a:cs typeface="Meiryo"/>
              </a:rPr>
              <a:t>社によって有償サービスが提供されている。</a:t>
            </a:r>
          </a:p>
        </p:txBody>
      </p:sp>
      <p:pic>
        <p:nvPicPr>
          <p:cNvPr id="41" name="図 40" descr="黒い背景と白い文字&#10;&#10;自動的に生成された説明">
            <a:extLst>
              <a:ext uri="{FF2B5EF4-FFF2-40B4-BE49-F238E27FC236}">
                <a16:creationId xmlns:a16="http://schemas.microsoft.com/office/drawing/2014/main" id="{59E35CFC-2A49-6443-A66E-A902AB4FE09F}"/>
              </a:ext>
            </a:extLst>
          </p:cNvPr>
          <p:cNvPicPr>
            <a:picLocks noChangeAspect="1"/>
          </p:cNvPicPr>
          <p:nvPr/>
        </p:nvPicPr>
        <p:blipFill>
          <a:blip r:embed="rId2"/>
          <a:stretch>
            <a:fillRect/>
          </a:stretch>
        </p:blipFill>
        <p:spPr>
          <a:xfrm>
            <a:off x="1902736" y="3172832"/>
            <a:ext cx="723275" cy="1226190"/>
          </a:xfrm>
          <a:prstGeom prst="rect">
            <a:avLst/>
          </a:prstGeom>
        </p:spPr>
      </p:pic>
      <p:pic>
        <p:nvPicPr>
          <p:cNvPr id="42" name="図 41" descr="黒い背景と白い文字&#10;&#10;自動的に生成された説明">
            <a:extLst>
              <a:ext uri="{FF2B5EF4-FFF2-40B4-BE49-F238E27FC236}">
                <a16:creationId xmlns:a16="http://schemas.microsoft.com/office/drawing/2014/main" id="{D10B4D9D-5C3A-A24F-9DA7-EAFF4C67982F}"/>
              </a:ext>
            </a:extLst>
          </p:cNvPr>
          <p:cNvPicPr>
            <a:picLocks noChangeAspect="1"/>
          </p:cNvPicPr>
          <p:nvPr/>
        </p:nvPicPr>
        <p:blipFill>
          <a:blip r:embed="rId3"/>
          <a:stretch>
            <a:fillRect/>
          </a:stretch>
        </p:blipFill>
        <p:spPr>
          <a:xfrm>
            <a:off x="2694824" y="5340816"/>
            <a:ext cx="779330" cy="1160748"/>
          </a:xfrm>
          <a:prstGeom prst="rect">
            <a:avLst/>
          </a:prstGeom>
        </p:spPr>
      </p:pic>
      <p:sp>
        <p:nvSpPr>
          <p:cNvPr id="43" name="テキスト ボックス 42">
            <a:extLst>
              <a:ext uri="{FF2B5EF4-FFF2-40B4-BE49-F238E27FC236}">
                <a16:creationId xmlns:a16="http://schemas.microsoft.com/office/drawing/2014/main" id="{E68EBA22-7B18-5440-986E-BC245806EF1C}"/>
              </a:ext>
            </a:extLst>
          </p:cNvPr>
          <p:cNvSpPr txBox="1"/>
          <p:nvPr/>
        </p:nvSpPr>
        <p:spPr>
          <a:xfrm>
            <a:off x="1528410" y="2541124"/>
            <a:ext cx="1527982" cy="553998"/>
          </a:xfrm>
          <a:prstGeom prst="rect">
            <a:avLst/>
          </a:prstGeom>
          <a:noFill/>
        </p:spPr>
        <p:txBody>
          <a:bodyPr wrap="none" rtlCol="0">
            <a:spAutoFit/>
          </a:bodyPr>
          <a:lstStyle/>
          <a:p>
            <a:pPr algn="ctr" fontAlgn="base">
              <a:spcBef>
                <a:spcPct val="0"/>
              </a:spcBef>
              <a:spcAft>
                <a:spcPct val="0"/>
              </a:spcAft>
            </a:pPr>
            <a:r>
              <a:rPr lang="ja-JP" altLang="en-US" sz="1600">
                <a:solidFill>
                  <a:srgbClr val="000000"/>
                </a:solidFill>
                <a:latin typeface="Arial" charset="0"/>
                <a:ea typeface="ＭＳ Ｐゴシック" pitchFamily="50" charset="-128"/>
              </a:rPr>
              <a:t>スマートフォン</a:t>
            </a:r>
            <a:endParaRPr lang="en-US" altLang="ja-JP" sz="1600" dirty="0">
              <a:solidFill>
                <a:srgbClr val="000000"/>
              </a:solidFill>
              <a:latin typeface="Arial" charset="0"/>
              <a:ea typeface="ＭＳ Ｐゴシック" pitchFamily="50" charset="-128"/>
            </a:endParaRPr>
          </a:p>
          <a:p>
            <a:pPr algn="ctr" fontAlgn="base">
              <a:spcBef>
                <a:spcPct val="0"/>
              </a:spcBef>
              <a:spcAft>
                <a:spcPct val="0"/>
              </a:spcAft>
            </a:pPr>
            <a:r>
              <a:rPr lang="en-US" altLang="ja-JP" sz="1400" dirty="0">
                <a:solidFill>
                  <a:srgbClr val="000000"/>
                </a:solidFill>
                <a:latin typeface="Arial" charset="0"/>
                <a:ea typeface="ＭＳ Ｐゴシック" pitchFamily="50" charset="-128"/>
              </a:rPr>
              <a:t>(iPhone/Android)</a:t>
            </a:r>
            <a:endParaRPr lang="ja-JP" altLang="en-US" sz="1400">
              <a:solidFill>
                <a:srgbClr val="000000"/>
              </a:solidFill>
              <a:latin typeface="Arial" charset="0"/>
              <a:ea typeface="ＭＳ Ｐゴシック" pitchFamily="50" charset="-128"/>
            </a:endParaRPr>
          </a:p>
        </p:txBody>
      </p:sp>
      <p:sp>
        <p:nvSpPr>
          <p:cNvPr id="44" name="テキスト ボックス 43">
            <a:extLst>
              <a:ext uri="{FF2B5EF4-FFF2-40B4-BE49-F238E27FC236}">
                <a16:creationId xmlns:a16="http://schemas.microsoft.com/office/drawing/2014/main" id="{BCCDA4FC-2FE7-5040-867B-38905048448C}"/>
              </a:ext>
            </a:extLst>
          </p:cNvPr>
          <p:cNvSpPr txBox="1"/>
          <p:nvPr/>
        </p:nvSpPr>
        <p:spPr>
          <a:xfrm>
            <a:off x="2660642" y="5025400"/>
            <a:ext cx="800219" cy="338554"/>
          </a:xfrm>
          <a:prstGeom prst="rect">
            <a:avLst/>
          </a:prstGeom>
          <a:noFill/>
        </p:spPr>
        <p:txBody>
          <a:bodyPr wrap="none" rtlCol="0">
            <a:spAutoFit/>
          </a:bodyPr>
          <a:lstStyle/>
          <a:p>
            <a:pPr fontAlgn="base">
              <a:spcBef>
                <a:spcPct val="0"/>
              </a:spcBef>
              <a:spcAft>
                <a:spcPct val="0"/>
              </a:spcAft>
            </a:pPr>
            <a:r>
              <a:rPr lang="ja-JP" altLang="en-US" sz="1600">
                <a:solidFill>
                  <a:srgbClr val="000000"/>
                </a:solidFill>
                <a:latin typeface="Arial" charset="0"/>
                <a:ea typeface="ＭＳ Ｐゴシック" pitchFamily="50" charset="-128"/>
              </a:rPr>
              <a:t>管理者</a:t>
            </a:r>
          </a:p>
        </p:txBody>
      </p:sp>
      <p:sp>
        <p:nvSpPr>
          <p:cNvPr id="45" name="object 47">
            <a:extLst>
              <a:ext uri="{FF2B5EF4-FFF2-40B4-BE49-F238E27FC236}">
                <a16:creationId xmlns:a16="http://schemas.microsoft.com/office/drawing/2014/main" id="{6401B9E1-4622-4C41-A829-BB4019477CE0}"/>
              </a:ext>
            </a:extLst>
          </p:cNvPr>
          <p:cNvSpPr/>
          <p:nvPr/>
        </p:nvSpPr>
        <p:spPr>
          <a:xfrm>
            <a:off x="8067860" y="4142028"/>
            <a:ext cx="2117618" cy="1296144"/>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FFFFFF"/>
          </a:solidFill>
          <a:ln w="25908">
            <a:solidFill>
              <a:srgbClr val="000000"/>
            </a:solidFill>
          </a:ln>
        </p:spPr>
        <p:txBody>
          <a:bodyPr wrap="square" lIns="0" tIns="0" rIns="0" bIns="0" rtlCol="0" anchor="t"/>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pitchFamily="50" charset="-128"/>
              </a:rPr>
              <a:t>API Server</a:t>
            </a:r>
            <a:endParaRPr kumimoji="0" sz="1800" b="0" i="0" u="none" strike="noStrike" kern="0" cap="none" spc="0" normalizeH="0" baseline="0" noProof="0" dirty="0">
              <a:ln>
                <a:noFill/>
              </a:ln>
              <a:solidFill>
                <a:srgbClr val="000000"/>
              </a:solidFill>
              <a:effectLst/>
              <a:uLnTx/>
              <a:uFillTx/>
              <a:latin typeface="Arial" charset="0"/>
              <a:ea typeface="ＭＳ Ｐゴシック" pitchFamily="50" charset="-128"/>
            </a:endParaRPr>
          </a:p>
        </p:txBody>
      </p:sp>
      <p:sp>
        <p:nvSpPr>
          <p:cNvPr id="46" name="角丸四角形 45">
            <a:extLst>
              <a:ext uri="{FF2B5EF4-FFF2-40B4-BE49-F238E27FC236}">
                <a16:creationId xmlns:a16="http://schemas.microsoft.com/office/drawing/2014/main" id="{CA01297D-FDAC-B64E-92C7-7738C5B8AFE6}"/>
              </a:ext>
            </a:extLst>
          </p:cNvPr>
          <p:cNvSpPr/>
          <p:nvPr/>
        </p:nvSpPr>
        <p:spPr bwMode="auto">
          <a:xfrm>
            <a:off x="8748176" y="4934116"/>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7" name="角丸四角形 46">
            <a:extLst>
              <a:ext uri="{FF2B5EF4-FFF2-40B4-BE49-F238E27FC236}">
                <a16:creationId xmlns:a16="http://schemas.microsoft.com/office/drawing/2014/main" id="{85AC3699-5539-2740-80A4-C39A2B84E7FB}"/>
              </a:ext>
            </a:extLst>
          </p:cNvPr>
          <p:cNvSpPr/>
          <p:nvPr/>
        </p:nvSpPr>
        <p:spPr bwMode="auto">
          <a:xfrm>
            <a:off x="8640164" y="4803120"/>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8" name="角丸四角形 47">
            <a:extLst>
              <a:ext uri="{FF2B5EF4-FFF2-40B4-BE49-F238E27FC236}">
                <a16:creationId xmlns:a16="http://schemas.microsoft.com/office/drawing/2014/main" id="{0FA02E99-3149-3744-BC7D-C06803D40EBD}"/>
              </a:ext>
            </a:extLst>
          </p:cNvPr>
          <p:cNvSpPr/>
          <p:nvPr/>
        </p:nvSpPr>
        <p:spPr bwMode="auto">
          <a:xfrm>
            <a:off x="8532152" y="4695108"/>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49" name="角丸四角形 48">
            <a:extLst>
              <a:ext uri="{FF2B5EF4-FFF2-40B4-BE49-F238E27FC236}">
                <a16:creationId xmlns:a16="http://schemas.microsoft.com/office/drawing/2014/main" id="{4DF0C640-5108-E34C-B935-CB79959EA44F}"/>
              </a:ext>
            </a:extLst>
          </p:cNvPr>
          <p:cNvSpPr/>
          <p:nvPr/>
        </p:nvSpPr>
        <p:spPr bwMode="auto">
          <a:xfrm>
            <a:off x="8352132" y="4587096"/>
            <a:ext cx="1188132" cy="373060"/>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400" kern="0">
                <a:solidFill>
                  <a:srgbClr val="000000"/>
                </a:solidFill>
                <a:latin typeface="Meiryo UI" panose="020B0604030504040204" pitchFamily="50" charset="-128"/>
                <a:ea typeface="Meiryo UI" panose="020B0604030504040204" pitchFamily="50" charset="-128"/>
              </a:rPr>
              <a:t>内部</a:t>
            </a:r>
            <a:r>
              <a:rPr lang="en-US" altLang="ja-JP" sz="1400" kern="0" dirty="0">
                <a:solidFill>
                  <a:srgbClr val="000000"/>
                </a:solidFill>
                <a:latin typeface="Meiryo UI" panose="020B0604030504040204" pitchFamily="50" charset="-128"/>
                <a:ea typeface="Meiryo UI" panose="020B0604030504040204" pitchFamily="50" charset="-128"/>
              </a:rPr>
              <a:t>API</a:t>
            </a:r>
            <a:endParaRPr lang="ja-JP" altLang="en-US" sz="1400" kern="0" dirty="0">
              <a:solidFill>
                <a:srgbClr val="000000"/>
              </a:solidFill>
              <a:latin typeface="Meiryo UI" panose="020B0604030504040204" pitchFamily="50" charset="-128"/>
              <a:ea typeface="Meiryo UI" panose="020B0604030504040204" pitchFamily="50" charset="-128"/>
            </a:endParaRPr>
          </a:p>
        </p:txBody>
      </p:sp>
      <p:sp>
        <p:nvSpPr>
          <p:cNvPr id="50" name="円柱 49">
            <a:extLst>
              <a:ext uri="{FF2B5EF4-FFF2-40B4-BE49-F238E27FC236}">
                <a16:creationId xmlns:a16="http://schemas.microsoft.com/office/drawing/2014/main" id="{76B3EF05-91C4-2944-B8D1-34D78A0AE79E}"/>
              </a:ext>
            </a:extLst>
          </p:cNvPr>
          <p:cNvSpPr/>
          <p:nvPr/>
        </p:nvSpPr>
        <p:spPr bwMode="auto">
          <a:xfrm>
            <a:off x="8138860" y="5729260"/>
            <a:ext cx="1152128" cy="936104"/>
          </a:xfrm>
          <a:prstGeom prst="can">
            <a:avLst/>
          </a:prstGeom>
          <a:solidFill>
            <a:srgbClr val="CCCCFF"/>
          </a:solidFill>
          <a:ln w="19050"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1200" kern="0">
                <a:solidFill>
                  <a:srgbClr val="000000"/>
                </a:solidFill>
                <a:latin typeface="Meiryo UI" panose="020B0604030504040204" pitchFamily="50" charset="-128"/>
                <a:ea typeface="Meiryo UI" panose="020B0604030504040204" pitchFamily="50" charset="-128"/>
              </a:rPr>
              <a:t>データベース</a:t>
            </a:r>
            <a:endParaRPr lang="en-US" altLang="ja-JP" sz="1200" kern="0" dirty="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kern="0" dirty="0">
                <a:solidFill>
                  <a:srgbClr val="000000"/>
                </a:solidFill>
                <a:latin typeface="Meiryo UI" panose="020B0604030504040204" pitchFamily="50" charset="-128"/>
                <a:ea typeface="Meiryo UI" panose="020B0604030504040204" pitchFamily="50" charset="-128"/>
              </a:rPr>
              <a:t>PostgreSQL</a:t>
            </a:r>
            <a:endParaRPr lang="ja-JP" altLang="en-US" sz="1200" kern="0" dirty="0">
              <a:solidFill>
                <a:srgbClr val="000000"/>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8DDE9182-E5D4-0E4B-A645-3B76DE1F9980}"/>
              </a:ext>
            </a:extLst>
          </p:cNvPr>
          <p:cNvSpPr/>
          <p:nvPr/>
        </p:nvSpPr>
        <p:spPr bwMode="auto">
          <a:xfrm>
            <a:off x="4975774" y="2008095"/>
            <a:ext cx="2529300" cy="4657267"/>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ja-JP" altLang="en-US" sz="1600" kern="0">
                <a:solidFill>
                  <a:srgbClr val="000000"/>
                </a:solidFill>
                <a:latin typeface="Meiryo UI" panose="020B0604030504040204" pitchFamily="50" charset="-128"/>
                <a:ea typeface="Meiryo UI" panose="020B0604030504040204" pitchFamily="50" charset="-128"/>
              </a:rPr>
              <a:t>認証認可</a:t>
            </a:r>
            <a:r>
              <a:rPr lang="en-US" altLang="ja-JP" sz="1600" kern="0" dirty="0">
                <a:solidFill>
                  <a:srgbClr val="000000"/>
                </a:solidFill>
                <a:latin typeface="Meiryo UI" panose="020B0604030504040204" pitchFamily="50" charset="-128"/>
                <a:ea typeface="Meiryo UI" panose="020B0604030504040204" pitchFamily="50" charset="-128"/>
              </a:rPr>
              <a:t>(Gluu Server)</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6317E912-D343-8147-8E0D-7EBC7B4F5783}"/>
              </a:ext>
            </a:extLst>
          </p:cNvPr>
          <p:cNvSpPr/>
          <p:nvPr/>
        </p:nvSpPr>
        <p:spPr bwMode="auto">
          <a:xfrm>
            <a:off x="5128810" y="3729257"/>
            <a:ext cx="2279900" cy="2772308"/>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Gluu Gateway</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3" name="直線コネクタ 52">
            <a:extLst>
              <a:ext uri="{FF2B5EF4-FFF2-40B4-BE49-F238E27FC236}">
                <a16:creationId xmlns:a16="http://schemas.microsoft.com/office/drawing/2014/main" id="{B94E5214-CBAA-C247-B71A-ABB78796E3FD}"/>
              </a:ext>
            </a:extLst>
          </p:cNvPr>
          <p:cNvCxnSpPr>
            <a:cxnSpLocks/>
          </p:cNvCxnSpPr>
          <p:nvPr/>
        </p:nvCxnSpPr>
        <p:spPr bwMode="auto">
          <a:xfrm>
            <a:off x="2626011" y="3454013"/>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54" name="直線コネクタ 53">
            <a:extLst>
              <a:ext uri="{FF2B5EF4-FFF2-40B4-BE49-F238E27FC236}">
                <a16:creationId xmlns:a16="http://schemas.microsoft.com/office/drawing/2014/main" id="{B88234C5-6544-A64E-94A0-80FC1833502C}"/>
              </a:ext>
            </a:extLst>
          </p:cNvPr>
          <p:cNvCxnSpPr>
            <a:cxnSpLocks/>
            <a:endCxn id="49" idx="1"/>
          </p:cNvCxnSpPr>
          <p:nvPr/>
        </p:nvCxnSpPr>
        <p:spPr bwMode="auto">
          <a:xfrm>
            <a:off x="7144659" y="4767471"/>
            <a:ext cx="1207473" cy="6155"/>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55" name="直線コネクタ 54">
            <a:extLst>
              <a:ext uri="{FF2B5EF4-FFF2-40B4-BE49-F238E27FC236}">
                <a16:creationId xmlns:a16="http://schemas.microsoft.com/office/drawing/2014/main" id="{76DC425C-E0F2-6D47-84C6-19570D5C5433}"/>
              </a:ext>
            </a:extLst>
          </p:cNvPr>
          <p:cNvCxnSpPr>
            <a:cxnSpLocks/>
            <a:endCxn id="50" idx="2"/>
          </p:cNvCxnSpPr>
          <p:nvPr/>
        </p:nvCxnSpPr>
        <p:spPr bwMode="auto">
          <a:xfrm>
            <a:off x="7505074" y="6191157"/>
            <a:ext cx="633786" cy="6155"/>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56" name="正方形/長方形 55">
            <a:extLst>
              <a:ext uri="{FF2B5EF4-FFF2-40B4-BE49-F238E27FC236}">
                <a16:creationId xmlns:a16="http://schemas.microsoft.com/office/drawing/2014/main" id="{0B8FC874-72AE-C042-8597-33BF3BED5C04}"/>
              </a:ext>
            </a:extLst>
          </p:cNvPr>
          <p:cNvSpPr/>
          <p:nvPr/>
        </p:nvSpPr>
        <p:spPr bwMode="auto">
          <a:xfrm>
            <a:off x="5202608" y="5696549"/>
            <a:ext cx="2132304" cy="438877"/>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a:t>
            </a:r>
            <a:r>
              <a:rPr lang="ja-JP" altLang="en-US" sz="1600" kern="0">
                <a:solidFill>
                  <a:srgbClr val="000000"/>
                </a:solidFill>
                <a:latin typeface="Meiryo UI" panose="020B0604030504040204" pitchFamily="50" charset="-128"/>
                <a:ea typeface="Meiryo UI" panose="020B0604030504040204" pitchFamily="50" charset="-128"/>
              </a:rPr>
              <a:t>管理</a:t>
            </a:r>
            <a:r>
              <a:rPr lang="en-US" altLang="ja-JP" sz="1600" kern="0" dirty="0">
                <a:solidFill>
                  <a:srgbClr val="000000"/>
                </a:solidFill>
                <a:latin typeface="Meiryo UI" panose="020B0604030504040204" pitchFamily="50" charset="-128"/>
                <a:ea typeface="Meiryo UI" panose="020B0604030504040204" pitchFamily="50" charset="-128"/>
              </a:rPr>
              <a:t>(Konga)</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57" name="直線コネクタ 56">
            <a:extLst>
              <a:ext uri="{FF2B5EF4-FFF2-40B4-BE49-F238E27FC236}">
                <a16:creationId xmlns:a16="http://schemas.microsoft.com/office/drawing/2014/main" id="{CB72766A-0460-D34E-82C5-75A9FC11B52B}"/>
              </a:ext>
            </a:extLst>
          </p:cNvPr>
          <p:cNvCxnSpPr>
            <a:cxnSpLocks/>
          </p:cNvCxnSpPr>
          <p:nvPr/>
        </p:nvCxnSpPr>
        <p:spPr bwMode="auto">
          <a:xfrm flipH="1">
            <a:off x="2588634" y="3606413"/>
            <a:ext cx="2330503" cy="0"/>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58" name="テキスト ボックス 57">
            <a:extLst>
              <a:ext uri="{FF2B5EF4-FFF2-40B4-BE49-F238E27FC236}">
                <a16:creationId xmlns:a16="http://schemas.microsoft.com/office/drawing/2014/main" id="{9D78BD7A-2697-EE49-BC2F-422A6A7A870E}"/>
              </a:ext>
            </a:extLst>
          </p:cNvPr>
          <p:cNvSpPr txBox="1"/>
          <p:nvPr/>
        </p:nvSpPr>
        <p:spPr>
          <a:xfrm>
            <a:off x="3153082" y="3141010"/>
            <a:ext cx="1415772" cy="276999"/>
          </a:xfrm>
          <a:prstGeom prst="rect">
            <a:avLst/>
          </a:prstGeom>
          <a:noFill/>
        </p:spPr>
        <p:txBody>
          <a:bodyPr wrap="none" rtlCol="0">
            <a:spAutoFit/>
          </a:bodyPr>
          <a:lstStyle/>
          <a:p>
            <a:pPr fontAlgn="base">
              <a:spcBef>
                <a:spcPct val="0"/>
              </a:spcBef>
              <a:spcAft>
                <a:spcPct val="0"/>
              </a:spcAft>
            </a:pPr>
            <a:r>
              <a:rPr lang="ja-JP" altLang="en-US" sz="1200">
                <a:solidFill>
                  <a:srgbClr val="000000"/>
                </a:solidFill>
                <a:latin typeface="Arial" charset="0"/>
                <a:ea typeface="ＭＳ Ｐゴシック" pitchFamily="50" charset="-128"/>
              </a:rPr>
              <a:t>認証認可リクエスト</a:t>
            </a:r>
          </a:p>
        </p:txBody>
      </p:sp>
      <p:sp>
        <p:nvSpPr>
          <p:cNvPr id="59" name="テキスト ボックス 58">
            <a:extLst>
              <a:ext uri="{FF2B5EF4-FFF2-40B4-BE49-F238E27FC236}">
                <a16:creationId xmlns:a16="http://schemas.microsoft.com/office/drawing/2014/main" id="{B71AA58B-4558-5A46-9286-2B8E0B93AFA7}"/>
              </a:ext>
            </a:extLst>
          </p:cNvPr>
          <p:cNvSpPr txBox="1"/>
          <p:nvPr/>
        </p:nvSpPr>
        <p:spPr>
          <a:xfrm>
            <a:off x="3200702" y="3613001"/>
            <a:ext cx="84189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ID</a:t>
            </a:r>
            <a:r>
              <a:rPr lang="ja-JP" altLang="en-US" sz="1200">
                <a:solidFill>
                  <a:srgbClr val="000000"/>
                </a:solidFill>
                <a:latin typeface="Arial" charset="0"/>
                <a:ea typeface="ＭＳ Ｐゴシック" pitchFamily="50" charset="-128"/>
              </a:rPr>
              <a:t>トークン</a:t>
            </a:r>
          </a:p>
        </p:txBody>
      </p:sp>
      <p:sp>
        <p:nvSpPr>
          <p:cNvPr id="60" name="テキスト ボックス 59">
            <a:extLst>
              <a:ext uri="{FF2B5EF4-FFF2-40B4-BE49-F238E27FC236}">
                <a16:creationId xmlns:a16="http://schemas.microsoft.com/office/drawing/2014/main" id="{C6405AF3-78BB-4E44-AA7B-2C3621A80ADF}"/>
              </a:ext>
            </a:extLst>
          </p:cNvPr>
          <p:cNvSpPr txBox="1"/>
          <p:nvPr/>
        </p:nvSpPr>
        <p:spPr>
          <a:xfrm rot="843847">
            <a:off x="3129164" y="4541188"/>
            <a:ext cx="1124026"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レスポンス</a:t>
            </a:r>
          </a:p>
        </p:txBody>
      </p:sp>
      <p:sp>
        <p:nvSpPr>
          <p:cNvPr id="61" name="正方形/長方形 60">
            <a:extLst>
              <a:ext uri="{FF2B5EF4-FFF2-40B4-BE49-F238E27FC236}">
                <a16:creationId xmlns:a16="http://schemas.microsoft.com/office/drawing/2014/main" id="{036BB1E6-3264-7642-B5F3-BF6237A352A7}"/>
              </a:ext>
            </a:extLst>
          </p:cNvPr>
          <p:cNvSpPr/>
          <p:nvPr/>
        </p:nvSpPr>
        <p:spPr bwMode="auto">
          <a:xfrm>
            <a:off x="5222545" y="3788061"/>
            <a:ext cx="2132304" cy="1841890"/>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API GW(Kong)</a:t>
            </a:r>
            <a:endParaRPr lang="ja-JP" altLang="en-US" sz="1600" kern="0" dirty="0">
              <a:solidFill>
                <a:srgbClr val="000000"/>
              </a:solidFill>
              <a:latin typeface="Meiryo UI" panose="020B0604030504040204" pitchFamily="50" charset="-128"/>
              <a:ea typeface="Meiryo UI" panose="020B0604030504040204" pitchFamily="50" charset="-128"/>
            </a:endParaRPr>
          </a:p>
        </p:txBody>
      </p:sp>
      <p:cxnSp>
        <p:nvCxnSpPr>
          <p:cNvPr id="62" name="直線コネクタ 61">
            <a:extLst>
              <a:ext uri="{FF2B5EF4-FFF2-40B4-BE49-F238E27FC236}">
                <a16:creationId xmlns:a16="http://schemas.microsoft.com/office/drawing/2014/main" id="{74E6964E-A8FB-D24E-89BE-1EE350784694}"/>
              </a:ext>
            </a:extLst>
          </p:cNvPr>
          <p:cNvCxnSpPr>
            <a:cxnSpLocks/>
            <a:stCxn id="63" idx="0"/>
          </p:cNvCxnSpPr>
          <p:nvPr/>
        </p:nvCxnSpPr>
        <p:spPr bwMode="auto">
          <a:xfrm flipH="1" flipV="1">
            <a:off x="6281432" y="3363581"/>
            <a:ext cx="14530" cy="1130977"/>
          </a:xfrm>
          <a:prstGeom prst="line">
            <a:avLst/>
          </a:prstGeom>
          <a:solidFill>
            <a:srgbClr val="FFFFFF"/>
          </a:solidFill>
          <a:ln w="28575" cap="flat" cmpd="sng" algn="ctr">
            <a:solidFill>
              <a:srgbClr val="000000"/>
            </a:solidFill>
            <a:prstDash val="solid"/>
            <a:round/>
            <a:headEnd type="none" w="med" len="med"/>
            <a:tailEnd type="none" w="med" len="med"/>
          </a:ln>
          <a:effectLst/>
        </p:spPr>
      </p:cxnSp>
      <p:sp>
        <p:nvSpPr>
          <p:cNvPr id="63" name="正方形/長方形 62">
            <a:extLst>
              <a:ext uri="{FF2B5EF4-FFF2-40B4-BE49-F238E27FC236}">
                <a16:creationId xmlns:a16="http://schemas.microsoft.com/office/drawing/2014/main" id="{D0F0C05D-180A-E441-9B9C-DD0BE5D3D9A8}"/>
              </a:ext>
            </a:extLst>
          </p:cNvPr>
          <p:cNvSpPr/>
          <p:nvPr/>
        </p:nvSpPr>
        <p:spPr bwMode="auto">
          <a:xfrm>
            <a:off x="5392743" y="4494558"/>
            <a:ext cx="1806437" cy="53084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4" name="角丸四角形 63">
            <a:extLst>
              <a:ext uri="{FF2B5EF4-FFF2-40B4-BE49-F238E27FC236}">
                <a16:creationId xmlns:a16="http://schemas.microsoft.com/office/drawing/2014/main" id="{47C5E9B2-2C89-FE4B-B46E-55687B3E0EEC}"/>
              </a:ext>
            </a:extLst>
          </p:cNvPr>
          <p:cNvSpPr/>
          <p:nvPr/>
        </p:nvSpPr>
        <p:spPr bwMode="auto">
          <a:xfrm>
            <a:off x="5453501" y="4548093"/>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Route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5" name="角丸四角形 64">
            <a:extLst>
              <a:ext uri="{FF2B5EF4-FFF2-40B4-BE49-F238E27FC236}">
                <a16:creationId xmlns:a16="http://schemas.microsoft.com/office/drawing/2014/main" id="{7C5106F9-2C15-744E-9D1F-75CE39EC56E7}"/>
              </a:ext>
            </a:extLst>
          </p:cNvPr>
          <p:cNvSpPr/>
          <p:nvPr/>
        </p:nvSpPr>
        <p:spPr bwMode="auto">
          <a:xfrm>
            <a:off x="6515104" y="4548093"/>
            <a:ext cx="629555" cy="405299"/>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Service</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F35BE027-C608-4141-9B5E-59136B2F3C26}"/>
              </a:ext>
            </a:extLst>
          </p:cNvPr>
          <p:cNvCxnSpPr>
            <a:cxnSpLocks/>
            <a:stCxn id="64" idx="3"/>
            <a:endCxn id="65" idx="1"/>
          </p:cNvCxnSpPr>
          <p:nvPr/>
        </p:nvCxnSpPr>
        <p:spPr bwMode="auto">
          <a:xfrm>
            <a:off x="6083056" y="4750743"/>
            <a:ext cx="432048" cy="0"/>
          </a:xfrm>
          <a:prstGeom prst="line">
            <a:avLst/>
          </a:prstGeom>
          <a:solidFill>
            <a:srgbClr val="FFFFFF"/>
          </a:solidFill>
          <a:ln w="19050" cap="flat" cmpd="sng" algn="ctr">
            <a:solidFill>
              <a:srgbClr val="000000"/>
            </a:solidFill>
            <a:prstDash val="solid"/>
            <a:round/>
            <a:headEnd type="none" w="med" len="med"/>
            <a:tailEnd type="none" w="med" len="med"/>
          </a:ln>
          <a:effectLst/>
        </p:spPr>
      </p:cxnSp>
      <p:sp>
        <p:nvSpPr>
          <p:cNvPr id="67" name="テキスト ボックス 66">
            <a:extLst>
              <a:ext uri="{FF2B5EF4-FFF2-40B4-BE49-F238E27FC236}">
                <a16:creationId xmlns:a16="http://schemas.microsoft.com/office/drawing/2014/main" id="{278D5D5F-F07F-7841-B12A-9100BDBF0AAF}"/>
              </a:ext>
            </a:extLst>
          </p:cNvPr>
          <p:cNvSpPr txBox="1"/>
          <p:nvPr/>
        </p:nvSpPr>
        <p:spPr>
          <a:xfrm>
            <a:off x="6089443" y="5062275"/>
            <a:ext cx="461665" cy="323165"/>
          </a:xfrm>
          <a:prstGeom prst="rect">
            <a:avLst/>
          </a:prstGeom>
          <a:noFill/>
        </p:spPr>
        <p:txBody>
          <a:bodyPr vert="eaVert" wrap="none" rtlCol="0">
            <a:spAutoFit/>
          </a:bodyPr>
          <a:lstStyle/>
          <a:p>
            <a:pPr fontAlgn="base">
              <a:spcBef>
                <a:spcPct val="0"/>
              </a:spcBef>
              <a:spcAft>
                <a:spcPct val="0"/>
              </a:spcAft>
            </a:pPr>
            <a:r>
              <a:rPr lang="en-US" altLang="ja-JP" b="1" dirty="0">
                <a:solidFill>
                  <a:srgbClr val="000000"/>
                </a:solidFill>
                <a:latin typeface="Arial" charset="0"/>
                <a:ea typeface="ＭＳ Ｐゴシック" pitchFamily="50" charset="-128"/>
              </a:rPr>
              <a:t>…</a:t>
            </a:r>
            <a:endParaRPr lang="ja-JP" altLang="en-US" b="1">
              <a:solidFill>
                <a:srgbClr val="000000"/>
              </a:solidFill>
              <a:latin typeface="Arial" charset="0"/>
              <a:ea typeface="ＭＳ Ｐゴシック" pitchFamily="50" charset="-128"/>
            </a:endParaRPr>
          </a:p>
        </p:txBody>
      </p:sp>
      <p:sp>
        <p:nvSpPr>
          <p:cNvPr id="68" name="正方形/長方形 67">
            <a:extLst>
              <a:ext uri="{FF2B5EF4-FFF2-40B4-BE49-F238E27FC236}">
                <a16:creationId xmlns:a16="http://schemas.microsoft.com/office/drawing/2014/main" id="{A59721E1-063C-6944-9AFD-A80E820C40CA}"/>
              </a:ext>
            </a:extLst>
          </p:cNvPr>
          <p:cNvSpPr/>
          <p:nvPr/>
        </p:nvSpPr>
        <p:spPr bwMode="auto">
          <a:xfrm>
            <a:off x="5654159" y="3909276"/>
            <a:ext cx="1422479" cy="432048"/>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kong-oidc </a:t>
            </a:r>
            <a:r>
              <a:rPr lang="ja-JP" altLang="en-US" sz="1100" kern="0">
                <a:solidFill>
                  <a:srgbClr val="000000"/>
                </a:solidFill>
                <a:latin typeface="Meiryo UI" panose="020B0604030504040204" pitchFamily="50" charset="-128"/>
                <a:ea typeface="Meiryo UI" panose="020B0604030504040204" pitchFamily="50" charset="-128"/>
              </a:rPr>
              <a:t>プラグイン</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EB1552A6-53CE-3948-86B9-98E0887BB69D}"/>
              </a:ext>
            </a:extLst>
          </p:cNvPr>
          <p:cNvSpPr/>
          <p:nvPr/>
        </p:nvSpPr>
        <p:spPr bwMode="auto">
          <a:xfrm>
            <a:off x="5135161" y="2429841"/>
            <a:ext cx="2279900" cy="795359"/>
          </a:xfrm>
          <a:prstGeom prst="rect">
            <a:avLst/>
          </a:prstGeom>
          <a:solidFill>
            <a:srgbClr val="CCCCFF"/>
          </a:solidFill>
          <a:ln w="28575" cap="flat" cmpd="sng" algn="ctr">
            <a:solidFill>
              <a:srgbClr val="7030A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fontAlgn="base">
              <a:spcBef>
                <a:spcPct val="0"/>
              </a:spcBef>
              <a:spcAft>
                <a:spcPct val="0"/>
              </a:spcAft>
            </a:pPr>
            <a:r>
              <a:rPr lang="en-US" altLang="ja-JP" sz="1600" kern="0" dirty="0">
                <a:solidFill>
                  <a:srgbClr val="000000"/>
                </a:solidFill>
                <a:latin typeface="Meiryo UI" panose="020B0604030504040204" pitchFamily="50" charset="-128"/>
                <a:ea typeface="Meiryo UI" panose="020B0604030504040204" pitchFamily="50" charset="-128"/>
              </a:rPr>
              <a:t>Super Gluu</a:t>
            </a:r>
            <a:endParaRPr lang="ja-JP" altLang="en-US" sz="1600" kern="0" dirty="0">
              <a:solidFill>
                <a:srgbClr val="000000"/>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3DE09633-E2A6-E946-8E8A-F9713F0D5A7F}"/>
              </a:ext>
            </a:extLst>
          </p:cNvPr>
          <p:cNvSpPr/>
          <p:nvPr/>
        </p:nvSpPr>
        <p:spPr bwMode="auto">
          <a:xfrm>
            <a:off x="5143545" y="3297208"/>
            <a:ext cx="2211304"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OpenID Connect/FAPI</a:t>
            </a:r>
            <a:endParaRPr lang="ja-JP" altLang="en-US" sz="1100" kern="0" dirty="0">
              <a:solidFill>
                <a:srgbClr val="000000"/>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1E9C326E-620B-0F43-949C-4C5AB370FAC9}"/>
              </a:ext>
            </a:extLst>
          </p:cNvPr>
          <p:cNvSpPr/>
          <p:nvPr/>
        </p:nvSpPr>
        <p:spPr bwMode="auto">
          <a:xfrm>
            <a:off x="5508859" y="2762650"/>
            <a:ext cx="1590413" cy="3490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100" kern="0" dirty="0">
                <a:solidFill>
                  <a:srgbClr val="000000"/>
                </a:solidFill>
                <a:latin typeface="Meiryo UI" panose="020B0604030504040204" pitchFamily="50" charset="-128"/>
                <a:ea typeface="Meiryo UI" panose="020B0604030504040204" pitchFamily="50" charset="-128"/>
              </a:rPr>
              <a:t>FIDO</a:t>
            </a:r>
            <a:r>
              <a:rPr lang="ja-JP" altLang="en-US" sz="1100" kern="0">
                <a:solidFill>
                  <a:srgbClr val="000000"/>
                </a:solidFill>
                <a:latin typeface="Meiryo UI" panose="020B0604030504040204" pitchFamily="50" charset="-128"/>
                <a:ea typeface="Meiryo UI" panose="020B0604030504040204" pitchFamily="50" charset="-128"/>
              </a:rPr>
              <a:t>認証</a:t>
            </a:r>
            <a:endParaRPr lang="ja-JP" altLang="en-US" sz="1100" kern="0" dirty="0">
              <a:solidFill>
                <a:srgbClr val="000000"/>
              </a:solidFill>
              <a:latin typeface="Meiryo UI" panose="020B0604030504040204" pitchFamily="50" charset="-128"/>
              <a:ea typeface="Meiryo UI" panose="020B0604030504040204" pitchFamily="50" charset="-128"/>
            </a:endParaRPr>
          </a:p>
        </p:txBody>
      </p:sp>
      <p:cxnSp>
        <p:nvCxnSpPr>
          <p:cNvPr id="72" name="直線コネクタ 71">
            <a:extLst>
              <a:ext uri="{FF2B5EF4-FFF2-40B4-BE49-F238E27FC236}">
                <a16:creationId xmlns:a16="http://schemas.microsoft.com/office/drawing/2014/main" id="{B4358C56-7218-C14B-88CA-7EF8BA5B65A0}"/>
              </a:ext>
            </a:extLst>
          </p:cNvPr>
          <p:cNvCxnSpPr>
            <a:cxnSpLocks/>
          </p:cNvCxnSpPr>
          <p:nvPr/>
        </p:nvCxnSpPr>
        <p:spPr bwMode="auto">
          <a:xfrm>
            <a:off x="2624638" y="4108585"/>
            <a:ext cx="2813204" cy="633469"/>
          </a:xfrm>
          <a:prstGeom prst="line">
            <a:avLst/>
          </a:prstGeom>
          <a:solidFill>
            <a:srgbClr val="FFFFFF"/>
          </a:solidFill>
          <a:ln w="28575" cap="flat" cmpd="sng" algn="ctr">
            <a:solidFill>
              <a:srgbClr val="000000"/>
            </a:solidFill>
            <a:prstDash val="solid"/>
            <a:round/>
            <a:headEnd type="none" w="med" len="med"/>
            <a:tailEnd type="arrow" w="lg" len="lg"/>
          </a:ln>
          <a:effectLst/>
        </p:spPr>
      </p:cxnSp>
      <p:cxnSp>
        <p:nvCxnSpPr>
          <p:cNvPr id="73" name="直線コネクタ 72">
            <a:extLst>
              <a:ext uri="{FF2B5EF4-FFF2-40B4-BE49-F238E27FC236}">
                <a16:creationId xmlns:a16="http://schemas.microsoft.com/office/drawing/2014/main" id="{88582C93-A4BB-0B44-8297-B74D010F8C23}"/>
              </a:ext>
            </a:extLst>
          </p:cNvPr>
          <p:cNvCxnSpPr>
            <a:cxnSpLocks/>
          </p:cNvCxnSpPr>
          <p:nvPr/>
        </p:nvCxnSpPr>
        <p:spPr bwMode="auto">
          <a:xfrm flipH="1" flipV="1">
            <a:off x="2588635" y="4252603"/>
            <a:ext cx="2787313" cy="628781"/>
          </a:xfrm>
          <a:prstGeom prst="line">
            <a:avLst/>
          </a:prstGeom>
          <a:solidFill>
            <a:srgbClr val="FFFFFF"/>
          </a:solidFill>
          <a:ln w="28575" cap="flat" cmpd="sng" algn="ctr">
            <a:solidFill>
              <a:srgbClr val="000000"/>
            </a:solidFill>
            <a:prstDash val="solid"/>
            <a:round/>
            <a:headEnd type="none" w="med" len="med"/>
            <a:tailEnd type="arrow" w="lg" len="lg"/>
          </a:ln>
          <a:effectLst/>
        </p:spPr>
      </p:cxnSp>
      <p:sp>
        <p:nvSpPr>
          <p:cNvPr id="74" name="テキスト ボックス 73">
            <a:extLst>
              <a:ext uri="{FF2B5EF4-FFF2-40B4-BE49-F238E27FC236}">
                <a16:creationId xmlns:a16="http://schemas.microsoft.com/office/drawing/2014/main" id="{5D2C8C0B-0600-0C42-A807-6ABB4055CE00}"/>
              </a:ext>
            </a:extLst>
          </p:cNvPr>
          <p:cNvSpPr txBox="1"/>
          <p:nvPr/>
        </p:nvSpPr>
        <p:spPr>
          <a:xfrm rot="646919">
            <a:off x="2929719" y="4111502"/>
            <a:ext cx="1882247" cy="276999"/>
          </a:xfrm>
          <a:prstGeom prst="rect">
            <a:avLst/>
          </a:prstGeom>
          <a:noFill/>
        </p:spPr>
        <p:txBody>
          <a:bodyPr wrap="none" rtlCol="0">
            <a:spAutoFit/>
          </a:bodyPr>
          <a:lstStyle/>
          <a:p>
            <a:pPr fontAlgn="base">
              <a:spcBef>
                <a:spcPct val="0"/>
              </a:spcBef>
              <a:spcAft>
                <a:spcPct val="0"/>
              </a:spcAft>
            </a:pPr>
            <a:r>
              <a:rPr lang="en-US" altLang="ja-JP" sz="1200" dirty="0">
                <a:solidFill>
                  <a:srgbClr val="000000"/>
                </a:solidFill>
                <a:latin typeface="Arial" charset="0"/>
                <a:ea typeface="ＭＳ Ｐゴシック" pitchFamily="50" charset="-128"/>
              </a:rPr>
              <a:t>API</a:t>
            </a:r>
            <a:r>
              <a:rPr lang="ja-JP" altLang="en-US" sz="1200">
                <a:solidFill>
                  <a:srgbClr val="000000"/>
                </a:solidFill>
                <a:latin typeface="Arial" charset="0"/>
                <a:ea typeface="ＭＳ Ｐゴシック" pitchFamily="50" charset="-128"/>
              </a:rPr>
              <a:t>リクエスト</a:t>
            </a:r>
            <a:r>
              <a:rPr lang="en-US" altLang="ja-JP" sz="1200" dirty="0">
                <a:solidFill>
                  <a:srgbClr val="000000"/>
                </a:solidFill>
                <a:latin typeface="Arial" charset="0"/>
                <a:ea typeface="ＭＳ Ｐゴシック" pitchFamily="50" charset="-128"/>
              </a:rPr>
              <a:t> + ID</a:t>
            </a:r>
            <a:r>
              <a:rPr lang="ja-JP" altLang="en-US" sz="1200">
                <a:solidFill>
                  <a:srgbClr val="000000"/>
                </a:solidFill>
                <a:latin typeface="Arial" charset="0"/>
                <a:ea typeface="ＭＳ Ｐゴシック" pitchFamily="50" charset="-128"/>
              </a:rPr>
              <a:t>トークン</a:t>
            </a:r>
          </a:p>
        </p:txBody>
      </p:sp>
      <p:cxnSp>
        <p:nvCxnSpPr>
          <p:cNvPr id="75" name="直線コネクタ 74">
            <a:extLst>
              <a:ext uri="{FF2B5EF4-FFF2-40B4-BE49-F238E27FC236}">
                <a16:creationId xmlns:a16="http://schemas.microsoft.com/office/drawing/2014/main" id="{747B5B3B-6435-6248-9A9A-3648E28B15A1}"/>
              </a:ext>
            </a:extLst>
          </p:cNvPr>
          <p:cNvCxnSpPr>
            <a:cxnSpLocks/>
            <a:stCxn id="42" idx="3"/>
          </p:cNvCxnSpPr>
          <p:nvPr/>
        </p:nvCxnSpPr>
        <p:spPr bwMode="auto">
          <a:xfrm>
            <a:off x="3474154" y="5921190"/>
            <a:ext cx="1501620" cy="0"/>
          </a:xfrm>
          <a:prstGeom prst="line">
            <a:avLst/>
          </a:prstGeom>
          <a:solidFill>
            <a:srgbClr val="FFFFFF"/>
          </a:solidFill>
          <a:ln w="28575" cap="flat" cmpd="sng" algn="ctr">
            <a:solidFill>
              <a:srgbClr val="E60012">
                <a:lumMod val="40000"/>
                <a:lumOff val="60000"/>
              </a:srgbClr>
            </a:solidFill>
            <a:prstDash val="solid"/>
            <a:round/>
            <a:headEnd type="none" w="med" len="med"/>
            <a:tailEnd type="arrow" w="lg" len="lg"/>
          </a:ln>
          <a:effectLst/>
        </p:spPr>
      </p:cxnSp>
    </p:spTree>
    <p:extLst>
      <p:ext uri="{BB962C8B-B14F-4D97-AF65-F5344CB8AC3E}">
        <p14:creationId xmlns:p14="http://schemas.microsoft.com/office/powerpoint/2010/main" val="257727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と</a:t>
            </a:r>
            <a:r>
              <a:rPr lang="en-US" altLang="ja-JP" sz="3600" dirty="0">
                <a:latin typeface="Meiryo UI" panose="020B0604030504040204" pitchFamily="34" charset="-128"/>
                <a:ea typeface="Meiryo UI" panose="020B0604030504040204" pitchFamily="34" charset="-128"/>
              </a:rPr>
              <a:t>FAPI</a:t>
            </a:r>
            <a:r>
              <a:rPr lang="ja-JP" altLang="en-US" sz="3600">
                <a:latin typeface="Meiryo UI" panose="020B0604030504040204" pitchFamily="34" charset="-128"/>
                <a:ea typeface="Meiryo UI" panose="020B0604030504040204" pitchFamily="34" charset="-128"/>
              </a:rPr>
              <a:t>の対応状況</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770966" y="776634"/>
            <a:ext cx="10524564" cy="74136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en-US" altLang="ja-JP" sz="2000" kern="0" dirty="0">
                <a:latin typeface="Meiryo UI" panose="020B0604030504040204" pitchFamily="34" charset="-128"/>
                <a:ea typeface="Meiryo UI" panose="020B0604030504040204" pitchFamily="34" charset="-128"/>
                <a:cs typeface="Meiryo"/>
              </a:rPr>
              <a:t>OpenID Foundation</a:t>
            </a:r>
            <a:r>
              <a:rPr lang="ja-JP" altLang="en-US" sz="2000" kern="0">
                <a:latin typeface="Meiryo UI" panose="020B0604030504040204" pitchFamily="34" charset="-128"/>
                <a:ea typeface="Meiryo UI" panose="020B0604030504040204" pitchFamily="34" charset="-128"/>
                <a:cs typeface="Meiryo"/>
              </a:rPr>
              <a:t>による</a:t>
            </a:r>
            <a:r>
              <a:rPr lang="en-US" altLang="ja-JP" sz="2000" kern="0" dirty="0">
                <a:latin typeface="Meiryo UI" panose="020B0604030504040204" pitchFamily="34" charset="-128"/>
                <a:ea typeface="Meiryo UI" panose="020B0604030504040204" pitchFamily="34" charset="-128"/>
                <a:cs typeface="Meiryo"/>
              </a:rPr>
              <a:t>OpenID Provider</a:t>
            </a:r>
            <a:r>
              <a:rPr lang="ja-JP" altLang="en-US" sz="2000" kern="0">
                <a:latin typeface="Meiryo UI" panose="020B0604030504040204" pitchFamily="34" charset="-128"/>
                <a:ea typeface="Meiryo UI" panose="020B0604030504040204" pitchFamily="34" charset="-128"/>
                <a:cs typeface="Meiryo"/>
              </a:rPr>
              <a:t>および</a:t>
            </a:r>
            <a:r>
              <a:rPr lang="en-US" altLang="ja-JP" sz="2000" kern="0" dirty="0">
                <a:latin typeface="Meiryo UI" panose="020B0604030504040204" pitchFamily="34" charset="-128"/>
                <a:ea typeface="Meiryo UI" panose="020B0604030504040204" pitchFamily="34" charset="-128"/>
                <a:cs typeface="Meiryo"/>
              </a:rPr>
              <a:t>FAPI</a:t>
            </a:r>
            <a:r>
              <a:rPr lang="ja-JP" altLang="en-US" sz="2000" kern="0">
                <a:latin typeface="Meiryo UI" panose="020B0604030504040204" pitchFamily="34" charset="-128"/>
                <a:ea typeface="Meiryo UI" panose="020B0604030504040204" pitchFamily="34" charset="-128"/>
                <a:cs typeface="Meiryo"/>
              </a:rPr>
              <a:t>認証の対応状況を下表に示す。</a:t>
            </a:r>
          </a:p>
        </p:txBody>
      </p:sp>
      <p:graphicFrame>
        <p:nvGraphicFramePr>
          <p:cNvPr id="5" name="表 4">
            <a:extLst>
              <a:ext uri="{FF2B5EF4-FFF2-40B4-BE49-F238E27FC236}">
                <a16:creationId xmlns:a16="http://schemas.microsoft.com/office/drawing/2014/main" id="{D966B805-152B-7647-A9E6-C4E3B01B419A}"/>
              </a:ext>
            </a:extLst>
          </p:cNvPr>
          <p:cNvGraphicFramePr>
            <a:graphicFrameLocks noGrp="1"/>
          </p:cNvGraphicFramePr>
          <p:nvPr>
            <p:extLst>
              <p:ext uri="{D42A27DB-BD31-4B8C-83A1-F6EECF244321}">
                <p14:modId xmlns:p14="http://schemas.microsoft.com/office/powerpoint/2010/main" val="3296080379"/>
              </p:ext>
            </p:extLst>
          </p:nvPr>
        </p:nvGraphicFramePr>
        <p:xfrm>
          <a:off x="896469" y="1272985"/>
          <a:ext cx="10040471" cy="5267960"/>
        </p:xfrm>
        <a:graphic>
          <a:graphicData uri="http://schemas.openxmlformats.org/drawingml/2006/table">
            <a:tbl>
              <a:tblPr firstRow="1" bandRow="1"/>
              <a:tblGrid>
                <a:gridCol w="3245757">
                  <a:extLst>
                    <a:ext uri="{9D8B030D-6E8A-4147-A177-3AD203B41FA5}">
                      <a16:colId xmlns:a16="http://schemas.microsoft.com/office/drawing/2014/main" val="591253178"/>
                    </a:ext>
                  </a:extLst>
                </a:gridCol>
                <a:gridCol w="2263444">
                  <a:extLst>
                    <a:ext uri="{9D8B030D-6E8A-4147-A177-3AD203B41FA5}">
                      <a16:colId xmlns:a16="http://schemas.microsoft.com/office/drawing/2014/main" val="2429388259"/>
                    </a:ext>
                  </a:extLst>
                </a:gridCol>
                <a:gridCol w="2415601">
                  <a:extLst>
                    <a:ext uri="{9D8B030D-6E8A-4147-A177-3AD203B41FA5}">
                      <a16:colId xmlns:a16="http://schemas.microsoft.com/office/drawing/2014/main" val="1732934396"/>
                    </a:ext>
                  </a:extLst>
                </a:gridCol>
                <a:gridCol w="2115669">
                  <a:extLst>
                    <a:ext uri="{9D8B030D-6E8A-4147-A177-3AD203B41FA5}">
                      <a16:colId xmlns:a16="http://schemas.microsoft.com/office/drawing/2014/main" val="2836541020"/>
                    </a:ext>
                  </a:extLst>
                </a:gridCol>
              </a:tblGrid>
              <a:tr h="293953">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ja-JP" altLang="en-US" sz="2000" b="1">
                          <a:solidFill>
                            <a:schemeClr val="tx1"/>
                          </a:solidFill>
                          <a:latin typeface="Meiryo UI" panose="020B0604030504040204" pitchFamily="34" charset="-128"/>
                          <a:ea typeface="Meiryo UI" panose="020B0604030504040204" pitchFamily="34" charset="-128"/>
                        </a:rPr>
                        <a:t>認証されたプロファイル</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Keycloak 2.3.0</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Gluu Server 4.2</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000" b="1" dirty="0">
                          <a:solidFill>
                            <a:schemeClr val="tx1"/>
                          </a:solidFill>
                          <a:latin typeface="Meiryo UI" panose="020B0604030504040204" pitchFamily="34" charset="-128"/>
                          <a:ea typeface="Meiryo UI" panose="020B0604030504040204" pitchFamily="34" charset="-128"/>
                        </a:rPr>
                        <a:t>Authlete 2.1</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100">
                        <a:lumMod val="20000"/>
                        <a:lumOff val="80000"/>
                      </a:srgbClr>
                    </a:solidFill>
                  </a:tcPr>
                </a:tc>
                <a:extLst>
                  <a:ext uri="{0D108BD9-81ED-4DB2-BD59-A6C34878D82A}">
                    <a16:rowId xmlns:a16="http://schemas.microsoft.com/office/drawing/2014/main" val="2252793088"/>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000" b="1" dirty="0">
                          <a:solidFill>
                            <a:schemeClr val="tx1"/>
                          </a:solidFill>
                          <a:latin typeface="Meiryo UI" panose="020B0604030504040204" pitchFamily="34" charset="-128"/>
                          <a:ea typeface="Meiryo UI" panose="020B0604030504040204" pitchFamily="34" charset="-128"/>
                        </a:rPr>
                        <a:t>OpenID Provider</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FF0000"/>
                          </a:solidFill>
                          <a:latin typeface="Meiryo UI" panose="020B0604030504040204" pitchFamily="34" charset="-128"/>
                          <a:ea typeface="Meiryo UI" panose="020B0604030504040204" pitchFamily="34" charset="-128"/>
                        </a:rPr>
                        <a:t>一部対応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253671149"/>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chemeClr val="tx1"/>
                          </a:solidFill>
                          <a:latin typeface="Meiryo UI" panose="020B0604030504040204" pitchFamily="34" charset="-128"/>
                          <a:ea typeface="Meiryo UI" panose="020B0604030504040204" pitchFamily="34" charset="-128"/>
                        </a:rPr>
                        <a:t>　</a:t>
                      </a:r>
                      <a:r>
                        <a:rPr kumimoji="1" lang="en-US" altLang="ja-JP" sz="1800" b="0" dirty="0">
                          <a:solidFill>
                            <a:schemeClr val="tx1"/>
                          </a:solidFill>
                          <a:latin typeface="Meiryo UI" panose="020B0604030504040204" pitchFamily="34" charset="-128"/>
                          <a:ea typeface="Meiryo UI" panose="020B0604030504040204" pitchFamily="34" charset="-128"/>
                        </a:rPr>
                        <a:t>Basic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905710463"/>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Implicit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03600952"/>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Hybrid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348600058"/>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Config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874321837"/>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Dynamic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225831689"/>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Form Post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707408392"/>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3</a:t>
                      </a:r>
                      <a:r>
                        <a:rPr kumimoji="1" lang="en-US" altLang="ja-JP" sz="1800" b="0" baseline="30000" dirty="0">
                          <a:solidFill>
                            <a:schemeClr val="tx1"/>
                          </a:solidFill>
                          <a:latin typeface="Meiryo UI" panose="020B0604030504040204" pitchFamily="34" charset="-128"/>
                          <a:ea typeface="Meiryo UI" panose="020B0604030504040204" pitchFamily="34" charset="-128"/>
                        </a:rPr>
                        <a:t>rd</a:t>
                      </a:r>
                      <a:r>
                        <a:rPr kumimoji="1" lang="en-US" altLang="ja-JP" sz="1800" b="0" dirty="0">
                          <a:solidFill>
                            <a:schemeClr val="tx1"/>
                          </a:solidFill>
                          <a:latin typeface="Meiryo UI" panose="020B0604030504040204" pitchFamily="34" charset="-128"/>
                          <a:ea typeface="Meiryo UI" panose="020B0604030504040204" pitchFamily="34" charset="-128"/>
                        </a:rPr>
                        <a:t> Party-Init OP</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542863450"/>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000" b="1" dirty="0">
                          <a:solidFill>
                            <a:schemeClr val="tx1"/>
                          </a:solidFill>
                          <a:latin typeface="Meiryo UI" panose="020B0604030504040204" pitchFamily="34" charset="-128"/>
                          <a:ea typeface="Meiryo UI" panose="020B0604030504040204" pitchFamily="34" charset="-128"/>
                        </a:rPr>
                        <a:t>FAPI</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FF0000"/>
                          </a:solidFill>
                          <a:latin typeface="Meiryo UI" panose="020B0604030504040204" pitchFamily="34" charset="-128"/>
                          <a:ea typeface="Meiryo UI" panose="020B0604030504040204" pitchFamily="34" charset="-128"/>
                        </a:rPr>
                        <a:t>非対応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000" b="1">
                          <a:solidFill>
                            <a:srgbClr val="0000FF"/>
                          </a:solidFill>
                          <a:latin typeface="Meiryo UI" panose="020B0604030504040204" pitchFamily="34" charset="-128"/>
                          <a:ea typeface="Meiryo UI" panose="020B0604030504040204" pitchFamily="34" charset="-128"/>
                        </a:rPr>
                        <a:t>対応</a:t>
                      </a:r>
                      <a:endParaRPr kumimoji="1" lang="ja-JP" altLang="en-US" sz="2000" b="1">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3748428076"/>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R/W OP w/ MTLS</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764327483"/>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R/W OP w/ Private Key</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511425601"/>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FAPI-CIBA OP poll</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3565794091"/>
                  </a:ext>
                </a:extLst>
              </a:tr>
              <a:tr h="370840">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1800" b="0" dirty="0">
                          <a:solidFill>
                            <a:schemeClr val="tx1"/>
                          </a:solidFill>
                          <a:latin typeface="Meiryo UI" panose="020B0604030504040204" pitchFamily="34" charset="-128"/>
                          <a:ea typeface="Meiryo UI" panose="020B0604030504040204" pitchFamily="34" charset="-128"/>
                        </a:rPr>
                        <a:t>  FAPI-CIBA OP ping</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FF0000"/>
                          </a:solidFill>
                          <a:latin typeface="Meiryo UI" panose="020B0604030504040204" pitchFamily="34" charset="-128"/>
                          <a:ea typeface="Meiryo UI" panose="020B0604030504040204" pitchFamily="34" charset="-128"/>
                        </a:rPr>
                        <a:t>非対応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1800" b="0">
                          <a:solidFill>
                            <a:srgbClr val="0000FF"/>
                          </a:solidFill>
                          <a:latin typeface="Meiryo UI" panose="020B0604030504040204" pitchFamily="34" charset="-128"/>
                          <a:ea typeface="Meiryo UI" panose="020B0604030504040204" pitchFamily="34" charset="-128"/>
                        </a:rPr>
                        <a:t>対応</a:t>
                      </a:r>
                      <a:endParaRPr kumimoji="1" lang="ja-JP" altLang="en-US" sz="1800" b="0">
                        <a:solidFill>
                          <a:schemeClr val="tx1"/>
                        </a:solidFill>
                        <a:latin typeface="Meiryo UI" panose="020B0604030504040204" pitchFamily="34" charset="-128"/>
                        <a:ea typeface="Meiryo UI" panose="020B0604030504040204" pitchFamily="34" charset="-12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3035776287"/>
                  </a:ext>
                </a:extLst>
              </a:tr>
            </a:tbl>
          </a:graphicData>
        </a:graphic>
      </p:graphicFrame>
    </p:spTree>
    <p:extLst>
      <p:ext uri="{BB962C8B-B14F-4D97-AF65-F5344CB8AC3E}">
        <p14:creationId xmlns:p14="http://schemas.microsoft.com/office/powerpoint/2010/main" val="404334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参考資料</a:t>
            </a:r>
            <a:r>
              <a:rPr lang="en-US" altLang="ja-JP" sz="3600" dirty="0">
                <a:latin typeface="Meiryo UI" panose="020B0604030504040204" pitchFamily="34" charset="-128"/>
                <a:ea typeface="Meiryo UI" panose="020B0604030504040204" pitchFamily="34" charset="-128"/>
              </a:rPr>
              <a:t>①</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0"/>
            <a:ext cx="11789227" cy="5857251"/>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ja-JP" altLang="en-US" sz="1800" kern="0">
                <a:latin typeface="Meiryo UI" panose="020B0604030504040204" pitchFamily="34" charset="-128"/>
                <a:ea typeface="Meiryo UI" panose="020B0604030504040204" pitchFamily="34" charset="-128"/>
                <a:cs typeface="Meiryo"/>
              </a:rPr>
              <a:t>オープン</a:t>
            </a:r>
            <a:r>
              <a:rPr lang="en" altLang="ja-JP" sz="1800" kern="0" dirty="0">
                <a:latin typeface="Meiryo UI" panose="020B0604030504040204" pitchFamily="34" charset="-128"/>
                <a:ea typeface="Meiryo UI" panose="020B0604030504040204" pitchFamily="34" charset="-128"/>
                <a:cs typeface="Meiryo"/>
              </a:rPr>
              <a:t>API</a:t>
            </a:r>
            <a:r>
              <a:rPr lang="ja-JP" altLang="en-US" sz="18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総務省金融分野における</a:t>
            </a:r>
            <a:r>
              <a:rPr lang="en" altLang="ja-JP" sz="1600" kern="0" dirty="0">
                <a:latin typeface="Meiryo UI" panose="020B0604030504040204" pitchFamily="34" charset="-128"/>
                <a:ea typeface="Meiryo UI" panose="020B0604030504040204" pitchFamily="34" charset="-128"/>
                <a:cs typeface="Meiryo"/>
              </a:rPr>
              <a:t>API</a:t>
            </a:r>
            <a:r>
              <a:rPr lang="ja-JP" altLang="en-US" sz="1600" kern="0">
                <a:latin typeface="Meiryo UI" panose="020B0604030504040204" pitchFamily="34" charset="-128"/>
                <a:ea typeface="Meiryo UI" panose="020B0604030504040204" pitchFamily="34" charset="-128"/>
                <a:cs typeface="Meiryo"/>
              </a:rPr>
              <a:t>公開：</a:t>
            </a:r>
            <a:r>
              <a:rPr lang="en" altLang="ja-JP" sz="1600" kern="0" dirty="0">
                <a:latin typeface="Meiryo UI" panose="020B0604030504040204" pitchFamily="34" charset="-128"/>
                <a:ea typeface="Meiryo UI" panose="020B0604030504040204" pitchFamily="34" charset="-128"/>
                <a:cs typeface="Meiryo"/>
                <a:hlinkClick r:id="rId2"/>
              </a:rPr>
              <a:t>https://www.soumu.go.jp/johotsusintokei/whitepaper/ja/h30/html/nd133140.html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金融分野におけるオープン</a:t>
            </a:r>
            <a:r>
              <a:rPr lang="en" altLang="ja-JP" sz="1600" kern="0" dirty="0">
                <a:latin typeface="Meiryo UI" panose="020B0604030504040204" pitchFamily="34" charset="-128"/>
                <a:ea typeface="Meiryo UI" panose="020B0604030504040204" pitchFamily="34" charset="-128"/>
                <a:cs typeface="Meiryo"/>
              </a:rPr>
              <a:t>API</a:t>
            </a:r>
            <a:r>
              <a:rPr lang="ja-JP" altLang="en-US" sz="1600" kern="0">
                <a:latin typeface="Meiryo UI" panose="020B0604030504040204" pitchFamily="34" charset="-128"/>
                <a:ea typeface="Meiryo UI" panose="020B0604030504040204" pitchFamily="34" charset="-128"/>
                <a:cs typeface="Meiryo"/>
              </a:rPr>
              <a:t>に関する取り組み：</a:t>
            </a:r>
            <a:r>
              <a:rPr lang="en" altLang="ja-JP" sz="1600" kern="0" dirty="0">
                <a:latin typeface="Meiryo UI" panose="020B0604030504040204" pitchFamily="34" charset="-128"/>
                <a:ea typeface="Meiryo UI" panose="020B0604030504040204" pitchFamily="34" charset="-128"/>
                <a:cs typeface="Meiryo"/>
                <a:hlinkClick r:id="rId3"/>
              </a:rPr>
              <a:t>http://www.kantei.go.jp/jp/singi/it2/senmon_bunka/data_ryutsuseibi/detakatsuyo_wg_dai8/siryou2.pdf</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ja-JP" altLang="en-US" sz="1600" kern="0">
                <a:latin typeface="Meiryo UI" panose="020B0604030504040204" pitchFamily="34" charset="-128"/>
                <a:ea typeface="Meiryo UI" panose="020B0604030504040204" pitchFamily="34" charset="-128"/>
                <a:cs typeface="Meiryo"/>
              </a:rPr>
              <a:t>全銀協公開資料：</a:t>
            </a:r>
            <a:r>
              <a:rPr lang="en" altLang="ja-JP" sz="1600" kern="0" dirty="0">
                <a:latin typeface="Meiryo UI" panose="020B0604030504040204" pitchFamily="34" charset="-128"/>
                <a:ea typeface="Meiryo UI" panose="020B0604030504040204" pitchFamily="34" charset="-128"/>
                <a:cs typeface="Meiryo"/>
                <a:hlinkClick r:id="rId4"/>
              </a:rPr>
              <a:t>https://www.zenginkyo.or.jp/news/2018/n10918/</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FIDO</a:t>
            </a:r>
            <a:r>
              <a:rPr lang="ja-JP" altLang="en-US" sz="18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rPr>
              <a:t>FIDO</a:t>
            </a:r>
            <a:r>
              <a:rPr lang="ja-JP" altLang="en-US" sz="1600" kern="0">
                <a:latin typeface="Meiryo UI" panose="020B0604030504040204" pitchFamily="34" charset="-128"/>
                <a:ea typeface="Meiryo UI" panose="020B0604030504040204" pitchFamily="34" charset="-128"/>
                <a:cs typeface="Meiryo"/>
              </a:rPr>
              <a:t>基礎</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5"/>
              </a:rPr>
              <a:t>https://fidoalliance.org/fido%e3%81%ae%e7%89%b9%e9%95%b7/?lang=ja</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FIDO</a:t>
            </a:r>
            <a:r>
              <a:rPr lang="ja-JP" altLang="en-US" sz="1600" kern="0">
                <a:latin typeface="Meiryo UI" panose="020B0604030504040204" pitchFamily="34" charset="-128"/>
                <a:ea typeface="Meiryo UI" panose="020B0604030504040204" pitchFamily="34" charset="-128"/>
                <a:cs typeface="Meiryo"/>
              </a:rPr>
              <a:t>のハンズオン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6"/>
              </a:rPr>
              <a:t>https://david3080.github.io/fido2/</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iPhone14</a:t>
            </a:r>
            <a:r>
              <a:rPr lang="ja-JP" altLang="en-US" sz="1600" kern="0">
                <a:latin typeface="Meiryo UI" panose="020B0604030504040204" pitchFamily="34" charset="-128"/>
                <a:ea typeface="Meiryo UI" panose="020B0604030504040204" pitchFamily="34" charset="-128"/>
                <a:cs typeface="Meiryo"/>
              </a:rPr>
              <a:t>での</a:t>
            </a:r>
            <a:r>
              <a:rPr lang="en" altLang="ja-JP" sz="1600" kern="0" dirty="0" err="1">
                <a:latin typeface="Meiryo UI" panose="020B0604030504040204" pitchFamily="34" charset="-128"/>
                <a:ea typeface="Meiryo UI" panose="020B0604030504040204" pitchFamily="34" charset="-128"/>
                <a:cs typeface="Meiryo"/>
              </a:rPr>
              <a:t>FIDO+TouchID</a:t>
            </a:r>
            <a:r>
              <a:rPr lang="ja-JP" altLang="en-US" sz="1600" kern="0">
                <a:latin typeface="Meiryo UI" panose="020B0604030504040204" pitchFamily="34" charset="-128"/>
                <a:ea typeface="Meiryo UI" panose="020B0604030504040204" pitchFamily="34" charset="-128"/>
                <a:cs typeface="Meiryo"/>
              </a:rPr>
              <a:t>対応</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7"/>
              </a:rPr>
              <a:t>https://developer.apple.com/videos/play/wwdc2020/10670</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iOS</a:t>
            </a:r>
            <a:r>
              <a:rPr lang="ja-JP" altLang="en-US" sz="1600" kern="0">
                <a:latin typeface="Meiryo UI" panose="020B0604030504040204" pitchFamily="34" charset="-128"/>
                <a:ea typeface="Meiryo UI" panose="020B0604030504040204" pitchFamily="34" charset="-128"/>
                <a:cs typeface="Meiryo"/>
              </a:rPr>
              <a:t>のバージョンの普及率：</a:t>
            </a:r>
            <a:r>
              <a:rPr lang="en" altLang="ja-JP" sz="1600" kern="0" dirty="0">
                <a:latin typeface="Meiryo UI" panose="020B0604030504040204" pitchFamily="34" charset="-128"/>
                <a:ea typeface="Meiryo UI" panose="020B0604030504040204" pitchFamily="34" charset="-128"/>
                <a:cs typeface="Meiryo"/>
                <a:hlinkClick r:id="rId8"/>
              </a:rPr>
              <a:t>http://smatabinfo.jp/os/ios/index.html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OIDC</a:t>
            </a:r>
            <a:r>
              <a:rPr lang="ja-JP" altLang="en-US" sz="1800" kern="0">
                <a:latin typeface="Meiryo UI" panose="020B0604030504040204" pitchFamily="34" charset="-128"/>
                <a:ea typeface="Meiryo UI" panose="020B0604030504040204" pitchFamily="34" charset="-128"/>
                <a:cs typeface="Meiryo"/>
              </a:rPr>
              <a:t>関連</a:t>
            </a:r>
            <a:r>
              <a:rPr lang="en-US" altLang="ja-JP" sz="1800" kern="0" dirty="0">
                <a:latin typeface="Meiryo UI" panose="020B0604030504040204" pitchFamily="34" charset="-128"/>
                <a:ea typeface="Meiryo UI" panose="020B0604030504040204" pitchFamily="34" charset="-128"/>
                <a:cs typeface="Meiryo"/>
              </a:rPr>
              <a:t>①</a:t>
            </a:r>
          </a:p>
          <a:p>
            <a:pPr marL="0" indent="0">
              <a:spcBef>
                <a:spcPts val="77"/>
              </a:spcBef>
            </a:pP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rPr>
              <a:t>OpenID Japan</a:t>
            </a:r>
            <a:r>
              <a:rPr lang="ja-JP" altLang="en-US" sz="1600" kern="0">
                <a:latin typeface="Meiryo UI" panose="020B0604030504040204" pitchFamily="34" charset="-128"/>
                <a:ea typeface="Meiryo UI" panose="020B0604030504040204" pitchFamily="34" charset="-128"/>
                <a:cs typeface="Meiryo"/>
              </a:rPr>
              <a:t>のスペック資料の日本語訳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9"/>
              </a:rPr>
              <a:t>https://www.openid.or.jp/document/</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OAuth2.0</a:t>
            </a:r>
            <a:r>
              <a:rPr lang="ja-JP" altLang="en-US" sz="1600" kern="0">
                <a:latin typeface="Meiryo UI" panose="020B0604030504040204" pitchFamily="34" charset="-128"/>
                <a:ea typeface="Meiryo UI" panose="020B0604030504040204" pitchFamily="34" charset="-128"/>
                <a:cs typeface="Meiryo"/>
              </a:rPr>
              <a:t>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0"/>
              </a:rPr>
              <a:t>http://openid-foundation-japan.github.io/rfc6749.ja.html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OIDC1.0</a:t>
            </a:r>
            <a:r>
              <a:rPr lang="ja-JP" altLang="en-US" sz="1600" kern="0">
                <a:latin typeface="Meiryo UI" panose="020B0604030504040204" pitchFamily="34" charset="-128"/>
                <a:ea typeface="Meiryo UI" panose="020B0604030504040204" pitchFamily="34" charset="-128"/>
                <a:cs typeface="Meiryo"/>
              </a:rPr>
              <a:t>日本語訳</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1"/>
              </a:rPr>
              <a:t>http://openid-foundation-japan.github.io/openid-connect-core-1_0.ja.html</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NRI</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概要</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2"/>
              </a:rPr>
              <a:t>https://www.mhlw.go.jp/content/10800000/000537444.pdf</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説明動画</a:t>
            </a:r>
            <a:r>
              <a:rPr lang="en-US" altLang="ja-JP" sz="1600" kern="0" dirty="0">
                <a:latin typeface="Meiryo UI" panose="020B0604030504040204" pitchFamily="34" charset="-128"/>
                <a:ea typeface="Meiryo UI" panose="020B0604030504040204" pitchFamily="34" charset="-128"/>
                <a:cs typeface="Meiryo"/>
              </a:rPr>
              <a:t>(</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入門編</a:t>
            </a:r>
            <a:r>
              <a:rPr lang="en-US" altLang="ja-JP" sz="1600" kern="0" dirty="0">
                <a:latin typeface="Meiryo UI" panose="020B0604030504040204" pitchFamily="34" charset="-128"/>
                <a:ea typeface="Meiryo UI" panose="020B0604030504040204" pitchFamily="34" charset="-128"/>
                <a:cs typeface="Meiryo"/>
              </a:rPr>
              <a:t>#1): </a:t>
            </a:r>
            <a:r>
              <a:rPr lang="en" altLang="ja-JP" sz="1600" kern="0" dirty="0">
                <a:latin typeface="Meiryo UI" panose="020B0604030504040204" pitchFamily="34" charset="-128"/>
                <a:ea typeface="Meiryo UI" panose="020B0604030504040204" pitchFamily="34" charset="-128"/>
                <a:cs typeface="Meiryo"/>
                <a:hlinkClick r:id="rId13"/>
              </a:rPr>
              <a:t>https://www.youtube.com/watch?v=PKPj_MmLq5E</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説明動画</a:t>
            </a:r>
            <a:r>
              <a:rPr lang="en-US" altLang="ja-JP" sz="1600" kern="0" dirty="0">
                <a:latin typeface="Meiryo UI" panose="020B0604030504040204" pitchFamily="34" charset="-128"/>
                <a:ea typeface="Meiryo UI" panose="020B0604030504040204" pitchFamily="34" charset="-128"/>
                <a:cs typeface="Meiryo"/>
              </a:rPr>
              <a:t>(</a:t>
            </a:r>
            <a:r>
              <a:rPr lang="en" altLang="ja-JP" sz="1600" kern="0" dirty="0">
                <a:latin typeface="Meiryo UI" panose="020B0604030504040204" pitchFamily="34" charset="-128"/>
                <a:ea typeface="Meiryo UI" panose="020B0604030504040204" pitchFamily="34" charset="-128"/>
                <a:cs typeface="Meiryo"/>
              </a:rPr>
              <a:t>OIDC</a:t>
            </a:r>
            <a:r>
              <a:rPr lang="ja-JP" altLang="en-US" sz="1600" kern="0">
                <a:latin typeface="Meiryo UI" panose="020B0604030504040204" pitchFamily="34" charset="-128"/>
                <a:ea typeface="Meiryo UI" panose="020B0604030504040204" pitchFamily="34" charset="-128"/>
                <a:cs typeface="Meiryo"/>
              </a:rPr>
              <a:t>入門編</a:t>
            </a:r>
            <a:r>
              <a:rPr lang="en-US" altLang="ja-JP" sz="1600" kern="0" dirty="0">
                <a:latin typeface="Meiryo UI" panose="020B0604030504040204" pitchFamily="34" charset="-128"/>
                <a:ea typeface="Meiryo UI" panose="020B0604030504040204" pitchFamily="34" charset="-128"/>
                <a:cs typeface="Meiryo"/>
              </a:rPr>
              <a:t>#2): </a:t>
            </a:r>
            <a:r>
              <a:rPr lang="en" altLang="ja-JP" sz="1600" kern="0" dirty="0">
                <a:latin typeface="Meiryo UI" panose="020B0604030504040204" pitchFamily="34" charset="-128"/>
                <a:ea typeface="Meiryo UI" panose="020B0604030504040204" pitchFamily="34" charset="-128"/>
                <a:cs typeface="Meiryo"/>
                <a:hlinkClick r:id="rId14"/>
              </a:rPr>
              <a:t>https://www.youtube.com/watch?v=wAdVvJX9-Vw</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a:t>
            </a:r>
            <a:r>
              <a:rPr lang="en" altLang="ja-JP" sz="1600" kern="0" dirty="0" err="1">
                <a:latin typeface="Meiryo UI" panose="020B0604030504040204" pitchFamily="34" charset="-128"/>
                <a:ea typeface="Meiryo UI" panose="020B0604030504040204" pitchFamily="34" charset="-128"/>
                <a:cs typeface="Meiryo"/>
              </a:rPr>
              <a:t>Authlete</a:t>
            </a:r>
            <a:r>
              <a:rPr lang="ja-JP" altLang="en-US" sz="1600" kern="0">
                <a:latin typeface="Meiryo UI" panose="020B0604030504040204" pitchFamily="34" charset="-128"/>
                <a:ea typeface="Meiryo UI" panose="020B0604030504040204" pitchFamily="34" charset="-128"/>
                <a:cs typeface="Meiryo"/>
              </a:rPr>
              <a:t>の</a:t>
            </a:r>
            <a:r>
              <a:rPr lang="en" altLang="ja-JP" sz="1600" kern="0" dirty="0">
                <a:latin typeface="Meiryo UI" panose="020B0604030504040204" pitchFamily="34" charset="-128"/>
                <a:ea typeface="Meiryo UI" panose="020B0604030504040204" pitchFamily="34" charset="-128"/>
                <a:cs typeface="Meiryo"/>
              </a:rPr>
              <a:t>OpenID Connect </a:t>
            </a:r>
            <a:r>
              <a:rPr lang="ja-JP" altLang="en-US" sz="1600" kern="0">
                <a:latin typeface="Meiryo UI" panose="020B0604030504040204" pitchFamily="34" charset="-128"/>
                <a:ea typeface="Meiryo UI" panose="020B0604030504040204" pitchFamily="34" charset="-128"/>
                <a:cs typeface="Meiryo"/>
              </a:rPr>
              <a:t>全フロー解説</a:t>
            </a:r>
            <a:r>
              <a:rPr lang="en-US" altLang="ja-JP" sz="1600" kern="0" dirty="0">
                <a:latin typeface="Meiryo UI" panose="020B0604030504040204" pitchFamily="34" charset="-128"/>
                <a:ea typeface="Meiryo UI" panose="020B0604030504040204" pitchFamily="34" charset="-128"/>
                <a:cs typeface="Meiryo"/>
              </a:rPr>
              <a:t>: </a:t>
            </a:r>
            <a:r>
              <a:rPr lang="en" altLang="ja-JP" sz="1600" kern="0" dirty="0">
                <a:latin typeface="Meiryo UI" panose="020B0604030504040204" pitchFamily="34" charset="-128"/>
                <a:ea typeface="Meiryo UI" panose="020B0604030504040204" pitchFamily="34" charset="-128"/>
                <a:cs typeface="Meiryo"/>
                <a:hlinkClick r:id="rId15"/>
              </a:rPr>
              <a:t>https://qiita.com/TakahikoKawasaki/items/4ee9b55db9f7ef352b47</a:t>
            </a:r>
            <a:r>
              <a:rPr lang="en" altLang="ja-JP" sz="16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600" kern="0" dirty="0">
                <a:latin typeface="Meiryo UI" panose="020B0604030504040204" pitchFamily="34" charset="-128"/>
                <a:ea typeface="Meiryo UI" panose="020B0604030504040204" pitchFamily="34" charset="-128"/>
                <a:cs typeface="Meiryo"/>
              </a:rPr>
              <a:t>- OIDC</a:t>
            </a:r>
            <a:r>
              <a:rPr lang="ja-JP" altLang="en-US" sz="1600" kern="0">
                <a:latin typeface="Meiryo UI" panose="020B0604030504040204" pitchFamily="34" charset="-128"/>
                <a:ea typeface="Meiryo UI" panose="020B0604030504040204" pitchFamily="34" charset="-128"/>
                <a:cs typeface="Meiryo"/>
              </a:rPr>
              <a:t>認証</a:t>
            </a:r>
            <a:r>
              <a:rPr lang="en-US" altLang="ja-JP" sz="1600" kern="0" dirty="0">
                <a:latin typeface="Meiryo UI" panose="020B0604030504040204" pitchFamily="34" charset="-128"/>
                <a:ea typeface="Meiryo UI" panose="020B0604030504040204" pitchFamily="34" charset="-128"/>
                <a:cs typeface="Meiryo"/>
              </a:rPr>
              <a:t>: </a:t>
            </a:r>
            <a:r>
              <a:rPr lang="en" altLang="ja-JP" sz="1600" dirty="0">
                <a:latin typeface="Meiryo UI" panose="020B0604030504040204" pitchFamily="34" charset="-128"/>
                <a:ea typeface="Meiryo UI" panose="020B0604030504040204" pitchFamily="34" charset="-128"/>
                <a:hlinkClick r:id="rId16"/>
              </a:rPr>
              <a:t>https://openid.net/certification/</a:t>
            </a:r>
            <a:endParaRPr lang="en" altLang="ja-JP" sz="1600" kern="0" dirty="0">
              <a:latin typeface="Meiryo UI" panose="020B0604030504040204" pitchFamily="34" charset="-128"/>
              <a:ea typeface="Meiryo UI" panose="020B0604030504040204" pitchFamily="34" charset="-128"/>
              <a:cs typeface="Meiryo"/>
            </a:endParaRPr>
          </a:p>
          <a:p>
            <a:r>
              <a:rPr lang="en" altLang="ja-JP" sz="1600" kern="0" dirty="0">
                <a:latin typeface="Meiryo UI" panose="020B0604030504040204" pitchFamily="34" charset="-128"/>
                <a:ea typeface="Meiryo UI" panose="020B0604030504040204" pitchFamily="34" charset="-128"/>
                <a:cs typeface="Meiryo"/>
              </a:rPr>
              <a:t>-</a:t>
            </a:r>
            <a:r>
              <a:rPr lang="ja-JP" altLang="en-US" sz="1600">
                <a:latin typeface="Meiryo UI" panose="020B0604030504040204" pitchFamily="34" charset="-128"/>
                <a:ea typeface="Meiryo UI" panose="020B0604030504040204" pitchFamily="34" charset="-128"/>
              </a:rPr>
              <a:t>オージス総研による</a:t>
            </a:r>
            <a:r>
              <a:rPr lang="en-US" altLang="ja-JP" sz="1600" dirty="0">
                <a:latin typeface="Meiryo UI" panose="020B0604030504040204" pitchFamily="34" charset="-128"/>
                <a:ea typeface="Meiryo UI" panose="020B0604030504040204" pitchFamily="34" charset="-128"/>
              </a:rPr>
              <a:t>OIDC</a:t>
            </a:r>
            <a:r>
              <a:rPr lang="ja-JP" altLang="en-US" sz="1600">
                <a:latin typeface="Meiryo UI" panose="020B0604030504040204" pitchFamily="34" charset="-128"/>
                <a:ea typeface="Meiryo UI" panose="020B0604030504040204" pitchFamily="34" charset="-128"/>
              </a:rPr>
              <a:t>認証資料</a:t>
            </a:r>
            <a:r>
              <a:rPr lang="en-US" altLang="ja-JP" sz="1600" dirty="0">
                <a:latin typeface="Meiryo UI" panose="020B0604030504040204" pitchFamily="34" charset="-128"/>
                <a:ea typeface="Meiryo UI" panose="020B0604030504040204" pitchFamily="34" charset="-128"/>
              </a:rPr>
              <a:t>: </a:t>
            </a:r>
            <a:r>
              <a:rPr lang="en" altLang="ja-JP" dirty="0">
                <a:latin typeface="Meiryo UI" panose="020B0604030504040204" pitchFamily="34" charset="-128"/>
                <a:ea typeface="Meiryo UI" panose="020B0604030504040204" pitchFamily="34" charset="-128"/>
                <a:hlinkClick r:id="rId17"/>
              </a:rPr>
              <a:t>https://www.ogis-ri.co.jp/news/themistruct/docs/20161216-OpenID_TechNight_vol14_OGIS_2.pdf</a:t>
            </a:r>
            <a:endParaRPr lang="ja-JP" altLang="en-US" sz="1200">
              <a:latin typeface="Meiryo UI" panose="020B0604030504040204" pitchFamily="34" charset="-128"/>
              <a:ea typeface="Meiryo UI" panose="020B0604030504040204" pitchFamily="34" charset="-128"/>
            </a:endParaRPr>
          </a:p>
          <a:p>
            <a:pPr marL="14287" indent="0">
              <a:spcBef>
                <a:spcPts val="329"/>
              </a:spcBef>
            </a:pPr>
            <a:endParaRPr kumimoji="1" lang="ja-JP" altLang="en-US" sz="1600" b="0" kern="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6930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参考資料</a:t>
            </a:r>
            <a:r>
              <a:rPr lang="en-US" altLang="ja-JP" sz="3600" dirty="0">
                <a:latin typeface="Meiryo UI" panose="020B0604030504040204" pitchFamily="34" charset="-128"/>
                <a:ea typeface="Meiryo UI" panose="020B0604030504040204" pitchFamily="34" charset="-128"/>
              </a:rPr>
              <a:t>②</a:t>
            </a:r>
            <a:endParaRPr lang="ja-JP" altLang="en-US" sz="3600">
              <a:latin typeface="Meiryo UI" panose="020B0604030504040204" pitchFamily="34" charset="-128"/>
              <a:ea typeface="Meiryo UI" panose="020B0604030504040204" pitchFamily="34" charset="-128"/>
            </a:endParaRP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669059"/>
            <a:ext cx="11789227" cy="5857251"/>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en" altLang="ja-JP" sz="2000" kern="0" dirty="0">
                <a:latin typeface="Meiryo UI" panose="020B0604030504040204" pitchFamily="34" charset="-128"/>
                <a:ea typeface="Meiryo UI" panose="020B0604030504040204" pitchFamily="34" charset="-128"/>
                <a:cs typeface="Meiryo"/>
              </a:rPr>
              <a:t>OIDC</a:t>
            </a:r>
            <a:r>
              <a:rPr lang="ja-JP" altLang="en-US" sz="2000" kern="0">
                <a:latin typeface="Meiryo UI" panose="020B0604030504040204" pitchFamily="34" charset="-128"/>
                <a:ea typeface="Meiryo UI" panose="020B0604030504040204" pitchFamily="34" charset="-128"/>
                <a:cs typeface="Meiryo"/>
              </a:rPr>
              <a:t>関連②</a:t>
            </a:r>
            <a:endParaRPr lang="en"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OIDC</a:t>
            </a:r>
            <a:r>
              <a:rPr lang="ja-JP" altLang="en-US" sz="1800" kern="0">
                <a:latin typeface="Meiryo UI" panose="020B0604030504040204" pitchFamily="34" charset="-128"/>
                <a:ea typeface="Meiryo UI" panose="020B0604030504040204" pitchFamily="34" charset="-128"/>
                <a:cs typeface="Meiryo"/>
              </a:rPr>
              <a:t>ざっくり説明</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2"/>
              </a:rPr>
              <a:t>https://josys-navi.hiblead.co.jp/josys-bk_openid-connect</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Yahoo! ID</a:t>
            </a:r>
            <a:r>
              <a:rPr lang="ja-JP" altLang="en-US" sz="1800" kern="0">
                <a:latin typeface="Meiryo UI" panose="020B0604030504040204" pitchFamily="34" charset="-128"/>
                <a:ea typeface="Meiryo UI" panose="020B0604030504040204" pitchFamily="34" charset="-128"/>
                <a:cs typeface="Meiryo"/>
              </a:rPr>
              <a:t>連携ドキュメント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3"/>
              </a:rPr>
              <a:t>https://developer.yahoo.co.jp/yconnect/v2/</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OAuth2.0</a:t>
            </a:r>
            <a:r>
              <a:rPr lang="ja-JP" altLang="en-US" sz="1800" kern="0">
                <a:latin typeface="Meiryo UI" panose="020B0604030504040204" pitchFamily="34" charset="-128"/>
                <a:ea typeface="Meiryo UI" panose="020B0604030504040204" pitchFamily="34" charset="-128"/>
                <a:cs typeface="Meiryo"/>
              </a:rPr>
              <a:t>との違い</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4"/>
              </a:rPr>
              <a:t>https://www.buildinsider.net/enterprise/openid/connect</a:t>
            </a:r>
            <a:r>
              <a:rPr lang="en" altLang="ja-JP" sz="1800" kern="0" dirty="0">
                <a:latin typeface="Meiryo UI" panose="020B0604030504040204" pitchFamily="34" charset="-128"/>
                <a:ea typeface="Meiryo UI" panose="020B0604030504040204" pitchFamily="34" charset="-128"/>
                <a:cs typeface="Meiryo"/>
              </a:rPr>
              <a:t> </a:t>
            </a:r>
          </a:p>
          <a:p>
            <a:pPr marL="177800" indent="-177800">
              <a:spcBef>
                <a:spcPts val="77"/>
              </a:spcBef>
              <a:buFontTx/>
              <a:buChar char="-"/>
            </a:pPr>
            <a:r>
              <a:rPr lang="en" altLang="ja-JP" sz="1800" kern="0" dirty="0" err="1">
                <a:latin typeface="Meiryo UI" panose="020B0604030504040204" pitchFamily="34" charset="-128"/>
                <a:ea typeface="Meiryo UI" panose="020B0604030504040204" pitchFamily="34" charset="-128"/>
                <a:cs typeface="Meiryo"/>
              </a:rPr>
              <a:t>IdentityServer</a:t>
            </a:r>
            <a:r>
              <a:rPr lang="ja-JP" altLang="en-US" sz="1800" kern="0">
                <a:latin typeface="Meiryo UI" panose="020B0604030504040204" pitchFamily="34" charset="-128"/>
                <a:ea typeface="Meiryo UI" panose="020B0604030504040204" pitchFamily="34" charset="-128"/>
                <a:cs typeface="Meiryo"/>
              </a:rPr>
              <a:t>をベースとした</a:t>
            </a:r>
            <a:r>
              <a:rPr lang="en" altLang="ja-JP" sz="1800" kern="0" dirty="0">
                <a:latin typeface="Meiryo UI" panose="020B0604030504040204" pitchFamily="34" charset="-128"/>
                <a:ea typeface="Meiryo UI" panose="020B0604030504040204" pitchFamily="34" charset="-128"/>
                <a:cs typeface="Meiryo"/>
              </a:rPr>
              <a:t>OAuth2.0</a:t>
            </a:r>
            <a:r>
              <a:rPr lang="ja-JP" altLang="en-US" sz="1800" kern="0">
                <a:latin typeface="Meiryo UI" panose="020B0604030504040204" pitchFamily="34" charset="-128"/>
                <a:ea typeface="Meiryo UI" panose="020B0604030504040204" pitchFamily="34" charset="-128"/>
                <a:cs typeface="Meiryo"/>
              </a:rPr>
              <a:t>と</a:t>
            </a:r>
            <a:r>
              <a:rPr lang="en" altLang="ja-JP" sz="1800" kern="0" dirty="0">
                <a:latin typeface="Meiryo UI" panose="020B0604030504040204" pitchFamily="34" charset="-128"/>
                <a:ea typeface="Meiryo UI" panose="020B0604030504040204" pitchFamily="34" charset="-128"/>
                <a:cs typeface="Meiryo"/>
              </a:rPr>
              <a:t>OIDC</a:t>
            </a:r>
            <a:r>
              <a:rPr lang="ja-JP" altLang="en-US" sz="1800" kern="0">
                <a:latin typeface="Meiryo UI" panose="020B0604030504040204" pitchFamily="34" charset="-128"/>
                <a:ea typeface="Meiryo UI" panose="020B0604030504040204" pitchFamily="34" charset="-128"/>
                <a:cs typeface="Meiryo"/>
              </a:rPr>
              <a:t>の違い説明</a:t>
            </a:r>
            <a:r>
              <a:rPr lang="en-US" altLang="ja-JP" sz="1800" kern="0" dirty="0">
                <a:latin typeface="Meiryo UI" panose="020B0604030504040204" pitchFamily="34" charset="-128"/>
                <a:ea typeface="Meiryo UI" panose="020B0604030504040204" pitchFamily="34" charset="-128"/>
                <a:cs typeface="Meiryo"/>
              </a:rPr>
              <a:t>: </a:t>
            </a:r>
          </a:p>
          <a:p>
            <a:pPr marL="0" indent="177800">
              <a:spcBef>
                <a:spcPts val="77"/>
              </a:spcBef>
            </a:pPr>
            <a:r>
              <a:rPr lang="en" altLang="ja-JP" sz="1800" kern="0" dirty="0">
                <a:latin typeface="Meiryo UI" panose="020B0604030504040204" pitchFamily="34" charset="-128"/>
                <a:ea typeface="Meiryo UI" panose="020B0604030504040204" pitchFamily="34" charset="-128"/>
                <a:cs typeface="Meiryo"/>
                <a:hlinkClick r:id="rId5"/>
              </a:rPr>
              <a:t>https://gist.github.com/jawadatgithub/638c11f08ecc0d76b05c</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ja-JP" altLang="en-US" sz="2000" kern="0">
                <a:latin typeface="Meiryo UI" panose="020B0604030504040204" pitchFamily="34" charset="-128"/>
                <a:ea typeface="Meiryo UI" panose="020B0604030504040204" pitchFamily="34" charset="-128"/>
                <a:cs typeface="Meiryo"/>
              </a:rPr>
              <a:t>セキュリティ脆弱性関連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rPr>
              <a:t>OAuth 2.0</a:t>
            </a:r>
            <a:r>
              <a:rPr lang="ja-JP" altLang="en-US" sz="1800" kern="0">
                <a:latin typeface="Meiryo UI" panose="020B0604030504040204" pitchFamily="34" charset="-128"/>
                <a:ea typeface="Meiryo UI" panose="020B0604030504040204" pitchFamily="34" charset="-128"/>
                <a:cs typeface="Meiryo"/>
              </a:rPr>
              <a:t>に潜む「</a:t>
            </a:r>
            <a:r>
              <a:rPr lang="en-US" altLang="ja-JP" sz="1800" kern="0" dirty="0">
                <a:latin typeface="Meiryo UI" panose="020B0604030504040204" pitchFamily="34" charset="-128"/>
                <a:ea typeface="Meiryo UI" panose="020B0604030504040204" pitchFamily="34" charset="-128"/>
                <a:cs typeface="Meiryo"/>
              </a:rPr>
              <a:t>5</a:t>
            </a:r>
            <a:r>
              <a:rPr lang="ja-JP" altLang="en-US" sz="1800" kern="0">
                <a:latin typeface="Meiryo UI" panose="020B0604030504040204" pitchFamily="34" charset="-128"/>
                <a:ea typeface="Meiryo UI" panose="020B0604030504040204" pitchFamily="34" charset="-128"/>
                <a:cs typeface="Meiryo"/>
              </a:rPr>
              <a:t>つの脆弱性」</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6"/>
              </a:rPr>
              <a:t>https://www.atmarkit.co.jp/ait/articles/1710/24/news011.html</a:t>
            </a:r>
            <a:r>
              <a:rPr lang="en" altLang="ja-JP" sz="1800" kern="0" dirty="0">
                <a:latin typeface="Meiryo UI" panose="020B0604030504040204" pitchFamily="34" charset="-128"/>
                <a:ea typeface="Meiryo UI" panose="020B0604030504040204" pitchFamily="34" charset="-128"/>
                <a:cs typeface="Meiryo"/>
              </a:rPr>
              <a:t> </a:t>
            </a:r>
          </a:p>
          <a:p>
            <a:pPr marL="177800" indent="-177800">
              <a:spcBef>
                <a:spcPts val="77"/>
              </a:spcBef>
              <a:buFontTx/>
              <a:buChar char="-"/>
            </a:pPr>
            <a:r>
              <a:rPr lang="en" altLang="ja-JP" sz="1800" kern="0" dirty="0">
                <a:latin typeface="Meiryo UI" panose="020B0604030504040204" pitchFamily="34" charset="-128"/>
                <a:ea typeface="Meiryo UI" panose="020B0604030504040204" pitchFamily="34" charset="-128"/>
                <a:cs typeface="Meiryo"/>
              </a:rPr>
              <a:t>OAuth 2.0 Threat Model and Security Considerations(</a:t>
            </a:r>
            <a:r>
              <a:rPr lang="ja-JP" altLang="en-US" sz="1800" kern="0">
                <a:latin typeface="Meiryo UI" panose="020B0604030504040204" pitchFamily="34" charset="-128"/>
                <a:ea typeface="Meiryo UI" panose="020B0604030504040204" pitchFamily="34" charset="-128"/>
                <a:cs typeface="Meiryo"/>
              </a:rPr>
              <a:t>日本語訳</a:t>
            </a:r>
            <a:r>
              <a:rPr lang="en-US" altLang="ja-JP" sz="1800" kern="0" dirty="0">
                <a:latin typeface="Meiryo UI" panose="020B0604030504040204" pitchFamily="34" charset="-128"/>
                <a:ea typeface="Meiryo UI" panose="020B0604030504040204" pitchFamily="34" charset="-128"/>
                <a:cs typeface="Meiryo"/>
              </a:rPr>
              <a:t>): </a:t>
            </a:r>
          </a:p>
          <a:p>
            <a:pPr marL="177800" indent="-34925">
              <a:spcBef>
                <a:spcPts val="77"/>
              </a:spcBef>
            </a:pPr>
            <a:r>
              <a:rPr lang="en" altLang="ja-JP" sz="1800" kern="0" dirty="0">
                <a:latin typeface="Meiryo UI" panose="020B0604030504040204" pitchFamily="34" charset="-128"/>
                <a:ea typeface="Meiryo UI" panose="020B0604030504040204" pitchFamily="34" charset="-128"/>
                <a:cs typeface="Meiryo"/>
                <a:hlinkClick r:id="rId7"/>
              </a:rPr>
              <a:t>http://openid-foundation-japan.github.io/rfc6819.ja.html</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ja-JP" altLang="en-US" sz="1800" kern="0">
                <a:latin typeface="Meiryo UI" panose="020B0604030504040204" pitchFamily="34" charset="-128"/>
                <a:ea typeface="Meiryo UI" panose="020B0604030504040204" pitchFamily="34" charset="-128"/>
                <a:cs typeface="Meiryo"/>
              </a:rPr>
              <a:t>リクエスト強要</a:t>
            </a:r>
            <a:r>
              <a:rPr lang="en-US" altLang="ja-JP" sz="1800" kern="0" dirty="0">
                <a:latin typeface="Meiryo UI" panose="020B0604030504040204" pitchFamily="34" charset="-128"/>
                <a:ea typeface="Meiryo UI" panose="020B0604030504040204" pitchFamily="34" charset="-128"/>
                <a:cs typeface="Meiryo"/>
              </a:rPr>
              <a:t>(</a:t>
            </a:r>
            <a:r>
              <a:rPr lang="en" altLang="ja-JP" sz="1800" kern="0" dirty="0">
                <a:latin typeface="Meiryo UI" panose="020B0604030504040204" pitchFamily="34" charset="-128"/>
                <a:ea typeface="Meiryo UI" panose="020B0604030504040204" pitchFamily="34" charset="-128"/>
                <a:cs typeface="Meiryo"/>
              </a:rPr>
              <a:t>CSRF): </a:t>
            </a:r>
            <a:r>
              <a:rPr lang="en" altLang="ja-JP" sz="1800" kern="0" dirty="0">
                <a:latin typeface="Meiryo UI" panose="020B0604030504040204" pitchFamily="34" charset="-128"/>
                <a:ea typeface="Meiryo UI" panose="020B0604030504040204" pitchFamily="34" charset="-128"/>
                <a:cs typeface="Meiryo"/>
                <a:hlinkClick r:id="rId8"/>
              </a:rPr>
              <a:t>https://yamory.io/blog/about-csrf/</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ja-JP" altLang="en-US" sz="1800" kern="0">
                <a:latin typeface="Meiryo UI" panose="020B0604030504040204" pitchFamily="34" charset="-128"/>
                <a:ea typeface="Meiryo UI" panose="020B0604030504040204" pitchFamily="34" charset="-128"/>
                <a:cs typeface="Meiryo"/>
              </a:rPr>
              <a:t>トークン置き換え攻撃</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9"/>
              </a:rPr>
              <a:t>https://www.slideshare.net/kura_lab/devsumi201413c5</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2000" kern="0" dirty="0" err="1">
                <a:latin typeface="Meiryo UI" panose="020B0604030504040204" pitchFamily="34" charset="-128"/>
                <a:ea typeface="Meiryo UI" panose="020B0604030504040204" pitchFamily="34" charset="-128"/>
                <a:cs typeface="Meiryo"/>
              </a:rPr>
              <a:t>Keycloak</a:t>
            </a:r>
            <a:r>
              <a:rPr lang="ja-JP" altLang="en-US" sz="2000" kern="0">
                <a:latin typeface="Meiryo UI" panose="020B0604030504040204" pitchFamily="34" charset="-128"/>
                <a:ea typeface="Meiryo UI" panose="020B0604030504040204" pitchFamily="34" charset="-128"/>
                <a:cs typeface="Meiryo"/>
              </a:rPr>
              <a:t>関連</a:t>
            </a:r>
            <a:endParaRPr lang="en-US" altLang="ja-JP" sz="20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Keycloak</a:t>
            </a:r>
            <a:r>
              <a:rPr lang="ja-JP" altLang="en-US" sz="1800" kern="0">
                <a:latin typeface="Meiryo UI" panose="020B0604030504040204" pitchFamily="34" charset="-128"/>
                <a:ea typeface="Meiryo UI" panose="020B0604030504040204" pitchFamily="34" charset="-128"/>
                <a:cs typeface="Meiryo"/>
              </a:rPr>
              <a:t>日本語ドキュメント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0"/>
              </a:rPr>
              <a:t>https://keycloak-documentation.openstandia.jp/master/ja_JP/</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Keycloak</a:t>
            </a:r>
            <a:r>
              <a:rPr lang="ja-JP" altLang="en-US" sz="1800" kern="0">
                <a:latin typeface="Meiryo UI" panose="020B0604030504040204" pitchFamily="34" charset="-128"/>
                <a:ea typeface="Meiryo UI" panose="020B0604030504040204" pitchFamily="34" charset="-128"/>
                <a:cs typeface="Meiryo"/>
              </a:rPr>
              <a:t>サーバ管理日本語ドキュメント</a:t>
            </a:r>
            <a:r>
              <a:rPr lang="en-US" altLang="ja-JP" sz="1800" kern="0" dirty="0">
                <a:latin typeface="Meiryo UI" panose="020B0604030504040204" pitchFamily="34" charset="-128"/>
                <a:ea typeface="Meiryo UI" panose="020B0604030504040204" pitchFamily="34" charset="-128"/>
                <a:cs typeface="Meiryo"/>
              </a:rPr>
              <a:t>: </a:t>
            </a:r>
          </a:p>
          <a:p>
            <a:pPr marL="142875" indent="34925">
              <a:spcBef>
                <a:spcPts val="77"/>
              </a:spcBef>
            </a:pPr>
            <a:r>
              <a:rPr lang="en" altLang="ja-JP" sz="1800" kern="0" dirty="0">
                <a:latin typeface="Meiryo UI" panose="020B0604030504040204" pitchFamily="34" charset="-128"/>
                <a:ea typeface="Meiryo UI" panose="020B0604030504040204" pitchFamily="34" charset="-128"/>
                <a:cs typeface="Meiryo"/>
                <a:hlinkClick r:id="rId11"/>
              </a:rPr>
              <a:t>https://keycloak-documentation.openstandia.jp/master/ja_JP/server_admin/index.html</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2000" kern="0" dirty="0" err="1">
                <a:latin typeface="Meiryo UI" panose="020B0604030504040204" pitchFamily="34" charset="-128"/>
                <a:ea typeface="Meiryo UI" panose="020B0604030504040204" pitchFamily="34" charset="-128"/>
                <a:cs typeface="Meiryo"/>
              </a:rPr>
              <a:t>Gluu</a:t>
            </a:r>
            <a:r>
              <a:rPr lang="ja-JP" altLang="en-US" sz="2000" kern="0">
                <a:latin typeface="Meiryo UI" panose="020B0604030504040204" pitchFamily="34" charset="-128"/>
                <a:ea typeface="Meiryo UI" panose="020B0604030504040204" pitchFamily="34" charset="-128"/>
                <a:cs typeface="Meiryo"/>
              </a:rPr>
              <a:t>関連</a:t>
            </a:r>
            <a:endParaRPr lang="en-US" altLang="ja-JP" sz="18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Gluu</a:t>
            </a:r>
            <a:r>
              <a:rPr lang="en"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2"/>
              </a:rPr>
              <a:t>https://www.gluu.org/</a:t>
            </a:r>
            <a:r>
              <a:rPr lang="en" altLang="ja-JP" sz="1800" kern="0" dirty="0">
                <a:latin typeface="Meiryo UI" panose="020B0604030504040204" pitchFamily="34" charset="-128"/>
                <a:ea typeface="Meiryo UI" panose="020B0604030504040204" pitchFamily="34" charset="-128"/>
                <a:cs typeface="Meiryo"/>
              </a:rPr>
              <a:t> </a:t>
            </a:r>
          </a:p>
          <a:p>
            <a:pPr marL="0" indent="0">
              <a:spcBef>
                <a:spcPts val="77"/>
              </a:spcBef>
            </a:pPr>
            <a:r>
              <a:rPr lang="en" altLang="ja-JP" sz="1800" kern="0" dirty="0">
                <a:latin typeface="Meiryo UI" panose="020B0604030504040204" pitchFamily="34" charset="-128"/>
                <a:ea typeface="Meiryo UI" panose="020B0604030504040204" pitchFamily="34" charset="-128"/>
                <a:cs typeface="Meiryo"/>
              </a:rPr>
              <a:t>- </a:t>
            </a:r>
            <a:r>
              <a:rPr lang="en" altLang="ja-JP" sz="1800" kern="0" dirty="0" err="1">
                <a:latin typeface="Meiryo UI" panose="020B0604030504040204" pitchFamily="34" charset="-128"/>
                <a:ea typeface="Meiryo UI" panose="020B0604030504040204" pitchFamily="34" charset="-128"/>
                <a:cs typeface="Meiryo"/>
              </a:rPr>
              <a:t>Gluu</a:t>
            </a:r>
            <a:r>
              <a:rPr lang="ja-JP" altLang="en-US" sz="1800" kern="0">
                <a:latin typeface="Meiryo UI" panose="020B0604030504040204" pitchFamily="34" charset="-128"/>
                <a:ea typeface="Meiryo UI" panose="020B0604030504040204" pitchFamily="34" charset="-128"/>
                <a:cs typeface="Meiryo"/>
              </a:rPr>
              <a:t>ドキュメント</a:t>
            </a:r>
            <a:r>
              <a:rPr lang="en-US" altLang="ja-JP" sz="1800" kern="0" dirty="0">
                <a:latin typeface="Meiryo UI" panose="020B0604030504040204" pitchFamily="34" charset="-128"/>
                <a:ea typeface="Meiryo UI" panose="020B0604030504040204" pitchFamily="34" charset="-128"/>
                <a:cs typeface="Meiryo"/>
              </a:rPr>
              <a:t>: </a:t>
            </a:r>
            <a:r>
              <a:rPr lang="en" altLang="ja-JP" sz="1800" kern="0" dirty="0">
                <a:latin typeface="Meiryo UI" panose="020B0604030504040204" pitchFamily="34" charset="-128"/>
                <a:ea typeface="Meiryo UI" panose="020B0604030504040204" pitchFamily="34" charset="-128"/>
                <a:cs typeface="Meiryo"/>
                <a:hlinkClick r:id="rId13"/>
              </a:rPr>
              <a:t>https://gluu.org/docs/</a:t>
            </a:r>
            <a:r>
              <a:rPr lang="en" altLang="ja-JP" sz="1800" kern="0" dirty="0">
                <a:latin typeface="Meiryo UI" panose="020B0604030504040204" pitchFamily="34" charset="-128"/>
                <a:ea typeface="Meiryo UI" panose="020B0604030504040204" pitchFamily="34" charset="-128"/>
                <a:cs typeface="Meiryo"/>
              </a:rPr>
              <a:t> </a:t>
            </a:r>
          </a:p>
          <a:p>
            <a:pPr marL="14287" indent="0">
              <a:spcBef>
                <a:spcPts val="329"/>
              </a:spcBef>
            </a:pPr>
            <a:endParaRPr kumimoji="1" lang="ja-JP" altLang="en-US" sz="1600" b="0" kern="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4640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オープン</a:t>
            </a:r>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の実現に必要なこと</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667131"/>
            <a:ext cx="11789227" cy="74136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ja-JP" altLang="en-US" sz="2000">
                <a:latin typeface="Meiryo" panose="020B0604030504040204" pitchFamily="34" charset="-128"/>
                <a:ea typeface="Meiryo" panose="020B0604030504040204" pitchFamily="34" charset="-128"/>
              </a:rPr>
              <a:t>オープン</a:t>
            </a:r>
            <a:r>
              <a:rPr lang="en-US" altLang="ja-JP" sz="2000" dirty="0">
                <a:latin typeface="Meiryo" panose="020B0604030504040204" pitchFamily="34" charset="-128"/>
                <a:ea typeface="Meiryo" panose="020B0604030504040204" pitchFamily="34" charset="-128"/>
              </a:rPr>
              <a:t>API</a:t>
            </a:r>
            <a:r>
              <a:rPr lang="ja-JP" altLang="en-US" sz="2000">
                <a:latin typeface="Meiryo" panose="020B0604030504040204" pitchFamily="34" charset="-128"/>
                <a:ea typeface="Meiryo" panose="020B0604030504040204" pitchFamily="34" charset="-128"/>
              </a:rPr>
              <a:t>の実現には、「ガイドラインに従った</a:t>
            </a:r>
            <a:r>
              <a:rPr lang="en-US" altLang="ja-JP" sz="2000" dirty="0">
                <a:latin typeface="Meiryo" panose="020B0604030504040204" pitchFamily="34" charset="-128"/>
                <a:ea typeface="Meiryo" panose="020B0604030504040204" pitchFamily="34" charset="-128"/>
              </a:rPr>
              <a:t>API</a:t>
            </a:r>
            <a:r>
              <a:rPr lang="ja-JP" altLang="en-US" sz="2000">
                <a:latin typeface="Meiryo" panose="020B0604030504040204" pitchFamily="34" charset="-128"/>
                <a:ea typeface="Meiryo" panose="020B0604030504040204" pitchFamily="34" charset="-128"/>
              </a:rPr>
              <a:t>の実装」「高度なセキュリティの実現」および「法令の遵守」といった対応が必要です。</a:t>
            </a:r>
            <a:endParaRPr lang="ja-JP" altLang="en-US" sz="2000" kern="0" dirty="0">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6FC5AD17-B931-294A-8E50-79CC2A061838}"/>
              </a:ext>
            </a:extLst>
          </p:cNvPr>
          <p:cNvSpPr/>
          <p:nvPr/>
        </p:nvSpPr>
        <p:spPr bwMode="auto">
          <a:xfrm>
            <a:off x="165100" y="1448780"/>
            <a:ext cx="4643884" cy="507584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a:r>
              <a:rPr kumimoji="1" lang="ja-JP" altLang="en-US" sz="1800" kern="0">
                <a:solidFill>
                  <a:srgbClr val="000000"/>
                </a:solidFill>
                <a:latin typeface="Meiryo UI" panose="020B0604030504040204" pitchFamily="50" charset="-128"/>
                <a:ea typeface="Meiryo UI" panose="020B0604030504040204" pitchFamily="50" charset="-128"/>
              </a:rPr>
              <a:t>ガイドラインに従った</a:t>
            </a:r>
            <a:r>
              <a:rPr kumimoji="1" lang="en-US" altLang="ja-JP" sz="1800" kern="0" dirty="0">
                <a:solidFill>
                  <a:srgbClr val="000000"/>
                </a:solidFill>
                <a:latin typeface="Meiryo UI" panose="020B0604030504040204" pitchFamily="50" charset="-128"/>
                <a:ea typeface="Meiryo UI" panose="020B0604030504040204" pitchFamily="50" charset="-128"/>
              </a:rPr>
              <a:t>API</a:t>
            </a:r>
            <a:r>
              <a:rPr kumimoji="1" lang="ja-JP" altLang="en-US" sz="1800" kern="0">
                <a:solidFill>
                  <a:srgbClr val="000000"/>
                </a:solidFill>
                <a:latin typeface="Meiryo UI" panose="020B0604030504040204" pitchFamily="50" charset="-128"/>
                <a:ea typeface="Meiryo UI" panose="020B0604030504040204" pitchFamily="50" charset="-128"/>
              </a:rPr>
              <a:t>の実装</a:t>
            </a:r>
            <a:endParaRPr kumimoji="1" lang="en-US" altLang="ja-JP" sz="1800" kern="0" dirty="0">
              <a:solidFill>
                <a:srgbClr val="000000"/>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を実装するためには、まず</a:t>
            </a:r>
            <a:r>
              <a:rPr kumimoji="1" lang="ja-JP" altLang="en-US" sz="1600" b="0" kern="0">
                <a:solidFill>
                  <a:srgbClr val="0000FF"/>
                </a:solidFill>
                <a:latin typeface="Meiryo UI" panose="020B0604030504040204" pitchFamily="50" charset="-128"/>
                <a:ea typeface="Meiryo UI" panose="020B0604030504040204" pitchFamily="50" charset="-128"/>
              </a:rPr>
              <a:t>提供者と利用者の間のインタフェースを定義し、各銀行の勘定系システムに</a:t>
            </a:r>
            <a:br>
              <a:rPr kumimoji="1" lang="en-US" altLang="ja-JP" sz="1600" b="0" kern="0" dirty="0">
                <a:solidFill>
                  <a:srgbClr val="0000FF"/>
                </a:solidFill>
                <a:latin typeface="Meiryo UI" panose="020B0604030504040204" pitchFamily="50" charset="-128"/>
                <a:ea typeface="Meiryo UI" panose="020B0604030504040204" pitchFamily="50" charset="-128"/>
              </a:rPr>
            </a:br>
            <a:r>
              <a:rPr kumimoji="1" lang="ja-JP" altLang="en-US" sz="1600" b="0" kern="0">
                <a:solidFill>
                  <a:srgbClr val="0000FF"/>
                </a:solidFill>
                <a:latin typeface="Meiryo UI" panose="020B0604030504040204" pitchFamily="50" charset="-128"/>
                <a:ea typeface="Meiryo UI" panose="020B0604030504040204" pitchFamily="50" charset="-128"/>
              </a:rPr>
              <a:t>あわせて実装</a:t>
            </a:r>
            <a:r>
              <a:rPr kumimoji="1" lang="ja-JP" altLang="en-US" sz="1600" b="0" kern="0">
                <a:solidFill>
                  <a:srgbClr val="000000"/>
                </a:solidFill>
                <a:latin typeface="Meiryo UI" panose="020B0604030504040204" pitchFamily="50" charset="-128"/>
                <a:ea typeface="Meiryo UI" panose="020B0604030504040204" pitchFamily="50" charset="-128"/>
              </a:rPr>
              <a:t>していきます。</a:t>
            </a:r>
            <a:r>
              <a:rPr kumimoji="1" lang="ja-JP" altLang="en-US" sz="1600" b="0" kern="0">
                <a:solidFill>
                  <a:srgbClr val="000000"/>
                </a:solidFill>
                <a:latin typeface="Meiryo UI" panose="020B0604030504040204" pitchFamily="34" charset="-128"/>
                <a:ea typeface="Meiryo UI" panose="020B0604030504040204" pitchFamily="34" charset="-128"/>
              </a:rPr>
              <a:t>このインタフェースの電文</a:t>
            </a:r>
            <a:br>
              <a:rPr kumimoji="1" lang="en-US" altLang="ja-JP" sz="1600" b="0" kern="0" dirty="0">
                <a:solidFill>
                  <a:srgbClr val="000000"/>
                </a:solidFill>
                <a:latin typeface="Meiryo UI" panose="020B0604030504040204" pitchFamily="34" charset="-128"/>
                <a:ea typeface="Meiryo UI" panose="020B0604030504040204" pitchFamily="34" charset="-128"/>
              </a:rPr>
            </a:br>
            <a:r>
              <a:rPr kumimoji="1" lang="ja-JP" altLang="en-US" sz="1600" b="0" kern="0">
                <a:solidFill>
                  <a:srgbClr val="000000"/>
                </a:solidFill>
                <a:latin typeface="Meiryo UI" panose="020B0604030504040204" pitchFamily="34" charset="-128"/>
                <a:ea typeface="Meiryo UI" panose="020B0604030504040204" pitchFamily="34" charset="-128"/>
              </a:rPr>
              <a:t>仕様についてガイドラインを記述した「</a:t>
            </a:r>
            <a:r>
              <a:rPr lang="ja-JP" altLang="en-US" sz="1600" b="0">
                <a:latin typeface="Meiryo UI" panose="020B0604030504040204" pitchFamily="34" charset="-128"/>
                <a:ea typeface="Meiryo UI" panose="020B0604030504040204" pitchFamily="34" charset="-128"/>
              </a:rPr>
              <a:t>銀行分野の</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オープン</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に係る電文仕様標準について」を</a:t>
            </a:r>
            <a:r>
              <a:rPr kumimoji="1" lang="ja-JP" altLang="en-US" sz="1600" b="0" kern="0">
                <a:solidFill>
                  <a:srgbClr val="000000"/>
                </a:solidFill>
                <a:latin typeface="Meiryo" panose="020B0604030504040204" pitchFamily="34" charset="-128"/>
                <a:ea typeface="Meiryo" panose="020B0604030504040204" pitchFamily="34" charset="-128"/>
              </a:rPr>
              <a:t>一般社団法人全国銀行協会が公開しています。</a:t>
            </a:r>
            <a:r>
              <a:rPr lang="en" altLang="ja-JP" b="0" dirty="0">
                <a:hlinkClick r:id="rId2"/>
              </a:rPr>
              <a:t>https://www.zenginkyo.or.jp/news/2018/n10918/</a:t>
            </a:r>
            <a:endParaRPr kumimoji="1" lang="en-US" altLang="ja-JP" b="0" kern="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34" charset="-128"/>
                <a:ea typeface="Meiryo UI" panose="020B0604030504040204" pitchFamily="34" charset="-128"/>
              </a:rPr>
              <a:t>また当ガイドラインでは、</a:t>
            </a:r>
            <a:r>
              <a:rPr lang="ja-JP" altLang="en-US" sz="1600" b="0">
                <a:latin typeface="Meiryo UI" panose="020B0604030504040204" pitchFamily="34" charset="-128"/>
                <a:ea typeface="Meiryo UI" panose="020B0604030504040204" pitchFamily="34" charset="-128"/>
              </a:rPr>
              <a:t>「電文仕様標準」のほか、</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関係者が </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を開 発するに当たって留意すべき</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「開発原則」、推奨される </a:t>
            </a:r>
            <a:r>
              <a:rPr lang="en" altLang="ja-JP" sz="1600" b="0" dirty="0">
                <a:latin typeface="Meiryo UI" panose="020B0604030504040204" pitchFamily="34" charset="-128"/>
                <a:ea typeface="Meiryo UI" panose="020B0604030504040204" pitchFamily="34" charset="-128"/>
              </a:rPr>
              <a:t>API </a:t>
            </a:r>
            <a:r>
              <a:rPr lang="ja-JP" altLang="en-US" sz="1600" b="0">
                <a:latin typeface="Meiryo UI" panose="020B0604030504040204" pitchFamily="34" charset="-128"/>
                <a:ea typeface="Meiryo UI" panose="020B0604030504040204" pitchFamily="34" charset="-128"/>
              </a:rPr>
              <a:t>の基本的な仕様を </a:t>
            </a:r>
            <a:br>
              <a:rPr lang="en-US" altLang="ja-JP" sz="1600" b="0" dirty="0">
                <a:latin typeface="Meiryo UI" panose="020B0604030504040204" pitchFamily="34" charset="-128"/>
                <a:ea typeface="Meiryo UI" panose="020B0604030504040204" pitchFamily="34" charset="-128"/>
              </a:rPr>
            </a:br>
            <a:r>
              <a:rPr lang="ja-JP" altLang="en-US" sz="1600" b="0">
                <a:latin typeface="Meiryo UI" panose="020B0604030504040204" pitchFamily="34" charset="-128"/>
                <a:ea typeface="Meiryo UI" panose="020B0604030504040204" pitchFamily="34" charset="-128"/>
              </a:rPr>
              <a:t>定める「開発標準」の三点が定められています。</a:t>
            </a:r>
            <a:endParaRPr lang="en-US" altLang="ja-JP" sz="1600" b="0" dirty="0">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endParaRPr kumimoji="1" lang="en-US" altLang="ja-JP" sz="800" b="0" kern="0" dirty="0">
              <a:solidFill>
                <a:srgbClr val="000000"/>
              </a:solidFill>
              <a:latin typeface="Meiryo UI" panose="020B0604030504040204" pitchFamily="34" charset="-128"/>
              <a:ea typeface="Meiryo UI" panose="020B0604030504040204" pitchFamily="34"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プログラムが処理できる形で</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の仕様をより詳細に記述するためは、</a:t>
            </a:r>
            <a:r>
              <a:rPr kumimoji="1" lang="en-US" altLang="ja-JP" sz="1600" b="0" kern="0" dirty="0">
                <a:solidFill>
                  <a:srgbClr val="000000"/>
                </a:solidFill>
                <a:latin typeface="Meiryo UI" panose="020B0604030504040204" pitchFamily="50" charset="-128"/>
                <a:ea typeface="Meiryo UI" panose="020B0604030504040204" pitchFamily="50" charset="-128"/>
              </a:rPr>
              <a:t>OpenAPI</a:t>
            </a:r>
            <a:r>
              <a:rPr kumimoji="1" lang="ja-JP" altLang="en-US" sz="1600" b="0" kern="0">
                <a:solidFill>
                  <a:srgbClr val="000000"/>
                </a:solidFill>
                <a:latin typeface="Meiryo UI" panose="020B0604030504040204" pitchFamily="50" charset="-128"/>
                <a:ea typeface="Meiryo UI" panose="020B0604030504040204" pitchFamily="50" charset="-128"/>
              </a:rPr>
              <a:t>（旧</a:t>
            </a:r>
            <a:r>
              <a:rPr kumimoji="1" lang="en-US" altLang="ja-JP" sz="1600" b="0" kern="0" dirty="0">
                <a:solidFill>
                  <a:srgbClr val="000000"/>
                </a:solidFill>
                <a:latin typeface="Meiryo UI" panose="020B0604030504040204" pitchFamily="50" charset="-128"/>
                <a:ea typeface="Meiryo UI" panose="020B0604030504040204" pitchFamily="50" charset="-128"/>
              </a:rPr>
              <a:t>Swagger</a:t>
            </a:r>
            <a:r>
              <a:rPr kumimoji="1" lang="ja-JP" altLang="en-US" sz="1600" b="0" kern="0">
                <a:solidFill>
                  <a:srgbClr val="000000"/>
                </a:solidFill>
                <a:latin typeface="Meiryo UI" panose="020B0604030504040204" pitchFamily="50" charset="-128"/>
                <a:ea typeface="Meiryo UI" panose="020B0604030504040204" pitchFamily="50" charset="-128"/>
              </a:rPr>
              <a:t>）という仕様記述のための標準フォーマットを利用するとよく、これによって、提供者と利用者の間で取り交わす</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データ構造や使われる通信プロトコルや</a:t>
            </a:r>
            <a:r>
              <a:rPr kumimoji="1" lang="en-US" altLang="ja-JP" sz="1600" b="0" kern="0" dirty="0">
                <a:solidFill>
                  <a:srgbClr val="000000"/>
                </a:solidFill>
                <a:latin typeface="Meiryo UI" panose="020B0604030504040204" pitchFamily="50" charset="-128"/>
                <a:ea typeface="Meiryo UI" panose="020B0604030504040204" pitchFamily="50" charset="-128"/>
              </a:rPr>
              <a:t>HTTP</a:t>
            </a:r>
            <a:r>
              <a:rPr kumimoji="1" lang="ja-JP" altLang="en-US" sz="1600" b="0" kern="0">
                <a:solidFill>
                  <a:srgbClr val="000000"/>
                </a:solidFill>
                <a:latin typeface="Meiryo UI" panose="020B0604030504040204" pitchFamily="50" charset="-128"/>
                <a:ea typeface="Meiryo UI" panose="020B0604030504040204" pitchFamily="50" charset="-128"/>
              </a:rPr>
              <a:t>メソッド、接続先やセキュリティ標準を細かく規定し、</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の提供者と利用者との間の齟齬を取り除くことができます。</a:t>
            </a:r>
            <a:endParaRPr kumimoji="1" lang="ja-JP" altLang="en-US" sz="1600" b="0" kern="0" dirty="0">
              <a:solidFill>
                <a:srgbClr val="000000"/>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C5F74C78-396B-2B49-A08F-2922971711EF}"/>
              </a:ext>
            </a:extLst>
          </p:cNvPr>
          <p:cNvSpPr/>
          <p:nvPr/>
        </p:nvSpPr>
        <p:spPr bwMode="auto">
          <a:xfrm>
            <a:off x="6089712" y="1412776"/>
            <a:ext cx="4643884" cy="2736304"/>
          </a:xfrm>
          <a:prstGeom prst="rect">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800" kern="0">
                <a:solidFill>
                  <a:srgbClr val="000000"/>
                </a:solidFill>
                <a:latin typeface="Meiryo UI" panose="020B0604030504040204" pitchFamily="50" charset="-128"/>
                <a:ea typeface="Meiryo UI" panose="020B0604030504040204" pitchFamily="50" charset="-128"/>
              </a:rPr>
              <a:t>　　高度なセキュリティの実現</a:t>
            </a:r>
            <a:endParaRPr kumimoji="1" lang="en-US" altLang="ja-JP" sz="1800" kern="0" dirty="0">
              <a:solidFill>
                <a:srgbClr val="000000"/>
              </a:solidFill>
              <a:latin typeface="Meiryo UI" panose="020B0604030504040204" pitchFamily="50" charset="-128"/>
              <a:ea typeface="Meiryo UI" panose="020B0604030504040204" pitchFamily="50" charset="-128"/>
            </a:endParaRPr>
          </a:p>
          <a:p>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銀行の預金口座の読み書きを扱う</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の運用のためには、それらを狙ったハイレベルな攻撃に耐えうる高度なセキュリティの実現が必要です。</a:t>
            </a:r>
            <a:endParaRPr kumimoji="1" lang="en-US" altLang="ja-JP" sz="1600" b="0" kern="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b="0" kern="0">
                <a:solidFill>
                  <a:srgbClr val="000000"/>
                </a:solidFill>
                <a:latin typeface="Meiryo UI" panose="020B0604030504040204" pitchFamily="50" charset="-128"/>
                <a:ea typeface="Meiryo UI" panose="020B0604030504040204" pitchFamily="50" charset="-128"/>
              </a:rPr>
              <a:t>複数の内部</a:t>
            </a:r>
            <a:r>
              <a:rPr kumimoji="1" lang="en-US" altLang="ja-JP" sz="1600" b="0" kern="0" dirty="0">
                <a:solidFill>
                  <a:srgbClr val="000000"/>
                </a:solidFill>
                <a:latin typeface="Meiryo UI" panose="020B0604030504040204" pitchFamily="50" charset="-128"/>
                <a:ea typeface="Meiryo UI" panose="020B0604030504040204" pitchFamily="50" charset="-128"/>
              </a:rPr>
              <a:t>API</a:t>
            </a:r>
            <a:r>
              <a:rPr kumimoji="1" lang="ja-JP" altLang="en-US" sz="1600" b="0" kern="0">
                <a:solidFill>
                  <a:srgbClr val="000000"/>
                </a:solidFill>
                <a:latin typeface="Meiryo UI" panose="020B0604030504040204" pitchFamily="50" charset="-128"/>
                <a:ea typeface="Meiryo UI" panose="020B0604030504040204" pitchFamily="50" charset="-128"/>
              </a:rPr>
              <a:t>を集約して一元管理する</a:t>
            </a:r>
            <a:r>
              <a:rPr kumimoji="1" lang="en-US" altLang="ja-JP" sz="1600" b="0" kern="0" dirty="0">
                <a:solidFill>
                  <a:srgbClr val="000000"/>
                </a:solidFill>
                <a:latin typeface="Meiryo UI" panose="020B0604030504040204" pitchFamily="50" charset="-128"/>
                <a:ea typeface="Meiryo UI" panose="020B0604030504040204" pitchFamily="50" charset="-128"/>
              </a:rPr>
              <a:t>API Gateway</a:t>
            </a:r>
            <a:r>
              <a:rPr kumimoji="1" lang="ja-JP" altLang="en-US" sz="1600" b="0" kern="0">
                <a:solidFill>
                  <a:srgbClr val="000000"/>
                </a:solidFill>
                <a:latin typeface="Meiryo UI" panose="020B0604030504040204" pitchFamily="50" charset="-128"/>
                <a:ea typeface="Meiryo UI" panose="020B0604030504040204" pitchFamily="50" charset="-128"/>
              </a:rPr>
              <a:t>では、そのセキュリティ担保のために統合</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認証のしくみが必要であるが、そのための標準仕様として</a:t>
            </a:r>
            <a:r>
              <a:rPr kumimoji="1" lang="en-US" altLang="ja-JP" sz="1600" b="0" kern="0" dirty="0">
                <a:solidFill>
                  <a:srgbClr val="000000"/>
                </a:solidFill>
                <a:latin typeface="Meiryo UI" panose="020B0604030504040204" pitchFamily="50" charset="-128"/>
                <a:ea typeface="Meiryo UI" panose="020B0604030504040204" pitchFamily="50" charset="-128"/>
              </a:rPr>
              <a:t>OpenID Connect</a:t>
            </a:r>
            <a:r>
              <a:rPr kumimoji="1" lang="ja-JP" altLang="en-US" sz="1600" b="0" kern="0">
                <a:solidFill>
                  <a:srgbClr val="000000"/>
                </a:solidFill>
                <a:latin typeface="Meiryo UI" panose="020B0604030504040204" pitchFamily="50" charset="-128"/>
                <a:ea typeface="Meiryo UI" panose="020B0604030504040204" pitchFamily="50" charset="-128"/>
              </a:rPr>
              <a:t>がある。さらにこれを金融機関向けに拡張した標準仕様に</a:t>
            </a:r>
            <a:r>
              <a:rPr kumimoji="1" lang="en-US" altLang="ja-JP" sz="1600" b="0" kern="0" dirty="0">
                <a:solidFill>
                  <a:srgbClr val="000000"/>
                </a:solidFill>
                <a:latin typeface="Meiryo UI" panose="020B0604030504040204" pitchFamily="50" charset="-128"/>
                <a:ea typeface="Meiryo UI" panose="020B0604030504040204" pitchFamily="50" charset="-128"/>
              </a:rPr>
              <a:t>FAPI</a:t>
            </a:r>
            <a:r>
              <a:rPr kumimoji="1" lang="ja-JP" altLang="en-US" sz="1600" b="0" kern="0">
                <a:solidFill>
                  <a:srgbClr val="000000"/>
                </a:solidFill>
                <a:latin typeface="Meiryo UI" panose="020B0604030504040204" pitchFamily="50" charset="-128"/>
                <a:ea typeface="Meiryo UI" panose="020B0604030504040204" pitchFamily="50" charset="-128"/>
              </a:rPr>
              <a:t>があり、このレベルの正しい実装が理想的です。</a:t>
            </a:r>
            <a:endParaRPr kumimoji="1" lang="ja-JP" altLang="en-US" sz="1600" b="0" kern="0" dirty="0">
              <a:solidFill>
                <a:srgbClr val="000000"/>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92D0D1E0-A536-154D-8A57-64722D1271D4}"/>
              </a:ext>
            </a:extLst>
          </p:cNvPr>
          <p:cNvSpPr/>
          <p:nvPr/>
        </p:nvSpPr>
        <p:spPr bwMode="auto">
          <a:xfrm>
            <a:off x="6054340" y="4257092"/>
            <a:ext cx="4643884" cy="2379392"/>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lgn="ctr"/>
            <a:r>
              <a:rPr kumimoji="1" lang="ja-JP" altLang="en-US" sz="1800" kern="0">
                <a:solidFill>
                  <a:srgbClr val="000000"/>
                </a:solidFill>
                <a:latin typeface="Meiryo UI" panose="020B0604030504040204" pitchFamily="50" charset="-128"/>
                <a:ea typeface="Meiryo UI" panose="020B0604030504040204" pitchFamily="50" charset="-128"/>
              </a:rPr>
              <a:t>法令の遵守</a:t>
            </a:r>
            <a:endParaRPr lang="en-US" altLang="ja-JP" sz="10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endParaRPr lang="en-US" altLang="ja-JP" sz="8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b="0">
                <a:latin typeface="Meiryo" panose="020B0604030504040204" pitchFamily="34" charset="-128"/>
                <a:ea typeface="Meiryo" panose="020B0604030504040204" pitchFamily="34" charset="-128"/>
              </a:rPr>
              <a:t>オープン</a:t>
            </a:r>
            <a:r>
              <a:rPr lang="en-US" altLang="ja-JP" sz="1600" b="0" dirty="0">
                <a:latin typeface="Meiryo" panose="020B0604030504040204" pitchFamily="34" charset="-128"/>
                <a:ea typeface="Meiryo" panose="020B0604030504040204" pitchFamily="34" charset="-128"/>
              </a:rPr>
              <a:t>API</a:t>
            </a:r>
            <a:r>
              <a:rPr lang="ja-JP" altLang="en-US" sz="1600" b="0">
                <a:latin typeface="Meiryo" panose="020B0604030504040204" pitchFamily="34" charset="-128"/>
                <a:ea typeface="Meiryo" panose="020B0604030504040204" pitchFamily="34" charset="-128"/>
              </a:rPr>
              <a:t>は、その提供者は「銀行」、利用者は改正銀行法に則って「電子決済等代行業」と呼ばれ、銀行との契約締結と財務局への事業者登録が義務付けられています。</a:t>
            </a:r>
            <a:endParaRPr lang="en-US" altLang="ja-JP" sz="1600" b="0" dirty="0">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kumimoji="1" lang="ja-JP" altLang="en-US" sz="1600" b="0" kern="0">
                <a:solidFill>
                  <a:srgbClr val="000000"/>
                </a:solidFill>
                <a:latin typeface="Meiryo" panose="020B0604030504040204" pitchFamily="34" charset="-128"/>
                <a:ea typeface="Meiryo" panose="020B0604030504040204" pitchFamily="34" charset="-128"/>
              </a:rPr>
              <a:t>ここでの契約書は、一般社団法人全国銀行協会が公開している</a:t>
            </a:r>
            <a:r>
              <a:rPr lang="ja-JP" altLang="en-US" sz="1600" b="0">
                <a:latin typeface="Meiryo" panose="020B0604030504040204" pitchFamily="34" charset="-128"/>
                <a:ea typeface="Meiryo" panose="020B0604030504040204" pitchFamily="34" charset="-128"/>
              </a:rPr>
              <a:t>「銀行法に基づく</a:t>
            </a:r>
            <a:r>
              <a:rPr lang="en" altLang="ja-JP" sz="1600" b="0" dirty="0">
                <a:latin typeface="Meiryo" panose="020B0604030504040204" pitchFamily="34" charset="-128"/>
                <a:ea typeface="Meiryo" panose="020B0604030504040204" pitchFamily="34" charset="-128"/>
              </a:rPr>
              <a:t>API</a:t>
            </a:r>
            <a:r>
              <a:rPr lang="ja-JP" altLang="en-US" sz="1600" b="0">
                <a:latin typeface="Meiryo" panose="020B0604030504040204" pitchFamily="34" charset="-128"/>
                <a:ea typeface="Meiryo" panose="020B0604030504040204" pitchFamily="34" charset="-128"/>
              </a:rPr>
              <a:t>利用契約の条文例」を参考に作成されます。</a:t>
            </a:r>
            <a:br>
              <a:rPr lang="en-US" altLang="ja-JP" sz="1600" b="0" dirty="0">
                <a:latin typeface="Meiryo" panose="020B0604030504040204" pitchFamily="34" charset="-128"/>
                <a:ea typeface="Meiryo" panose="020B0604030504040204" pitchFamily="34" charset="-128"/>
              </a:rPr>
            </a:br>
            <a:r>
              <a:rPr lang="en" altLang="ja-JP" b="0" dirty="0">
                <a:hlinkClick r:id="rId2"/>
              </a:rPr>
              <a:t>https://www.zenginkyo.or.jp/news/2018/n10918/</a:t>
            </a:r>
            <a:endParaRPr kumimoji="1" lang="ja-JP" altLang="en-US" b="0" kern="0" dirty="0">
              <a:solidFill>
                <a:srgbClr val="000000"/>
              </a:solidFill>
              <a:latin typeface="Meiryo" panose="020B0604030504040204" pitchFamily="34" charset="-128"/>
              <a:ea typeface="Meiryo" panose="020B0604030504040204" pitchFamily="34" charset="-128"/>
            </a:endParaRPr>
          </a:p>
        </p:txBody>
      </p:sp>
      <p:sp>
        <p:nvSpPr>
          <p:cNvPr id="9" name="角丸四角形 8">
            <a:extLst>
              <a:ext uri="{FF2B5EF4-FFF2-40B4-BE49-F238E27FC236}">
                <a16:creationId xmlns:a16="http://schemas.microsoft.com/office/drawing/2014/main" id="{BE38D379-8599-654C-83BB-67F86D48D602}"/>
              </a:ext>
            </a:extLst>
          </p:cNvPr>
          <p:cNvSpPr/>
          <p:nvPr/>
        </p:nvSpPr>
        <p:spPr bwMode="auto">
          <a:xfrm>
            <a:off x="8970032" y="1268760"/>
            <a:ext cx="1872209" cy="504056"/>
          </a:xfrm>
          <a:prstGeom prst="roundRect">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kern="0">
                <a:solidFill>
                  <a:srgbClr val="0000FF"/>
                </a:solidFill>
                <a:latin typeface="Meiryo UI" panose="020B0604030504040204" pitchFamily="50" charset="-128"/>
                <a:ea typeface="Meiryo UI" panose="020B0604030504040204" pitchFamily="50" charset="-128"/>
              </a:rPr>
              <a:t>本資料の対象</a:t>
            </a:r>
            <a:endParaRPr kumimoji="1" lang="ja-JP" altLang="en-US" kern="0"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381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API</a:t>
            </a:r>
            <a:r>
              <a:rPr lang="ja-JP" altLang="en-US" sz="3600">
                <a:latin typeface="Meiryo UI" panose="020B0604030504040204" pitchFamily="34" charset="-128"/>
                <a:ea typeface="Meiryo UI" panose="020B0604030504040204" pitchFamily="34" charset="-128"/>
              </a:rPr>
              <a:t>プラットフォーム</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0" y="743916"/>
            <a:ext cx="12191999" cy="2023093"/>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79400" indent="-265113">
              <a:spcBef>
                <a:spcPts val="329"/>
              </a:spcBef>
              <a:buFont typeface="Arial" panose="020B0604020202020204" pitchFamily="34" charset="0"/>
              <a:buChar char="•"/>
            </a:pPr>
            <a:r>
              <a:rPr lang="en-US" altLang="ja-JP" sz="2000" kern="0" spc="-4" dirty="0">
                <a:latin typeface="Meiryo UI" panose="020B0604030504040204" pitchFamily="34" charset="-128"/>
                <a:ea typeface="Meiryo UI" panose="020B0604030504040204" pitchFamily="34" charset="-128"/>
                <a:cs typeface="Meiryo"/>
              </a:rPr>
              <a:t>API Gateway</a:t>
            </a:r>
            <a:r>
              <a:rPr lang="ja-JP" altLang="en-US" sz="2000" kern="0" spc="-4">
                <a:latin typeface="Meiryo UI" panose="020B0604030504040204" pitchFamily="34" charset="-128"/>
                <a:ea typeface="Meiryo UI" panose="020B0604030504040204" pitchFamily="34" charset="-128"/>
                <a:cs typeface="Meiryo"/>
              </a:rPr>
              <a:t>と連携する統合認証とユーザフェデレーションを実現する統合認証認可サーバを提供し、生体認証に</a:t>
            </a:r>
            <a:br>
              <a:rPr lang="en-US" altLang="ja-JP" sz="2000" kern="0" spc="-4" dirty="0">
                <a:latin typeface="Meiryo UI" panose="020B0604030504040204" pitchFamily="34" charset="-128"/>
                <a:ea typeface="Meiryo UI" panose="020B0604030504040204" pitchFamily="34" charset="-128"/>
                <a:cs typeface="Meiryo"/>
              </a:rPr>
            </a:br>
            <a:r>
              <a:rPr lang="ja-JP" altLang="en-US" sz="2000" kern="0" spc="-4">
                <a:latin typeface="Meiryo UI" panose="020B0604030504040204" pitchFamily="34" charset="-128"/>
                <a:ea typeface="Meiryo UI" panose="020B0604030504040204" pitchFamily="34" charset="-128"/>
                <a:cs typeface="Meiryo"/>
              </a:rPr>
              <a:t>よるパスワードレス認証や</a:t>
            </a:r>
            <a:r>
              <a:rPr lang="en-US" altLang="ja-JP" sz="2000" kern="0" spc="-4" dirty="0">
                <a:latin typeface="Meiryo UI" panose="020B0604030504040204" pitchFamily="34" charset="-128"/>
                <a:ea typeface="Meiryo UI" panose="020B0604030504040204" pitchFamily="34" charset="-128"/>
                <a:cs typeface="Meiryo"/>
              </a:rPr>
              <a:t>OpenID Connect</a:t>
            </a:r>
            <a:r>
              <a:rPr lang="ja-JP" altLang="en-US" sz="2000" kern="0" spc="-4">
                <a:latin typeface="Meiryo UI" panose="020B0604030504040204" pitchFamily="34" charset="-128"/>
                <a:ea typeface="Meiryo UI" panose="020B0604030504040204" pitchFamily="34" charset="-128"/>
                <a:cs typeface="Meiryo"/>
              </a:rPr>
              <a:t>、金融業界レベルのセキュリティを担保する</a:t>
            </a:r>
            <a:r>
              <a:rPr lang="en-US" altLang="ja-JP" sz="2000" kern="0" spc="-4" dirty="0">
                <a:latin typeface="Meiryo UI" panose="020B0604030504040204" pitchFamily="34" charset="-128"/>
                <a:ea typeface="Meiryo UI" panose="020B0604030504040204" pitchFamily="34" charset="-128"/>
                <a:cs typeface="Meiryo"/>
              </a:rPr>
              <a:t>Financial Grade API</a:t>
            </a:r>
            <a:r>
              <a:rPr lang="ja-JP" altLang="en-US" sz="2000" kern="0" spc="-4">
                <a:latin typeface="Meiryo UI" panose="020B0604030504040204" pitchFamily="34" charset="-128"/>
                <a:ea typeface="Meiryo UI" panose="020B0604030504040204" pitchFamily="34" charset="-128"/>
                <a:cs typeface="Meiryo"/>
              </a:rPr>
              <a:t>を</a:t>
            </a:r>
            <a:br>
              <a:rPr lang="en-US" altLang="ja-JP" sz="2000" kern="0" spc="-4" dirty="0">
                <a:latin typeface="Meiryo UI" panose="020B0604030504040204" pitchFamily="34" charset="-128"/>
                <a:ea typeface="Meiryo UI" panose="020B0604030504040204" pitchFamily="34" charset="-128"/>
                <a:cs typeface="Meiryo"/>
              </a:rPr>
            </a:br>
            <a:r>
              <a:rPr lang="ja-JP" altLang="en-US" sz="2000" kern="0" spc="-4">
                <a:latin typeface="Meiryo UI" panose="020B0604030504040204" pitchFamily="34" charset="-128"/>
                <a:ea typeface="Meiryo UI" panose="020B0604030504040204" pitchFamily="34" charset="-128"/>
                <a:cs typeface="Meiryo"/>
              </a:rPr>
              <a:t>実現します。</a:t>
            </a:r>
            <a:endParaRPr lang="en-US" altLang="ja-JP" sz="2000" kern="0" spc="-4" dirty="0">
              <a:latin typeface="Meiryo UI" panose="020B0604030504040204" pitchFamily="34" charset="-128"/>
              <a:ea typeface="Meiryo UI" panose="020B0604030504040204" pitchFamily="34" charset="-128"/>
              <a:cs typeface="Meiryo"/>
            </a:endParaRPr>
          </a:p>
          <a:p>
            <a:pPr marL="279400" indent="-265113">
              <a:spcBef>
                <a:spcPts val="329"/>
              </a:spcBef>
              <a:buFont typeface="Arial" panose="020B0604020202020204" pitchFamily="34" charset="0"/>
              <a:buChar char="•"/>
            </a:pPr>
            <a:r>
              <a:rPr kumimoji="1" lang="ja-JP" altLang="en-US" sz="2000" kern="0" spc="-4">
                <a:latin typeface="Meiryo UI" panose="020B0604030504040204" pitchFamily="34" charset="-128"/>
                <a:ea typeface="Meiryo UI" panose="020B0604030504040204" pitchFamily="34" charset="-128"/>
              </a:rPr>
              <a:t>統合連携基盤が提供する</a:t>
            </a:r>
            <a:r>
              <a:rPr kumimoji="1" lang="en-US" altLang="ja-JP" sz="2000" kern="0" spc="-4" dirty="0">
                <a:latin typeface="Meiryo UI" panose="020B0604030504040204" pitchFamily="34" charset="-128"/>
                <a:ea typeface="Meiryo UI" panose="020B0604030504040204" pitchFamily="34" charset="-128"/>
              </a:rPr>
              <a:t>API</a:t>
            </a:r>
            <a:r>
              <a:rPr kumimoji="1" lang="ja-JP" altLang="en-US" sz="2000" kern="0" spc="-4">
                <a:latin typeface="Meiryo UI" panose="020B0604030504040204" pitchFamily="34" charset="-128"/>
                <a:ea typeface="Meiryo UI" panose="020B0604030504040204" pitchFamily="34" charset="-128"/>
              </a:rPr>
              <a:t>を、統合認証認可サーバと連携した</a:t>
            </a:r>
            <a:r>
              <a:rPr kumimoji="1" lang="en-US" altLang="ja-JP" sz="2000" kern="0" spc="-4" dirty="0">
                <a:latin typeface="Meiryo UI" panose="020B0604030504040204" pitchFamily="34" charset="-128"/>
                <a:ea typeface="Meiryo UI" panose="020B0604030504040204" pitchFamily="34" charset="-128"/>
              </a:rPr>
              <a:t>API Gateway</a:t>
            </a:r>
            <a:r>
              <a:rPr kumimoji="1" lang="ja-JP" altLang="en-US" sz="2000" kern="0" spc="-4">
                <a:latin typeface="Meiryo UI" panose="020B0604030504040204" pitchFamily="34" charset="-128"/>
                <a:ea typeface="Meiryo UI" panose="020B0604030504040204" pitchFamily="34" charset="-128"/>
              </a:rPr>
              <a:t>を通して、第三者のアプリケーションに安全に提供します。</a:t>
            </a:r>
            <a:r>
              <a:rPr kumimoji="1" lang="en-US" altLang="ja-JP" sz="2000" kern="0" dirty="0">
                <a:latin typeface="Meiryo UI" panose="020B0604030504040204" pitchFamily="34" charset="-128"/>
                <a:ea typeface="Meiryo UI" panose="020B0604030504040204" pitchFamily="34" charset="-128"/>
              </a:rPr>
              <a:t>Flutter</a:t>
            </a:r>
            <a:r>
              <a:rPr kumimoji="1" lang="ja-JP" altLang="en-US" sz="2000" kern="0">
                <a:latin typeface="Meiryo UI" panose="020B0604030504040204" pitchFamily="34" charset="-128"/>
                <a:ea typeface="Meiryo UI" panose="020B0604030504040204" pitchFamily="34" charset="-128"/>
              </a:rPr>
              <a:t>をベースとして、</a:t>
            </a:r>
            <a:r>
              <a:rPr kumimoji="1" lang="en-US" altLang="ja-JP" sz="2000" kern="0" dirty="0">
                <a:latin typeface="Meiryo UI" panose="020B0604030504040204" pitchFamily="34" charset="-128"/>
                <a:ea typeface="Meiryo UI" panose="020B0604030504040204" pitchFamily="34" charset="-128"/>
              </a:rPr>
              <a:t>FIDO</a:t>
            </a:r>
            <a:r>
              <a:rPr kumimoji="1" lang="ja-JP" altLang="en-US" sz="2000" kern="0">
                <a:latin typeface="Meiryo UI" panose="020B0604030504040204" pitchFamily="34" charset="-128"/>
                <a:ea typeface="Meiryo UI" panose="020B0604030504040204" pitchFamily="34" charset="-128"/>
              </a:rPr>
              <a:t>に対応したパスワードレス認証が可能なスマホアプリを簡単に作成することが可能です</a:t>
            </a:r>
            <a:r>
              <a:rPr lang="ja-JP" altLang="en-US" sz="2000" kern="0">
                <a:latin typeface="Meiryo UI" panose="020B0604030504040204" pitchFamily="34" charset="-128"/>
                <a:ea typeface="Meiryo UI" panose="020B0604030504040204" pitchFamily="34" charset="-128"/>
              </a:rPr>
              <a:t>。</a:t>
            </a:r>
            <a:r>
              <a:rPr kumimoji="1" lang="ja-JP" altLang="en-US" sz="2000" kern="0">
                <a:latin typeface="Meiryo UI" panose="020B0604030504040204" pitchFamily="34" charset="-128"/>
                <a:ea typeface="Meiryo UI" panose="020B0604030504040204" pitchFamily="34" charset="-128"/>
              </a:rPr>
              <a:t>ユースケースを考えて統合連携基盤の</a:t>
            </a:r>
            <a:r>
              <a:rPr lang="en-US" altLang="ja-JP" sz="2000" kern="0" dirty="0">
                <a:latin typeface="Meiryo UI" panose="020B0604030504040204" pitchFamily="34" charset="-128"/>
                <a:ea typeface="Meiryo UI" panose="020B0604030504040204" pitchFamily="34" charset="-128"/>
              </a:rPr>
              <a:t>API</a:t>
            </a:r>
            <a:r>
              <a:rPr lang="ja-JP" altLang="en-US" sz="2000" kern="0">
                <a:latin typeface="Meiryo UI" panose="020B0604030504040204" pitchFamily="34" charset="-128"/>
                <a:ea typeface="Meiryo UI" panose="020B0604030504040204" pitchFamily="34" charset="-128"/>
              </a:rPr>
              <a:t>を利用するスマホアプリを作ってもよいかもしれません。</a:t>
            </a:r>
            <a:br>
              <a:rPr kumimoji="1" lang="en-US" altLang="ja-JP" sz="2000" kern="0" dirty="0">
                <a:latin typeface="Meiryo UI" panose="020B0604030504040204" pitchFamily="34" charset="-128"/>
                <a:ea typeface="Meiryo UI" panose="020B0604030504040204" pitchFamily="34" charset="-128"/>
              </a:rPr>
            </a:br>
            <a:endParaRPr kumimoji="1" lang="ja-JP" altLang="en-US" sz="2000" kern="0" dirty="0">
              <a:latin typeface="Meiryo UI" panose="020B0604030504040204" pitchFamily="34" charset="-128"/>
              <a:ea typeface="Meiryo UI" panose="020B0604030504040204" pitchFamily="34" charset="-128"/>
            </a:endParaRPr>
          </a:p>
        </p:txBody>
      </p:sp>
      <p:sp>
        <p:nvSpPr>
          <p:cNvPr id="13" name="object 47">
            <a:extLst>
              <a:ext uri="{FF2B5EF4-FFF2-40B4-BE49-F238E27FC236}">
                <a16:creationId xmlns:a16="http://schemas.microsoft.com/office/drawing/2014/main" id="{8ACB55A4-8350-654E-AD8D-DFBA01CCFBEF}"/>
              </a:ext>
            </a:extLst>
          </p:cNvPr>
          <p:cNvSpPr/>
          <p:nvPr/>
        </p:nvSpPr>
        <p:spPr>
          <a:xfrm>
            <a:off x="7752675" y="3142991"/>
            <a:ext cx="1455635" cy="1596659"/>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ja-JP" altLang="en-US" sz="1600">
                <a:solidFill>
                  <a:srgbClr val="000000"/>
                </a:solidFill>
                <a:latin typeface="Arial" charset="0"/>
                <a:ea typeface="ＭＳ Ｐゴシック" pitchFamily="50" charset="-128"/>
              </a:rPr>
              <a:t>統合認証認可</a:t>
            </a:r>
            <a:endParaRPr kumimoji="0" sz="1600" dirty="0">
              <a:solidFill>
                <a:srgbClr val="000000"/>
              </a:solidFill>
              <a:latin typeface="Arial" charset="0"/>
              <a:ea typeface="ＭＳ Ｐゴシック" pitchFamily="50" charset="-128"/>
            </a:endParaRPr>
          </a:p>
        </p:txBody>
      </p:sp>
      <p:sp>
        <p:nvSpPr>
          <p:cNvPr id="15" name="角丸四角形 14">
            <a:extLst>
              <a:ext uri="{FF2B5EF4-FFF2-40B4-BE49-F238E27FC236}">
                <a16:creationId xmlns:a16="http://schemas.microsoft.com/office/drawing/2014/main" id="{8925393F-1009-214E-92C1-FE030B300CFA}"/>
              </a:ext>
            </a:extLst>
          </p:cNvPr>
          <p:cNvSpPr/>
          <p:nvPr/>
        </p:nvSpPr>
        <p:spPr bwMode="auto">
          <a:xfrm>
            <a:off x="7852266" y="3621099"/>
            <a:ext cx="1183970" cy="246464"/>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FIDO</a:t>
            </a:r>
            <a:r>
              <a:rPr lang="ja-JP" altLang="en-US" sz="1000" kern="0">
                <a:solidFill>
                  <a:srgbClr val="000000"/>
                </a:solidFill>
                <a:latin typeface="Meiryo UI" panose="020B0604030504040204" pitchFamily="50" charset="-128"/>
                <a:ea typeface="Meiryo UI" panose="020B0604030504040204" pitchFamily="50" charset="-128"/>
              </a:rPr>
              <a:t>認証</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6" name="角丸四角形 15">
            <a:extLst>
              <a:ext uri="{FF2B5EF4-FFF2-40B4-BE49-F238E27FC236}">
                <a16:creationId xmlns:a16="http://schemas.microsoft.com/office/drawing/2014/main" id="{6D0831D3-754C-F34F-AB1D-A8669779D24B}"/>
              </a:ext>
            </a:extLst>
          </p:cNvPr>
          <p:cNvSpPr/>
          <p:nvPr/>
        </p:nvSpPr>
        <p:spPr bwMode="auto">
          <a:xfrm>
            <a:off x="7852266" y="3959020"/>
            <a:ext cx="1183970" cy="246464"/>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OpenID Connect</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7" name="角丸四角形 16">
            <a:extLst>
              <a:ext uri="{FF2B5EF4-FFF2-40B4-BE49-F238E27FC236}">
                <a16:creationId xmlns:a16="http://schemas.microsoft.com/office/drawing/2014/main" id="{5A75E4B2-2D86-1C4C-BB06-E481C3EF68BD}"/>
              </a:ext>
            </a:extLst>
          </p:cNvPr>
          <p:cNvSpPr/>
          <p:nvPr/>
        </p:nvSpPr>
        <p:spPr bwMode="auto">
          <a:xfrm>
            <a:off x="7852266" y="4299610"/>
            <a:ext cx="1183970" cy="320262"/>
          </a:xfrm>
          <a:prstGeom prst="round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1000" kern="0" dirty="0">
                <a:solidFill>
                  <a:srgbClr val="000000"/>
                </a:solidFill>
                <a:latin typeface="Meiryo UI" panose="020B0604030504040204" pitchFamily="50" charset="-128"/>
                <a:ea typeface="Meiryo UI" panose="020B0604030504040204" pitchFamily="50" charset="-128"/>
              </a:rPr>
              <a:t>FAPI</a:t>
            </a:r>
            <a:endParaRPr lang="ja-JP" altLang="en-US" sz="1000" kern="0" dirty="0">
              <a:solidFill>
                <a:srgbClr val="000000"/>
              </a:solidFill>
              <a:latin typeface="Meiryo UI" panose="020B0604030504040204" pitchFamily="50" charset="-128"/>
              <a:ea typeface="Meiryo UI" panose="020B0604030504040204" pitchFamily="50" charset="-128"/>
            </a:endParaRPr>
          </a:p>
        </p:txBody>
      </p:sp>
      <p:sp>
        <p:nvSpPr>
          <p:cNvPr id="18" name="object 47">
            <a:extLst>
              <a:ext uri="{FF2B5EF4-FFF2-40B4-BE49-F238E27FC236}">
                <a16:creationId xmlns:a16="http://schemas.microsoft.com/office/drawing/2014/main" id="{F71DDE7D-D2A5-5242-82CC-89868A92458C}"/>
              </a:ext>
            </a:extLst>
          </p:cNvPr>
          <p:cNvSpPr/>
          <p:nvPr/>
        </p:nvSpPr>
        <p:spPr>
          <a:xfrm>
            <a:off x="2024000" y="4852154"/>
            <a:ext cx="7159488" cy="406502"/>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en-US" altLang="ja-JP" dirty="0">
                <a:solidFill>
                  <a:srgbClr val="000000"/>
                </a:solidFill>
                <a:latin typeface="Arial" charset="0"/>
                <a:ea typeface="ＭＳ Ｐゴシック" pitchFamily="50" charset="-128"/>
              </a:rPr>
              <a:t>API Gateway</a:t>
            </a:r>
            <a:endParaRPr kumimoji="0" dirty="0">
              <a:solidFill>
                <a:srgbClr val="000000"/>
              </a:solidFill>
              <a:latin typeface="Arial" charset="0"/>
              <a:ea typeface="ＭＳ Ｐゴシック" pitchFamily="50" charset="-128"/>
            </a:endParaRPr>
          </a:p>
        </p:txBody>
      </p:sp>
      <p:cxnSp>
        <p:nvCxnSpPr>
          <p:cNvPr id="3" name="直線矢印コネクタ 2">
            <a:extLst>
              <a:ext uri="{FF2B5EF4-FFF2-40B4-BE49-F238E27FC236}">
                <a16:creationId xmlns:a16="http://schemas.microsoft.com/office/drawing/2014/main" id="{64864C5F-EC5D-2D40-80B2-287D3317C198}"/>
              </a:ext>
            </a:extLst>
          </p:cNvPr>
          <p:cNvCxnSpPr/>
          <p:nvPr/>
        </p:nvCxnSpPr>
        <p:spPr>
          <a:xfrm>
            <a:off x="8461467" y="4685219"/>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bject 47">
            <a:extLst>
              <a:ext uri="{FF2B5EF4-FFF2-40B4-BE49-F238E27FC236}">
                <a16:creationId xmlns:a16="http://schemas.microsoft.com/office/drawing/2014/main" id="{8AF9AD80-BD5C-B54F-9DC2-896877836B62}"/>
              </a:ext>
            </a:extLst>
          </p:cNvPr>
          <p:cNvSpPr/>
          <p:nvPr/>
        </p:nvSpPr>
        <p:spPr>
          <a:xfrm>
            <a:off x="4940492" y="3139446"/>
            <a:ext cx="2591077" cy="1596659"/>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lstStyle/>
          <a:p>
            <a:pPr algn="ctr" fontAlgn="base">
              <a:spcBef>
                <a:spcPct val="0"/>
              </a:spcBef>
              <a:spcAft>
                <a:spcPct val="0"/>
              </a:spcAft>
            </a:pPr>
            <a:r>
              <a:rPr kumimoji="0" lang="ja-JP" altLang="en-US">
                <a:solidFill>
                  <a:srgbClr val="000000"/>
                </a:solidFill>
                <a:latin typeface="Arial" charset="0"/>
                <a:ea typeface="ＭＳ Ｐゴシック" pitchFamily="50" charset="-128"/>
              </a:rPr>
              <a:t>開発者ポータル</a:t>
            </a:r>
            <a:endParaRPr kumimoji="0" dirty="0">
              <a:solidFill>
                <a:srgbClr val="000000"/>
              </a:solidFill>
              <a:latin typeface="Arial" charset="0"/>
              <a:ea typeface="ＭＳ Ｐゴシック" pitchFamily="50" charset="-128"/>
            </a:endParaRPr>
          </a:p>
        </p:txBody>
      </p:sp>
      <p:pic>
        <p:nvPicPr>
          <p:cNvPr id="22" name="図 21" descr="黒い背景と白い文字&#10;&#10;自動的に生成された説明">
            <a:extLst>
              <a:ext uri="{FF2B5EF4-FFF2-40B4-BE49-F238E27FC236}">
                <a16:creationId xmlns:a16="http://schemas.microsoft.com/office/drawing/2014/main" id="{B3500D00-F117-2C4E-BCAA-C618D2B54860}"/>
              </a:ext>
            </a:extLst>
          </p:cNvPr>
          <p:cNvPicPr>
            <a:picLocks noChangeAspect="1"/>
          </p:cNvPicPr>
          <p:nvPr/>
        </p:nvPicPr>
        <p:blipFill>
          <a:blip r:embed="rId2"/>
          <a:stretch>
            <a:fillRect/>
          </a:stretch>
        </p:blipFill>
        <p:spPr>
          <a:xfrm>
            <a:off x="3190206" y="3305384"/>
            <a:ext cx="530929" cy="900100"/>
          </a:xfrm>
          <a:prstGeom prst="rect">
            <a:avLst/>
          </a:prstGeom>
        </p:spPr>
      </p:pic>
      <p:cxnSp>
        <p:nvCxnSpPr>
          <p:cNvPr id="20" name="直線矢印コネクタ 19">
            <a:extLst>
              <a:ext uri="{FF2B5EF4-FFF2-40B4-BE49-F238E27FC236}">
                <a16:creationId xmlns:a16="http://schemas.microsoft.com/office/drawing/2014/main" id="{9F67EC31-E1B9-CE4E-940B-37045964ACE1}"/>
              </a:ext>
            </a:extLst>
          </p:cNvPr>
          <p:cNvCxnSpPr>
            <a:cxnSpLocks/>
          </p:cNvCxnSpPr>
          <p:nvPr/>
        </p:nvCxnSpPr>
        <p:spPr>
          <a:xfrm>
            <a:off x="3440171" y="4164070"/>
            <a:ext cx="0" cy="66085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615B838-76B5-7948-9DF2-7B3AFC1E77ED}"/>
              </a:ext>
            </a:extLst>
          </p:cNvPr>
          <p:cNvSpPr txBox="1"/>
          <p:nvPr/>
        </p:nvSpPr>
        <p:spPr>
          <a:xfrm>
            <a:off x="2825820" y="2832360"/>
            <a:ext cx="1208985"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スマホアプリ</a:t>
            </a:r>
          </a:p>
        </p:txBody>
      </p:sp>
      <p:pic>
        <p:nvPicPr>
          <p:cNvPr id="29" name="図 28" descr="黒い背景と白い文字&#10;&#10;自動的に生成された説明">
            <a:extLst>
              <a:ext uri="{FF2B5EF4-FFF2-40B4-BE49-F238E27FC236}">
                <a16:creationId xmlns:a16="http://schemas.microsoft.com/office/drawing/2014/main" id="{FC3FC9BF-3087-8E41-B542-90B7EA736298}"/>
              </a:ext>
            </a:extLst>
          </p:cNvPr>
          <p:cNvPicPr>
            <a:picLocks noChangeAspect="1"/>
          </p:cNvPicPr>
          <p:nvPr/>
        </p:nvPicPr>
        <p:blipFill>
          <a:blip r:embed="rId2"/>
          <a:stretch>
            <a:fillRect/>
          </a:stretch>
        </p:blipFill>
        <p:spPr>
          <a:xfrm>
            <a:off x="5356318" y="4037539"/>
            <a:ext cx="346452" cy="587351"/>
          </a:xfrm>
          <a:prstGeom prst="rect">
            <a:avLst/>
          </a:prstGeom>
        </p:spPr>
      </p:pic>
      <p:sp>
        <p:nvSpPr>
          <p:cNvPr id="30" name="テキスト ボックス 29">
            <a:extLst>
              <a:ext uri="{FF2B5EF4-FFF2-40B4-BE49-F238E27FC236}">
                <a16:creationId xmlns:a16="http://schemas.microsoft.com/office/drawing/2014/main" id="{8534629E-75E2-2242-8338-DD2A8D4E4C53}"/>
              </a:ext>
            </a:extLst>
          </p:cNvPr>
          <p:cNvSpPr txBox="1"/>
          <p:nvPr/>
        </p:nvSpPr>
        <p:spPr>
          <a:xfrm>
            <a:off x="5022517" y="3672175"/>
            <a:ext cx="1136850" cy="276999"/>
          </a:xfrm>
          <a:prstGeom prst="rect">
            <a:avLst/>
          </a:prstGeom>
          <a:noFill/>
        </p:spPr>
        <p:txBody>
          <a:bodyPr wrap="none" rtlCol="0">
            <a:spAutoFit/>
          </a:bodyPr>
          <a:lstStyle/>
          <a:p>
            <a:r>
              <a:rPr kumimoji="1" lang="ja-JP" altLang="en-US" sz="1200">
                <a:latin typeface="Meiryo UI" panose="020B0604030504040204" pitchFamily="34" charset="-128"/>
                <a:ea typeface="Meiryo UI" panose="020B0604030504040204" pitchFamily="34" charset="-128"/>
              </a:rPr>
              <a:t>スマホアプリデモ</a:t>
            </a:r>
          </a:p>
        </p:txBody>
      </p:sp>
      <p:sp>
        <p:nvSpPr>
          <p:cNvPr id="31" name="テキスト ボックス 30">
            <a:extLst>
              <a:ext uri="{FF2B5EF4-FFF2-40B4-BE49-F238E27FC236}">
                <a16:creationId xmlns:a16="http://schemas.microsoft.com/office/drawing/2014/main" id="{E0652528-281D-7A45-8A51-EE80DB9D2F94}"/>
              </a:ext>
            </a:extLst>
          </p:cNvPr>
          <p:cNvSpPr txBox="1"/>
          <p:nvPr/>
        </p:nvSpPr>
        <p:spPr>
          <a:xfrm>
            <a:off x="6123027" y="3672174"/>
            <a:ext cx="1159292" cy="276999"/>
          </a:xfrm>
          <a:prstGeom prst="rect">
            <a:avLst/>
          </a:prstGeom>
          <a:noFill/>
        </p:spPr>
        <p:txBody>
          <a:bodyPr wrap="none" rtlCol="0">
            <a:spAutoFit/>
          </a:bodyPr>
          <a:lstStyle/>
          <a:p>
            <a:r>
              <a:rPr kumimoji="1" lang="en-US" altLang="ja-JP" sz="1200" dirty="0">
                <a:latin typeface="Meiryo UI" panose="020B0604030504040204" pitchFamily="34" charset="-128"/>
                <a:ea typeface="Meiryo UI" panose="020B0604030504040204" pitchFamily="34" charset="-128"/>
              </a:rPr>
              <a:t>OpenAPI</a:t>
            </a:r>
            <a:r>
              <a:rPr kumimoji="1" lang="ja-JP" altLang="en-US" sz="1200">
                <a:latin typeface="Meiryo UI" panose="020B0604030504040204" pitchFamily="34" charset="-128"/>
                <a:ea typeface="Meiryo UI" panose="020B0604030504040204" pitchFamily="34" charset="-128"/>
              </a:rPr>
              <a:t>仕様</a:t>
            </a:r>
          </a:p>
        </p:txBody>
      </p:sp>
      <p:cxnSp>
        <p:nvCxnSpPr>
          <p:cNvPr id="32" name="直線矢印コネクタ 31">
            <a:extLst>
              <a:ext uri="{FF2B5EF4-FFF2-40B4-BE49-F238E27FC236}">
                <a16:creationId xmlns:a16="http://schemas.microsoft.com/office/drawing/2014/main" id="{A88F22DE-06DE-3F4B-A599-52648BAED716}"/>
              </a:ext>
            </a:extLst>
          </p:cNvPr>
          <p:cNvCxnSpPr/>
          <p:nvPr/>
        </p:nvCxnSpPr>
        <p:spPr>
          <a:xfrm>
            <a:off x="5529544" y="4593601"/>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CF6D706-5A24-9442-9622-09AD8EACC798}"/>
              </a:ext>
            </a:extLst>
          </p:cNvPr>
          <p:cNvCxnSpPr/>
          <p:nvPr/>
        </p:nvCxnSpPr>
        <p:spPr>
          <a:xfrm>
            <a:off x="6673838" y="4622016"/>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メモ 33">
            <a:extLst>
              <a:ext uri="{FF2B5EF4-FFF2-40B4-BE49-F238E27FC236}">
                <a16:creationId xmlns:a16="http://schemas.microsoft.com/office/drawing/2014/main" id="{F08AB748-F709-4A40-AB42-C3652718F271}"/>
              </a:ext>
            </a:extLst>
          </p:cNvPr>
          <p:cNvSpPr/>
          <p:nvPr/>
        </p:nvSpPr>
        <p:spPr>
          <a:xfrm flipV="1">
            <a:off x="6460785" y="4053237"/>
            <a:ext cx="415763" cy="540363"/>
          </a:xfrm>
          <a:prstGeom prst="foldedCorner">
            <a:avLst>
              <a:gd name="adj" fmla="val 36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object 47">
            <a:extLst>
              <a:ext uri="{FF2B5EF4-FFF2-40B4-BE49-F238E27FC236}">
                <a16:creationId xmlns:a16="http://schemas.microsoft.com/office/drawing/2014/main" id="{CA72F9F4-65D9-0D43-AB1B-4265D05F713E}"/>
              </a:ext>
            </a:extLst>
          </p:cNvPr>
          <p:cNvSpPr/>
          <p:nvPr/>
        </p:nvSpPr>
        <p:spPr>
          <a:xfrm>
            <a:off x="2048820" y="5569699"/>
            <a:ext cx="7159488" cy="816867"/>
          </a:xfrm>
          <a:custGeom>
            <a:avLst/>
            <a:gdLst/>
            <a:ahLst/>
            <a:cxnLst/>
            <a:rect l="l" t="t" r="r" b="b"/>
            <a:pathLst>
              <a:path w="5788659" h="1765300">
                <a:moveTo>
                  <a:pt x="0" y="1764792"/>
                </a:moveTo>
                <a:lnTo>
                  <a:pt x="5788152" y="1764792"/>
                </a:lnTo>
                <a:lnTo>
                  <a:pt x="5788152" y="0"/>
                </a:lnTo>
                <a:lnTo>
                  <a:pt x="0" y="0"/>
                </a:lnTo>
                <a:lnTo>
                  <a:pt x="0" y="1764792"/>
                </a:lnTo>
                <a:close/>
              </a:path>
            </a:pathLst>
          </a:custGeom>
          <a:solidFill>
            <a:srgbClr val="CCCCFF"/>
          </a:solidFill>
          <a:ln w="25908">
            <a:solidFill>
              <a:srgbClr val="7030A0"/>
            </a:solidFill>
          </a:ln>
        </p:spPr>
        <p:txBody>
          <a:bodyPr wrap="square" lIns="0" tIns="72000" rIns="0" bIns="0" rtlCol="0" anchor="b"/>
          <a:lstStyle/>
          <a:p>
            <a:pPr algn="ctr" fontAlgn="base">
              <a:spcBef>
                <a:spcPct val="0"/>
              </a:spcBef>
              <a:spcAft>
                <a:spcPct val="0"/>
              </a:spcAft>
            </a:pPr>
            <a:r>
              <a:rPr kumimoji="0" lang="ja-JP" altLang="en-US">
                <a:solidFill>
                  <a:srgbClr val="000000"/>
                </a:solidFill>
                <a:latin typeface="Arial" charset="0"/>
                <a:ea typeface="ＭＳ Ｐゴシック" pitchFamily="50" charset="-128"/>
              </a:rPr>
              <a:t>統合連携基盤</a:t>
            </a:r>
            <a:endParaRPr kumimoji="0" dirty="0">
              <a:solidFill>
                <a:srgbClr val="000000"/>
              </a:solidFill>
              <a:latin typeface="Arial" charset="0"/>
              <a:ea typeface="ＭＳ Ｐゴシック" pitchFamily="50" charset="-128"/>
            </a:endParaRPr>
          </a:p>
        </p:txBody>
      </p:sp>
      <p:sp>
        <p:nvSpPr>
          <p:cNvPr id="36" name="角丸四角形 35">
            <a:extLst>
              <a:ext uri="{FF2B5EF4-FFF2-40B4-BE49-F238E27FC236}">
                <a16:creationId xmlns:a16="http://schemas.microsoft.com/office/drawing/2014/main" id="{A82932B5-364A-BF47-999E-B1D3F374FFFC}"/>
              </a:ext>
            </a:extLst>
          </p:cNvPr>
          <p:cNvSpPr/>
          <p:nvPr/>
        </p:nvSpPr>
        <p:spPr>
          <a:xfrm>
            <a:off x="2632267"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37" name="角丸四角形 36">
            <a:extLst>
              <a:ext uri="{FF2B5EF4-FFF2-40B4-BE49-F238E27FC236}">
                <a16:creationId xmlns:a16="http://schemas.microsoft.com/office/drawing/2014/main" id="{D4B7813E-980D-BD4C-8EFC-4C81A54210B4}"/>
              </a:ext>
            </a:extLst>
          </p:cNvPr>
          <p:cNvSpPr/>
          <p:nvPr/>
        </p:nvSpPr>
        <p:spPr>
          <a:xfrm>
            <a:off x="3476866"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cxnSp>
        <p:nvCxnSpPr>
          <p:cNvPr id="38" name="直線矢印コネクタ 37">
            <a:extLst>
              <a:ext uri="{FF2B5EF4-FFF2-40B4-BE49-F238E27FC236}">
                <a16:creationId xmlns:a16="http://schemas.microsoft.com/office/drawing/2014/main" id="{05E9A782-78F3-F142-9F8F-70F45A47ADFE}"/>
              </a:ext>
            </a:extLst>
          </p:cNvPr>
          <p:cNvCxnSpPr/>
          <p:nvPr/>
        </p:nvCxnSpPr>
        <p:spPr>
          <a:xfrm>
            <a:off x="5526961" y="5241945"/>
            <a:ext cx="0" cy="27940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角丸四角形 38">
            <a:extLst>
              <a:ext uri="{FF2B5EF4-FFF2-40B4-BE49-F238E27FC236}">
                <a16:creationId xmlns:a16="http://schemas.microsoft.com/office/drawing/2014/main" id="{9390AB71-58FF-E74A-9DCB-51A1CA7C02F4}"/>
              </a:ext>
            </a:extLst>
          </p:cNvPr>
          <p:cNvSpPr/>
          <p:nvPr/>
        </p:nvSpPr>
        <p:spPr>
          <a:xfrm>
            <a:off x="4351178"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0" name="角丸四角形 39">
            <a:extLst>
              <a:ext uri="{FF2B5EF4-FFF2-40B4-BE49-F238E27FC236}">
                <a16:creationId xmlns:a16="http://schemas.microsoft.com/office/drawing/2014/main" id="{AABF6EDA-DB09-374D-BACC-3DCEC751AFEB}"/>
              </a:ext>
            </a:extLst>
          </p:cNvPr>
          <p:cNvSpPr/>
          <p:nvPr/>
        </p:nvSpPr>
        <p:spPr>
          <a:xfrm>
            <a:off x="5195777" y="5645171"/>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1" name="角丸四角形 40">
            <a:extLst>
              <a:ext uri="{FF2B5EF4-FFF2-40B4-BE49-F238E27FC236}">
                <a16:creationId xmlns:a16="http://schemas.microsoft.com/office/drawing/2014/main" id="{546A77C0-43F2-7049-AAC4-7BDF141BDA60}"/>
              </a:ext>
            </a:extLst>
          </p:cNvPr>
          <p:cNvSpPr/>
          <p:nvPr/>
        </p:nvSpPr>
        <p:spPr>
          <a:xfrm>
            <a:off x="5992757" y="5652406"/>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2" name="角丸四角形 41">
            <a:extLst>
              <a:ext uri="{FF2B5EF4-FFF2-40B4-BE49-F238E27FC236}">
                <a16:creationId xmlns:a16="http://schemas.microsoft.com/office/drawing/2014/main" id="{92659ABA-3E0F-D54C-9FE5-9222B779E6B7}"/>
              </a:ext>
            </a:extLst>
          </p:cNvPr>
          <p:cNvSpPr/>
          <p:nvPr/>
        </p:nvSpPr>
        <p:spPr>
          <a:xfrm>
            <a:off x="6837356" y="5652406"/>
            <a:ext cx="714759" cy="4362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API</a:t>
            </a:r>
            <a:endParaRPr kumimoji="1" lang="ja-JP" altLang="en-US" sz="1600">
              <a:solidFill>
                <a:schemeClr val="tx1"/>
              </a:solidFill>
            </a:endParaRPr>
          </a:p>
        </p:txBody>
      </p:sp>
      <p:sp>
        <p:nvSpPr>
          <p:cNvPr id="43" name="円柱 42">
            <a:extLst>
              <a:ext uri="{FF2B5EF4-FFF2-40B4-BE49-F238E27FC236}">
                <a16:creationId xmlns:a16="http://schemas.microsoft.com/office/drawing/2014/main" id="{4781B200-0D4F-2E44-8E4F-DB57703EE7C3}"/>
              </a:ext>
            </a:extLst>
          </p:cNvPr>
          <p:cNvSpPr/>
          <p:nvPr/>
        </p:nvSpPr>
        <p:spPr>
          <a:xfrm>
            <a:off x="7743382" y="5636107"/>
            <a:ext cx="1043550" cy="46889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DB</a:t>
            </a:r>
            <a:endParaRPr kumimoji="1" lang="ja-JP" altLang="en-US">
              <a:solidFill>
                <a:schemeClr val="tx1"/>
              </a:solidFill>
            </a:endParaRPr>
          </a:p>
        </p:txBody>
      </p:sp>
    </p:spTree>
    <p:extLst>
      <p:ext uri="{BB962C8B-B14F-4D97-AF65-F5344CB8AC3E}">
        <p14:creationId xmlns:p14="http://schemas.microsoft.com/office/powerpoint/2010/main" val="167965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latin typeface="Meiryo UI" panose="020B0604030504040204" pitchFamily="34" charset="-128"/>
                <a:ea typeface="Meiryo UI" panose="020B0604030504040204" pitchFamily="34" charset="-128"/>
              </a:rPr>
              <a:t>参考）金融機関における</a:t>
            </a:r>
            <a:r>
              <a:rPr lang="en-US" altLang="ja-JP" sz="3600" dirty="0">
                <a:latin typeface="Meiryo UI" panose="020B0604030504040204" pitchFamily="34" charset="-128"/>
                <a:ea typeface="Meiryo UI" panose="020B0604030504040204" pitchFamily="34" charset="-128"/>
              </a:rPr>
              <a:t>Kong</a:t>
            </a:r>
            <a:r>
              <a:rPr lang="ja-JP" altLang="en-US" sz="3600">
                <a:latin typeface="Meiryo UI" panose="020B0604030504040204" pitchFamily="34" charset="-128"/>
                <a:ea typeface="Meiryo UI" panose="020B0604030504040204" pitchFamily="34" charset="-128"/>
              </a:rPr>
              <a:t>の採用</a:t>
            </a:r>
          </a:p>
        </p:txBody>
      </p:sp>
      <p:sp>
        <p:nvSpPr>
          <p:cNvPr id="4" name="コンテンツ プレースホルダー 145">
            <a:extLst>
              <a:ext uri="{FF2B5EF4-FFF2-40B4-BE49-F238E27FC236}">
                <a16:creationId xmlns:a16="http://schemas.microsoft.com/office/drawing/2014/main" id="{3165C15B-0C6C-F843-9FF5-633052372418}"/>
              </a:ext>
            </a:extLst>
          </p:cNvPr>
          <p:cNvSpPr txBox="1">
            <a:spLocks/>
          </p:cNvSpPr>
          <p:nvPr/>
        </p:nvSpPr>
        <p:spPr>
          <a:xfrm>
            <a:off x="165099" y="1376772"/>
            <a:ext cx="11861586" cy="5076564"/>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0" indent="0">
              <a:spcBef>
                <a:spcPts val="77"/>
              </a:spcBef>
            </a:pPr>
            <a:r>
              <a:rPr lang="en" altLang="ja-JP" sz="2000" b="0" dirty="0">
                <a:latin typeface="Meiryo UI" panose="020B0604030504040204" pitchFamily="34" charset="-128"/>
                <a:ea typeface="Meiryo UI" panose="020B0604030504040204" pitchFamily="34" charset="-128"/>
              </a:rPr>
              <a:t>2020</a:t>
            </a:r>
            <a:r>
              <a:rPr lang="ja-JP" altLang="en-US" sz="2000" b="0">
                <a:latin typeface="Meiryo UI" panose="020B0604030504040204" pitchFamily="34" charset="-128"/>
                <a:ea typeface="Meiryo UI" panose="020B0604030504040204" pitchFamily="34" charset="-128"/>
              </a:rPr>
              <a:t>年</a:t>
            </a:r>
            <a:r>
              <a:rPr lang="en-US" altLang="ja-JP" sz="2000" b="0" dirty="0">
                <a:latin typeface="Meiryo UI" panose="020B0604030504040204" pitchFamily="34" charset="-128"/>
                <a:ea typeface="Meiryo UI" panose="020B0604030504040204" pitchFamily="34" charset="-128"/>
              </a:rPr>
              <a:t>7</a:t>
            </a:r>
            <a:r>
              <a:rPr lang="ja-JP" altLang="en-US" sz="2000" b="0">
                <a:latin typeface="Meiryo UI" panose="020B0604030504040204" pitchFamily="34" charset="-128"/>
                <a:ea typeface="Meiryo UI" panose="020B0604030504040204" pitchFamily="34" charset="-128"/>
              </a:rPr>
              <a:t>月</a:t>
            </a:r>
            <a:r>
              <a:rPr lang="en-US" altLang="ja-JP" sz="2000" b="0" dirty="0">
                <a:latin typeface="Meiryo UI" panose="020B0604030504040204" pitchFamily="34" charset="-128"/>
                <a:ea typeface="Meiryo UI" panose="020B0604030504040204" pitchFamily="34" charset="-128"/>
              </a:rPr>
              <a:t>29</a:t>
            </a:r>
            <a:r>
              <a:rPr lang="ja-JP" altLang="en-US" sz="2000" b="0">
                <a:latin typeface="Meiryo UI" panose="020B0604030504040204" pitchFamily="34" charset="-128"/>
                <a:ea typeface="Meiryo UI" panose="020B0604030504040204" pitchFamily="34" charset="-128"/>
              </a:rPr>
              <a:t>日プレスリリース</a:t>
            </a:r>
            <a:endParaRPr lang="en-US" altLang="ja-JP" sz="2000" b="0" dirty="0">
              <a:latin typeface="Meiryo UI" panose="020B0604030504040204" pitchFamily="34" charset="-128"/>
              <a:ea typeface="Meiryo UI" panose="020B0604030504040204" pitchFamily="34" charset="-128"/>
            </a:endParaRPr>
          </a:p>
          <a:p>
            <a:pPr marL="0" indent="0">
              <a:spcBef>
                <a:spcPts val="77"/>
              </a:spcBef>
            </a:pPr>
            <a:r>
              <a:rPr lang="en" altLang="ja-JP" sz="2000" b="0" dirty="0">
                <a:latin typeface="Meiryo UI" panose="020B0604030504040204" pitchFamily="34" charset="-128"/>
                <a:ea typeface="Meiryo UI" panose="020B0604030504040204" pitchFamily="34" charset="-128"/>
              </a:rPr>
              <a:t>Xinja Banks on Kong Enterprise to Power Digital Banking Platform</a:t>
            </a:r>
          </a:p>
          <a:p>
            <a:pPr marL="0" indent="0">
              <a:spcBef>
                <a:spcPts val="77"/>
              </a:spcBef>
            </a:pPr>
            <a:r>
              <a:rPr lang="en-US" altLang="ja-JP" sz="2000" b="0" kern="0" dirty="0">
                <a:latin typeface="Meiryo UI" panose="020B0604030504040204" pitchFamily="34" charset="-128"/>
                <a:ea typeface="Meiryo UI" panose="020B0604030504040204" pitchFamily="34" charset="-128"/>
                <a:cs typeface="Meiryo"/>
              </a:rPr>
              <a:t>(</a:t>
            </a:r>
            <a:r>
              <a:rPr lang="ja-JP" altLang="en-US" sz="2000" b="0" kern="0">
                <a:latin typeface="Meiryo UI" panose="020B0604030504040204" pitchFamily="34" charset="-128"/>
                <a:ea typeface="Meiryo UI" panose="020B0604030504040204" pitchFamily="34" charset="-128"/>
                <a:cs typeface="Meiryo"/>
              </a:rPr>
              <a:t>オーストラリアのモバイル銀行であるシンシャ銀行が</a:t>
            </a:r>
            <a:r>
              <a:rPr lang="en-US" altLang="ja-JP" sz="2000" b="0" kern="0" dirty="0">
                <a:latin typeface="Meiryo UI" panose="020B0604030504040204" pitchFamily="34" charset="-128"/>
                <a:ea typeface="Meiryo UI" panose="020B0604030504040204" pitchFamily="34" charset="-128"/>
                <a:cs typeface="Meiryo"/>
              </a:rPr>
              <a:t>Kong Enterprise</a:t>
            </a:r>
            <a:r>
              <a:rPr lang="ja-JP" altLang="en-US" sz="2000" b="0" kern="0">
                <a:latin typeface="Meiryo UI" panose="020B0604030504040204" pitchFamily="34" charset="-128"/>
                <a:ea typeface="Meiryo UI" panose="020B0604030504040204" pitchFamily="34" charset="-128"/>
                <a:cs typeface="Meiryo"/>
              </a:rPr>
              <a:t>を採用</a:t>
            </a:r>
            <a:r>
              <a:rPr lang="en-US" altLang="ja-JP" sz="2000" b="0" kern="0" dirty="0">
                <a:latin typeface="Meiryo UI" panose="020B0604030504040204" pitchFamily="34" charset="-128"/>
                <a:ea typeface="Meiryo UI" panose="020B0604030504040204" pitchFamily="34" charset="-128"/>
                <a:cs typeface="Meiryo"/>
              </a:rPr>
              <a:t>)</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en" altLang="ja-JP" sz="1800" b="0" dirty="0">
                <a:latin typeface="Meiryo UI" panose="020B0604030504040204" pitchFamily="34" charset="-128"/>
                <a:ea typeface="Meiryo UI" panose="020B0604030504040204" pitchFamily="34" charset="-128"/>
              </a:rPr>
              <a:t>“Our lending origination partner needed us to expose our APIs in a way that was secure and compliant with OIDC standards,” said Rohan Sharp, co-founder and head of architecture at Xinja Bank. “This was easy with Kong; not only could we comply with industry standards, but we could protect our APIs and internal landscape quickly and with low risk – while minimizing impacts on Xinja’s existing infrastructure.” </a:t>
            </a:r>
          </a:p>
          <a:p>
            <a:pPr marL="0" indent="0">
              <a:spcBef>
                <a:spcPts val="77"/>
              </a:spcBef>
            </a:pP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ja-JP" altLang="en-US" sz="2000" b="0" kern="0">
                <a:latin typeface="Meiryo UI" panose="020B0604030504040204" pitchFamily="34" charset="-128"/>
                <a:ea typeface="Meiryo UI" panose="020B0604030504040204" pitchFamily="34" charset="-128"/>
                <a:cs typeface="Meiryo"/>
              </a:rPr>
              <a:t>シンシャ銀行の共同創設者でチーフアーキテクトのローハン・シャープ氏</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ja-JP" altLang="en-US" sz="2000" b="0" kern="0">
                <a:latin typeface="Meiryo UI" panose="020B0604030504040204" pitchFamily="34" charset="-128"/>
                <a:ea typeface="Meiryo UI" panose="020B0604030504040204" pitchFamily="34" charset="-128"/>
                <a:cs typeface="Meiryo"/>
              </a:rPr>
              <a:t>「我々の銀行の融資パートナー企業は、</a:t>
            </a:r>
            <a:r>
              <a:rPr lang="en-US" altLang="ja-JP" sz="2000" b="0" kern="0" dirty="0">
                <a:latin typeface="Meiryo UI" panose="020B0604030504040204" pitchFamily="34" charset="-128"/>
                <a:ea typeface="Meiryo UI" panose="020B0604030504040204" pitchFamily="34" charset="-128"/>
                <a:cs typeface="Meiryo"/>
              </a:rPr>
              <a:t>OpenID Connect(OIDC)</a:t>
            </a:r>
            <a:r>
              <a:rPr lang="ja-JP" altLang="en-US" sz="2000" b="0" kern="0">
                <a:latin typeface="Meiryo UI" panose="020B0604030504040204" pitchFamily="34" charset="-128"/>
                <a:ea typeface="Meiryo UI" panose="020B0604030504040204" pitchFamily="34" charset="-128"/>
                <a:cs typeface="Meiryo"/>
              </a:rPr>
              <a:t>標準にのっとり、安全な方法で銀行</a:t>
            </a:r>
            <a:r>
              <a:rPr lang="en-US" altLang="ja-JP" sz="2000" b="0" kern="0" dirty="0">
                <a:latin typeface="Meiryo UI" panose="020B0604030504040204" pitchFamily="34" charset="-128"/>
                <a:ea typeface="Meiryo UI" panose="020B0604030504040204" pitchFamily="34" charset="-128"/>
                <a:cs typeface="Meiryo"/>
              </a:rPr>
              <a:t>API</a:t>
            </a:r>
            <a:r>
              <a:rPr lang="ja-JP" altLang="en-US" sz="2000" b="0" kern="0">
                <a:latin typeface="Meiryo UI" panose="020B0604030504040204" pitchFamily="34" charset="-128"/>
                <a:ea typeface="Meiryo UI" panose="020B0604030504040204" pitchFamily="34" charset="-128"/>
                <a:cs typeface="Meiryo"/>
              </a:rPr>
              <a:t>を</a:t>
            </a:r>
            <a:endParaRPr lang="en-US" altLang="ja-JP" sz="200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2000" kern="0" dirty="0">
                <a:latin typeface="Meiryo UI" panose="020B0604030504040204" pitchFamily="34" charset="-128"/>
                <a:ea typeface="Meiryo UI" panose="020B0604030504040204" pitchFamily="34" charset="-128"/>
                <a:cs typeface="Meiryo"/>
              </a:rPr>
              <a:t> </a:t>
            </a:r>
            <a:r>
              <a:rPr lang="ja-JP" altLang="en-US" sz="2000" b="0" kern="0">
                <a:latin typeface="Meiryo UI" panose="020B0604030504040204" pitchFamily="34" charset="-128"/>
                <a:ea typeface="Meiryo UI" panose="020B0604030504040204" pitchFamily="34" charset="-128"/>
                <a:cs typeface="Meiryo"/>
              </a:rPr>
              <a:t>提供することを求めています。</a:t>
            </a:r>
            <a:r>
              <a:rPr lang="en-US" altLang="ja-JP" sz="2000" b="0" kern="0" dirty="0">
                <a:latin typeface="Meiryo UI" panose="020B0604030504040204" pitchFamily="34" charset="-128"/>
                <a:ea typeface="Meiryo UI" panose="020B0604030504040204" pitchFamily="34" charset="-128"/>
                <a:cs typeface="Meiryo"/>
              </a:rPr>
              <a:t>Kong</a:t>
            </a:r>
            <a:r>
              <a:rPr lang="ja-JP" altLang="en-US" sz="2000" b="0" kern="0">
                <a:latin typeface="Meiryo UI" panose="020B0604030504040204" pitchFamily="34" charset="-128"/>
                <a:ea typeface="Meiryo UI" panose="020B0604030504040204" pitchFamily="34" charset="-128"/>
                <a:cs typeface="Meiryo"/>
              </a:rPr>
              <a:t>は業界標準に従うだけでなく、既存インフラへの影響を最小限にして、</a:t>
            </a:r>
            <a:r>
              <a:rPr lang="en-US" altLang="ja-JP" sz="2000" b="0" kern="0" dirty="0">
                <a:latin typeface="Meiryo UI" panose="020B0604030504040204" pitchFamily="34" charset="-128"/>
                <a:ea typeface="Meiryo UI" panose="020B0604030504040204" pitchFamily="34" charset="-128"/>
                <a:cs typeface="Meiryo"/>
              </a:rPr>
              <a:t>API</a:t>
            </a:r>
            <a:r>
              <a:rPr lang="ja-JP" altLang="en-US" sz="2000" b="0" kern="0">
                <a:latin typeface="Meiryo UI" panose="020B0604030504040204" pitchFamily="34" charset="-128"/>
                <a:ea typeface="Meiryo UI" panose="020B0604030504040204" pitchFamily="34" charset="-128"/>
                <a:cs typeface="Meiryo"/>
              </a:rPr>
              <a:t>や</a:t>
            </a:r>
            <a:endParaRPr lang="en-US" altLang="ja-JP" sz="2000" b="0" kern="0" dirty="0">
              <a:latin typeface="Meiryo UI" panose="020B0604030504040204" pitchFamily="34" charset="-128"/>
              <a:ea typeface="Meiryo UI" panose="020B0604030504040204" pitchFamily="34" charset="-128"/>
              <a:cs typeface="Meiryo"/>
            </a:endParaRPr>
          </a:p>
          <a:p>
            <a:pPr marL="0" indent="0">
              <a:spcBef>
                <a:spcPts val="77"/>
              </a:spcBef>
            </a:pPr>
            <a:r>
              <a:rPr lang="en-US" altLang="ja-JP" sz="2000" kern="0" dirty="0">
                <a:latin typeface="Meiryo UI" panose="020B0604030504040204" pitchFamily="34" charset="-128"/>
                <a:ea typeface="Meiryo UI" panose="020B0604030504040204" pitchFamily="34" charset="-128"/>
                <a:cs typeface="Meiryo"/>
              </a:rPr>
              <a:t> </a:t>
            </a:r>
            <a:r>
              <a:rPr lang="ja-JP" altLang="en-US" sz="2000" b="0" kern="0">
                <a:latin typeface="Meiryo UI" panose="020B0604030504040204" pitchFamily="34" charset="-128"/>
                <a:ea typeface="Meiryo UI" panose="020B0604030504040204" pitchFamily="34" charset="-128"/>
                <a:cs typeface="Meiryo"/>
              </a:rPr>
              <a:t>内部システムを迅速に低リスクで攻撃から守ることができます。」</a:t>
            </a:r>
            <a:endParaRPr lang="en" altLang="ja-JP" sz="2000" b="0" kern="0" dirty="0">
              <a:latin typeface="Meiryo UI" panose="020B0604030504040204" pitchFamily="34" charset="-128"/>
              <a:ea typeface="Meiryo UI" panose="020B0604030504040204" pitchFamily="34" charset="-128"/>
              <a:cs typeface="Meiryo"/>
            </a:endParaRPr>
          </a:p>
          <a:p>
            <a:pPr marL="0" indent="0">
              <a:spcBef>
                <a:spcPts val="77"/>
              </a:spcBef>
            </a:pPr>
            <a:endParaRPr lang="en" altLang="ja-JP" sz="2000" dirty="0">
              <a:latin typeface="Meiryo UI" panose="020B0604030504040204" pitchFamily="34" charset="-128"/>
              <a:ea typeface="Meiryo UI" panose="020B0604030504040204" pitchFamily="34" charset="-128"/>
              <a:hlinkClick r:id="rId2"/>
            </a:endParaRPr>
          </a:p>
          <a:p>
            <a:pPr marL="0" indent="0">
              <a:spcBef>
                <a:spcPts val="77"/>
              </a:spcBef>
            </a:pPr>
            <a:r>
              <a:rPr lang="en" altLang="ja-JP" sz="1600" b="0" dirty="0">
                <a:latin typeface="Meiryo UI" panose="020B0604030504040204" pitchFamily="34" charset="-128"/>
                <a:ea typeface="Meiryo UI" panose="020B0604030504040204" pitchFamily="34" charset="-128"/>
                <a:hlinkClick r:id="rId2"/>
              </a:rPr>
              <a:t>https://konghq.com/press-release/xinja-banks-kong-enterprise-power-digital-banking-platform/</a:t>
            </a:r>
            <a:endParaRPr lang="en" altLang="ja-JP" sz="1600" b="0" kern="0" dirty="0">
              <a:latin typeface="Meiryo UI" panose="020B0604030504040204" pitchFamily="34" charset="-128"/>
              <a:ea typeface="Meiryo UI" panose="020B0604030504040204" pitchFamily="34" charset="-128"/>
              <a:cs typeface="Meiryo"/>
            </a:endParaRPr>
          </a:p>
        </p:txBody>
      </p:sp>
      <p:pic>
        <p:nvPicPr>
          <p:cNvPr id="5" name="図 4">
            <a:extLst>
              <a:ext uri="{FF2B5EF4-FFF2-40B4-BE49-F238E27FC236}">
                <a16:creationId xmlns:a16="http://schemas.microsoft.com/office/drawing/2014/main" id="{FA1A2FD0-497E-A446-8ECD-1EE37A7F69BF}"/>
              </a:ext>
            </a:extLst>
          </p:cNvPr>
          <p:cNvPicPr>
            <a:picLocks noChangeAspect="1"/>
          </p:cNvPicPr>
          <p:nvPr/>
        </p:nvPicPr>
        <p:blipFill>
          <a:blip r:embed="rId3"/>
          <a:stretch>
            <a:fillRect/>
          </a:stretch>
        </p:blipFill>
        <p:spPr>
          <a:xfrm>
            <a:off x="9585106" y="940998"/>
            <a:ext cx="1761038" cy="563532"/>
          </a:xfrm>
          <a:prstGeom prst="rect">
            <a:avLst/>
          </a:prstGeom>
        </p:spPr>
      </p:pic>
      <p:pic>
        <p:nvPicPr>
          <p:cNvPr id="6" name="図 5">
            <a:extLst>
              <a:ext uri="{FF2B5EF4-FFF2-40B4-BE49-F238E27FC236}">
                <a16:creationId xmlns:a16="http://schemas.microsoft.com/office/drawing/2014/main" id="{A6D4733F-44E9-BD45-A6B1-79F5A414EAF0}"/>
              </a:ext>
            </a:extLst>
          </p:cNvPr>
          <p:cNvPicPr>
            <a:picLocks noChangeAspect="1"/>
          </p:cNvPicPr>
          <p:nvPr/>
        </p:nvPicPr>
        <p:blipFill>
          <a:blip r:embed="rId4"/>
          <a:stretch>
            <a:fillRect/>
          </a:stretch>
        </p:blipFill>
        <p:spPr>
          <a:xfrm>
            <a:off x="7280849" y="1019870"/>
            <a:ext cx="1997076" cy="505926"/>
          </a:xfrm>
          <a:prstGeom prst="rect">
            <a:avLst/>
          </a:prstGeom>
        </p:spPr>
      </p:pic>
    </p:spTree>
    <p:extLst>
      <p:ext uri="{BB962C8B-B14F-4D97-AF65-F5344CB8AC3E}">
        <p14:creationId xmlns:p14="http://schemas.microsoft.com/office/powerpoint/2010/main" val="319587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が求められる背景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305028" y="741363"/>
            <a:ext cx="11581943" cy="883526"/>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5875" indent="-15875"/>
            <a:r>
              <a:rPr lang="ja-JP" altLang="en-US" sz="2000" kern="0">
                <a:latin typeface="Meiryo UI" panose="020B0604030504040204" pitchFamily="34" charset="-128"/>
                <a:ea typeface="Meiryo UI" panose="020B0604030504040204" pitchFamily="34" charset="-128"/>
              </a:rPr>
              <a:t>ネットバンクなどのスマホアプリや</a:t>
            </a:r>
            <a:r>
              <a:rPr lang="en-US" altLang="ja-JP" sz="2000" kern="0" dirty="0">
                <a:latin typeface="Meiryo UI" panose="020B0604030504040204" pitchFamily="34" charset="-128"/>
                <a:ea typeface="Meiryo UI" panose="020B0604030504040204" pitchFamily="34" charset="-128"/>
              </a:rPr>
              <a:t>Web</a:t>
            </a:r>
            <a:r>
              <a:rPr lang="ja-JP" altLang="en-US" sz="2000" kern="0">
                <a:latin typeface="Meiryo UI" panose="020B0604030504040204" pitchFamily="34" charset="-128"/>
                <a:ea typeface="Meiryo UI" panose="020B0604030504040204" pitchFamily="34" charset="-128"/>
              </a:rPr>
              <a:t>アプリのユーザ認証では、セキュリティ上の課題や使い勝手の課題が存在し、</a:t>
            </a:r>
            <a:br>
              <a:rPr lang="en-US" altLang="ja-JP" sz="2000" kern="0" dirty="0">
                <a:latin typeface="Meiryo UI" panose="020B0604030504040204" pitchFamily="34" charset="-128"/>
                <a:ea typeface="Meiryo UI" panose="020B0604030504040204" pitchFamily="34" charset="-128"/>
              </a:rPr>
            </a:br>
            <a:r>
              <a:rPr lang="ja-JP" altLang="en-US" sz="2000" kern="0">
                <a:latin typeface="Meiryo UI" panose="020B0604030504040204" pitchFamily="34" charset="-128"/>
                <a:ea typeface="Meiryo UI" panose="020B0604030504040204" pitchFamily="34" charset="-128"/>
              </a:rPr>
              <a:t>それらを公開鍵暗号方式や高度なハードウェアを使って解決する方法を</a:t>
            </a:r>
            <a:r>
              <a:rPr lang="en-US" altLang="ja-JP" sz="2000" kern="0" dirty="0">
                <a:latin typeface="Meiryo UI" panose="020B0604030504040204" pitchFamily="34" charset="-128"/>
                <a:ea typeface="Meiryo UI" panose="020B0604030504040204" pitchFamily="34" charset="-128"/>
              </a:rPr>
              <a:t>FIDO2</a:t>
            </a:r>
            <a:r>
              <a:rPr lang="ja-JP" altLang="en-US" sz="2000" kern="0">
                <a:latin typeface="Meiryo UI" panose="020B0604030504040204" pitchFamily="34" charset="-128"/>
                <a:ea typeface="Meiryo UI" panose="020B0604030504040204" pitchFamily="34" charset="-128"/>
              </a:rPr>
              <a:t>は業界標準として規定しています。</a:t>
            </a:r>
            <a:endParaRPr lang="en-US" altLang="ja-JP" sz="1050" kern="0" dirty="0">
              <a:latin typeface="Meiryo UI" panose="020B0604030504040204" pitchFamily="34" charset="-128"/>
              <a:ea typeface="Meiryo UI" panose="020B0604030504040204" pitchFamily="34" charset="-128"/>
            </a:endParaRPr>
          </a:p>
        </p:txBody>
      </p:sp>
      <p:sp>
        <p:nvSpPr>
          <p:cNvPr id="4" name="角丸四角形 3">
            <a:extLst>
              <a:ext uri="{FF2B5EF4-FFF2-40B4-BE49-F238E27FC236}">
                <a16:creationId xmlns:a16="http://schemas.microsoft.com/office/drawing/2014/main" id="{76E7675F-8FC7-5B49-98F8-BD6BDBED1C42}"/>
              </a:ext>
            </a:extLst>
          </p:cNvPr>
          <p:cNvSpPr/>
          <p:nvPr/>
        </p:nvSpPr>
        <p:spPr bwMode="auto">
          <a:xfrm>
            <a:off x="1034902" y="2174884"/>
            <a:ext cx="4338482" cy="1883212"/>
          </a:xfrm>
          <a:prstGeom prst="roundRect">
            <a:avLst>
              <a:gd name="adj" fmla="val 12928"/>
            </a:avLst>
          </a:prstGeom>
          <a:solidFill>
            <a:srgbClr val="FFFFFF"/>
          </a:solidFill>
          <a:ln w="5715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en-US" altLang="ja-JP" sz="2400" kern="0" dirty="0">
                <a:solidFill>
                  <a:srgbClr val="FF0000"/>
                </a:solidFill>
                <a:latin typeface="Meiryo UI" panose="020B0604030504040204" pitchFamily="50" charset="-128"/>
                <a:ea typeface="Meiryo UI" panose="020B0604030504040204" pitchFamily="50" charset="-128"/>
              </a:rPr>
              <a:t>①</a:t>
            </a:r>
            <a:r>
              <a:rPr kumimoji="1" lang="ja-JP" altLang="en-US" sz="2400" kern="0">
                <a:solidFill>
                  <a:srgbClr val="FF0000"/>
                </a:solidFill>
                <a:latin typeface="Meiryo UI" panose="020B0604030504040204" pitchFamily="50" charset="-128"/>
                <a:ea typeface="Meiryo UI" panose="020B0604030504040204" pitchFamily="50" charset="-128"/>
              </a:rPr>
              <a:t>セキュリティ上の課題</a:t>
            </a:r>
            <a:endParaRPr kumimoji="1" lang="en-US" altLang="ja-JP" sz="2000" kern="0" dirty="0">
              <a:solidFill>
                <a:srgbClr val="FF0000"/>
              </a:solidFill>
              <a:latin typeface="Meiryo UI" panose="020B0604030504040204" pitchFamily="50" charset="-128"/>
              <a:ea typeface="Meiryo UI" panose="020B0604030504040204" pitchFamily="50" charset="-128"/>
            </a:endParaRPr>
          </a:p>
          <a:p>
            <a:pPr marL="230187" lvl="1"/>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30187" lvl="1"/>
            <a:r>
              <a:rPr kumimoji="1" lang="ja-JP" altLang="en-US" sz="1600" b="0" kern="0">
                <a:solidFill>
                  <a:srgbClr val="000000"/>
                </a:solidFill>
                <a:latin typeface="Meiryo UI" panose="020B0604030504040204" pitchFamily="50" charset="-128"/>
                <a:ea typeface="Meiryo UI" panose="020B0604030504040204" pitchFamily="50" charset="-128"/>
              </a:rPr>
              <a:t>パスワードログインをベースとしており、</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マルウェア感染やフィッシング攻撃などによる</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パスワード漏洩が絶えない。ワンタイムパスワードによる二段階認証もフィッシング攻撃をうける。</a:t>
            </a:r>
            <a:endParaRPr kumimoji="1" lang="en-US" altLang="ja-JP" sz="1600" b="0" kern="0" dirty="0">
              <a:solidFill>
                <a:srgbClr val="000000"/>
              </a:solidFill>
              <a:latin typeface="Meiryo UI" panose="020B0604030504040204" pitchFamily="50" charset="-128"/>
              <a:ea typeface="Meiryo UI" panose="020B0604030504040204" pitchFamily="50" charset="-128"/>
            </a:endParaRPr>
          </a:p>
        </p:txBody>
      </p:sp>
      <p:sp>
        <p:nvSpPr>
          <p:cNvPr id="5" name="角丸四角形 4">
            <a:extLst>
              <a:ext uri="{FF2B5EF4-FFF2-40B4-BE49-F238E27FC236}">
                <a16:creationId xmlns:a16="http://schemas.microsoft.com/office/drawing/2014/main" id="{E7A13F71-B96C-B84E-A16B-8DC6654A7B88}"/>
              </a:ext>
            </a:extLst>
          </p:cNvPr>
          <p:cNvSpPr/>
          <p:nvPr/>
        </p:nvSpPr>
        <p:spPr bwMode="auto">
          <a:xfrm>
            <a:off x="1016900" y="4451510"/>
            <a:ext cx="4356944" cy="1739195"/>
          </a:xfrm>
          <a:prstGeom prst="roundRect">
            <a:avLst>
              <a:gd name="adj" fmla="val 12928"/>
            </a:avLst>
          </a:prstGeom>
          <a:solidFill>
            <a:srgbClr val="FFFFFF"/>
          </a:solidFill>
          <a:ln w="5715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en-US" altLang="ja-JP" sz="2400" kern="0" dirty="0">
                <a:solidFill>
                  <a:srgbClr val="FF0000"/>
                </a:solidFill>
                <a:latin typeface="Meiryo UI" panose="020B0604030504040204" pitchFamily="50" charset="-128"/>
                <a:ea typeface="Meiryo UI" panose="020B0604030504040204" pitchFamily="50" charset="-128"/>
              </a:rPr>
              <a:t>②</a:t>
            </a:r>
            <a:r>
              <a:rPr kumimoji="1" lang="ja-JP" altLang="en-US" sz="2400" kern="0">
                <a:solidFill>
                  <a:srgbClr val="FF0000"/>
                </a:solidFill>
                <a:latin typeface="Meiryo UI" panose="020B0604030504040204" pitchFamily="50" charset="-128"/>
                <a:ea typeface="Meiryo UI" panose="020B0604030504040204" pitchFamily="50" charset="-128"/>
              </a:rPr>
              <a:t>使い勝手の課題</a:t>
            </a:r>
            <a:endParaRPr kumimoji="1" lang="en-US" altLang="ja-JP" sz="2400" kern="0" dirty="0">
              <a:solidFill>
                <a:srgbClr val="FF0000"/>
              </a:solidFill>
              <a:latin typeface="Meiryo UI" panose="020B0604030504040204" pitchFamily="50" charset="-128"/>
              <a:ea typeface="Meiryo UI" panose="020B0604030504040204" pitchFamily="50" charset="-128"/>
            </a:endParaRPr>
          </a:p>
          <a:p>
            <a:pPr marL="230187" lvl="1"/>
            <a:endParaRPr kumimoji="1" lang="en-US" altLang="ja-JP" sz="800" b="0" kern="0" dirty="0">
              <a:solidFill>
                <a:srgbClr val="000000"/>
              </a:solidFill>
              <a:latin typeface="Meiryo UI" panose="020B0604030504040204" pitchFamily="50" charset="-128"/>
              <a:ea typeface="Meiryo UI" panose="020B0604030504040204" pitchFamily="50" charset="-128"/>
            </a:endParaRPr>
          </a:p>
          <a:p>
            <a:pPr marL="230187" lvl="1"/>
            <a:r>
              <a:rPr kumimoji="1" lang="ja-JP" altLang="en-US" sz="1600" b="0" kern="0">
                <a:solidFill>
                  <a:srgbClr val="000000"/>
                </a:solidFill>
                <a:latin typeface="Meiryo UI" panose="020B0604030504040204" pitchFamily="50" charset="-128"/>
                <a:ea typeface="Meiryo UI" panose="020B0604030504040204" pitchFamily="50" charset="-128"/>
              </a:rPr>
              <a:t>ログインのたびにパスワード入力を</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求められたり、送金等の重要処理のたび</a:t>
            </a:r>
            <a:br>
              <a:rPr kumimoji="1" lang="en-US" altLang="ja-JP" sz="1600" b="0" kern="0" dirty="0">
                <a:solidFill>
                  <a:srgbClr val="000000"/>
                </a:solidFill>
                <a:latin typeface="Meiryo UI" panose="020B0604030504040204" pitchFamily="50" charset="-128"/>
                <a:ea typeface="Meiryo UI" panose="020B0604030504040204" pitchFamily="50" charset="-128"/>
              </a:rPr>
            </a:br>
            <a:r>
              <a:rPr kumimoji="1" lang="ja-JP" altLang="en-US" sz="1600" b="0" kern="0">
                <a:solidFill>
                  <a:srgbClr val="000000"/>
                </a:solidFill>
                <a:latin typeface="Meiryo UI" panose="020B0604030504040204" pitchFamily="50" charset="-128"/>
                <a:ea typeface="Meiryo UI" panose="020B0604030504040204" pitchFamily="50" charset="-128"/>
              </a:rPr>
              <a:t>二段階認証が必要で、利用者をイライラさせたり、利用者がパスワードを忘れてしまうことがある。</a:t>
            </a:r>
            <a:endParaRPr kumimoji="1" lang="en-US" altLang="ja-JP" sz="1600" b="0" kern="0" dirty="0">
              <a:solidFill>
                <a:srgbClr val="000000"/>
              </a:solidFill>
              <a:latin typeface="Meiryo UI" panose="020B0604030504040204" pitchFamily="50" charset="-128"/>
              <a:ea typeface="Meiryo UI" panose="020B0604030504040204" pitchFamily="50" charset="-128"/>
            </a:endParaRPr>
          </a:p>
        </p:txBody>
      </p:sp>
      <p:sp>
        <p:nvSpPr>
          <p:cNvPr id="6" name="角丸四角形 5">
            <a:extLst>
              <a:ext uri="{FF2B5EF4-FFF2-40B4-BE49-F238E27FC236}">
                <a16:creationId xmlns:a16="http://schemas.microsoft.com/office/drawing/2014/main" id="{C396EE61-A5DE-364F-AA7C-A68EBC42437A}"/>
              </a:ext>
            </a:extLst>
          </p:cNvPr>
          <p:cNvSpPr/>
          <p:nvPr/>
        </p:nvSpPr>
        <p:spPr bwMode="auto">
          <a:xfrm>
            <a:off x="5947509" y="2158257"/>
            <a:ext cx="4503571" cy="2177027"/>
          </a:xfrm>
          <a:prstGeom prst="roundRect">
            <a:avLst>
              <a:gd name="adj" fmla="val 9685"/>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ja-JP" altLang="en-US" sz="2400" kern="0">
                <a:solidFill>
                  <a:srgbClr val="0000FF"/>
                </a:solidFill>
                <a:latin typeface="Meiryo UI" panose="020B0604030504040204" pitchFamily="50" charset="-128"/>
                <a:ea typeface="Meiryo UI" panose="020B0604030504040204" pitchFamily="50" charset="-128"/>
              </a:rPr>
              <a:t>認証機</a:t>
            </a:r>
            <a:r>
              <a:rPr kumimoji="1" lang="ja-JP" altLang="en-US" sz="2400" b="0" kern="0">
                <a:solidFill>
                  <a:srgbClr val="0000FF"/>
                </a:solidFill>
                <a:latin typeface="Meiryo UI" panose="020B0604030504040204" pitchFamily="50" charset="-128"/>
                <a:ea typeface="Meiryo UI" panose="020B0604030504040204" pitchFamily="50" charset="-128"/>
              </a:rPr>
              <a:t>によるキーペア生成と保管</a:t>
            </a:r>
            <a:endParaRPr kumimoji="1" lang="en-US" altLang="ja-JP" sz="2400" b="0" kern="0" dirty="0">
              <a:solidFill>
                <a:srgbClr val="0000FF"/>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FF"/>
              </a:solidFill>
              <a:latin typeface="Meiryo UI" panose="020B0604030504040204" pitchFamily="50" charset="-128"/>
              <a:ea typeface="Meiryo UI" panose="020B0604030504040204" pitchFamily="50" charset="-128"/>
            </a:endParaRPr>
          </a:p>
          <a:p>
            <a:pPr algn="l"/>
            <a:r>
              <a:rPr kumimoji="1" lang="en-US" altLang="ja-JP" sz="1600" b="0" kern="0" dirty="0">
                <a:latin typeface="Meiryo UI" panose="020B0604030504040204" pitchFamily="50" charset="-128"/>
                <a:ea typeface="Meiryo UI" panose="020B0604030504040204" pitchFamily="50" charset="-128"/>
              </a:rPr>
              <a:t>USB</a:t>
            </a:r>
            <a:r>
              <a:rPr kumimoji="1" lang="ja-JP" altLang="en-US" sz="1600" b="0" kern="0">
                <a:latin typeface="Meiryo UI" panose="020B0604030504040204" pitchFamily="50" charset="-128"/>
                <a:ea typeface="Meiryo UI" panose="020B0604030504040204" pitchFamily="50" charset="-128"/>
              </a:rPr>
              <a:t>ドングル型やスマホ内蔵型で</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提供される認証機は、公開鍵</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暗号方式で生成されたキーペアを</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使い認証を行う。認証機は、署名は</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可能だが、秘密鍵はいかなる方法でも取り出せない</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特徴があり、これにより認証情報の漏洩を防ぐ。</a:t>
            </a:r>
            <a:endParaRPr kumimoji="1" lang="en-US" altLang="ja-JP" sz="1600" b="0" kern="0" dirty="0">
              <a:latin typeface="Meiryo UI" panose="020B0604030504040204" pitchFamily="50" charset="-128"/>
              <a:ea typeface="Meiryo UI" panose="020B0604030504040204" pitchFamily="50" charset="-128"/>
            </a:endParaRPr>
          </a:p>
        </p:txBody>
      </p:sp>
      <p:pic>
        <p:nvPicPr>
          <p:cNvPr id="7" name="図 6" descr="黒い背景と白い文字&#10;&#10;自動的に生成された説明">
            <a:extLst>
              <a:ext uri="{FF2B5EF4-FFF2-40B4-BE49-F238E27FC236}">
                <a16:creationId xmlns:a16="http://schemas.microsoft.com/office/drawing/2014/main" id="{B69A412E-975B-434B-B339-FBEF9683CAF2}"/>
              </a:ext>
            </a:extLst>
          </p:cNvPr>
          <p:cNvPicPr>
            <a:picLocks noChangeAspect="1"/>
          </p:cNvPicPr>
          <p:nvPr/>
        </p:nvPicPr>
        <p:blipFill>
          <a:blip r:embed="rId2"/>
          <a:stretch>
            <a:fillRect/>
          </a:stretch>
        </p:blipFill>
        <p:spPr>
          <a:xfrm>
            <a:off x="4365272" y="2374281"/>
            <a:ext cx="798095" cy="798095"/>
          </a:xfrm>
          <a:prstGeom prst="rect">
            <a:avLst/>
          </a:prstGeom>
        </p:spPr>
      </p:pic>
      <p:pic>
        <p:nvPicPr>
          <p:cNvPr id="8" name="図 7" descr="黒い背景と白い文字&#10;&#10;自動的に生成された説明">
            <a:extLst>
              <a:ext uri="{FF2B5EF4-FFF2-40B4-BE49-F238E27FC236}">
                <a16:creationId xmlns:a16="http://schemas.microsoft.com/office/drawing/2014/main" id="{4F1CDE4D-6E7A-9440-9F73-6E7D1B2FB905}"/>
              </a:ext>
            </a:extLst>
          </p:cNvPr>
          <p:cNvPicPr>
            <a:picLocks noChangeAspect="1"/>
          </p:cNvPicPr>
          <p:nvPr/>
        </p:nvPicPr>
        <p:blipFill>
          <a:blip r:embed="rId3"/>
          <a:stretch>
            <a:fillRect/>
          </a:stretch>
        </p:blipFill>
        <p:spPr>
          <a:xfrm>
            <a:off x="4149248" y="4550340"/>
            <a:ext cx="1080120" cy="704261"/>
          </a:xfrm>
          <a:prstGeom prst="rect">
            <a:avLst/>
          </a:prstGeom>
        </p:spPr>
      </p:pic>
      <p:sp>
        <p:nvSpPr>
          <p:cNvPr id="9" name="正方形/長方形 8">
            <a:extLst>
              <a:ext uri="{FF2B5EF4-FFF2-40B4-BE49-F238E27FC236}">
                <a16:creationId xmlns:a16="http://schemas.microsoft.com/office/drawing/2014/main" id="{3D90A0C3-67A6-3944-B87A-864C5511BB4C}"/>
              </a:ext>
            </a:extLst>
          </p:cNvPr>
          <p:cNvSpPr/>
          <p:nvPr/>
        </p:nvSpPr>
        <p:spPr>
          <a:xfrm>
            <a:off x="1334022" y="1690205"/>
            <a:ext cx="3751330" cy="461665"/>
          </a:xfrm>
          <a:prstGeom prst="rect">
            <a:avLst/>
          </a:prstGeom>
        </p:spPr>
        <p:txBody>
          <a:bodyPr wrap="square">
            <a:spAutoFit/>
          </a:bodyPr>
          <a:lstStyle/>
          <a:p>
            <a:r>
              <a:rPr kumimoji="1" lang="ja-JP" altLang="en-US" sz="2400" kern="0">
                <a:solidFill>
                  <a:srgbClr val="FF0000"/>
                </a:solidFill>
                <a:latin typeface="Meiryo UI" panose="020B0604030504040204" pitchFamily="50" charset="-128"/>
                <a:ea typeface="Meiryo UI" panose="020B0604030504040204" pitchFamily="50" charset="-128"/>
              </a:rPr>
              <a:t>ユーザログインにおける課題</a:t>
            </a:r>
            <a:endParaRPr kumimoji="1" lang="en-US" altLang="ja-JP" sz="2400" kern="0" dirty="0">
              <a:solidFill>
                <a:srgbClr val="FF0000"/>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3AE09BC1-9D19-0D4B-97A6-88D4D6C94117}"/>
              </a:ext>
            </a:extLst>
          </p:cNvPr>
          <p:cNvSpPr/>
          <p:nvPr/>
        </p:nvSpPr>
        <p:spPr>
          <a:xfrm>
            <a:off x="6273484" y="1696592"/>
            <a:ext cx="3751330"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FIDO2</a:t>
            </a:r>
            <a:r>
              <a:rPr kumimoji="1" lang="ja-JP" altLang="en-US" sz="2400" kern="0">
                <a:solidFill>
                  <a:srgbClr val="0000FF"/>
                </a:solidFill>
                <a:latin typeface="Meiryo UI" panose="020B0604030504040204" pitchFamily="50" charset="-128"/>
                <a:ea typeface="Meiryo UI" panose="020B0604030504040204" pitchFamily="50" charset="-128"/>
              </a:rPr>
              <a:t>における解決方法</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sp>
        <p:nvSpPr>
          <p:cNvPr id="11" name="右矢印 10">
            <a:extLst>
              <a:ext uri="{FF2B5EF4-FFF2-40B4-BE49-F238E27FC236}">
                <a16:creationId xmlns:a16="http://schemas.microsoft.com/office/drawing/2014/main" id="{238677A6-CA69-1D47-ADCD-976B34374704}"/>
              </a:ext>
            </a:extLst>
          </p:cNvPr>
          <p:cNvSpPr/>
          <p:nvPr/>
        </p:nvSpPr>
        <p:spPr bwMode="auto">
          <a:xfrm>
            <a:off x="5461456" y="2950345"/>
            <a:ext cx="448112" cy="864096"/>
          </a:xfrm>
          <a:prstGeom prst="rightArrow">
            <a:avLst/>
          </a:prstGeom>
          <a:solidFill>
            <a:srgbClr val="0000FF"/>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indent="-82550" algn="l">
              <a:buFont typeface="Arial" pitchFamily="34" charset="0"/>
              <a:buChar char="•"/>
            </a:pPr>
            <a:endParaRPr kumimoji="1" lang="ja-JP" altLang="en-US" sz="1000" b="0" kern="0" dirty="0">
              <a:solidFill>
                <a:srgbClr val="000000"/>
              </a:solidFill>
              <a:latin typeface="Meiryo UI" panose="020B0604030504040204" pitchFamily="50" charset="-128"/>
              <a:ea typeface="Meiryo UI" panose="020B0604030504040204" pitchFamily="50" charset="-128"/>
            </a:endParaRPr>
          </a:p>
        </p:txBody>
      </p:sp>
      <p:sp>
        <p:nvSpPr>
          <p:cNvPr id="12" name="角丸四角形 11">
            <a:extLst>
              <a:ext uri="{FF2B5EF4-FFF2-40B4-BE49-F238E27FC236}">
                <a16:creationId xmlns:a16="http://schemas.microsoft.com/office/drawing/2014/main" id="{BE2AFAF2-097F-164B-8714-7227239F1826}"/>
              </a:ext>
            </a:extLst>
          </p:cNvPr>
          <p:cNvSpPr/>
          <p:nvPr/>
        </p:nvSpPr>
        <p:spPr bwMode="auto">
          <a:xfrm>
            <a:off x="5926883" y="4448809"/>
            <a:ext cx="4503571" cy="1921916"/>
          </a:xfrm>
          <a:prstGeom prst="roundRect">
            <a:avLst>
              <a:gd name="adj" fmla="val 10424"/>
            </a:avLst>
          </a:prstGeom>
          <a:solidFill>
            <a:srgbClr val="FFFFFF"/>
          </a:solidFill>
          <a:ln w="57150" cap="flat" cmpd="sng" algn="ctr">
            <a:solidFill>
              <a:srgbClr val="0000FF"/>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l"/>
            <a:r>
              <a:rPr kumimoji="1" lang="ja-JP" altLang="en-US" sz="2400" kern="0">
                <a:solidFill>
                  <a:srgbClr val="0000FF"/>
                </a:solidFill>
                <a:latin typeface="Meiryo UI" panose="020B0604030504040204" pitchFamily="50" charset="-128"/>
                <a:ea typeface="Meiryo UI" panose="020B0604030504040204" pitchFamily="50" charset="-128"/>
              </a:rPr>
              <a:t>生体認証</a:t>
            </a:r>
            <a:r>
              <a:rPr kumimoji="1" lang="ja-JP" altLang="en-US" sz="2400" b="0" kern="0">
                <a:solidFill>
                  <a:srgbClr val="0000FF"/>
                </a:solidFill>
                <a:latin typeface="Meiryo UI" panose="020B0604030504040204" pitchFamily="50" charset="-128"/>
                <a:ea typeface="Meiryo UI" panose="020B0604030504040204" pitchFamily="50" charset="-128"/>
              </a:rPr>
              <a:t>ログイン</a:t>
            </a:r>
            <a:endParaRPr kumimoji="1" lang="en-US" altLang="ja-JP" sz="2400" b="0" kern="0" dirty="0">
              <a:solidFill>
                <a:srgbClr val="0000FF"/>
              </a:solidFill>
              <a:latin typeface="Meiryo UI" panose="020B0604030504040204" pitchFamily="50" charset="-128"/>
              <a:ea typeface="Meiryo UI" panose="020B0604030504040204" pitchFamily="50" charset="-128"/>
            </a:endParaRPr>
          </a:p>
          <a:p>
            <a:pPr algn="l"/>
            <a:endParaRPr kumimoji="1" lang="en-US" altLang="ja-JP" sz="800" b="0" kern="0" dirty="0">
              <a:solidFill>
                <a:srgbClr val="0000FF"/>
              </a:solidFill>
              <a:latin typeface="Meiryo UI" panose="020B0604030504040204" pitchFamily="50" charset="-128"/>
              <a:ea typeface="Meiryo UI" panose="020B0604030504040204" pitchFamily="50" charset="-128"/>
            </a:endParaRPr>
          </a:p>
          <a:p>
            <a:pPr algn="l"/>
            <a:r>
              <a:rPr kumimoji="1" lang="ja-JP" altLang="en-US" sz="1600" b="0" kern="0">
                <a:latin typeface="Meiryo UI" panose="020B0604030504040204" pitchFamily="50" charset="-128"/>
                <a:ea typeface="Meiryo UI" panose="020B0604030504040204" pitchFamily="50" charset="-128"/>
              </a:rPr>
              <a:t>指紋や顔認証といった生体情報を</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使い認証機のキーペア生成や署名を行うことにより、</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キーボードを使ったパスワード入力より簡単にすばやく</a:t>
            </a:r>
            <a:br>
              <a:rPr kumimoji="1" lang="en-US" altLang="ja-JP" sz="1600" b="0" kern="0" dirty="0">
                <a:latin typeface="Meiryo UI" panose="020B0604030504040204" pitchFamily="50" charset="-128"/>
                <a:ea typeface="Meiryo UI" panose="020B0604030504040204" pitchFamily="50" charset="-128"/>
              </a:rPr>
            </a:br>
            <a:r>
              <a:rPr kumimoji="1" lang="ja-JP" altLang="en-US" sz="1600" b="0" kern="0">
                <a:latin typeface="Meiryo UI" panose="020B0604030504040204" pitchFamily="50" charset="-128"/>
                <a:ea typeface="Meiryo UI" panose="020B0604030504040204" pitchFamily="50" charset="-128"/>
              </a:rPr>
              <a:t>ログインを行うことができ、ユーザのストレスを低減する。また、パスワードを覚える必要もない。</a:t>
            </a:r>
            <a:endParaRPr kumimoji="1" lang="en-US" altLang="ja-JP" sz="1600" b="0" kern="0" dirty="0">
              <a:latin typeface="Meiryo UI" panose="020B0604030504040204" pitchFamily="50" charset="-128"/>
              <a:ea typeface="Meiryo UI" panose="020B0604030504040204" pitchFamily="50" charset="-128"/>
            </a:endParaRPr>
          </a:p>
        </p:txBody>
      </p:sp>
      <p:pic>
        <p:nvPicPr>
          <p:cNvPr id="13" name="図 12" descr="黒い背景と白い文字&#10;&#10;自動的に生成された説明">
            <a:extLst>
              <a:ext uri="{FF2B5EF4-FFF2-40B4-BE49-F238E27FC236}">
                <a16:creationId xmlns:a16="http://schemas.microsoft.com/office/drawing/2014/main" id="{62A28D9C-DCAA-7645-9BBE-77FCADEF1EDD}"/>
              </a:ext>
            </a:extLst>
          </p:cNvPr>
          <p:cNvPicPr>
            <a:picLocks noChangeAspect="1"/>
          </p:cNvPicPr>
          <p:nvPr/>
        </p:nvPicPr>
        <p:blipFill>
          <a:blip r:embed="rId4"/>
          <a:stretch>
            <a:fillRect/>
          </a:stretch>
        </p:blipFill>
        <p:spPr>
          <a:xfrm>
            <a:off x="8860992" y="4514335"/>
            <a:ext cx="1444940" cy="740265"/>
          </a:xfrm>
          <a:prstGeom prst="rect">
            <a:avLst/>
          </a:prstGeom>
        </p:spPr>
      </p:pic>
      <p:pic>
        <p:nvPicPr>
          <p:cNvPr id="14" name="図 13" descr="黒い背景と白い文字&#10;&#10;自動的に生成された説明">
            <a:extLst>
              <a:ext uri="{FF2B5EF4-FFF2-40B4-BE49-F238E27FC236}">
                <a16:creationId xmlns:a16="http://schemas.microsoft.com/office/drawing/2014/main" id="{149A3CBA-632E-8A47-BCB1-50C86AB99ADA}"/>
              </a:ext>
            </a:extLst>
          </p:cNvPr>
          <p:cNvPicPr>
            <a:picLocks noChangeAspect="1"/>
          </p:cNvPicPr>
          <p:nvPr/>
        </p:nvPicPr>
        <p:blipFill>
          <a:blip r:embed="rId5"/>
          <a:stretch>
            <a:fillRect/>
          </a:stretch>
        </p:blipFill>
        <p:spPr>
          <a:xfrm>
            <a:off x="9282165" y="2745326"/>
            <a:ext cx="771739" cy="930002"/>
          </a:xfrm>
          <a:prstGeom prst="rect">
            <a:avLst/>
          </a:prstGeom>
        </p:spPr>
      </p:pic>
      <p:sp>
        <p:nvSpPr>
          <p:cNvPr id="15" name="右矢印 14">
            <a:extLst>
              <a:ext uri="{FF2B5EF4-FFF2-40B4-BE49-F238E27FC236}">
                <a16:creationId xmlns:a16="http://schemas.microsoft.com/office/drawing/2014/main" id="{F39BB7DD-005C-6A43-9FAD-32A4B0FC9BD0}"/>
              </a:ext>
            </a:extLst>
          </p:cNvPr>
          <p:cNvSpPr/>
          <p:nvPr/>
        </p:nvSpPr>
        <p:spPr bwMode="auto">
          <a:xfrm>
            <a:off x="5445392" y="4984211"/>
            <a:ext cx="448112" cy="864096"/>
          </a:xfrm>
          <a:prstGeom prst="rightArrow">
            <a:avLst/>
          </a:prstGeom>
          <a:solidFill>
            <a:srgbClr val="0000FF"/>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indent="-82550" algn="l">
              <a:buFont typeface="Arial" pitchFamily="34" charset="0"/>
              <a:buChar char="•"/>
            </a:pPr>
            <a:endParaRPr kumimoji="1" lang="ja-JP" altLang="en-US" sz="1000" b="0" kern="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77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のしくみ</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604161" y="667133"/>
            <a:ext cx="10923666" cy="884079"/>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ja-JP" altLang="en-US" sz="2000">
                <a:latin typeface="Meiryo UI" panose="020B0604030504040204" pitchFamily="34" charset="-128"/>
                <a:ea typeface="Meiryo UI" panose="020B0604030504040204" pitchFamily="34" charset="-128"/>
              </a:rPr>
              <a:t>一般的に</a:t>
            </a:r>
            <a:r>
              <a:rPr lang="en" altLang="ja-JP" sz="2000" dirty="0">
                <a:latin typeface="Meiryo UI" panose="020B0604030504040204" pitchFamily="34" charset="-128"/>
                <a:ea typeface="Meiryo UI" panose="020B0604030504040204" pitchFamily="34" charset="-128"/>
              </a:rPr>
              <a:t>Web</a:t>
            </a:r>
            <a:r>
              <a:rPr lang="ja-JP" altLang="en-US" sz="2000">
                <a:latin typeface="Meiryo UI" panose="020B0604030504040204" pitchFamily="34" charset="-128"/>
                <a:ea typeface="Meiryo UI" panose="020B0604030504040204" pitchFamily="34" charset="-128"/>
              </a:rPr>
              <a:t>サービスの認証プロセスは「ユーザ登録」と「ユーザログイン」の２フェーズに分かれ</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認証も</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これと同じく「</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登録」と「</a:t>
            </a:r>
            <a:r>
              <a:rPr lang="en"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ログイン」からなります。</a:t>
            </a:r>
            <a:endParaRPr lang="ja-JP" altLang="en-US" sz="2400" kern="0" dirty="0">
              <a:latin typeface="Meiryo UI" panose="020B0604030504040204" pitchFamily="34" charset="-128"/>
              <a:ea typeface="Meiryo UI" panose="020B0604030504040204" pitchFamily="34" charset="-128"/>
              <a:cs typeface="Meiryo"/>
            </a:endParaRPr>
          </a:p>
        </p:txBody>
      </p:sp>
      <p:sp>
        <p:nvSpPr>
          <p:cNvPr id="4" name="正方形/長方形 3">
            <a:extLst>
              <a:ext uri="{FF2B5EF4-FFF2-40B4-BE49-F238E27FC236}">
                <a16:creationId xmlns:a16="http://schemas.microsoft.com/office/drawing/2014/main" id="{103E9516-E387-3F47-A3F7-558F67611EA5}"/>
              </a:ext>
            </a:extLst>
          </p:cNvPr>
          <p:cNvSpPr/>
          <p:nvPr/>
        </p:nvSpPr>
        <p:spPr>
          <a:xfrm>
            <a:off x="1820227" y="1349849"/>
            <a:ext cx="1862960"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a:t>
            </a:r>
            <a:r>
              <a:rPr kumimoji="1" lang="ja-JP" altLang="en-US" sz="2400" kern="0">
                <a:solidFill>
                  <a:srgbClr val="0000FF"/>
                </a:solidFill>
                <a:latin typeface="Meiryo UI" panose="020B0604030504040204" pitchFamily="50" charset="-128"/>
                <a:ea typeface="Meiryo UI" panose="020B0604030504040204" pitchFamily="50" charset="-128"/>
              </a:rPr>
              <a:t>登録</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42DF379E-0254-2245-8165-2AFFE5FFACBB}"/>
              </a:ext>
            </a:extLst>
          </p:cNvPr>
          <p:cNvSpPr/>
          <p:nvPr/>
        </p:nvSpPr>
        <p:spPr>
          <a:xfrm>
            <a:off x="7379764" y="1304243"/>
            <a:ext cx="2253858" cy="461665"/>
          </a:xfrm>
          <a:prstGeom prst="rect">
            <a:avLst/>
          </a:prstGeom>
        </p:spPr>
        <p:txBody>
          <a:bodyPr wrap="square">
            <a:spAutoFit/>
          </a:bodyPr>
          <a:lstStyle/>
          <a:p>
            <a:pPr algn="ctr"/>
            <a:r>
              <a:rPr kumimoji="1" lang="en-US" altLang="ja-JP" sz="2400" kern="0" dirty="0">
                <a:solidFill>
                  <a:srgbClr val="0000FF"/>
                </a:solidFill>
                <a:latin typeface="Meiryo UI" panose="020B0604030504040204" pitchFamily="50" charset="-128"/>
                <a:ea typeface="Meiryo UI" panose="020B0604030504040204" pitchFamily="50" charset="-128"/>
              </a:rPr>
              <a:t>FIDO</a:t>
            </a:r>
            <a:r>
              <a:rPr kumimoji="1" lang="ja-JP" altLang="en-US" sz="2400" kern="0">
                <a:solidFill>
                  <a:srgbClr val="0000FF"/>
                </a:solidFill>
                <a:latin typeface="Meiryo UI" panose="020B0604030504040204" pitchFamily="50" charset="-128"/>
                <a:ea typeface="Meiryo UI" panose="020B0604030504040204" pitchFamily="50" charset="-128"/>
              </a:rPr>
              <a:t>ログイン</a:t>
            </a:r>
            <a:endParaRPr kumimoji="1" lang="en-US" altLang="ja-JP" sz="2400" kern="0" dirty="0">
              <a:solidFill>
                <a:srgbClr val="0000FF"/>
              </a:solidFill>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35126168-CCCB-FE41-B799-E2FA6BC84121}"/>
              </a:ext>
            </a:extLst>
          </p:cNvPr>
          <p:cNvPicPr>
            <a:picLocks noChangeAspect="1"/>
          </p:cNvPicPr>
          <p:nvPr/>
        </p:nvPicPr>
        <p:blipFill>
          <a:blip r:embed="rId3"/>
          <a:stretch>
            <a:fillRect/>
          </a:stretch>
        </p:blipFill>
        <p:spPr>
          <a:xfrm>
            <a:off x="3530490" y="2321992"/>
            <a:ext cx="1451008" cy="1782667"/>
          </a:xfrm>
          <a:prstGeom prst="rect">
            <a:avLst/>
          </a:prstGeom>
        </p:spPr>
      </p:pic>
      <p:pic>
        <p:nvPicPr>
          <p:cNvPr id="7" name="図 6">
            <a:extLst>
              <a:ext uri="{FF2B5EF4-FFF2-40B4-BE49-F238E27FC236}">
                <a16:creationId xmlns:a16="http://schemas.microsoft.com/office/drawing/2014/main" id="{6171C81E-7BC3-664C-AB31-1B84E643C91E}"/>
              </a:ext>
            </a:extLst>
          </p:cNvPr>
          <p:cNvPicPr>
            <a:picLocks noChangeAspect="1"/>
          </p:cNvPicPr>
          <p:nvPr/>
        </p:nvPicPr>
        <p:blipFill>
          <a:blip r:embed="rId4"/>
          <a:stretch>
            <a:fillRect/>
          </a:stretch>
        </p:blipFill>
        <p:spPr>
          <a:xfrm>
            <a:off x="3493810" y="4462148"/>
            <a:ext cx="1476840" cy="1762456"/>
          </a:xfrm>
          <a:prstGeom prst="rect">
            <a:avLst/>
          </a:prstGeom>
        </p:spPr>
      </p:pic>
      <p:pic>
        <p:nvPicPr>
          <p:cNvPr id="8" name="図 7" descr="テキスト, 挿絵 が含まれている画像&#10;&#10;自動的に生成された説明">
            <a:extLst>
              <a:ext uri="{FF2B5EF4-FFF2-40B4-BE49-F238E27FC236}">
                <a16:creationId xmlns:a16="http://schemas.microsoft.com/office/drawing/2014/main" id="{5531A0F2-641B-0B4C-9D23-93A3FAAE30CF}"/>
              </a:ext>
            </a:extLst>
          </p:cNvPr>
          <p:cNvPicPr>
            <a:picLocks noChangeAspect="1"/>
          </p:cNvPicPr>
          <p:nvPr/>
        </p:nvPicPr>
        <p:blipFill>
          <a:blip r:embed="rId5"/>
          <a:stretch>
            <a:fillRect/>
          </a:stretch>
        </p:blipFill>
        <p:spPr>
          <a:xfrm>
            <a:off x="975691" y="4462158"/>
            <a:ext cx="1482181" cy="1584166"/>
          </a:xfrm>
          <a:prstGeom prst="rect">
            <a:avLst/>
          </a:prstGeom>
        </p:spPr>
      </p:pic>
      <p:sp>
        <p:nvSpPr>
          <p:cNvPr id="9" name="テキスト ボックス 8">
            <a:extLst>
              <a:ext uri="{FF2B5EF4-FFF2-40B4-BE49-F238E27FC236}">
                <a16:creationId xmlns:a16="http://schemas.microsoft.com/office/drawing/2014/main" id="{620BB9C2-2BF7-B44C-BCAA-5C191F6D3BB9}"/>
              </a:ext>
            </a:extLst>
          </p:cNvPr>
          <p:cNvSpPr txBox="1"/>
          <p:nvPr/>
        </p:nvSpPr>
        <p:spPr>
          <a:xfrm>
            <a:off x="1368822" y="1844303"/>
            <a:ext cx="1107996" cy="369332"/>
          </a:xfrm>
          <a:prstGeom prst="rect">
            <a:avLst/>
          </a:prstGeom>
          <a:noFill/>
        </p:spPr>
        <p:txBody>
          <a:bodyPr wrap="none" rtlCol="0">
            <a:spAutoFit/>
          </a:bodyPr>
          <a:lstStyle/>
          <a:p>
            <a:r>
              <a:rPr kumimoji="1" lang="ja-JP" altLang="en-US" b="0">
                <a:latin typeface="Meiryo UI" panose="020B0604030504040204" pitchFamily="34" charset="-128"/>
                <a:ea typeface="Meiryo UI" panose="020B0604030504040204" pitchFamily="34" charset="-128"/>
              </a:rPr>
              <a:t>登録開始</a:t>
            </a:r>
          </a:p>
        </p:txBody>
      </p:sp>
      <p:cxnSp>
        <p:nvCxnSpPr>
          <p:cNvPr id="10" name="直線矢印コネクタ 9">
            <a:extLst>
              <a:ext uri="{FF2B5EF4-FFF2-40B4-BE49-F238E27FC236}">
                <a16:creationId xmlns:a16="http://schemas.microsoft.com/office/drawing/2014/main" id="{A94460B4-0857-8447-A515-9B74CB8A6C15}"/>
              </a:ext>
            </a:extLst>
          </p:cNvPr>
          <p:cNvCxnSpPr>
            <a:cxnSpLocks/>
          </p:cNvCxnSpPr>
          <p:nvPr/>
        </p:nvCxnSpPr>
        <p:spPr bwMode="auto">
          <a:xfrm>
            <a:off x="2692560" y="2948129"/>
            <a:ext cx="65479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1" name="テキスト ボックス 10">
            <a:extLst>
              <a:ext uri="{FF2B5EF4-FFF2-40B4-BE49-F238E27FC236}">
                <a16:creationId xmlns:a16="http://schemas.microsoft.com/office/drawing/2014/main" id="{A0186BD7-C117-2746-9D82-848E179BD475}"/>
              </a:ext>
            </a:extLst>
          </p:cNvPr>
          <p:cNvSpPr txBox="1"/>
          <p:nvPr/>
        </p:nvSpPr>
        <p:spPr>
          <a:xfrm>
            <a:off x="2853915" y="1772295"/>
            <a:ext cx="2626001" cy="584775"/>
          </a:xfrm>
          <a:prstGeom prst="rect">
            <a:avLst/>
          </a:prstGeom>
          <a:noFill/>
        </p:spPr>
        <p:txBody>
          <a:bodyPr wrap="square" rtlCol="0">
            <a:spAutoFit/>
          </a:bodyPr>
          <a:lstStyle/>
          <a:p>
            <a:pPr algn="ctr"/>
            <a:r>
              <a:rPr kumimoji="1" lang="ja-JP" altLang="en-US" sz="1600" b="0">
                <a:latin typeface="Meiryo UI" panose="020B0604030504040204" pitchFamily="34" charset="-128"/>
                <a:ea typeface="Meiryo UI" panose="020B0604030504040204" pitchFamily="34" charset="-128"/>
              </a:rPr>
              <a:t>生体認証で</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認証機のロック解除</a:t>
            </a:r>
          </a:p>
        </p:txBody>
      </p:sp>
      <p:cxnSp>
        <p:nvCxnSpPr>
          <p:cNvPr id="12" name="直線矢印コネクタ 11">
            <a:extLst>
              <a:ext uri="{FF2B5EF4-FFF2-40B4-BE49-F238E27FC236}">
                <a16:creationId xmlns:a16="http://schemas.microsoft.com/office/drawing/2014/main" id="{45416060-BBAF-694A-8394-700AD1E70EA3}"/>
              </a:ext>
            </a:extLst>
          </p:cNvPr>
          <p:cNvCxnSpPr>
            <a:cxnSpLocks/>
          </p:cNvCxnSpPr>
          <p:nvPr/>
        </p:nvCxnSpPr>
        <p:spPr bwMode="auto">
          <a:xfrm>
            <a:off x="4263553" y="3759207"/>
            <a:ext cx="17664" cy="6376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3" name="テキスト ボックス 12">
            <a:extLst>
              <a:ext uri="{FF2B5EF4-FFF2-40B4-BE49-F238E27FC236}">
                <a16:creationId xmlns:a16="http://schemas.microsoft.com/office/drawing/2014/main" id="{C1795923-01FB-434F-8487-4E3E39D88454}"/>
              </a:ext>
            </a:extLst>
          </p:cNvPr>
          <p:cNvSpPr txBox="1"/>
          <p:nvPr/>
        </p:nvSpPr>
        <p:spPr>
          <a:xfrm>
            <a:off x="3337079" y="6230110"/>
            <a:ext cx="1659672" cy="369332"/>
          </a:xfrm>
          <a:prstGeom prst="rect">
            <a:avLst/>
          </a:prstGeom>
          <a:noFill/>
        </p:spPr>
        <p:txBody>
          <a:bodyPr wrap="square" rtlCol="0">
            <a:spAutoFit/>
          </a:bodyPr>
          <a:lstStyle/>
          <a:p>
            <a:pPr algn="ctr"/>
            <a:r>
              <a:rPr kumimoji="1" lang="ja-JP" altLang="en-US" b="0">
                <a:latin typeface="Meiryo UI" panose="020B0604030504040204" pitchFamily="34" charset="-128"/>
                <a:ea typeface="Meiryo UI" panose="020B0604030504040204" pitchFamily="34" charset="-128"/>
              </a:rPr>
              <a:t>キーペア生成</a:t>
            </a:r>
          </a:p>
        </p:txBody>
      </p:sp>
      <p:cxnSp>
        <p:nvCxnSpPr>
          <p:cNvPr id="14" name="直線矢印コネクタ 13">
            <a:extLst>
              <a:ext uri="{FF2B5EF4-FFF2-40B4-BE49-F238E27FC236}">
                <a16:creationId xmlns:a16="http://schemas.microsoft.com/office/drawing/2014/main" id="{31B3EA4B-C4E4-EB4C-9CAD-6579F2A9EEBC}"/>
              </a:ext>
            </a:extLst>
          </p:cNvPr>
          <p:cNvCxnSpPr>
            <a:cxnSpLocks/>
          </p:cNvCxnSpPr>
          <p:nvPr/>
        </p:nvCxnSpPr>
        <p:spPr bwMode="auto">
          <a:xfrm flipH="1">
            <a:off x="2587412" y="5218232"/>
            <a:ext cx="75994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5" name="テキスト ボックス 14">
            <a:extLst>
              <a:ext uri="{FF2B5EF4-FFF2-40B4-BE49-F238E27FC236}">
                <a16:creationId xmlns:a16="http://schemas.microsoft.com/office/drawing/2014/main" id="{561D81D1-DBBD-8C40-A88B-461407E1BF6B}"/>
              </a:ext>
            </a:extLst>
          </p:cNvPr>
          <p:cNvSpPr txBox="1"/>
          <p:nvPr/>
        </p:nvSpPr>
        <p:spPr>
          <a:xfrm>
            <a:off x="1111487" y="6134945"/>
            <a:ext cx="1210588"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サーバに</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公開鍵登録</a:t>
            </a:r>
          </a:p>
        </p:txBody>
      </p:sp>
      <p:pic>
        <p:nvPicPr>
          <p:cNvPr id="16" name="図 15" descr="スクリーンショット, 抽象 が含まれている画像&#10;&#10;自動的に生成された説明">
            <a:extLst>
              <a:ext uri="{FF2B5EF4-FFF2-40B4-BE49-F238E27FC236}">
                <a16:creationId xmlns:a16="http://schemas.microsoft.com/office/drawing/2014/main" id="{CB648766-5B16-7949-AA76-9E45300F3580}"/>
              </a:ext>
            </a:extLst>
          </p:cNvPr>
          <p:cNvPicPr>
            <a:picLocks noChangeAspect="1"/>
          </p:cNvPicPr>
          <p:nvPr/>
        </p:nvPicPr>
        <p:blipFill>
          <a:blip r:embed="rId6"/>
          <a:stretch>
            <a:fillRect/>
          </a:stretch>
        </p:blipFill>
        <p:spPr>
          <a:xfrm>
            <a:off x="6583150" y="2320108"/>
            <a:ext cx="1454817" cy="1595606"/>
          </a:xfrm>
          <a:prstGeom prst="rect">
            <a:avLst/>
          </a:prstGeom>
        </p:spPr>
      </p:pic>
      <p:pic>
        <p:nvPicPr>
          <p:cNvPr id="17" name="図 16" descr="文字の書かれた紙&#10;&#10;自動的に生成された説明">
            <a:extLst>
              <a:ext uri="{FF2B5EF4-FFF2-40B4-BE49-F238E27FC236}">
                <a16:creationId xmlns:a16="http://schemas.microsoft.com/office/drawing/2014/main" id="{9D18C557-ACB8-F243-9AD6-C21312A33223}"/>
              </a:ext>
            </a:extLst>
          </p:cNvPr>
          <p:cNvPicPr>
            <a:picLocks noChangeAspect="1"/>
          </p:cNvPicPr>
          <p:nvPr/>
        </p:nvPicPr>
        <p:blipFill>
          <a:blip r:embed="rId7"/>
          <a:stretch>
            <a:fillRect/>
          </a:stretch>
        </p:blipFill>
        <p:spPr>
          <a:xfrm>
            <a:off x="1046513" y="2177560"/>
            <a:ext cx="1572090" cy="1735231"/>
          </a:xfrm>
          <a:prstGeom prst="rect">
            <a:avLst/>
          </a:prstGeom>
        </p:spPr>
      </p:pic>
      <p:sp>
        <p:nvSpPr>
          <p:cNvPr id="18" name="テキスト ボックス 17">
            <a:extLst>
              <a:ext uri="{FF2B5EF4-FFF2-40B4-BE49-F238E27FC236}">
                <a16:creationId xmlns:a16="http://schemas.microsoft.com/office/drawing/2014/main" id="{1E244008-3A16-BD40-9EE3-11A71C90B26E}"/>
              </a:ext>
            </a:extLst>
          </p:cNvPr>
          <p:cNvSpPr txBox="1"/>
          <p:nvPr/>
        </p:nvSpPr>
        <p:spPr>
          <a:xfrm>
            <a:off x="6511655" y="1753131"/>
            <a:ext cx="1678665"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チャレンジを受領し</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ログイン開始</a:t>
            </a:r>
          </a:p>
        </p:txBody>
      </p:sp>
      <p:cxnSp>
        <p:nvCxnSpPr>
          <p:cNvPr id="19" name="直線矢印コネクタ 18">
            <a:extLst>
              <a:ext uri="{FF2B5EF4-FFF2-40B4-BE49-F238E27FC236}">
                <a16:creationId xmlns:a16="http://schemas.microsoft.com/office/drawing/2014/main" id="{1BE50908-EEB9-2A44-925C-7D7D8C8062F0}"/>
              </a:ext>
            </a:extLst>
          </p:cNvPr>
          <p:cNvCxnSpPr>
            <a:cxnSpLocks/>
          </p:cNvCxnSpPr>
          <p:nvPr/>
        </p:nvCxnSpPr>
        <p:spPr bwMode="auto">
          <a:xfrm>
            <a:off x="8216630" y="2982393"/>
            <a:ext cx="95278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20" name="テキスト ボックス 19">
            <a:extLst>
              <a:ext uri="{FF2B5EF4-FFF2-40B4-BE49-F238E27FC236}">
                <a16:creationId xmlns:a16="http://schemas.microsoft.com/office/drawing/2014/main" id="{E411E7B8-8788-6348-B839-1B6EC02467AE}"/>
              </a:ext>
            </a:extLst>
          </p:cNvPr>
          <p:cNvSpPr txBox="1"/>
          <p:nvPr/>
        </p:nvSpPr>
        <p:spPr>
          <a:xfrm>
            <a:off x="8853726" y="6165722"/>
            <a:ext cx="2103461" cy="584775"/>
          </a:xfrm>
          <a:prstGeom prst="rect">
            <a:avLst/>
          </a:prstGeom>
          <a:noFill/>
        </p:spPr>
        <p:txBody>
          <a:bodyPr wrap="none" rtlCol="0">
            <a:spAutoFit/>
          </a:bodyPr>
          <a:lstStyle/>
          <a:p>
            <a:r>
              <a:rPr kumimoji="1" lang="ja-JP" altLang="en-US" sz="1600" b="0">
                <a:latin typeface="Meiryo UI" panose="020B0604030504040204" pitchFamily="34" charset="-128"/>
                <a:ea typeface="Meiryo UI" panose="020B0604030504040204" pitchFamily="34" charset="-128"/>
              </a:rPr>
              <a:t>ユーザに紐づく秘密鍵を</a:t>
            </a:r>
            <a:endParaRPr kumimoji="1" lang="en-US" altLang="ja-JP" sz="1600" b="0" dirty="0">
              <a:latin typeface="Meiryo UI" panose="020B0604030504040204" pitchFamily="34" charset="-128"/>
              <a:ea typeface="Meiryo UI" panose="020B0604030504040204" pitchFamily="34" charset="-128"/>
            </a:endParaRPr>
          </a:p>
          <a:p>
            <a:r>
              <a:rPr kumimoji="1" lang="ja-JP" altLang="en-US" sz="1600" b="0">
                <a:latin typeface="Meiryo UI" panose="020B0604030504040204" pitchFamily="34" charset="-128"/>
                <a:ea typeface="Meiryo UI" panose="020B0604030504040204" pitchFamily="34" charset="-128"/>
              </a:rPr>
              <a:t>選択しチャレンジを署名</a:t>
            </a:r>
          </a:p>
        </p:txBody>
      </p:sp>
      <p:sp>
        <p:nvSpPr>
          <p:cNvPr id="22" name="テキスト ボックス 21">
            <a:extLst>
              <a:ext uri="{FF2B5EF4-FFF2-40B4-BE49-F238E27FC236}">
                <a16:creationId xmlns:a16="http://schemas.microsoft.com/office/drawing/2014/main" id="{41802968-B21A-2345-88AD-62CC43510AE7}"/>
              </a:ext>
            </a:extLst>
          </p:cNvPr>
          <p:cNvSpPr txBox="1"/>
          <p:nvPr/>
        </p:nvSpPr>
        <p:spPr>
          <a:xfrm>
            <a:off x="6016384" y="6160997"/>
            <a:ext cx="2441694" cy="584775"/>
          </a:xfrm>
          <a:prstGeom prst="rect">
            <a:avLst/>
          </a:prstGeom>
          <a:noFill/>
        </p:spPr>
        <p:txBody>
          <a:bodyPr wrap="square" rtlCol="0">
            <a:spAutoFit/>
          </a:bodyPr>
          <a:lstStyle/>
          <a:p>
            <a:pPr algn="ctr"/>
            <a:r>
              <a:rPr kumimoji="1" lang="ja-JP" altLang="en-US" sz="1600" b="0">
                <a:latin typeface="Meiryo UI" panose="020B0604030504040204" pitchFamily="34" charset="-128"/>
                <a:ea typeface="Meiryo UI" panose="020B0604030504040204" pitchFamily="34" charset="-128"/>
              </a:rPr>
              <a:t>登録公開鍵でチャレンジ署名を検証し認証完了</a:t>
            </a:r>
          </a:p>
        </p:txBody>
      </p:sp>
      <p:pic>
        <p:nvPicPr>
          <p:cNvPr id="25" name="図 24">
            <a:extLst>
              <a:ext uri="{FF2B5EF4-FFF2-40B4-BE49-F238E27FC236}">
                <a16:creationId xmlns:a16="http://schemas.microsoft.com/office/drawing/2014/main" id="{F1892883-6911-C740-BC0E-FDA2E6CA1CE2}"/>
              </a:ext>
            </a:extLst>
          </p:cNvPr>
          <p:cNvPicPr>
            <a:picLocks noChangeAspect="1"/>
          </p:cNvPicPr>
          <p:nvPr/>
        </p:nvPicPr>
        <p:blipFill>
          <a:blip r:embed="rId8"/>
          <a:stretch>
            <a:fillRect/>
          </a:stretch>
        </p:blipFill>
        <p:spPr>
          <a:xfrm>
            <a:off x="9305051" y="4415643"/>
            <a:ext cx="1539045" cy="1756764"/>
          </a:xfrm>
          <a:prstGeom prst="rect">
            <a:avLst/>
          </a:prstGeom>
        </p:spPr>
      </p:pic>
      <p:pic>
        <p:nvPicPr>
          <p:cNvPr id="26" name="図 25">
            <a:extLst>
              <a:ext uri="{FF2B5EF4-FFF2-40B4-BE49-F238E27FC236}">
                <a16:creationId xmlns:a16="http://schemas.microsoft.com/office/drawing/2014/main" id="{EA970F1B-09DF-9E48-9759-C0397A82C776}"/>
              </a:ext>
            </a:extLst>
          </p:cNvPr>
          <p:cNvPicPr>
            <a:picLocks noChangeAspect="1"/>
          </p:cNvPicPr>
          <p:nvPr/>
        </p:nvPicPr>
        <p:blipFill>
          <a:blip r:embed="rId9"/>
          <a:stretch>
            <a:fillRect/>
          </a:stretch>
        </p:blipFill>
        <p:spPr>
          <a:xfrm>
            <a:off x="6536366" y="4429874"/>
            <a:ext cx="1539045" cy="1603470"/>
          </a:xfrm>
          <a:prstGeom prst="rect">
            <a:avLst/>
          </a:prstGeom>
        </p:spPr>
      </p:pic>
      <p:pic>
        <p:nvPicPr>
          <p:cNvPr id="27" name="図 26">
            <a:extLst>
              <a:ext uri="{FF2B5EF4-FFF2-40B4-BE49-F238E27FC236}">
                <a16:creationId xmlns:a16="http://schemas.microsoft.com/office/drawing/2014/main" id="{1538EE6C-B6AD-C343-90B3-03DCEFC12F9B}"/>
              </a:ext>
            </a:extLst>
          </p:cNvPr>
          <p:cNvPicPr>
            <a:picLocks noChangeAspect="1"/>
          </p:cNvPicPr>
          <p:nvPr/>
        </p:nvPicPr>
        <p:blipFill>
          <a:blip r:embed="rId10"/>
          <a:stretch>
            <a:fillRect/>
          </a:stretch>
        </p:blipFill>
        <p:spPr>
          <a:xfrm>
            <a:off x="9289149" y="2210730"/>
            <a:ext cx="1504726" cy="1816049"/>
          </a:xfrm>
          <a:prstGeom prst="rect">
            <a:avLst/>
          </a:prstGeom>
        </p:spPr>
      </p:pic>
      <p:sp>
        <p:nvSpPr>
          <p:cNvPr id="29" name="テキスト ボックス 28">
            <a:extLst>
              <a:ext uri="{FF2B5EF4-FFF2-40B4-BE49-F238E27FC236}">
                <a16:creationId xmlns:a16="http://schemas.microsoft.com/office/drawing/2014/main" id="{22A4AB02-2FCD-114C-BEBC-3C5B26DB9FC0}"/>
              </a:ext>
            </a:extLst>
          </p:cNvPr>
          <p:cNvSpPr txBox="1"/>
          <p:nvPr/>
        </p:nvSpPr>
        <p:spPr>
          <a:xfrm>
            <a:off x="8974574" y="1736291"/>
            <a:ext cx="1789271" cy="584775"/>
          </a:xfrm>
          <a:prstGeom prst="rect">
            <a:avLst/>
          </a:prstGeom>
          <a:noFill/>
        </p:spPr>
        <p:txBody>
          <a:bodyPr wrap="none" rtlCol="0">
            <a:spAutoFit/>
          </a:bodyPr>
          <a:lstStyle/>
          <a:p>
            <a:pPr algn="ctr"/>
            <a:r>
              <a:rPr kumimoji="1" lang="ja-JP" altLang="en-US" sz="1600" b="0">
                <a:latin typeface="Meiryo UI" panose="020B0604030504040204" pitchFamily="34" charset="-128"/>
                <a:ea typeface="Meiryo UI" panose="020B0604030504040204" pitchFamily="34" charset="-128"/>
              </a:rPr>
              <a:t>生体認証で</a:t>
            </a:r>
            <a:endParaRPr kumimoji="1" lang="en-US" altLang="ja-JP" sz="1600" b="0" dirty="0">
              <a:latin typeface="Meiryo UI" panose="020B0604030504040204" pitchFamily="34" charset="-128"/>
              <a:ea typeface="Meiryo UI" panose="020B0604030504040204" pitchFamily="34" charset="-128"/>
            </a:endParaRPr>
          </a:p>
          <a:p>
            <a:pPr algn="ctr"/>
            <a:r>
              <a:rPr kumimoji="1" lang="ja-JP" altLang="en-US" sz="1600" b="0">
                <a:latin typeface="Meiryo UI" panose="020B0604030504040204" pitchFamily="34" charset="-128"/>
                <a:ea typeface="Meiryo UI" panose="020B0604030504040204" pitchFamily="34" charset="-128"/>
              </a:rPr>
              <a:t>認証機のロック解除</a:t>
            </a:r>
          </a:p>
        </p:txBody>
      </p:sp>
      <p:cxnSp>
        <p:nvCxnSpPr>
          <p:cNvPr id="32" name="直線矢印コネクタ 31">
            <a:extLst>
              <a:ext uri="{FF2B5EF4-FFF2-40B4-BE49-F238E27FC236}">
                <a16:creationId xmlns:a16="http://schemas.microsoft.com/office/drawing/2014/main" id="{1075D83B-C0F5-C342-BAF4-AA0AC9E89433}"/>
              </a:ext>
            </a:extLst>
          </p:cNvPr>
          <p:cNvCxnSpPr>
            <a:cxnSpLocks/>
          </p:cNvCxnSpPr>
          <p:nvPr/>
        </p:nvCxnSpPr>
        <p:spPr bwMode="auto">
          <a:xfrm>
            <a:off x="10134614" y="3678199"/>
            <a:ext cx="17664" cy="6376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33" name="直線矢印コネクタ 32">
            <a:extLst>
              <a:ext uri="{FF2B5EF4-FFF2-40B4-BE49-F238E27FC236}">
                <a16:creationId xmlns:a16="http://schemas.microsoft.com/office/drawing/2014/main" id="{3F73DFB4-E811-CB41-A224-697F8489A450}"/>
              </a:ext>
            </a:extLst>
          </p:cNvPr>
          <p:cNvCxnSpPr>
            <a:cxnSpLocks/>
          </p:cNvCxnSpPr>
          <p:nvPr/>
        </p:nvCxnSpPr>
        <p:spPr bwMode="auto">
          <a:xfrm flipH="1">
            <a:off x="8313049" y="5050526"/>
            <a:ext cx="75994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36848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FIDO</a:t>
            </a:r>
            <a:r>
              <a:rPr lang="ja-JP" altLang="en-US" sz="3600">
                <a:latin typeface="Meiryo UI" panose="020B0604030504040204" pitchFamily="34" charset="-128"/>
                <a:ea typeface="Meiryo UI" panose="020B0604030504040204" pitchFamily="34" charset="-128"/>
              </a:rPr>
              <a:t>の普及について</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48350"/>
            <a:ext cx="11789227" cy="5785532"/>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215900" indent="-215900">
              <a:spcBef>
                <a:spcPts val="77"/>
              </a:spcBef>
              <a:buFont typeface="Arial" panose="020B0604020202020204" pitchFamily="34" charset="0"/>
              <a:buChar char="•"/>
            </a:pPr>
            <a:r>
              <a:rPr lang="ja-JP" altLang="en-US" sz="240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FIDO</a:t>
            </a:r>
            <a:r>
              <a:rPr lang="ja-JP" altLang="en-US" sz="2400">
                <a:latin typeface="Meiryo UI" panose="020B0604030504040204" pitchFamily="34" charset="-128"/>
                <a:ea typeface="Meiryo UI" panose="020B0604030504040204" pitchFamily="34" charset="-128"/>
              </a:rPr>
              <a:t>が求められる背景」によるとメリットばかりで、</a:t>
            </a:r>
            <a:r>
              <a:rPr lang="en-US" altLang="ja-JP" sz="2400" dirty="0">
                <a:latin typeface="Meiryo UI" panose="020B0604030504040204" pitchFamily="34" charset="-128"/>
                <a:ea typeface="Meiryo UI" panose="020B0604030504040204" pitchFamily="34" charset="-128"/>
              </a:rPr>
              <a:t>FIDO</a:t>
            </a:r>
            <a:r>
              <a:rPr lang="ja-JP" altLang="en-US" sz="2400">
                <a:latin typeface="Meiryo UI" panose="020B0604030504040204" pitchFamily="34" charset="-128"/>
                <a:ea typeface="Meiryo UI" panose="020B0604030504040204" pitchFamily="34" charset="-128"/>
              </a:rPr>
              <a:t>を使わない原因が見当たりませんが、</a:t>
            </a:r>
            <a:br>
              <a:rPr lang="en-US" altLang="ja-JP" sz="2400" dirty="0">
                <a:latin typeface="Meiryo UI" panose="020B0604030504040204" pitchFamily="34" charset="-128"/>
                <a:ea typeface="Meiryo UI" panose="020B0604030504040204" pitchFamily="34" charset="-128"/>
              </a:rPr>
            </a:br>
            <a:r>
              <a:rPr lang="en-US" altLang="ja-JP" sz="2400" dirty="0">
                <a:solidFill>
                  <a:srgbClr val="FF0000"/>
                </a:solidFill>
                <a:latin typeface="Meiryo UI" panose="020B0604030504040204" pitchFamily="34" charset="-128"/>
                <a:ea typeface="Meiryo UI" panose="020B0604030504040204" pitchFamily="34" charset="-128"/>
              </a:rPr>
              <a:t>2020</a:t>
            </a:r>
            <a:r>
              <a:rPr lang="ja-JP" altLang="en-US" sz="2400">
                <a:solidFill>
                  <a:srgbClr val="FF0000"/>
                </a:solidFill>
                <a:latin typeface="Meiryo UI" panose="020B0604030504040204" pitchFamily="34" charset="-128"/>
                <a:ea typeface="Meiryo UI" panose="020B0604030504040204" pitchFamily="34" charset="-128"/>
              </a:rPr>
              <a:t>年現在</a:t>
            </a:r>
            <a:r>
              <a:rPr lang="en-US" altLang="ja-JP" sz="2400" dirty="0">
                <a:solidFill>
                  <a:srgbClr val="FF0000"/>
                </a:solidFill>
                <a:latin typeface="Meiryo UI" panose="020B0604030504040204" pitchFamily="34" charset="-128"/>
                <a:ea typeface="Meiryo UI" panose="020B0604030504040204" pitchFamily="34" charset="-128"/>
              </a:rPr>
              <a:t>FIDO</a:t>
            </a:r>
            <a:r>
              <a:rPr lang="ja-JP" altLang="en-US" sz="2400">
                <a:solidFill>
                  <a:srgbClr val="FF0000"/>
                </a:solidFill>
                <a:latin typeface="Meiryo UI" panose="020B0604030504040204" pitchFamily="34" charset="-128"/>
                <a:ea typeface="Meiryo UI" panose="020B0604030504040204" pitchFamily="34" charset="-128"/>
              </a:rPr>
              <a:t>が普及していない</a:t>
            </a:r>
            <a:r>
              <a:rPr lang="ja-JP" altLang="en-US" sz="2400">
                <a:latin typeface="Meiryo UI" panose="020B0604030504040204" pitchFamily="34" charset="-128"/>
                <a:ea typeface="Meiryo UI" panose="020B0604030504040204" pitchFamily="34" charset="-128"/>
              </a:rPr>
              <a:t>理由には以下のものが挙げられます。</a:t>
            </a:r>
            <a:endParaRPr lang="en-US" altLang="ja-JP" sz="2400" dirty="0">
              <a:latin typeface="Meiryo UI" panose="020B0604030504040204" pitchFamily="34" charset="-128"/>
              <a:ea typeface="Meiryo UI" panose="020B0604030504040204" pitchFamily="34" charset="-128"/>
            </a:endParaRPr>
          </a:p>
          <a:p>
            <a:pPr marL="571500" lvl="1" indent="-355600">
              <a:spcBef>
                <a:spcPts val="77"/>
              </a:spcBef>
              <a:buFont typeface="+mj-ea"/>
              <a:buAutoNum type="circleNumDbPlain"/>
            </a:pPr>
            <a:r>
              <a:rPr lang="ja-JP" altLang="en-US" sz="1800" kern="0">
                <a:latin typeface="Meiryo UI" panose="020B0604030504040204" pitchFamily="34" charset="-128"/>
                <a:ea typeface="Meiryo UI" panose="020B0604030504040204" pitchFamily="34" charset="-128"/>
                <a:cs typeface="Meiryo"/>
              </a:rPr>
              <a:t>ユーザがログインを行う端末であるパソコンやスマホの古いものには</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認証機が内蔵されていない</a:t>
            </a:r>
            <a:r>
              <a:rPr lang="ja-JP" altLang="en-US" sz="1800" kern="0">
                <a:latin typeface="Meiryo UI" panose="020B0604030504040204" pitchFamily="34" charset="-128"/>
                <a:ea typeface="Meiryo UI" panose="020B0604030504040204" pitchFamily="34" charset="-128"/>
                <a:cs typeface="Meiryo"/>
              </a:rPr>
              <a:t>ため、</a:t>
            </a:r>
            <a:r>
              <a:rPr lang="en-US" altLang="ja-JP" sz="1800" kern="0" dirty="0">
                <a:latin typeface="Meiryo UI" panose="020B0604030504040204" pitchFamily="34" charset="-128"/>
                <a:ea typeface="Meiryo UI" panose="020B0604030504040204" pitchFamily="34" charset="-128"/>
                <a:cs typeface="Meiryo"/>
              </a:rPr>
              <a:t>FIDO</a:t>
            </a:r>
            <a:r>
              <a:rPr lang="ja-JP" altLang="en-US" sz="1800" kern="0">
                <a:latin typeface="Meiryo UI" panose="020B0604030504040204" pitchFamily="34" charset="-128"/>
                <a:ea typeface="Meiryo UI" panose="020B0604030504040204" pitchFamily="34" charset="-128"/>
                <a:cs typeface="Meiryo"/>
              </a:rPr>
              <a:t>を利用する</a:t>
            </a:r>
            <a:br>
              <a:rPr lang="en-US" altLang="ja-JP" sz="1800" kern="0" dirty="0">
                <a:latin typeface="Meiryo UI" panose="020B0604030504040204" pitchFamily="34" charset="-128"/>
                <a:ea typeface="Meiryo UI" panose="020B0604030504040204" pitchFamily="34" charset="-128"/>
                <a:cs typeface="Meiryo"/>
              </a:rPr>
            </a:br>
            <a:r>
              <a:rPr lang="ja-JP" altLang="en-US" sz="1800" kern="0">
                <a:latin typeface="Meiryo UI" panose="020B0604030504040204" pitchFamily="34" charset="-128"/>
                <a:ea typeface="Meiryo UI" panose="020B0604030504040204" pitchFamily="34" charset="-128"/>
                <a:cs typeface="Meiryo"/>
              </a:rPr>
              <a:t>には</a:t>
            </a:r>
            <a:r>
              <a:rPr lang="ja-JP" altLang="en-US" sz="1800" kern="0">
                <a:solidFill>
                  <a:srgbClr val="FF0000"/>
                </a:solidFill>
                <a:latin typeface="Meiryo UI" panose="020B0604030504040204" pitchFamily="34" charset="-128"/>
                <a:ea typeface="Meiryo UI" panose="020B0604030504040204" pitchFamily="34" charset="-128"/>
                <a:cs typeface="Meiryo"/>
              </a:rPr>
              <a:t>別途</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認証機（</a:t>
            </a:r>
            <a:r>
              <a:rPr lang="en-US" altLang="ja-JP" sz="1800" kern="0" dirty="0">
                <a:solidFill>
                  <a:srgbClr val="FF0000"/>
                </a:solidFill>
                <a:latin typeface="Meiryo UI" panose="020B0604030504040204" pitchFamily="34" charset="-128"/>
                <a:ea typeface="Meiryo UI" panose="020B0604030504040204" pitchFamily="34" charset="-128"/>
                <a:cs typeface="Meiryo"/>
              </a:rPr>
              <a:t>USB</a:t>
            </a:r>
            <a:r>
              <a:rPr lang="ja-JP" altLang="en-US" sz="1800" kern="0">
                <a:solidFill>
                  <a:srgbClr val="FF0000"/>
                </a:solidFill>
                <a:latin typeface="Meiryo UI" panose="020B0604030504040204" pitchFamily="34" charset="-128"/>
                <a:ea typeface="Meiryo UI" panose="020B0604030504040204" pitchFamily="34" charset="-128"/>
                <a:cs typeface="Meiryo"/>
              </a:rPr>
              <a:t>型と</a:t>
            </a:r>
            <a:r>
              <a:rPr lang="en-US" altLang="ja-JP" sz="1800" kern="0" dirty="0">
                <a:solidFill>
                  <a:srgbClr val="FF0000"/>
                </a:solidFill>
                <a:latin typeface="Meiryo UI" panose="020B0604030504040204" pitchFamily="34" charset="-128"/>
                <a:ea typeface="Meiryo UI" panose="020B0604030504040204" pitchFamily="34" charset="-128"/>
                <a:cs typeface="Meiryo"/>
              </a:rPr>
              <a:t>BLE</a:t>
            </a:r>
            <a:r>
              <a:rPr lang="ja-JP" altLang="en-US" sz="1800" kern="0">
                <a:solidFill>
                  <a:srgbClr val="FF0000"/>
                </a:solidFill>
                <a:latin typeface="Meiryo UI" panose="020B0604030504040204" pitchFamily="34" charset="-128"/>
                <a:ea typeface="Meiryo UI" panose="020B0604030504040204" pitchFamily="34" charset="-128"/>
                <a:cs typeface="Meiryo"/>
              </a:rPr>
              <a:t>型などがある）を数千円で購入</a:t>
            </a:r>
            <a:r>
              <a:rPr lang="ja-JP" altLang="en-US" sz="1800" kern="0">
                <a:latin typeface="Meiryo UI" panose="020B0604030504040204" pitchFamily="34" charset="-128"/>
                <a:ea typeface="Meiryo UI" panose="020B0604030504040204" pitchFamily="34" charset="-128"/>
                <a:cs typeface="Meiryo"/>
              </a:rPr>
              <a:t>し、</a:t>
            </a:r>
            <a:r>
              <a:rPr lang="ja-JP" altLang="en-US" sz="1800" kern="0">
                <a:solidFill>
                  <a:srgbClr val="FF0000"/>
                </a:solidFill>
                <a:latin typeface="Meiryo UI" panose="020B0604030504040204" pitchFamily="34" charset="-128"/>
                <a:ea typeface="Meiryo UI" panose="020B0604030504040204" pitchFamily="34" charset="-128"/>
                <a:cs typeface="Meiryo"/>
              </a:rPr>
              <a:t>端末とつないで利用</a:t>
            </a:r>
            <a:r>
              <a:rPr lang="ja-JP" altLang="en-US" sz="1800" kern="0">
                <a:latin typeface="Meiryo UI" panose="020B0604030504040204" pitchFamily="34" charset="-128"/>
                <a:ea typeface="Meiryo UI" panose="020B0604030504040204" pitchFamily="34" charset="-128"/>
                <a:cs typeface="Meiryo"/>
              </a:rPr>
              <a:t>しなければならなかった。</a:t>
            </a:r>
            <a:endParaRPr lang="en-US" altLang="ja-JP" sz="18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ja-JP" altLang="en-US" sz="1800" kern="0">
                <a:latin typeface="Meiryo UI" panose="020B0604030504040204" pitchFamily="34" charset="-128"/>
                <a:ea typeface="Meiryo UI" panose="020B0604030504040204" pitchFamily="34" charset="-128"/>
                <a:cs typeface="Meiryo"/>
              </a:rPr>
              <a:t>パソコンやスマホ提供事業者の代表格である</a:t>
            </a:r>
            <a:r>
              <a:rPr lang="en-US" altLang="ja-JP" sz="1800" kern="0" dirty="0">
                <a:latin typeface="Meiryo UI" panose="020B0604030504040204" pitchFamily="34" charset="-128"/>
                <a:ea typeface="Meiryo UI" panose="020B0604030504040204" pitchFamily="34" charset="-128"/>
                <a:cs typeface="Meiryo"/>
              </a:rPr>
              <a:t>MS</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Surface PC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Google</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(Chromebook PC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Android</a:t>
            </a:r>
            <a:r>
              <a:rPr lang="ja-JP" altLang="en-US" sz="1800" kern="0">
                <a:latin typeface="Meiryo UI" panose="020B0604030504040204" pitchFamily="34" charset="-128"/>
                <a:ea typeface="Meiryo UI" panose="020B0604030504040204" pitchFamily="34" charset="-128"/>
                <a:cs typeface="Meiryo"/>
              </a:rPr>
              <a:t>端末</a:t>
            </a:r>
            <a:r>
              <a:rPr lang="en-US" altLang="ja-JP" sz="1800" kern="0" dirty="0">
                <a:latin typeface="Meiryo UI" panose="020B0604030504040204" pitchFamily="34" charset="-128"/>
                <a:ea typeface="Meiryo UI" panose="020B0604030504040204" pitchFamily="34" charset="-128"/>
                <a:cs typeface="Meiryo"/>
              </a:rPr>
              <a:t>)</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Apple</a:t>
            </a:r>
            <a:r>
              <a:rPr lang="ja-JP" altLang="en-US" sz="1800" kern="0">
                <a:latin typeface="Meiryo UI" panose="020B0604030504040204" pitchFamily="34" charset="-128"/>
                <a:ea typeface="Meiryo UI" panose="020B0604030504040204" pitchFamily="34" charset="-128"/>
                <a:cs typeface="Meiryo"/>
              </a:rPr>
              <a:t>社（</a:t>
            </a:r>
            <a:r>
              <a:rPr lang="en-US" altLang="ja-JP" sz="1800" kern="0" dirty="0">
                <a:latin typeface="Meiryo UI" panose="020B0604030504040204" pitchFamily="34" charset="-128"/>
                <a:ea typeface="Meiryo UI" panose="020B0604030504040204" pitchFamily="34" charset="-128"/>
                <a:cs typeface="Meiryo"/>
              </a:rPr>
              <a:t>Mac</a:t>
            </a:r>
            <a:r>
              <a:rPr lang="ja-JP" altLang="en-US" sz="1800" kern="0">
                <a:latin typeface="Meiryo UI" panose="020B0604030504040204" pitchFamily="34" charset="-128"/>
                <a:ea typeface="Meiryo UI" panose="020B0604030504040204" pitchFamily="34" charset="-128"/>
                <a:cs typeface="Meiryo"/>
              </a:rPr>
              <a:t>、</a:t>
            </a:r>
            <a:r>
              <a:rPr lang="en-US" altLang="ja-JP" sz="1800" kern="0" dirty="0">
                <a:latin typeface="Meiryo UI" panose="020B0604030504040204" pitchFamily="34" charset="-128"/>
                <a:ea typeface="Meiryo UI" panose="020B0604030504040204" pitchFamily="34" charset="-128"/>
                <a:cs typeface="Meiryo"/>
              </a:rPr>
              <a:t>iPhone</a:t>
            </a:r>
            <a:r>
              <a:rPr lang="ja-JP" altLang="en-US" sz="1800" kern="0">
                <a:latin typeface="Meiryo UI" panose="020B0604030504040204" pitchFamily="34" charset="-128"/>
                <a:ea typeface="Meiryo UI" panose="020B0604030504040204" pitchFamily="34" charset="-128"/>
                <a:cs typeface="Meiryo"/>
              </a:rPr>
              <a:t>）のうち、</a:t>
            </a:r>
            <a:r>
              <a:rPr lang="en-US" altLang="ja-JP" sz="1800" kern="0" dirty="0">
                <a:solidFill>
                  <a:srgbClr val="FF0000"/>
                </a:solidFill>
                <a:latin typeface="Meiryo UI" panose="020B0604030504040204" pitchFamily="34" charset="-128"/>
                <a:ea typeface="Meiryo UI" panose="020B0604030504040204" pitchFamily="34" charset="-128"/>
                <a:cs typeface="Meiryo"/>
              </a:rPr>
              <a:t>Apple</a:t>
            </a:r>
            <a:r>
              <a:rPr lang="ja-JP" altLang="en-US" sz="1800" kern="0">
                <a:solidFill>
                  <a:srgbClr val="FF0000"/>
                </a:solidFill>
                <a:latin typeface="Meiryo UI" panose="020B0604030504040204" pitchFamily="34" charset="-128"/>
                <a:ea typeface="Meiryo UI" panose="020B0604030504040204" pitchFamily="34" charset="-128"/>
                <a:cs typeface="Meiryo"/>
              </a:rPr>
              <a:t>社だけが</a:t>
            </a:r>
            <a:r>
              <a:rPr lang="en-US" altLang="ja-JP" sz="1800" kern="0" dirty="0">
                <a:solidFill>
                  <a:srgbClr val="FF0000"/>
                </a:solidFill>
                <a:latin typeface="Meiryo UI" panose="020B0604030504040204" pitchFamily="34" charset="-128"/>
                <a:ea typeface="Meiryo UI" panose="020B0604030504040204" pitchFamily="34" charset="-128"/>
                <a:cs typeface="Meiryo"/>
              </a:rPr>
              <a:t>FIDO</a:t>
            </a:r>
            <a:r>
              <a:rPr lang="ja-JP" altLang="en-US" sz="1800" kern="0">
                <a:solidFill>
                  <a:srgbClr val="FF0000"/>
                </a:solidFill>
                <a:latin typeface="Meiryo UI" panose="020B0604030504040204" pitchFamily="34" charset="-128"/>
                <a:ea typeface="Meiryo UI" panose="020B0604030504040204" pitchFamily="34" charset="-128"/>
                <a:cs typeface="Meiryo"/>
              </a:rPr>
              <a:t>アライアンスに参画していなかった</a:t>
            </a:r>
            <a:r>
              <a:rPr lang="ja-JP" altLang="en-US" sz="1800" kern="0">
                <a:latin typeface="Meiryo UI" panose="020B0604030504040204" pitchFamily="34" charset="-128"/>
                <a:ea typeface="Meiryo UI" panose="020B0604030504040204" pitchFamily="34" charset="-128"/>
                <a:cs typeface="Meiryo"/>
              </a:rPr>
              <a:t>。</a:t>
            </a:r>
            <a:endParaRPr lang="en-US" altLang="ja-JP" sz="9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endParaRPr lang="en-US" altLang="ja-JP" sz="10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r>
              <a:rPr lang="ja-JP" altLang="en-US" sz="2400" kern="0">
                <a:latin typeface="Meiryo UI" panose="020B0604030504040204" pitchFamily="34" charset="-128"/>
                <a:ea typeface="Meiryo UI" panose="020B0604030504040204" pitchFamily="34" charset="-128"/>
                <a:cs typeface="Meiryo"/>
              </a:rPr>
              <a:t>しかし、</a:t>
            </a:r>
            <a:r>
              <a:rPr lang="en-US" altLang="ja-JP" sz="2400" kern="0" dirty="0">
                <a:solidFill>
                  <a:srgbClr val="0000FF"/>
                </a:solidFill>
                <a:latin typeface="Meiryo UI" panose="020B0604030504040204" pitchFamily="34" charset="-128"/>
                <a:ea typeface="Meiryo UI" panose="020B0604030504040204" pitchFamily="34" charset="-128"/>
                <a:cs typeface="Meiryo"/>
              </a:rPr>
              <a:t>2020</a:t>
            </a:r>
            <a:r>
              <a:rPr lang="ja-JP" altLang="en-US" sz="2400" kern="0">
                <a:solidFill>
                  <a:srgbClr val="0000FF"/>
                </a:solidFill>
                <a:latin typeface="Meiryo UI" panose="020B0604030504040204" pitchFamily="34" charset="-128"/>
                <a:ea typeface="Meiryo UI" panose="020B0604030504040204" pitchFamily="34" charset="-128"/>
                <a:cs typeface="Meiryo"/>
              </a:rPr>
              <a:t>年</a:t>
            </a:r>
            <a:r>
              <a:rPr lang="en-US" altLang="ja-JP" sz="2400" kern="0" dirty="0">
                <a:solidFill>
                  <a:srgbClr val="0000FF"/>
                </a:solidFill>
                <a:latin typeface="Meiryo UI" panose="020B0604030504040204" pitchFamily="34" charset="-128"/>
                <a:ea typeface="Meiryo UI" panose="020B0604030504040204" pitchFamily="34" charset="-128"/>
                <a:cs typeface="Meiryo"/>
              </a:rPr>
              <a:t>2</a:t>
            </a:r>
            <a:r>
              <a:rPr lang="ja-JP" altLang="en-US" sz="2400" kern="0">
                <a:solidFill>
                  <a:srgbClr val="0000FF"/>
                </a:solidFill>
                <a:latin typeface="Meiryo UI" panose="020B0604030504040204" pitchFamily="34" charset="-128"/>
                <a:ea typeface="Meiryo UI" panose="020B0604030504040204" pitchFamily="34" charset="-128"/>
                <a:cs typeface="Meiryo"/>
              </a:rPr>
              <a:t>月に</a:t>
            </a:r>
            <a:r>
              <a:rPr lang="en-US" altLang="ja-JP" sz="2400" kern="0" dirty="0">
                <a:solidFill>
                  <a:srgbClr val="0000FF"/>
                </a:solidFill>
                <a:latin typeface="Meiryo UI" panose="020B0604030504040204" pitchFamily="34" charset="-128"/>
                <a:ea typeface="Meiryo UI" panose="020B0604030504040204" pitchFamily="34" charset="-128"/>
                <a:cs typeface="Meiryo"/>
              </a:rPr>
              <a:t>Apple</a:t>
            </a:r>
            <a:r>
              <a:rPr lang="ja-JP" altLang="en-US" sz="2400" kern="0">
                <a:solidFill>
                  <a:srgbClr val="0000FF"/>
                </a:solidFill>
                <a:latin typeface="Meiryo UI" panose="020B0604030504040204" pitchFamily="34" charset="-128"/>
                <a:ea typeface="Meiryo UI" panose="020B0604030504040204" pitchFamily="34" charset="-128"/>
                <a:cs typeface="Meiryo"/>
              </a:rPr>
              <a:t>社は</a:t>
            </a:r>
            <a:r>
              <a:rPr lang="en-US" altLang="ja-JP" sz="2400" kern="0" dirty="0">
                <a:solidFill>
                  <a:srgbClr val="0000FF"/>
                </a:solidFill>
                <a:latin typeface="Meiryo UI" panose="020B0604030504040204" pitchFamily="34" charset="-128"/>
                <a:ea typeface="Meiryo UI" panose="020B0604030504040204" pitchFamily="34" charset="-128"/>
                <a:cs typeface="Meiryo"/>
              </a:rPr>
              <a:t>FIDO</a:t>
            </a:r>
            <a:r>
              <a:rPr lang="ja-JP" altLang="en-US" sz="2400" kern="0">
                <a:solidFill>
                  <a:srgbClr val="0000FF"/>
                </a:solidFill>
                <a:latin typeface="Meiryo UI" panose="020B0604030504040204" pitchFamily="34" charset="-128"/>
                <a:ea typeface="Meiryo UI" panose="020B0604030504040204" pitchFamily="34" charset="-128"/>
                <a:cs typeface="Meiryo"/>
              </a:rPr>
              <a:t>アライアンスに加盟</a:t>
            </a:r>
            <a:r>
              <a:rPr lang="ja-JP" altLang="en-US" sz="2400" kern="0">
                <a:latin typeface="Meiryo UI" panose="020B0604030504040204" pitchFamily="34" charset="-128"/>
                <a:ea typeface="Meiryo UI" panose="020B0604030504040204" pitchFamily="34" charset="-128"/>
                <a:cs typeface="Meiryo"/>
              </a:rPr>
              <a:t>し、同年</a:t>
            </a:r>
            <a:r>
              <a:rPr lang="en-US" altLang="ja-JP" sz="2400" kern="0" dirty="0">
                <a:latin typeface="Meiryo UI" panose="020B0604030504040204" pitchFamily="34" charset="-128"/>
                <a:ea typeface="Meiryo UI" panose="020B0604030504040204" pitchFamily="34" charset="-128"/>
                <a:cs typeface="Meiryo"/>
              </a:rPr>
              <a:t>9</a:t>
            </a:r>
            <a:r>
              <a:rPr lang="ja-JP" altLang="en-US" sz="2400" kern="0">
                <a:latin typeface="Meiryo UI" panose="020B0604030504040204" pitchFamily="34" charset="-128"/>
                <a:ea typeface="Meiryo UI" panose="020B0604030504040204" pitchFamily="34" charset="-128"/>
                <a:cs typeface="Meiryo"/>
              </a:rPr>
              <a:t>月の</a:t>
            </a:r>
            <a:r>
              <a:rPr lang="en-US" altLang="ja-JP" sz="2400" kern="0" dirty="0">
                <a:latin typeface="Meiryo UI" panose="020B0604030504040204" pitchFamily="34" charset="-128"/>
                <a:ea typeface="Meiryo UI" panose="020B0604030504040204" pitchFamily="34" charset="-128"/>
                <a:cs typeface="Meiryo"/>
              </a:rPr>
              <a:t>iPhone12</a:t>
            </a:r>
            <a:r>
              <a:rPr lang="ja-JP" altLang="en-US" sz="2400" kern="0">
                <a:latin typeface="Meiryo UI" panose="020B0604030504040204" pitchFamily="34" charset="-128"/>
                <a:ea typeface="Meiryo UI" panose="020B0604030504040204" pitchFamily="34" charset="-128"/>
                <a:cs typeface="Meiryo"/>
              </a:rPr>
              <a:t>の出荷と同時にリリースが予定されている</a:t>
            </a:r>
            <a:r>
              <a:rPr lang="en-US" altLang="ja-JP" sz="2400" kern="0" dirty="0">
                <a:solidFill>
                  <a:srgbClr val="0000FF"/>
                </a:solidFill>
                <a:latin typeface="Meiryo UI" panose="020B0604030504040204" pitchFamily="34" charset="-128"/>
                <a:ea typeface="Meiryo UI" panose="020B0604030504040204" pitchFamily="34" charset="-128"/>
                <a:cs typeface="Meiryo"/>
              </a:rPr>
              <a:t>iOS14</a:t>
            </a:r>
            <a:r>
              <a:rPr lang="ja-JP" altLang="en-US" sz="2400" kern="0">
                <a:solidFill>
                  <a:srgbClr val="0000FF"/>
                </a:solidFill>
                <a:latin typeface="Meiryo UI" panose="020B0604030504040204" pitchFamily="34" charset="-128"/>
                <a:ea typeface="Meiryo UI" panose="020B0604030504040204" pitchFamily="34" charset="-128"/>
                <a:cs typeface="Meiryo"/>
              </a:rPr>
              <a:t>から</a:t>
            </a:r>
            <a:r>
              <a:rPr lang="en-US" altLang="ja-JP" sz="2400" kern="0" dirty="0">
                <a:solidFill>
                  <a:srgbClr val="0000FF"/>
                </a:solidFill>
                <a:latin typeface="Meiryo UI" panose="020B0604030504040204" pitchFamily="34" charset="-128"/>
                <a:ea typeface="Meiryo UI" panose="020B0604030504040204" pitchFamily="34" charset="-128"/>
                <a:cs typeface="Meiryo"/>
              </a:rPr>
              <a:t>Safari</a:t>
            </a:r>
            <a:r>
              <a:rPr lang="ja-JP" altLang="en-US" sz="2400" kern="0">
                <a:solidFill>
                  <a:srgbClr val="0000FF"/>
                </a:solidFill>
                <a:latin typeface="Meiryo UI" panose="020B0604030504040204" pitchFamily="34" charset="-128"/>
                <a:ea typeface="Meiryo UI" panose="020B0604030504040204" pitchFamily="34" charset="-128"/>
                <a:cs typeface="Meiryo"/>
              </a:rPr>
              <a:t>ブラウザでの</a:t>
            </a:r>
            <a:r>
              <a:rPr lang="en-US" altLang="ja-JP" sz="2400" kern="0" dirty="0">
                <a:solidFill>
                  <a:srgbClr val="0000FF"/>
                </a:solidFill>
                <a:latin typeface="Meiryo UI" panose="020B0604030504040204" pitchFamily="34" charset="-128"/>
                <a:ea typeface="Meiryo UI" panose="020B0604030504040204" pitchFamily="34" charset="-128"/>
                <a:cs typeface="Meiryo"/>
              </a:rPr>
              <a:t>FIDO2</a:t>
            </a:r>
            <a:r>
              <a:rPr lang="ja-JP" altLang="en-US" sz="2400" kern="0">
                <a:solidFill>
                  <a:srgbClr val="0000FF"/>
                </a:solidFill>
                <a:latin typeface="Meiryo UI" panose="020B0604030504040204" pitchFamily="34" charset="-128"/>
                <a:ea typeface="Meiryo UI" panose="020B0604030504040204" pitchFamily="34" charset="-128"/>
                <a:cs typeface="Meiryo"/>
              </a:rPr>
              <a:t>対応が決定</a:t>
            </a:r>
            <a:r>
              <a:rPr lang="ja-JP" altLang="en-US" sz="2400" kern="0">
                <a:latin typeface="Meiryo UI" panose="020B0604030504040204" pitchFamily="34" charset="-128"/>
                <a:ea typeface="Meiryo UI" panose="020B0604030504040204" pitchFamily="34" charset="-128"/>
                <a:cs typeface="Meiryo"/>
              </a:rPr>
              <a:t>している。</a:t>
            </a:r>
            <a:br>
              <a:rPr lang="en-US" altLang="ja-JP" sz="2400" kern="0" dirty="0">
                <a:latin typeface="Meiryo UI" panose="020B0604030504040204" pitchFamily="34" charset="-128"/>
                <a:ea typeface="Meiryo UI" panose="020B0604030504040204" pitchFamily="34" charset="-128"/>
                <a:cs typeface="Meiryo"/>
              </a:rPr>
            </a:br>
            <a:r>
              <a:rPr lang="en-US" altLang="ja-JP" sz="1800" kern="0" dirty="0">
                <a:latin typeface="Meiryo UI" panose="020B0604030504040204" pitchFamily="34" charset="-128"/>
                <a:ea typeface="Meiryo UI" panose="020B0604030504040204" pitchFamily="34" charset="-128"/>
                <a:cs typeface="Meiryo"/>
              </a:rPr>
              <a:t>(※2020/7/10</a:t>
            </a:r>
            <a:r>
              <a:rPr lang="ja-JP" altLang="en-US" sz="1800" kern="0">
                <a:latin typeface="Meiryo UI" panose="020B0604030504040204" pitchFamily="34" charset="-128"/>
                <a:ea typeface="Meiryo UI" panose="020B0604030504040204" pitchFamily="34" charset="-128"/>
                <a:cs typeface="Meiryo"/>
              </a:rPr>
              <a:t>に</a:t>
            </a:r>
            <a:r>
              <a:rPr lang="en-US" altLang="ja-JP" sz="1800" kern="0" dirty="0">
                <a:latin typeface="Meiryo UI" panose="020B0604030504040204" pitchFamily="34" charset="-128"/>
                <a:ea typeface="Meiryo UI" panose="020B0604030504040204" pitchFamily="34" charset="-128"/>
                <a:cs typeface="Meiryo"/>
              </a:rPr>
              <a:t>Apple</a:t>
            </a:r>
            <a:r>
              <a:rPr lang="ja-JP" altLang="en-US" sz="1800" kern="0">
                <a:latin typeface="Meiryo UI" panose="020B0604030504040204" pitchFamily="34" charset="-128"/>
                <a:ea typeface="Meiryo UI" panose="020B0604030504040204" pitchFamily="34" charset="-128"/>
                <a:cs typeface="Meiryo"/>
              </a:rPr>
              <a:t>社は</a:t>
            </a:r>
            <a:r>
              <a:rPr lang="en-US" altLang="ja-JP" sz="1800" kern="0" dirty="0">
                <a:latin typeface="Meiryo UI" panose="020B0604030504040204" pitchFamily="34" charset="-128"/>
                <a:ea typeface="Meiryo UI" panose="020B0604030504040204" pitchFamily="34" charset="-128"/>
                <a:cs typeface="Meiryo"/>
              </a:rPr>
              <a:t>iOS14</a:t>
            </a:r>
            <a:r>
              <a:rPr lang="ja-JP" altLang="en-US" sz="1800" kern="0">
                <a:latin typeface="Meiryo UI" panose="020B0604030504040204" pitchFamily="34" charset="-128"/>
                <a:ea typeface="Meiryo UI" panose="020B0604030504040204" pitchFamily="34" charset="-128"/>
                <a:cs typeface="Meiryo"/>
              </a:rPr>
              <a:t>のパブリックベータを配信開始したため希望者は無料で利用が開始できる）</a:t>
            </a:r>
            <a:endParaRPr lang="en-US" altLang="ja-JP" sz="105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endParaRPr lang="en-US" altLang="ja-JP" sz="1000" kern="0" dirty="0">
              <a:latin typeface="Meiryo UI" panose="020B0604030504040204" pitchFamily="34" charset="-128"/>
              <a:ea typeface="Meiryo UI" panose="020B0604030504040204" pitchFamily="34" charset="-128"/>
              <a:cs typeface="Meiryo"/>
            </a:endParaRPr>
          </a:p>
          <a:p>
            <a:pPr marL="215900" indent="-215900">
              <a:spcBef>
                <a:spcPts val="77"/>
              </a:spcBef>
              <a:buFont typeface="Arial" panose="020B0604020202020204" pitchFamily="34" charset="0"/>
              <a:buChar char="•"/>
            </a:pPr>
            <a:r>
              <a:rPr lang="ja-JP" altLang="en-US" sz="2400" kern="0">
                <a:latin typeface="Meiryo UI" panose="020B0604030504040204" pitchFamily="34" charset="-128"/>
                <a:ea typeface="Meiryo UI" panose="020B0604030504040204" pitchFamily="34" charset="-128"/>
                <a:cs typeface="Meiryo"/>
              </a:rPr>
              <a:t>そのため</a:t>
            </a:r>
            <a:r>
              <a:rPr lang="ja-JP" altLang="en-US" sz="2400" kern="0">
                <a:solidFill>
                  <a:srgbClr val="0000FF"/>
                </a:solidFill>
                <a:latin typeface="Meiryo UI" panose="020B0604030504040204" pitchFamily="34" charset="-128"/>
                <a:ea typeface="Meiryo UI" panose="020B0604030504040204" pitchFamily="34" charset="-128"/>
                <a:cs typeface="Meiryo"/>
              </a:rPr>
              <a:t>生体認証を搭載する</a:t>
            </a:r>
            <a:r>
              <a:rPr lang="en-US" altLang="ja-JP" sz="2400" kern="0" dirty="0">
                <a:solidFill>
                  <a:srgbClr val="0000FF"/>
                </a:solidFill>
                <a:latin typeface="Meiryo UI" panose="020B0604030504040204" pitchFamily="34" charset="-128"/>
                <a:ea typeface="Meiryo UI" panose="020B0604030504040204" pitchFamily="34" charset="-128"/>
                <a:cs typeface="Meiryo"/>
              </a:rPr>
              <a:t>FIDO</a:t>
            </a:r>
            <a:r>
              <a:rPr lang="ja-JP" altLang="en-US" sz="2400" kern="0">
                <a:solidFill>
                  <a:srgbClr val="0000FF"/>
                </a:solidFill>
                <a:latin typeface="Meiryo UI" panose="020B0604030504040204" pitchFamily="34" charset="-128"/>
                <a:ea typeface="Meiryo UI" panose="020B0604030504040204" pitchFamily="34" charset="-128"/>
                <a:cs typeface="Meiryo"/>
              </a:rPr>
              <a:t>対応端末がひととおりそろうため、</a:t>
            </a:r>
            <a:r>
              <a:rPr lang="en-US" altLang="ja-JP" sz="2800" kern="0" dirty="0">
                <a:solidFill>
                  <a:srgbClr val="0000FF"/>
                </a:solidFill>
                <a:latin typeface="Meiryo UI" panose="020B0604030504040204" pitchFamily="34" charset="-128"/>
                <a:ea typeface="Meiryo UI" panose="020B0604030504040204" pitchFamily="34" charset="-128"/>
                <a:cs typeface="Meiryo"/>
              </a:rPr>
              <a:t>2020</a:t>
            </a:r>
            <a:r>
              <a:rPr lang="ja-JP" altLang="en-US" sz="2800" kern="0">
                <a:solidFill>
                  <a:srgbClr val="0000FF"/>
                </a:solidFill>
                <a:latin typeface="Meiryo UI" panose="020B0604030504040204" pitchFamily="34" charset="-128"/>
                <a:ea typeface="Meiryo UI" panose="020B0604030504040204" pitchFamily="34" charset="-128"/>
                <a:cs typeface="Meiryo"/>
              </a:rPr>
              <a:t>年後半から</a:t>
            </a:r>
            <a:r>
              <a:rPr lang="en-US" altLang="ja-JP" sz="2800" kern="0" dirty="0">
                <a:solidFill>
                  <a:srgbClr val="0000FF"/>
                </a:solidFill>
                <a:latin typeface="Meiryo UI" panose="020B0604030504040204" pitchFamily="34" charset="-128"/>
                <a:ea typeface="Meiryo UI" panose="020B0604030504040204" pitchFamily="34" charset="-128"/>
                <a:cs typeface="Meiryo"/>
              </a:rPr>
              <a:t>FIDO</a:t>
            </a:r>
            <a:r>
              <a:rPr lang="ja-JP" altLang="en-US" sz="2800" kern="0">
                <a:solidFill>
                  <a:srgbClr val="0000FF"/>
                </a:solidFill>
                <a:latin typeface="Meiryo UI" panose="020B0604030504040204" pitchFamily="34" charset="-128"/>
                <a:ea typeface="Meiryo UI" panose="020B0604030504040204" pitchFamily="34" charset="-128"/>
                <a:cs typeface="Meiryo"/>
              </a:rPr>
              <a:t>が急速に普及する</a:t>
            </a:r>
            <a:r>
              <a:rPr lang="ja-JP" altLang="en-US" sz="2400" kern="0">
                <a:latin typeface="Meiryo UI" panose="020B0604030504040204" pitchFamily="34" charset="-128"/>
                <a:ea typeface="Meiryo UI" panose="020B0604030504040204" pitchFamily="34" charset="-128"/>
                <a:cs typeface="Meiryo"/>
              </a:rPr>
              <a:t>だろうと予想できます。</a:t>
            </a:r>
            <a:endParaRPr lang="en-US" altLang="ja-JP" sz="2400" dirty="0">
              <a:latin typeface="Meiryo UI" panose="020B0604030504040204" pitchFamily="34" charset="-128"/>
              <a:ea typeface="Meiryo UI" panose="020B0604030504040204" pitchFamily="34" charset="-128"/>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MS</a:t>
            </a:r>
            <a:r>
              <a:rPr lang="ja-JP" altLang="en-US" sz="2000" kern="0">
                <a:latin typeface="Meiryo UI" panose="020B0604030504040204" pitchFamily="34" charset="-128"/>
                <a:ea typeface="Meiryo UI" panose="020B0604030504040204" pitchFamily="34" charset="-128"/>
                <a:cs typeface="Meiryo"/>
              </a:rPr>
              <a:t>社：生体認証機能をもつ</a:t>
            </a:r>
            <a:r>
              <a:rPr lang="en-US" altLang="ja-JP" sz="2000" kern="0" dirty="0">
                <a:latin typeface="Meiryo UI" panose="020B0604030504040204" pitchFamily="34" charset="-128"/>
                <a:ea typeface="Meiryo UI" panose="020B0604030504040204" pitchFamily="34" charset="-128"/>
                <a:cs typeface="Meiryo"/>
              </a:rPr>
              <a:t>Windows10</a:t>
            </a:r>
            <a:r>
              <a:rPr lang="ja-JP" altLang="en-US" sz="2000" kern="0">
                <a:latin typeface="Meiryo UI" panose="020B0604030504040204" pitchFamily="34" charset="-128"/>
                <a:ea typeface="Meiryo UI" panose="020B0604030504040204" pitchFamily="34" charset="-128"/>
                <a:cs typeface="Meiryo"/>
              </a:rPr>
              <a:t>を搭載した</a:t>
            </a:r>
            <a:r>
              <a:rPr lang="en-US" altLang="ja-JP" sz="2000" kern="0" dirty="0">
                <a:latin typeface="Meiryo UI" panose="020B0604030504040204" pitchFamily="34" charset="-128"/>
                <a:ea typeface="Meiryo UI" panose="020B0604030504040204" pitchFamily="34" charset="-128"/>
                <a:cs typeface="Meiryo"/>
              </a:rPr>
              <a:t>PC</a:t>
            </a:r>
            <a:r>
              <a:rPr lang="ja-JP" altLang="en-US" sz="2000" kern="0">
                <a:latin typeface="Meiryo UI" panose="020B0604030504040204" pitchFamily="34" charset="-128"/>
                <a:ea typeface="Meiryo UI" panose="020B0604030504040204" pitchFamily="34" charset="-128"/>
                <a:cs typeface="Meiryo"/>
              </a:rPr>
              <a:t>やタブレットは</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対応済</a:t>
            </a:r>
            <a:endParaRPr lang="en-US" altLang="ja-JP" sz="20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Google</a:t>
            </a:r>
            <a:r>
              <a:rPr lang="ja-JP" altLang="en-US" sz="2000" kern="0">
                <a:latin typeface="Meiryo UI" panose="020B0604030504040204" pitchFamily="34" charset="-128"/>
                <a:ea typeface="Meiryo UI" panose="020B0604030504040204" pitchFamily="34" charset="-128"/>
                <a:cs typeface="Meiryo"/>
              </a:rPr>
              <a:t>社：生体認証機能をもつ</a:t>
            </a:r>
            <a:r>
              <a:rPr lang="en-US" altLang="ja-JP" sz="2000" kern="0" dirty="0">
                <a:latin typeface="Meiryo UI" panose="020B0604030504040204" pitchFamily="34" charset="-128"/>
                <a:ea typeface="Meiryo UI" panose="020B0604030504040204" pitchFamily="34" charset="-128"/>
                <a:cs typeface="Meiryo"/>
              </a:rPr>
              <a:t>Android</a:t>
            </a:r>
            <a:r>
              <a:rPr lang="ja-JP" altLang="en-US" sz="2000" kern="0">
                <a:latin typeface="Meiryo UI" panose="020B0604030504040204" pitchFamily="34" charset="-128"/>
                <a:ea typeface="Meiryo UI" panose="020B0604030504040204" pitchFamily="34" charset="-128"/>
                <a:cs typeface="Meiryo"/>
              </a:rPr>
              <a:t>スマホや</a:t>
            </a:r>
            <a:r>
              <a:rPr lang="en-US" altLang="ja-JP" sz="2000" kern="0" dirty="0">
                <a:latin typeface="Meiryo UI" panose="020B0604030504040204" pitchFamily="34" charset="-128"/>
                <a:ea typeface="Meiryo UI" panose="020B0604030504040204" pitchFamily="34" charset="-128"/>
                <a:cs typeface="Meiryo"/>
              </a:rPr>
              <a:t>Chromebook</a:t>
            </a:r>
            <a:r>
              <a:rPr lang="ja-JP" altLang="en-US" sz="2000" kern="0">
                <a:latin typeface="Meiryo UI" panose="020B0604030504040204" pitchFamily="34" charset="-128"/>
                <a:ea typeface="Meiryo UI" panose="020B0604030504040204" pitchFamily="34" charset="-128"/>
                <a:cs typeface="Meiryo"/>
              </a:rPr>
              <a:t>は</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対応済</a:t>
            </a:r>
            <a:endParaRPr lang="en-US" altLang="ja-JP" sz="2000" kern="0" dirty="0">
              <a:latin typeface="Meiryo UI" panose="020B0604030504040204" pitchFamily="34" charset="-128"/>
              <a:ea typeface="Meiryo UI" panose="020B0604030504040204" pitchFamily="34" charset="-128"/>
              <a:cs typeface="Meiryo"/>
            </a:endParaRPr>
          </a:p>
          <a:p>
            <a:pPr marL="571500" lvl="1" indent="-355600">
              <a:spcBef>
                <a:spcPts val="77"/>
              </a:spcBef>
              <a:buFont typeface="+mj-ea"/>
              <a:buAutoNum type="circleNumDbPlain"/>
            </a:pPr>
            <a:r>
              <a:rPr lang="en-US" altLang="ja-JP" sz="2000" kern="0" dirty="0">
                <a:latin typeface="Meiryo UI" panose="020B0604030504040204" pitchFamily="34" charset="-128"/>
                <a:ea typeface="Meiryo UI" panose="020B0604030504040204" pitchFamily="34" charset="-128"/>
                <a:cs typeface="Meiryo"/>
              </a:rPr>
              <a:t>Apple</a:t>
            </a:r>
            <a:r>
              <a:rPr lang="ja-JP" altLang="en-US" sz="2000" kern="0">
                <a:latin typeface="Meiryo UI" panose="020B0604030504040204" pitchFamily="34" charset="-128"/>
                <a:ea typeface="Meiryo UI" panose="020B0604030504040204" pitchFamily="34" charset="-128"/>
                <a:cs typeface="Meiryo"/>
              </a:rPr>
              <a:t>社：</a:t>
            </a:r>
            <a:r>
              <a:rPr lang="en-US" altLang="ja-JP" sz="2000" kern="0" dirty="0">
                <a:latin typeface="Meiryo UI" panose="020B0604030504040204" pitchFamily="34" charset="-128"/>
                <a:ea typeface="Meiryo UI" panose="020B0604030504040204" pitchFamily="34" charset="-128"/>
                <a:cs typeface="Meiryo"/>
              </a:rPr>
              <a:t>iOS14/macOS 11.0 Big Sur</a:t>
            </a:r>
            <a:r>
              <a:rPr lang="ja-JP" altLang="en-US" sz="2000" kern="0">
                <a:latin typeface="Meiryo UI" panose="020B0604030504040204" pitchFamily="34" charset="-128"/>
                <a:ea typeface="Meiryo UI" panose="020B0604030504040204" pitchFamily="34" charset="-128"/>
                <a:cs typeface="Meiryo"/>
              </a:rPr>
              <a:t>が</a:t>
            </a:r>
            <a:r>
              <a:rPr lang="en-US" altLang="ja-JP" sz="2000" kern="0" dirty="0">
                <a:latin typeface="Meiryo UI" panose="020B0604030504040204" pitchFamily="34" charset="-128"/>
                <a:ea typeface="Meiryo UI" panose="020B0604030504040204" pitchFamily="34" charset="-128"/>
                <a:cs typeface="Meiryo"/>
              </a:rPr>
              <a:t>2020</a:t>
            </a:r>
            <a:r>
              <a:rPr lang="ja-JP" altLang="en-US" sz="2000" kern="0">
                <a:latin typeface="Meiryo UI" panose="020B0604030504040204" pitchFamily="34" charset="-128"/>
                <a:ea typeface="Meiryo UI" panose="020B0604030504040204" pitchFamily="34" charset="-128"/>
                <a:cs typeface="Meiryo"/>
              </a:rPr>
              <a:t>年</a:t>
            </a:r>
            <a:r>
              <a:rPr lang="en-US" altLang="ja-JP" sz="2000" kern="0" dirty="0">
                <a:latin typeface="Meiryo UI" panose="020B0604030504040204" pitchFamily="34" charset="-128"/>
                <a:ea typeface="Meiryo UI" panose="020B0604030504040204" pitchFamily="34" charset="-128"/>
                <a:cs typeface="Meiryo"/>
              </a:rPr>
              <a:t>9</a:t>
            </a:r>
            <a:r>
              <a:rPr lang="ja-JP" altLang="en-US" sz="2000" kern="0">
                <a:latin typeface="Meiryo UI" panose="020B0604030504040204" pitchFamily="34" charset="-128"/>
                <a:ea typeface="Meiryo UI" panose="020B0604030504040204" pitchFamily="34" charset="-128"/>
                <a:cs typeface="Meiryo"/>
              </a:rPr>
              <a:t>月に無事リリースされると過去の</a:t>
            </a:r>
            <a:br>
              <a:rPr lang="en-US" altLang="ja-JP" sz="2000" kern="0" dirty="0">
                <a:latin typeface="Meiryo UI" panose="020B0604030504040204" pitchFamily="34" charset="-128"/>
                <a:ea typeface="Meiryo UI" panose="020B0604030504040204" pitchFamily="34" charset="-128"/>
                <a:cs typeface="Meiryo"/>
              </a:rPr>
            </a:br>
            <a:r>
              <a:rPr lang="ja-JP" altLang="en-US" sz="2000" kern="0">
                <a:latin typeface="Meiryo UI" panose="020B0604030504040204" pitchFamily="34" charset="-128"/>
                <a:ea typeface="Meiryo UI" panose="020B0604030504040204" pitchFamily="34" charset="-128"/>
                <a:cs typeface="Meiryo"/>
              </a:rPr>
              <a:t>生体認証搭載スマホや</a:t>
            </a:r>
            <a:r>
              <a:rPr lang="en-US" altLang="ja-JP" sz="2000" kern="0" dirty="0">
                <a:latin typeface="Meiryo UI" panose="020B0604030504040204" pitchFamily="34" charset="-128"/>
                <a:ea typeface="Meiryo UI" panose="020B0604030504040204" pitchFamily="34" charset="-128"/>
                <a:cs typeface="Meiryo"/>
              </a:rPr>
              <a:t>mac PC</a:t>
            </a:r>
            <a:r>
              <a:rPr lang="ja-JP" altLang="en-US" sz="2000" kern="0">
                <a:latin typeface="Meiryo UI" panose="020B0604030504040204" pitchFamily="34" charset="-128"/>
                <a:ea typeface="Meiryo UI" panose="020B0604030504040204" pitchFamily="34" charset="-128"/>
                <a:cs typeface="Meiryo"/>
              </a:rPr>
              <a:t>を含めたすべてが</a:t>
            </a:r>
            <a:r>
              <a:rPr lang="en-US" altLang="ja-JP" sz="2000" kern="0" dirty="0">
                <a:latin typeface="Meiryo UI" panose="020B0604030504040204" pitchFamily="34" charset="-128"/>
                <a:ea typeface="Meiryo UI" panose="020B0604030504040204" pitchFamily="34" charset="-128"/>
                <a:cs typeface="Meiryo"/>
              </a:rPr>
              <a:t>FIDO</a:t>
            </a:r>
            <a:r>
              <a:rPr lang="ja-JP" altLang="en-US" sz="2000" kern="0">
                <a:latin typeface="Meiryo UI" panose="020B0604030504040204" pitchFamily="34" charset="-128"/>
                <a:ea typeface="Meiryo UI" panose="020B0604030504040204" pitchFamily="34" charset="-128"/>
                <a:cs typeface="Meiryo"/>
              </a:rPr>
              <a:t>対応になる。</a:t>
            </a:r>
            <a:endParaRPr lang="en-US" altLang="ja-JP" sz="2000" kern="0" dirty="0">
              <a:latin typeface="Meiryo UI" panose="020B0604030504040204" pitchFamily="34" charset="-128"/>
              <a:ea typeface="Meiryo UI" panose="020B0604030504040204" pitchFamily="34" charset="-128"/>
              <a:cs typeface="Meiryo"/>
            </a:endParaRPr>
          </a:p>
        </p:txBody>
      </p:sp>
    </p:spTree>
    <p:extLst>
      <p:ext uri="{BB962C8B-B14F-4D97-AF65-F5344CB8AC3E}">
        <p14:creationId xmlns:p14="http://schemas.microsoft.com/office/powerpoint/2010/main" val="118484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とは？</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201386" y="1242109"/>
            <a:ext cx="11789227" cy="1088658"/>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0319">
              <a:spcBef>
                <a:spcPts val="77"/>
              </a:spcBef>
            </a:pPr>
            <a:r>
              <a:rPr lang="ja-JP" altLang="en-US" sz="240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OpenID Connect</a:t>
            </a:r>
            <a:r>
              <a:rPr lang="ja-JP" altLang="en-US" sz="2400">
                <a:latin typeface="Meiryo UI" panose="020B0604030504040204" pitchFamily="34" charset="-128"/>
                <a:ea typeface="Meiryo UI" panose="020B0604030504040204" pitchFamily="34" charset="-128"/>
              </a:rPr>
              <a:t>」は、アクセス権の連携仕様である「</a:t>
            </a:r>
            <a:r>
              <a:rPr lang="en-US" altLang="ja-JP" sz="2400" dirty="0">
                <a:latin typeface="Meiryo UI" panose="020B0604030504040204" pitchFamily="34" charset="-128"/>
                <a:ea typeface="Meiryo UI" panose="020B0604030504040204" pitchFamily="34" charset="-128"/>
              </a:rPr>
              <a:t>OAuth2.0</a:t>
            </a:r>
            <a:r>
              <a:rPr lang="ja-JP" altLang="en-US" sz="2400">
                <a:latin typeface="Meiryo UI" panose="020B0604030504040204" pitchFamily="34" charset="-128"/>
                <a:ea typeface="Meiryo UI" panose="020B0604030504040204" pitchFamily="34" charset="-128"/>
              </a:rPr>
              <a:t>」と</a:t>
            </a:r>
            <a:r>
              <a:rPr lang="en-US" altLang="ja-JP" sz="2400" dirty="0">
                <a:latin typeface="Meiryo UI" panose="020B0604030504040204" pitchFamily="34" charset="-128"/>
                <a:ea typeface="Meiryo UI" panose="020B0604030504040204" pitchFamily="34" charset="-128"/>
              </a:rPr>
              <a:t>ID</a:t>
            </a:r>
            <a:r>
              <a:rPr lang="ja-JP" altLang="en-US" sz="2400">
                <a:latin typeface="Meiryo UI" panose="020B0604030504040204" pitchFamily="34" charset="-128"/>
                <a:ea typeface="Meiryo UI" panose="020B0604030504040204" pitchFamily="34" charset="-128"/>
              </a:rPr>
              <a:t>情報の連携仕様で</a:t>
            </a:r>
            <a:br>
              <a:rPr lang="en-US" altLang="ja-JP" sz="2400" dirty="0">
                <a:latin typeface="Meiryo UI" panose="020B0604030504040204" pitchFamily="34" charset="-128"/>
                <a:ea typeface="Meiryo UI" panose="020B0604030504040204" pitchFamily="34" charset="-128"/>
              </a:rPr>
            </a:br>
            <a:r>
              <a:rPr lang="ja-JP" altLang="en-US" sz="2400">
                <a:latin typeface="Meiryo UI" panose="020B0604030504040204" pitchFamily="34" charset="-128"/>
                <a:ea typeface="Meiryo UI" panose="020B0604030504040204" pitchFamily="34" charset="-128"/>
              </a:rPr>
              <a:t>ある「</a:t>
            </a:r>
            <a:r>
              <a:rPr lang="en-US" altLang="ja-JP" sz="2400" dirty="0">
                <a:latin typeface="Meiryo UI" panose="020B0604030504040204" pitchFamily="34" charset="-128"/>
                <a:ea typeface="Meiryo UI" panose="020B0604030504040204" pitchFamily="34" charset="-128"/>
              </a:rPr>
              <a:t>OpenID2.0</a:t>
            </a:r>
            <a:r>
              <a:rPr lang="ja-JP" altLang="en-US" sz="2400">
                <a:latin typeface="Meiryo UI" panose="020B0604030504040204" pitchFamily="34" charset="-128"/>
                <a:ea typeface="Meiryo UI" panose="020B0604030504040204" pitchFamily="34" charset="-128"/>
              </a:rPr>
              <a:t>」を組み合わせた統合認証認可を実現する業界仕様です。</a:t>
            </a:r>
            <a:endParaRPr lang="ja-JP" altLang="en-US" sz="2800" kern="0" dirty="0">
              <a:latin typeface="Meiryo UI" panose="020B0604030504040204" pitchFamily="34" charset="-128"/>
              <a:ea typeface="Meiryo UI" panose="020B0604030504040204" pitchFamily="34" charset="-128"/>
              <a:cs typeface="Meiryo"/>
            </a:endParaRPr>
          </a:p>
        </p:txBody>
      </p:sp>
      <p:graphicFrame>
        <p:nvGraphicFramePr>
          <p:cNvPr id="11" name="表 10">
            <a:extLst>
              <a:ext uri="{FF2B5EF4-FFF2-40B4-BE49-F238E27FC236}">
                <a16:creationId xmlns:a16="http://schemas.microsoft.com/office/drawing/2014/main" id="{6911C4CC-1F6E-F84B-9B8A-EB9E1F960360}"/>
              </a:ext>
            </a:extLst>
          </p:cNvPr>
          <p:cNvGraphicFramePr>
            <a:graphicFrameLocks noGrp="1"/>
          </p:cNvGraphicFramePr>
          <p:nvPr>
            <p:extLst>
              <p:ext uri="{D42A27DB-BD31-4B8C-83A1-F6EECF244321}">
                <p14:modId xmlns:p14="http://schemas.microsoft.com/office/powerpoint/2010/main" val="303990122"/>
              </p:ext>
            </p:extLst>
          </p:nvPr>
        </p:nvGraphicFramePr>
        <p:xfrm>
          <a:off x="1615314" y="2791260"/>
          <a:ext cx="4320480" cy="1872208"/>
        </p:xfrm>
        <a:graphic>
          <a:graphicData uri="http://schemas.openxmlformats.org/drawingml/2006/table">
            <a:tbl>
              <a:tblPr firstRow="1" bandRow="1"/>
              <a:tblGrid>
                <a:gridCol w="4320480">
                  <a:extLst>
                    <a:ext uri="{9D8B030D-6E8A-4147-A177-3AD203B41FA5}">
                      <a16:colId xmlns:a16="http://schemas.microsoft.com/office/drawing/2014/main" val="774998391"/>
                    </a:ext>
                  </a:extLst>
                </a:gridCol>
              </a:tblGrid>
              <a:tr h="750711">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ja-JP" altLang="en-US" sz="2800">
                          <a:solidFill>
                            <a:schemeClr val="bg1"/>
                          </a:solidFill>
                        </a:rPr>
                        <a:t>アクセス権連携</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2610955511"/>
                  </a:ext>
                </a:extLst>
              </a:tr>
              <a:tr h="1121497">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ja-JP" altLang="en-US" sz="2400"/>
                        <a:t>あるサービスへのアクセス権を</a:t>
                      </a:r>
                      <a:br>
                        <a:rPr kumimoji="1" lang="en-US" altLang="ja-JP" sz="2400" dirty="0"/>
                      </a:br>
                      <a:r>
                        <a:rPr kumimoji="1" lang="ja-JP" altLang="en-US" sz="2400"/>
                        <a:t>別のサービスに安全に与える</a:t>
                      </a:r>
                    </a:p>
                  </a:txBody>
                  <a:tcPr>
                    <a:lnL w="12700" cmpd="sng">
                      <a:solidFill>
                        <a:srgbClr val="FFFFFF"/>
                      </a:solidFill>
                    </a:lnL>
                    <a:lnR w="12700" cmpd="sng">
                      <a:solidFill>
                        <a:srgbClr val="FFFFFF"/>
                      </a:solidFill>
                    </a:lnR>
                    <a:lnT w="12700" cap="flat" cmpd="sng" algn="ctr">
                      <a:solidFill>
                        <a:srgbClr val="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11639885"/>
                  </a:ext>
                </a:extLst>
              </a:tr>
            </a:tbl>
          </a:graphicData>
        </a:graphic>
      </p:graphicFrame>
      <p:graphicFrame>
        <p:nvGraphicFramePr>
          <p:cNvPr id="12" name="表 11">
            <a:extLst>
              <a:ext uri="{FF2B5EF4-FFF2-40B4-BE49-F238E27FC236}">
                <a16:creationId xmlns:a16="http://schemas.microsoft.com/office/drawing/2014/main" id="{5F57F019-318D-2B49-A424-3EBD7290AEA3}"/>
              </a:ext>
            </a:extLst>
          </p:cNvPr>
          <p:cNvGraphicFramePr>
            <a:graphicFrameLocks noGrp="1"/>
          </p:cNvGraphicFramePr>
          <p:nvPr>
            <p:extLst>
              <p:ext uri="{D42A27DB-BD31-4B8C-83A1-F6EECF244321}">
                <p14:modId xmlns:p14="http://schemas.microsoft.com/office/powerpoint/2010/main" val="1232738016"/>
              </p:ext>
            </p:extLst>
          </p:nvPr>
        </p:nvGraphicFramePr>
        <p:xfrm>
          <a:off x="6586028" y="2791260"/>
          <a:ext cx="4320480" cy="1872208"/>
        </p:xfrm>
        <a:graphic>
          <a:graphicData uri="http://schemas.openxmlformats.org/drawingml/2006/table">
            <a:tbl>
              <a:tblPr firstRow="1" bandRow="1"/>
              <a:tblGrid>
                <a:gridCol w="4320480">
                  <a:extLst>
                    <a:ext uri="{9D8B030D-6E8A-4147-A177-3AD203B41FA5}">
                      <a16:colId xmlns:a16="http://schemas.microsoft.com/office/drawing/2014/main" val="774998391"/>
                    </a:ext>
                  </a:extLst>
                </a:gridCol>
              </a:tblGrid>
              <a:tr h="750711">
                <a:tc>
                  <a:txBody>
                    <a:bodyPr/>
                    <a:lstStyle>
                      <a:lvl1pPr marL="0" algn="l" defTabSz="914400" rtl="0" eaLnBrk="1" latinLnBrk="0" hangingPunct="1">
                        <a:defRPr kumimoji="1" sz="1800" b="1" kern="1200">
                          <a:solidFill>
                            <a:schemeClr val="lt1"/>
                          </a:solidFill>
                          <a:latin typeface="Arial"/>
                          <a:ea typeface="ＭＳ Ｐゴシック"/>
                        </a:defRPr>
                      </a:lvl1pPr>
                      <a:lvl2pPr marL="457200" algn="l" defTabSz="914400" rtl="0" eaLnBrk="1" latinLnBrk="0" hangingPunct="1">
                        <a:defRPr kumimoji="1" sz="1800" b="1" kern="1200">
                          <a:solidFill>
                            <a:schemeClr val="lt1"/>
                          </a:solidFill>
                          <a:latin typeface="Arial"/>
                          <a:ea typeface="ＭＳ Ｐゴシック"/>
                        </a:defRPr>
                      </a:lvl2pPr>
                      <a:lvl3pPr marL="914400" algn="l" defTabSz="914400" rtl="0" eaLnBrk="1" latinLnBrk="0" hangingPunct="1">
                        <a:defRPr kumimoji="1" sz="1800" b="1" kern="1200">
                          <a:solidFill>
                            <a:schemeClr val="lt1"/>
                          </a:solidFill>
                          <a:latin typeface="Arial"/>
                          <a:ea typeface="ＭＳ Ｐゴシック"/>
                        </a:defRPr>
                      </a:lvl3pPr>
                      <a:lvl4pPr marL="1371600" algn="l" defTabSz="914400" rtl="0" eaLnBrk="1" latinLnBrk="0" hangingPunct="1">
                        <a:defRPr kumimoji="1" sz="1800" b="1" kern="1200">
                          <a:solidFill>
                            <a:schemeClr val="lt1"/>
                          </a:solidFill>
                          <a:latin typeface="Arial"/>
                          <a:ea typeface="ＭＳ Ｐゴシック"/>
                        </a:defRPr>
                      </a:lvl4pPr>
                      <a:lvl5pPr marL="1828800" algn="l" defTabSz="914400" rtl="0" eaLnBrk="1" latinLnBrk="0" hangingPunct="1">
                        <a:defRPr kumimoji="1" sz="1800" b="1" kern="1200">
                          <a:solidFill>
                            <a:schemeClr val="lt1"/>
                          </a:solidFill>
                          <a:latin typeface="Arial"/>
                          <a:ea typeface="ＭＳ Ｐゴシック"/>
                        </a:defRPr>
                      </a:lvl5pPr>
                      <a:lvl6pPr marL="2286000" algn="l" defTabSz="914400" rtl="0" eaLnBrk="1" latinLnBrk="0" hangingPunct="1">
                        <a:defRPr kumimoji="1" sz="1800" b="1" kern="1200">
                          <a:solidFill>
                            <a:schemeClr val="lt1"/>
                          </a:solidFill>
                          <a:latin typeface="Arial"/>
                          <a:ea typeface="ＭＳ Ｐゴシック"/>
                        </a:defRPr>
                      </a:lvl6pPr>
                      <a:lvl7pPr marL="2743200" algn="l" defTabSz="914400" rtl="0" eaLnBrk="1" latinLnBrk="0" hangingPunct="1">
                        <a:defRPr kumimoji="1" sz="1800" b="1" kern="1200">
                          <a:solidFill>
                            <a:schemeClr val="lt1"/>
                          </a:solidFill>
                          <a:latin typeface="Arial"/>
                          <a:ea typeface="ＭＳ Ｐゴシック"/>
                        </a:defRPr>
                      </a:lvl7pPr>
                      <a:lvl8pPr marL="3200400" algn="l" defTabSz="914400" rtl="0" eaLnBrk="1" latinLnBrk="0" hangingPunct="1">
                        <a:defRPr kumimoji="1" sz="1800" b="1" kern="1200">
                          <a:solidFill>
                            <a:schemeClr val="lt1"/>
                          </a:solidFill>
                          <a:latin typeface="Arial"/>
                          <a:ea typeface="ＭＳ Ｐゴシック"/>
                        </a:defRPr>
                      </a:lvl8pPr>
                      <a:lvl9pPr marL="3657600" algn="l" defTabSz="914400" rtl="0" eaLnBrk="1" latinLnBrk="0" hangingPunct="1">
                        <a:defRPr kumimoji="1" sz="1800" b="1" kern="1200">
                          <a:solidFill>
                            <a:schemeClr val="lt1"/>
                          </a:solidFill>
                          <a:latin typeface="Arial"/>
                          <a:ea typeface="ＭＳ Ｐゴシック"/>
                        </a:defRPr>
                      </a:lvl9pPr>
                    </a:lstStyle>
                    <a:p>
                      <a:pPr algn="ctr"/>
                      <a:r>
                        <a:rPr kumimoji="1" lang="en-US" altLang="ja-JP" sz="2800" dirty="0">
                          <a:solidFill>
                            <a:schemeClr val="bg1"/>
                          </a:solidFill>
                        </a:rPr>
                        <a:t>ID</a:t>
                      </a:r>
                      <a:r>
                        <a:rPr kumimoji="1" lang="ja-JP" altLang="en-US" sz="2800">
                          <a:solidFill>
                            <a:schemeClr val="bg1"/>
                          </a:solidFill>
                        </a:rPr>
                        <a:t>連携</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2610955511"/>
                  </a:ext>
                </a:extLst>
              </a:tr>
              <a:tr h="1121497">
                <a:tc>
                  <a:txBody>
                    <a:bodyPr/>
                    <a:lstStyle>
                      <a:lvl1pPr marL="0" algn="l" defTabSz="914400" rtl="0" eaLnBrk="1" latinLnBrk="0" hangingPunct="1">
                        <a:defRPr kumimoji="1" sz="1800" kern="1200">
                          <a:solidFill>
                            <a:schemeClr val="dk1"/>
                          </a:solidFill>
                          <a:latin typeface="Arial"/>
                          <a:ea typeface="ＭＳ Ｐゴシック"/>
                        </a:defRPr>
                      </a:lvl1pPr>
                      <a:lvl2pPr marL="457200" algn="l" defTabSz="914400" rtl="0" eaLnBrk="1" latinLnBrk="0" hangingPunct="1">
                        <a:defRPr kumimoji="1" sz="1800" kern="1200">
                          <a:solidFill>
                            <a:schemeClr val="dk1"/>
                          </a:solidFill>
                          <a:latin typeface="Arial"/>
                          <a:ea typeface="ＭＳ Ｐゴシック"/>
                        </a:defRPr>
                      </a:lvl2pPr>
                      <a:lvl3pPr marL="914400" algn="l" defTabSz="914400" rtl="0" eaLnBrk="1" latinLnBrk="0" hangingPunct="1">
                        <a:defRPr kumimoji="1" sz="1800" kern="1200">
                          <a:solidFill>
                            <a:schemeClr val="dk1"/>
                          </a:solidFill>
                          <a:latin typeface="Arial"/>
                          <a:ea typeface="ＭＳ Ｐゴシック"/>
                        </a:defRPr>
                      </a:lvl3pPr>
                      <a:lvl4pPr marL="1371600" algn="l" defTabSz="914400" rtl="0" eaLnBrk="1" latinLnBrk="0" hangingPunct="1">
                        <a:defRPr kumimoji="1" sz="1800" kern="1200">
                          <a:solidFill>
                            <a:schemeClr val="dk1"/>
                          </a:solidFill>
                          <a:latin typeface="Arial"/>
                          <a:ea typeface="ＭＳ Ｐゴシック"/>
                        </a:defRPr>
                      </a:lvl4pPr>
                      <a:lvl5pPr marL="1828800" algn="l" defTabSz="914400" rtl="0" eaLnBrk="1" latinLnBrk="0" hangingPunct="1">
                        <a:defRPr kumimoji="1" sz="1800" kern="1200">
                          <a:solidFill>
                            <a:schemeClr val="dk1"/>
                          </a:solidFill>
                          <a:latin typeface="Arial"/>
                          <a:ea typeface="ＭＳ Ｐゴシック"/>
                        </a:defRPr>
                      </a:lvl5pPr>
                      <a:lvl6pPr marL="2286000" algn="l" defTabSz="914400" rtl="0" eaLnBrk="1" latinLnBrk="0" hangingPunct="1">
                        <a:defRPr kumimoji="1" sz="1800" kern="1200">
                          <a:solidFill>
                            <a:schemeClr val="dk1"/>
                          </a:solidFill>
                          <a:latin typeface="Arial"/>
                          <a:ea typeface="ＭＳ Ｐゴシック"/>
                        </a:defRPr>
                      </a:lvl6pPr>
                      <a:lvl7pPr marL="2743200" algn="l" defTabSz="914400" rtl="0" eaLnBrk="1" latinLnBrk="0" hangingPunct="1">
                        <a:defRPr kumimoji="1" sz="1800" kern="1200">
                          <a:solidFill>
                            <a:schemeClr val="dk1"/>
                          </a:solidFill>
                          <a:latin typeface="Arial"/>
                          <a:ea typeface="ＭＳ Ｐゴシック"/>
                        </a:defRPr>
                      </a:lvl7pPr>
                      <a:lvl8pPr marL="3200400" algn="l" defTabSz="914400" rtl="0" eaLnBrk="1" latinLnBrk="0" hangingPunct="1">
                        <a:defRPr kumimoji="1" sz="1800" kern="1200">
                          <a:solidFill>
                            <a:schemeClr val="dk1"/>
                          </a:solidFill>
                          <a:latin typeface="Arial"/>
                          <a:ea typeface="ＭＳ Ｐゴシック"/>
                        </a:defRPr>
                      </a:lvl8pPr>
                      <a:lvl9pPr marL="3657600" algn="l" defTabSz="914400" rtl="0" eaLnBrk="1" latinLnBrk="0" hangingPunct="1">
                        <a:defRPr kumimoji="1" sz="1800" kern="1200">
                          <a:solidFill>
                            <a:schemeClr val="dk1"/>
                          </a:solidFill>
                          <a:latin typeface="Arial"/>
                          <a:ea typeface="ＭＳ Ｐゴシック"/>
                        </a:defRPr>
                      </a:lvl9pPr>
                    </a:lstStyle>
                    <a:p>
                      <a:r>
                        <a:rPr kumimoji="1" lang="en-US" altLang="ja-JP" sz="2400" dirty="0"/>
                        <a:t>ID</a:t>
                      </a:r>
                      <a:r>
                        <a:rPr kumimoji="1" lang="ja-JP" altLang="en-US" sz="2400"/>
                        <a:t>情報（認証結果と属性情報）を安全にサービス間でやりとり</a:t>
                      </a:r>
                    </a:p>
                  </a:txBody>
                  <a:tcPr>
                    <a:lnL w="12700" cmpd="sng">
                      <a:solidFill>
                        <a:srgbClr val="FFFFFF"/>
                      </a:solidFill>
                    </a:lnL>
                    <a:lnR w="12700" cmpd="sng">
                      <a:solidFill>
                        <a:srgbClr val="FFFFFF"/>
                      </a:solidFill>
                    </a:lnR>
                    <a:lnT w="12700" cap="flat" cmpd="sng" algn="ctr">
                      <a:solidFill>
                        <a:srgbClr val="000000"/>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211639885"/>
                  </a:ext>
                </a:extLst>
              </a:tr>
            </a:tbl>
          </a:graphicData>
        </a:graphic>
      </p:graphicFrame>
      <p:sp>
        <p:nvSpPr>
          <p:cNvPr id="13" name="加算記号 12">
            <a:extLst>
              <a:ext uri="{FF2B5EF4-FFF2-40B4-BE49-F238E27FC236}">
                <a16:creationId xmlns:a16="http://schemas.microsoft.com/office/drawing/2014/main" id="{F82112FE-E0EA-B94A-BED4-AA3667C222CB}"/>
              </a:ext>
            </a:extLst>
          </p:cNvPr>
          <p:cNvSpPr/>
          <p:nvPr/>
        </p:nvSpPr>
        <p:spPr bwMode="auto">
          <a:xfrm>
            <a:off x="5937956" y="2971280"/>
            <a:ext cx="580391" cy="580391"/>
          </a:xfrm>
          <a:prstGeom prst="mathPlus">
            <a:avLst>
              <a:gd name="adj1" fmla="val 11755"/>
            </a:avLst>
          </a:prstGeom>
          <a:solidFill>
            <a:srgbClr val="000000"/>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82550" marR="0" lvl="0" indent="-82550" defTabSz="914400" eaLnBrk="1" fontAlgn="base" latinLnBrk="0" hangingPunct="1">
              <a:lnSpc>
                <a:spcPct val="100000"/>
              </a:lnSpc>
              <a:spcBef>
                <a:spcPct val="0"/>
              </a:spcBef>
              <a:spcAft>
                <a:spcPct val="0"/>
              </a:spcAft>
              <a:buClrTx/>
              <a:buSzTx/>
              <a:buFont typeface="Arial" pitchFamily="34" charset="0"/>
              <a:buChar char="•"/>
              <a:tabLst/>
              <a:defRPr/>
            </a:pPr>
            <a:endPar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14" name="左中かっこ 13">
            <a:extLst>
              <a:ext uri="{FF2B5EF4-FFF2-40B4-BE49-F238E27FC236}">
                <a16:creationId xmlns:a16="http://schemas.microsoft.com/office/drawing/2014/main" id="{1EEC6621-1913-C94D-B4C8-944D0A0AA732}"/>
              </a:ext>
            </a:extLst>
          </p:cNvPr>
          <p:cNvSpPr/>
          <p:nvPr/>
        </p:nvSpPr>
        <p:spPr bwMode="auto">
          <a:xfrm rot="16200000">
            <a:off x="5934001" y="698333"/>
            <a:ext cx="581812" cy="9223510"/>
          </a:xfrm>
          <a:prstGeom prst="leftBrace">
            <a:avLst>
              <a:gd name="adj1" fmla="val 65793"/>
              <a:gd name="adj2" fmla="val 50000"/>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ja-JP" altLang="en-US" sz="1400" b="1" i="0" u="none" strike="noStrike" kern="0" cap="none" spc="0" normalizeH="0" baseline="0" noProof="0">
              <a:ln>
                <a:noFill/>
              </a:ln>
              <a:solidFill>
                <a:srgbClr val="000000"/>
              </a:solidFill>
              <a:effectLst/>
              <a:uLnTx/>
              <a:uFillTx/>
              <a:latin typeface="Arial" charset="0"/>
              <a:ea typeface="ＭＳ Ｐゴシック" pitchFamily="50" charset="-128"/>
            </a:endParaRPr>
          </a:p>
        </p:txBody>
      </p:sp>
      <p:sp>
        <p:nvSpPr>
          <p:cNvPr id="15" name="テキスト ボックス 14">
            <a:extLst>
              <a:ext uri="{FF2B5EF4-FFF2-40B4-BE49-F238E27FC236}">
                <a16:creationId xmlns:a16="http://schemas.microsoft.com/office/drawing/2014/main" id="{9ADCA0FD-B5DD-7D4C-8C75-557A96B33716}"/>
              </a:ext>
            </a:extLst>
          </p:cNvPr>
          <p:cNvSpPr txBox="1"/>
          <p:nvPr/>
        </p:nvSpPr>
        <p:spPr>
          <a:xfrm>
            <a:off x="2481572" y="4458185"/>
            <a:ext cx="2464136" cy="707886"/>
          </a:xfrm>
          <a:prstGeom prst="rect">
            <a:avLst/>
          </a:prstGeom>
          <a:noFill/>
        </p:spPr>
        <p:txBody>
          <a:bodyPr wrap="none" rtlCol="0">
            <a:spAutoFit/>
          </a:bodyPr>
          <a:lstStyle/>
          <a:p>
            <a:pPr fontAlgn="base">
              <a:spcBef>
                <a:spcPct val="0"/>
              </a:spcBef>
              <a:spcAft>
                <a:spcPct val="0"/>
              </a:spcAft>
            </a:pPr>
            <a:r>
              <a:rPr lang="en-US" altLang="ja-JP" sz="4000" b="1" dirty="0">
                <a:solidFill>
                  <a:srgbClr val="000000"/>
                </a:solidFill>
                <a:latin typeface="Arial" charset="0"/>
                <a:ea typeface="ＭＳ Ｐゴシック" pitchFamily="50" charset="-128"/>
              </a:rPr>
              <a:t>OAuth2.0</a:t>
            </a:r>
            <a:endParaRPr lang="ja-JP" altLang="en-US" sz="4000" b="1">
              <a:solidFill>
                <a:srgbClr val="000000"/>
              </a:solidFill>
              <a:latin typeface="Arial" charset="0"/>
              <a:ea typeface="ＭＳ Ｐゴシック" pitchFamily="50" charset="-128"/>
            </a:endParaRPr>
          </a:p>
        </p:txBody>
      </p:sp>
      <p:sp>
        <p:nvSpPr>
          <p:cNvPr id="16" name="テキスト ボックス 15">
            <a:extLst>
              <a:ext uri="{FF2B5EF4-FFF2-40B4-BE49-F238E27FC236}">
                <a16:creationId xmlns:a16="http://schemas.microsoft.com/office/drawing/2014/main" id="{2BC3C1F1-43FF-574A-9547-66CD484C111F}"/>
              </a:ext>
            </a:extLst>
          </p:cNvPr>
          <p:cNvSpPr txBox="1"/>
          <p:nvPr/>
        </p:nvSpPr>
        <p:spPr>
          <a:xfrm>
            <a:off x="7228377" y="4415374"/>
            <a:ext cx="2720617" cy="707886"/>
          </a:xfrm>
          <a:prstGeom prst="rect">
            <a:avLst/>
          </a:prstGeom>
          <a:noFill/>
        </p:spPr>
        <p:txBody>
          <a:bodyPr wrap="none" rtlCol="0">
            <a:spAutoFit/>
          </a:bodyPr>
          <a:lstStyle/>
          <a:p>
            <a:pPr fontAlgn="base">
              <a:spcBef>
                <a:spcPct val="0"/>
              </a:spcBef>
              <a:spcAft>
                <a:spcPct val="0"/>
              </a:spcAft>
            </a:pPr>
            <a:r>
              <a:rPr lang="en-US" altLang="ja-JP" sz="4000" b="1" dirty="0">
                <a:solidFill>
                  <a:srgbClr val="000000"/>
                </a:solidFill>
                <a:latin typeface="Arial" charset="0"/>
                <a:ea typeface="ＭＳ Ｐゴシック" pitchFamily="50" charset="-128"/>
              </a:rPr>
              <a:t>OpenID2.0</a:t>
            </a:r>
            <a:endParaRPr lang="ja-JP" altLang="en-US" sz="4000" b="1">
              <a:solidFill>
                <a:srgbClr val="000000"/>
              </a:solidFill>
              <a:latin typeface="Arial" charset="0"/>
              <a:ea typeface="ＭＳ Ｐゴシック" pitchFamily="50" charset="-128"/>
            </a:endParaRPr>
          </a:p>
        </p:txBody>
      </p:sp>
      <p:sp>
        <p:nvSpPr>
          <p:cNvPr id="17" name="テキスト ボックス 16">
            <a:extLst>
              <a:ext uri="{FF2B5EF4-FFF2-40B4-BE49-F238E27FC236}">
                <a16:creationId xmlns:a16="http://schemas.microsoft.com/office/drawing/2014/main" id="{6132E400-20D4-954E-9223-1CE46C4E0F46}"/>
              </a:ext>
            </a:extLst>
          </p:cNvPr>
          <p:cNvSpPr txBox="1"/>
          <p:nvPr/>
        </p:nvSpPr>
        <p:spPr>
          <a:xfrm>
            <a:off x="3705708" y="5673002"/>
            <a:ext cx="5012911" cy="830997"/>
          </a:xfrm>
          <a:prstGeom prst="rect">
            <a:avLst/>
          </a:prstGeom>
          <a:noFill/>
        </p:spPr>
        <p:txBody>
          <a:bodyPr wrap="none" rtlCol="0">
            <a:spAutoFit/>
          </a:bodyPr>
          <a:lstStyle/>
          <a:p>
            <a:pPr fontAlgn="base">
              <a:spcBef>
                <a:spcPct val="0"/>
              </a:spcBef>
              <a:spcAft>
                <a:spcPct val="0"/>
              </a:spcAft>
            </a:pPr>
            <a:r>
              <a:rPr lang="en-US" altLang="ja-JP" sz="4800" b="1" dirty="0">
                <a:solidFill>
                  <a:srgbClr val="000000"/>
                </a:solidFill>
                <a:latin typeface="Arial" charset="0"/>
                <a:ea typeface="ＭＳ Ｐゴシック" pitchFamily="50" charset="-128"/>
              </a:rPr>
              <a:t>OpenID Connect</a:t>
            </a:r>
            <a:endParaRPr lang="ja-JP" altLang="en-US" sz="4800" b="1">
              <a:solidFill>
                <a:srgbClr val="000000"/>
              </a:solidFill>
              <a:latin typeface="Arial" charset="0"/>
              <a:ea typeface="ＭＳ Ｐゴシック" pitchFamily="50" charset="-128"/>
            </a:endParaRPr>
          </a:p>
        </p:txBody>
      </p:sp>
    </p:spTree>
    <p:extLst>
      <p:ext uri="{BB962C8B-B14F-4D97-AF65-F5344CB8AC3E}">
        <p14:creationId xmlns:p14="http://schemas.microsoft.com/office/powerpoint/2010/main" val="370744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DC8551ED-6ED7-FE49-8B17-907E437171F8}"/>
              </a:ext>
            </a:extLst>
          </p:cNvPr>
          <p:cNvSpPr txBox="1">
            <a:spLocks/>
          </p:cNvSpPr>
          <p:nvPr/>
        </p:nvSpPr>
        <p:spPr>
          <a:xfrm>
            <a:off x="559057" y="0"/>
            <a:ext cx="10923666" cy="7413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34" charset="-128"/>
                <a:ea typeface="Meiryo UI" panose="020B0604030504040204" pitchFamily="34" charset="-128"/>
              </a:rPr>
              <a:t>OpenID Connect</a:t>
            </a:r>
            <a:r>
              <a:rPr lang="ja-JP" altLang="en-US" sz="3600">
                <a:latin typeface="Meiryo UI" panose="020B0604030504040204" pitchFamily="34" charset="-128"/>
                <a:ea typeface="Meiryo UI" panose="020B0604030504040204" pitchFamily="34" charset="-128"/>
              </a:rPr>
              <a:t>のしくみ</a:t>
            </a:r>
          </a:p>
        </p:txBody>
      </p:sp>
      <p:sp>
        <p:nvSpPr>
          <p:cNvPr id="24" name="コンテンツ プレースホルダー 78">
            <a:extLst>
              <a:ext uri="{FF2B5EF4-FFF2-40B4-BE49-F238E27FC236}">
                <a16:creationId xmlns:a16="http://schemas.microsoft.com/office/drawing/2014/main" id="{F01E75DE-53BD-0047-AD33-C02DD1F4B8A4}"/>
              </a:ext>
            </a:extLst>
          </p:cNvPr>
          <p:cNvSpPr txBox="1">
            <a:spLocks/>
          </p:cNvSpPr>
          <p:nvPr/>
        </p:nvSpPr>
        <p:spPr>
          <a:xfrm>
            <a:off x="195943" y="830421"/>
            <a:ext cx="11789227" cy="1285250"/>
          </a:xfrm>
          <a:prstGeom prst="rect">
            <a:avLst/>
          </a:prstGeom>
        </p:spPr>
        <p:txBody>
          <a:bodyPr/>
          <a:lstStyle>
            <a:lvl1pPr marL="342900" indent="-342900" algn="l" rtl="0" eaLnBrk="0" fontAlgn="base" hangingPunct="0">
              <a:lnSpc>
                <a:spcPct val="95000"/>
              </a:lnSpc>
              <a:spcBef>
                <a:spcPct val="20000"/>
              </a:spcBef>
              <a:spcAft>
                <a:spcPct val="0"/>
              </a:spcAft>
              <a:defRPr sz="1400">
                <a:solidFill>
                  <a:schemeClr val="tx1"/>
                </a:solidFill>
                <a:latin typeface="+mn-lt"/>
                <a:ea typeface="+mn-ea"/>
                <a:cs typeface="+mn-cs"/>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a:lstStyle>
          <a:p>
            <a:pPr marL="14287" indent="0">
              <a:spcBef>
                <a:spcPts val="329"/>
              </a:spcBef>
            </a:pPr>
            <a:r>
              <a:rPr lang="en-US" altLang="ja-JP" sz="2000" dirty="0">
                <a:latin typeface="Meiryo UI" panose="020B0604030504040204" pitchFamily="34" charset="-128"/>
                <a:ea typeface="Meiryo UI" panose="020B0604030504040204" pitchFamily="34" charset="-128"/>
              </a:rPr>
              <a:t>OpenID Connect</a:t>
            </a:r>
            <a:r>
              <a:rPr lang="ja-JP" altLang="en-US" sz="2000">
                <a:latin typeface="Meiryo UI" panose="020B0604030504040204" pitchFamily="34" charset="-128"/>
                <a:ea typeface="Meiryo UI" panose="020B0604030504040204" pitchFamily="34" charset="-128"/>
              </a:rPr>
              <a:t>は、様々なタイプの認証</a:t>
            </a:r>
            <a:r>
              <a:rPr lang="en-US" altLang="ja-JP" sz="2000" dirty="0">
                <a:latin typeface="Meiryo UI" panose="020B0604030504040204" pitchFamily="34" charset="-128"/>
                <a:ea typeface="Meiryo UI" panose="020B0604030504040204" pitchFamily="34" charset="-128"/>
              </a:rPr>
              <a:t>(Basic</a:t>
            </a:r>
            <a:r>
              <a:rPr lang="ja-JP" altLang="en-US" sz="2000">
                <a:latin typeface="Meiryo UI" panose="020B0604030504040204" pitchFamily="34" charset="-128"/>
                <a:ea typeface="Meiryo UI" panose="020B0604030504040204" pitchFamily="34" charset="-128"/>
              </a:rPr>
              <a:t>認証や</a:t>
            </a:r>
            <a:r>
              <a:rPr lang="en-US" altLang="ja-JP" sz="2000" dirty="0">
                <a:latin typeface="Meiryo UI" panose="020B0604030504040204" pitchFamily="34" charset="-128"/>
                <a:ea typeface="Meiryo UI" panose="020B0604030504040204" pitchFamily="34" charset="-128"/>
              </a:rPr>
              <a:t>FIDO</a:t>
            </a:r>
            <a:r>
              <a:rPr lang="ja-JP" altLang="en-US" sz="2000">
                <a:latin typeface="Meiryo UI" panose="020B0604030504040204" pitchFamily="34" charset="-128"/>
                <a:ea typeface="Meiryo UI" panose="020B0604030504040204" pitchFamily="34" charset="-128"/>
              </a:rPr>
              <a:t>認証など</a:t>
            </a:r>
            <a:r>
              <a:rPr lang="en-US" altLang="ja-JP" sz="2000" dirty="0">
                <a:latin typeface="Meiryo UI" panose="020B0604030504040204" pitchFamily="34" charset="-128"/>
                <a:ea typeface="Meiryo UI" panose="020B0604030504040204" pitchFamily="34" charset="-128"/>
              </a:rPr>
              <a:t>)</a:t>
            </a:r>
            <a:r>
              <a:rPr lang="ja-JP" altLang="en-US" sz="2000">
                <a:latin typeface="Meiryo UI" panose="020B0604030504040204" pitchFamily="34" charset="-128"/>
                <a:ea typeface="Meiryo UI" panose="020B0604030504040204" pitchFamily="34" charset="-128"/>
              </a:rPr>
              <a:t>と連携し、第三者が提供するクライアントアプリ（スマホアプリや</a:t>
            </a:r>
            <a:r>
              <a:rPr lang="en-US" altLang="ja-JP" sz="2000" dirty="0">
                <a:latin typeface="Meiryo UI" panose="020B0604030504040204" pitchFamily="34" charset="-128"/>
                <a:ea typeface="Meiryo UI" panose="020B0604030504040204" pitchFamily="34" charset="-128"/>
              </a:rPr>
              <a:t>Web</a:t>
            </a:r>
            <a:r>
              <a:rPr lang="ja-JP" altLang="en-US" sz="2000">
                <a:latin typeface="Meiryo UI" panose="020B0604030504040204" pitchFamily="34" charset="-128"/>
                <a:ea typeface="Meiryo UI" panose="020B0604030504040204" pitchFamily="34" charset="-128"/>
              </a:rPr>
              <a:t>アプリ）にユーザー情報を提供することなく、安全に認証認可のしくみを提供します。</a:t>
            </a:r>
            <a:endParaRPr lang="en-US" altLang="ja-JP" sz="2000" dirty="0">
              <a:latin typeface="Meiryo UI" panose="020B0604030504040204" pitchFamily="34" charset="-128"/>
              <a:ea typeface="Meiryo UI" panose="020B0604030504040204" pitchFamily="34" charset="-128"/>
            </a:endParaRPr>
          </a:p>
          <a:p>
            <a:pPr marL="14287" indent="0">
              <a:spcBef>
                <a:spcPts val="329"/>
              </a:spcBef>
            </a:pPr>
            <a:r>
              <a:rPr lang="ja-JP" altLang="en-US" sz="2000">
                <a:latin typeface="Meiryo UI" panose="020B0604030504040204" pitchFamily="34" charset="-128"/>
                <a:ea typeface="Meiryo UI" panose="020B0604030504040204" pitchFamily="34" charset="-128"/>
              </a:rPr>
              <a:t>下図は認可コードフローという</a:t>
            </a:r>
            <a:r>
              <a:rPr lang="en-US" altLang="ja-JP" sz="2000" dirty="0">
                <a:latin typeface="Meiryo UI" panose="020B0604030504040204" pitchFamily="34" charset="-128"/>
                <a:ea typeface="Meiryo UI" panose="020B0604030504040204" pitchFamily="34" charset="-128"/>
              </a:rPr>
              <a:t>OpenID Connect</a:t>
            </a:r>
            <a:r>
              <a:rPr lang="ja-JP" altLang="en-US" sz="2000">
                <a:latin typeface="Meiryo UI" panose="020B0604030504040204" pitchFamily="34" charset="-128"/>
                <a:ea typeface="Meiryo UI" panose="020B0604030504040204" pitchFamily="34" charset="-128"/>
              </a:rPr>
              <a:t>が対応するフローのうちの一例です。</a:t>
            </a:r>
            <a:endParaRPr lang="ja-JP" altLang="en-US" sz="2400" kern="0">
              <a:latin typeface="Meiryo UI" panose="020B0604030504040204" pitchFamily="34" charset="-128"/>
              <a:ea typeface="Meiryo UI" panose="020B0604030504040204" pitchFamily="34" charset="-128"/>
              <a:cs typeface="Meiryo"/>
            </a:endParaRPr>
          </a:p>
        </p:txBody>
      </p:sp>
      <p:pic>
        <p:nvPicPr>
          <p:cNvPr id="48" name="図 47" descr="黒い背景と白い文字&#10;&#10;自動的に生成された説明">
            <a:extLst>
              <a:ext uri="{FF2B5EF4-FFF2-40B4-BE49-F238E27FC236}">
                <a16:creationId xmlns:a16="http://schemas.microsoft.com/office/drawing/2014/main" id="{3F258DD3-5DED-CD4D-AED6-4A9ECDF64CA3}"/>
              </a:ext>
            </a:extLst>
          </p:cNvPr>
          <p:cNvPicPr>
            <a:picLocks noChangeAspect="1"/>
          </p:cNvPicPr>
          <p:nvPr/>
        </p:nvPicPr>
        <p:blipFill>
          <a:blip r:embed="rId2"/>
          <a:stretch>
            <a:fillRect/>
          </a:stretch>
        </p:blipFill>
        <p:spPr>
          <a:xfrm>
            <a:off x="1743072" y="3831130"/>
            <a:ext cx="530929" cy="900100"/>
          </a:xfrm>
          <a:prstGeom prst="rect">
            <a:avLst/>
          </a:prstGeom>
        </p:spPr>
      </p:pic>
      <p:pic>
        <p:nvPicPr>
          <p:cNvPr id="49" name="図 48" descr="黒い背景と白い文字&#10;&#10;自動的に生成された説明">
            <a:extLst>
              <a:ext uri="{FF2B5EF4-FFF2-40B4-BE49-F238E27FC236}">
                <a16:creationId xmlns:a16="http://schemas.microsoft.com/office/drawing/2014/main" id="{2799B996-363C-5D4A-86FE-CAD125AE9904}"/>
              </a:ext>
            </a:extLst>
          </p:cNvPr>
          <p:cNvPicPr>
            <a:picLocks noChangeAspect="1"/>
          </p:cNvPicPr>
          <p:nvPr/>
        </p:nvPicPr>
        <p:blipFill>
          <a:blip r:embed="rId3"/>
          <a:stretch>
            <a:fillRect/>
          </a:stretch>
        </p:blipFill>
        <p:spPr>
          <a:xfrm>
            <a:off x="1133510" y="4281180"/>
            <a:ext cx="609562" cy="714918"/>
          </a:xfrm>
          <a:prstGeom prst="rect">
            <a:avLst/>
          </a:prstGeom>
        </p:spPr>
      </p:pic>
      <p:sp>
        <p:nvSpPr>
          <p:cNvPr id="50" name="テキスト ボックス 49">
            <a:extLst>
              <a:ext uri="{FF2B5EF4-FFF2-40B4-BE49-F238E27FC236}">
                <a16:creationId xmlns:a16="http://schemas.microsoft.com/office/drawing/2014/main" id="{9BD2125F-3603-4041-8986-8CFDC1250227}"/>
              </a:ext>
            </a:extLst>
          </p:cNvPr>
          <p:cNvSpPr txBox="1"/>
          <p:nvPr/>
        </p:nvSpPr>
        <p:spPr>
          <a:xfrm>
            <a:off x="1277526" y="3371852"/>
            <a:ext cx="936475" cy="400110"/>
          </a:xfrm>
          <a:prstGeom prst="rect">
            <a:avLst/>
          </a:prstGeom>
          <a:noFill/>
        </p:spPr>
        <p:txBody>
          <a:bodyPr wrap="none" rtlCol="0">
            <a:spAutoFit/>
          </a:bodyPr>
          <a:lstStyle/>
          <a:p>
            <a:pPr fontAlgn="base">
              <a:spcBef>
                <a:spcPct val="0"/>
              </a:spcBef>
              <a:spcAft>
                <a:spcPct val="0"/>
              </a:spcAft>
            </a:pPr>
            <a:r>
              <a:rPr lang="ja-JP" altLang="en-US" sz="2000" b="1">
                <a:solidFill>
                  <a:srgbClr val="0000FF"/>
                </a:solidFill>
                <a:latin typeface="Arial" charset="0"/>
                <a:ea typeface="ＭＳ Ｐゴシック" pitchFamily="50" charset="-128"/>
              </a:rPr>
              <a:t>ユーザ</a:t>
            </a:r>
          </a:p>
        </p:txBody>
      </p:sp>
      <p:grpSp>
        <p:nvGrpSpPr>
          <p:cNvPr id="51" name="グループ化 50">
            <a:extLst>
              <a:ext uri="{FF2B5EF4-FFF2-40B4-BE49-F238E27FC236}">
                <a16:creationId xmlns:a16="http://schemas.microsoft.com/office/drawing/2014/main" id="{EABD3524-4DAD-C844-B445-031F206E72C9}"/>
              </a:ext>
            </a:extLst>
          </p:cNvPr>
          <p:cNvGrpSpPr/>
          <p:nvPr/>
        </p:nvGrpSpPr>
        <p:grpSpPr>
          <a:xfrm>
            <a:off x="3060119" y="4630744"/>
            <a:ext cx="1493771" cy="1661498"/>
            <a:chOff x="2307101" y="4467802"/>
            <a:chExt cx="1493771" cy="1661498"/>
          </a:xfrm>
        </p:grpSpPr>
        <p:grpSp>
          <p:nvGrpSpPr>
            <p:cNvPr id="52" name="グループ化 51">
              <a:extLst>
                <a:ext uri="{FF2B5EF4-FFF2-40B4-BE49-F238E27FC236}">
                  <a16:creationId xmlns:a16="http://schemas.microsoft.com/office/drawing/2014/main" id="{B75CB00A-3F86-BD4E-BFD8-9D4C0D716812}"/>
                </a:ext>
              </a:extLst>
            </p:cNvPr>
            <p:cNvGrpSpPr/>
            <p:nvPr/>
          </p:nvGrpSpPr>
          <p:grpSpPr>
            <a:xfrm>
              <a:off x="2307101" y="4467802"/>
              <a:ext cx="1493771" cy="1661498"/>
              <a:chOff x="2180692" y="1685998"/>
              <a:chExt cx="1188132" cy="2031034"/>
            </a:xfrm>
          </p:grpSpPr>
          <p:sp>
            <p:nvSpPr>
              <p:cNvPr id="59" name="正方形/長方形 58">
                <a:extLst>
                  <a:ext uri="{FF2B5EF4-FFF2-40B4-BE49-F238E27FC236}">
                    <a16:creationId xmlns:a16="http://schemas.microsoft.com/office/drawing/2014/main" id="{97A1FCED-F941-FC49-8E31-D02B15548B85}"/>
                  </a:ext>
                </a:extLst>
              </p:cNvPr>
              <p:cNvSpPr/>
              <p:nvPr/>
            </p:nvSpPr>
            <p:spPr bwMode="auto">
              <a:xfrm>
                <a:off x="2180692" y="2060848"/>
                <a:ext cx="1188132" cy="1656184"/>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id="{A0AB3C00-DA0C-B046-8C67-EC69956A3444}"/>
                  </a:ext>
                </a:extLst>
              </p:cNvPr>
              <p:cNvSpPr/>
              <p:nvPr/>
            </p:nvSpPr>
            <p:spPr bwMode="auto">
              <a:xfrm>
                <a:off x="2180692" y="1685998"/>
                <a:ext cx="1188132" cy="37482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クライアントアプリ</a:t>
                </a:r>
                <a:endParaRPr kumimoji="0" lang="ja-JP" altLang="en-US" sz="14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grpSp>
        <p:sp>
          <p:nvSpPr>
            <p:cNvPr id="53" name="正方形/長方形 52">
              <a:extLst>
                <a:ext uri="{FF2B5EF4-FFF2-40B4-BE49-F238E27FC236}">
                  <a16:creationId xmlns:a16="http://schemas.microsoft.com/office/drawing/2014/main" id="{834744E5-25E2-A444-A923-E9BC504C7AE2}"/>
                </a:ext>
              </a:extLst>
            </p:cNvPr>
            <p:cNvSpPr/>
            <p:nvPr/>
          </p:nvSpPr>
          <p:spPr bwMode="auto">
            <a:xfrm>
              <a:off x="2372746" y="4935726"/>
              <a:ext cx="681323" cy="68022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8DDDB073-CB85-1444-B4BA-E196E6CB5530}"/>
                </a:ext>
              </a:extLst>
            </p:cNvPr>
            <p:cNvSpPr/>
            <p:nvPr/>
          </p:nvSpPr>
          <p:spPr bwMode="auto">
            <a:xfrm>
              <a:off x="3130831" y="4935726"/>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0C83E1B0-3B66-DB4C-8247-2A08BBD88483}"/>
                </a:ext>
              </a:extLst>
            </p:cNvPr>
            <p:cNvSpPr/>
            <p:nvPr/>
          </p:nvSpPr>
          <p:spPr bwMode="auto">
            <a:xfrm>
              <a:off x="3130831" y="5185713"/>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88A4DBFB-633F-2C4B-A7DE-5497AA3C1DC0}"/>
                </a:ext>
              </a:extLst>
            </p:cNvPr>
            <p:cNvSpPr/>
            <p:nvPr/>
          </p:nvSpPr>
          <p:spPr bwMode="auto">
            <a:xfrm>
              <a:off x="3130831" y="5435700"/>
              <a:ext cx="549437" cy="180252"/>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B3A49EC9-060A-5E4A-8E25-B7296305A7FD}"/>
                </a:ext>
              </a:extLst>
            </p:cNvPr>
            <p:cNvSpPr/>
            <p:nvPr/>
          </p:nvSpPr>
          <p:spPr bwMode="auto">
            <a:xfrm>
              <a:off x="2372746" y="5655142"/>
              <a:ext cx="1307522" cy="144376"/>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58" name="正方形/長方形 57">
              <a:extLst>
                <a:ext uri="{FF2B5EF4-FFF2-40B4-BE49-F238E27FC236}">
                  <a16:creationId xmlns:a16="http://schemas.microsoft.com/office/drawing/2014/main" id="{A2E95273-3B2C-2846-9DA5-426A03DA91BA}"/>
                </a:ext>
              </a:extLst>
            </p:cNvPr>
            <p:cNvSpPr/>
            <p:nvPr/>
          </p:nvSpPr>
          <p:spPr bwMode="auto">
            <a:xfrm>
              <a:off x="2372746" y="5835162"/>
              <a:ext cx="1307522" cy="144376"/>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grpSp>
      <p:pic>
        <p:nvPicPr>
          <p:cNvPr id="61" name="図 60" descr="黒い背景と白い文字&#10;&#10;自動的に生成された説明">
            <a:extLst>
              <a:ext uri="{FF2B5EF4-FFF2-40B4-BE49-F238E27FC236}">
                <a16:creationId xmlns:a16="http://schemas.microsoft.com/office/drawing/2014/main" id="{863965F4-A304-E645-8526-8C600B854B6B}"/>
              </a:ext>
            </a:extLst>
          </p:cNvPr>
          <p:cNvPicPr>
            <a:picLocks noChangeAspect="1"/>
          </p:cNvPicPr>
          <p:nvPr/>
        </p:nvPicPr>
        <p:blipFill>
          <a:blip r:embed="rId4"/>
          <a:stretch>
            <a:fillRect/>
          </a:stretch>
        </p:blipFill>
        <p:spPr>
          <a:xfrm>
            <a:off x="7582436" y="2688656"/>
            <a:ext cx="1238620" cy="1440160"/>
          </a:xfrm>
          <a:prstGeom prst="rect">
            <a:avLst/>
          </a:prstGeom>
        </p:spPr>
      </p:pic>
      <p:sp>
        <p:nvSpPr>
          <p:cNvPr id="62" name="テキスト ボックス 61">
            <a:extLst>
              <a:ext uri="{FF2B5EF4-FFF2-40B4-BE49-F238E27FC236}">
                <a16:creationId xmlns:a16="http://schemas.microsoft.com/office/drawing/2014/main" id="{1FD6AE10-9181-DB45-90C0-7A102495DCE2}"/>
              </a:ext>
            </a:extLst>
          </p:cNvPr>
          <p:cNvSpPr txBox="1"/>
          <p:nvPr/>
        </p:nvSpPr>
        <p:spPr>
          <a:xfrm>
            <a:off x="7177973" y="2319324"/>
            <a:ext cx="2704509" cy="369332"/>
          </a:xfrm>
          <a:prstGeom prst="rect">
            <a:avLst/>
          </a:prstGeom>
          <a:noFill/>
        </p:spPr>
        <p:txBody>
          <a:bodyPr wrap="square" rtlCol="0">
            <a:spAutoFit/>
          </a:bodyPr>
          <a:lstStyle/>
          <a:p>
            <a:pPr algn="ctr" fontAlgn="base">
              <a:spcBef>
                <a:spcPct val="0"/>
              </a:spcBef>
              <a:spcAft>
                <a:spcPct val="0"/>
              </a:spcAft>
            </a:pPr>
            <a:r>
              <a:rPr lang="en-US" altLang="ja-JP" b="1" dirty="0">
                <a:solidFill>
                  <a:srgbClr val="0000FF"/>
                </a:solidFill>
                <a:latin typeface="Arial" charset="0"/>
                <a:ea typeface="ＭＳ Ｐゴシック" pitchFamily="50" charset="-128"/>
              </a:rPr>
              <a:t>OpenID Provider(OP)</a:t>
            </a:r>
            <a:endParaRPr lang="ja-JP" altLang="en-US" b="1">
              <a:solidFill>
                <a:srgbClr val="0000FF"/>
              </a:solidFill>
              <a:latin typeface="Arial" charset="0"/>
              <a:ea typeface="ＭＳ Ｐゴシック" pitchFamily="50" charset="-128"/>
            </a:endParaRPr>
          </a:p>
        </p:txBody>
      </p:sp>
      <p:cxnSp>
        <p:nvCxnSpPr>
          <p:cNvPr id="63" name="直線矢印コネクタ 62">
            <a:extLst>
              <a:ext uri="{FF2B5EF4-FFF2-40B4-BE49-F238E27FC236}">
                <a16:creationId xmlns:a16="http://schemas.microsoft.com/office/drawing/2014/main" id="{CF17A50D-8D64-3C44-891C-5BF68A02C9DE}"/>
              </a:ext>
            </a:extLst>
          </p:cNvPr>
          <p:cNvCxnSpPr>
            <a:cxnSpLocks/>
          </p:cNvCxnSpPr>
          <p:nvPr/>
        </p:nvCxnSpPr>
        <p:spPr bwMode="auto">
          <a:xfrm flipV="1">
            <a:off x="4560397" y="3267906"/>
            <a:ext cx="2986035" cy="158417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64" name="テキスト ボックス 63">
            <a:extLst>
              <a:ext uri="{FF2B5EF4-FFF2-40B4-BE49-F238E27FC236}">
                <a16:creationId xmlns:a16="http://schemas.microsoft.com/office/drawing/2014/main" id="{F12D493E-CDDA-D944-BC81-9E3EA9D4DAB2}"/>
              </a:ext>
            </a:extLst>
          </p:cNvPr>
          <p:cNvSpPr txBox="1"/>
          <p:nvPr/>
        </p:nvSpPr>
        <p:spPr>
          <a:xfrm rot="19976617">
            <a:off x="4741613" y="3705320"/>
            <a:ext cx="2645340"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① </a:t>
            </a:r>
            <a:r>
              <a:rPr lang="ja-JP" altLang="en-US">
                <a:solidFill>
                  <a:srgbClr val="000000"/>
                </a:solidFill>
                <a:latin typeface="Arial" charset="0"/>
                <a:ea typeface="ＭＳ Ｐゴシック" pitchFamily="50" charset="-128"/>
              </a:rPr>
              <a:t>認証認可のリクエスト</a:t>
            </a:r>
          </a:p>
        </p:txBody>
      </p:sp>
      <p:sp>
        <p:nvSpPr>
          <p:cNvPr id="65" name="テキスト ボックス 64">
            <a:extLst>
              <a:ext uri="{FF2B5EF4-FFF2-40B4-BE49-F238E27FC236}">
                <a16:creationId xmlns:a16="http://schemas.microsoft.com/office/drawing/2014/main" id="{75813EE7-41FC-9045-9C90-BF53A788F805}"/>
              </a:ext>
            </a:extLst>
          </p:cNvPr>
          <p:cNvSpPr txBox="1"/>
          <p:nvPr/>
        </p:nvSpPr>
        <p:spPr>
          <a:xfrm>
            <a:off x="7827166" y="6246946"/>
            <a:ext cx="1582484" cy="369332"/>
          </a:xfrm>
          <a:prstGeom prst="rect">
            <a:avLst/>
          </a:prstGeom>
          <a:noFill/>
        </p:spPr>
        <p:txBody>
          <a:bodyPr wrap="none" rtlCol="0">
            <a:spAutoFit/>
          </a:bodyPr>
          <a:lstStyle/>
          <a:p>
            <a:pPr algn="ctr" fontAlgn="base">
              <a:spcBef>
                <a:spcPct val="0"/>
              </a:spcBef>
              <a:spcAft>
                <a:spcPct val="0"/>
              </a:spcAft>
            </a:pPr>
            <a:r>
              <a:rPr lang="en-US" altLang="ja-JP" b="1" dirty="0">
                <a:solidFill>
                  <a:srgbClr val="0000FF"/>
                </a:solidFill>
                <a:latin typeface="Arial" charset="0"/>
                <a:ea typeface="ＭＳ Ｐゴシック" pitchFamily="50" charset="-128"/>
              </a:rPr>
              <a:t>API Gateway</a:t>
            </a:r>
            <a:endParaRPr lang="ja-JP" altLang="en-US" b="1">
              <a:solidFill>
                <a:srgbClr val="0000FF"/>
              </a:solidFill>
              <a:latin typeface="Arial" charset="0"/>
              <a:ea typeface="ＭＳ Ｐゴシック" pitchFamily="50" charset="-128"/>
            </a:endParaRPr>
          </a:p>
        </p:txBody>
      </p:sp>
      <p:grpSp>
        <p:nvGrpSpPr>
          <p:cNvPr id="66" name="グループ化 65">
            <a:extLst>
              <a:ext uri="{FF2B5EF4-FFF2-40B4-BE49-F238E27FC236}">
                <a16:creationId xmlns:a16="http://schemas.microsoft.com/office/drawing/2014/main" id="{48F11C14-4BA5-B844-AC98-2372C96F98E0}"/>
              </a:ext>
            </a:extLst>
          </p:cNvPr>
          <p:cNvGrpSpPr/>
          <p:nvPr/>
        </p:nvGrpSpPr>
        <p:grpSpPr>
          <a:xfrm>
            <a:off x="7827166" y="5166826"/>
            <a:ext cx="1659272" cy="1088716"/>
            <a:chOff x="7074148" y="4920304"/>
            <a:chExt cx="1659272" cy="1088716"/>
          </a:xfrm>
        </p:grpSpPr>
        <p:pic>
          <p:nvPicPr>
            <p:cNvPr id="67" name="図 66" descr="黒い背景と白い文字&#10;&#10;自動的に生成された説明">
              <a:extLst>
                <a:ext uri="{FF2B5EF4-FFF2-40B4-BE49-F238E27FC236}">
                  <a16:creationId xmlns:a16="http://schemas.microsoft.com/office/drawing/2014/main" id="{52A5E868-C70A-1D46-AB46-4C4459743434}"/>
                </a:ext>
              </a:extLst>
            </p:cNvPr>
            <p:cNvPicPr>
              <a:picLocks noChangeAspect="1"/>
            </p:cNvPicPr>
            <p:nvPr/>
          </p:nvPicPr>
          <p:blipFill>
            <a:blip r:embed="rId5"/>
            <a:stretch>
              <a:fillRect/>
            </a:stretch>
          </p:blipFill>
          <p:spPr>
            <a:xfrm>
              <a:off x="7074148" y="4920304"/>
              <a:ext cx="1659272" cy="1088716"/>
            </a:xfrm>
            <a:prstGeom prst="rect">
              <a:avLst/>
            </a:prstGeom>
          </p:spPr>
        </p:pic>
        <p:sp>
          <p:nvSpPr>
            <p:cNvPr id="68" name="テキスト ボックス 67">
              <a:extLst>
                <a:ext uri="{FF2B5EF4-FFF2-40B4-BE49-F238E27FC236}">
                  <a16:creationId xmlns:a16="http://schemas.microsoft.com/office/drawing/2014/main" id="{82B10054-2538-4742-ABC5-70960E1CDCBC}"/>
                </a:ext>
              </a:extLst>
            </p:cNvPr>
            <p:cNvSpPr txBox="1"/>
            <p:nvPr/>
          </p:nvSpPr>
          <p:spPr>
            <a:xfrm>
              <a:off x="7270015" y="5276278"/>
              <a:ext cx="612668" cy="400110"/>
            </a:xfrm>
            <a:prstGeom prst="rect">
              <a:avLst/>
            </a:prstGeom>
            <a:noFill/>
          </p:spPr>
          <p:txBody>
            <a:bodyPr wrap="none" rtlCol="0">
              <a:spAutoFit/>
            </a:bodyPr>
            <a:lstStyle/>
            <a:p>
              <a:pPr algn="ctr" fontAlgn="base">
                <a:spcBef>
                  <a:spcPct val="0"/>
                </a:spcBef>
                <a:spcAft>
                  <a:spcPct val="0"/>
                </a:spcAft>
              </a:pPr>
              <a:r>
                <a:rPr lang="en-US" altLang="ja-JP" sz="2000" b="1" dirty="0">
                  <a:solidFill>
                    <a:srgbClr val="000000"/>
                  </a:solidFill>
                  <a:latin typeface="Arial" charset="0"/>
                  <a:ea typeface="ＭＳ Ｐゴシック" pitchFamily="50" charset="-128"/>
                </a:rPr>
                <a:t>API</a:t>
              </a:r>
              <a:endParaRPr lang="ja-JP" altLang="en-US" sz="2000" b="1">
                <a:solidFill>
                  <a:srgbClr val="000000"/>
                </a:solidFill>
                <a:latin typeface="Arial" charset="0"/>
                <a:ea typeface="ＭＳ Ｐゴシック" pitchFamily="50" charset="-128"/>
              </a:endParaRPr>
            </a:p>
          </p:txBody>
        </p:sp>
      </p:grpSp>
      <p:cxnSp>
        <p:nvCxnSpPr>
          <p:cNvPr id="69" name="直線矢印コネクタ 68">
            <a:extLst>
              <a:ext uri="{FF2B5EF4-FFF2-40B4-BE49-F238E27FC236}">
                <a16:creationId xmlns:a16="http://schemas.microsoft.com/office/drawing/2014/main" id="{2471AC45-B148-4248-8A79-1196A2DB4475}"/>
              </a:ext>
            </a:extLst>
          </p:cNvPr>
          <p:cNvCxnSpPr>
            <a:cxnSpLocks/>
          </p:cNvCxnSpPr>
          <p:nvPr/>
        </p:nvCxnSpPr>
        <p:spPr bwMode="auto">
          <a:xfrm flipH="1">
            <a:off x="4589895" y="3458363"/>
            <a:ext cx="2956537" cy="1573739"/>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sp>
        <p:nvSpPr>
          <p:cNvPr id="70" name="テキスト ボックス 69">
            <a:extLst>
              <a:ext uri="{FF2B5EF4-FFF2-40B4-BE49-F238E27FC236}">
                <a16:creationId xmlns:a16="http://schemas.microsoft.com/office/drawing/2014/main" id="{03B6DC3D-E7E0-6C4B-B7C8-1F6F1858ACB6}"/>
              </a:ext>
            </a:extLst>
          </p:cNvPr>
          <p:cNvSpPr txBox="1"/>
          <p:nvPr/>
        </p:nvSpPr>
        <p:spPr>
          <a:xfrm rot="19924656">
            <a:off x="4828824" y="4158042"/>
            <a:ext cx="2824812" cy="646331"/>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④ </a:t>
            </a:r>
            <a:r>
              <a:rPr lang="ja-JP" altLang="en-US">
                <a:solidFill>
                  <a:srgbClr val="000000"/>
                </a:solidFill>
                <a:latin typeface="Arial" charset="0"/>
                <a:ea typeface="ＭＳ Ｐゴシック" pitchFamily="50" charset="-128"/>
              </a:rPr>
              <a:t>認可コードと引き換えに</a:t>
            </a:r>
            <a:endParaRPr lang="en-US" altLang="ja-JP" dirty="0">
              <a:solidFill>
                <a:srgbClr val="000000"/>
              </a:solidFill>
              <a:latin typeface="Arial" charset="0"/>
              <a:ea typeface="ＭＳ Ｐゴシック" pitchFamily="50" charset="-128"/>
            </a:endParaRPr>
          </a:p>
          <a:p>
            <a:pPr algn="ctr" fontAlgn="base">
              <a:spcBef>
                <a:spcPct val="0"/>
              </a:spcBef>
              <a:spcAft>
                <a:spcPct val="0"/>
              </a:spcAft>
            </a:pPr>
            <a:r>
              <a:rPr lang="ja-JP" altLang="en-US">
                <a:solidFill>
                  <a:srgbClr val="000000"/>
                </a:solidFill>
                <a:latin typeface="Arial" charset="0"/>
                <a:ea typeface="ＭＳ Ｐゴシック" pitchFamily="50" charset="-128"/>
              </a:rPr>
              <a:t>アクセス</a:t>
            </a:r>
            <a:r>
              <a:rPr lang="en-US" altLang="ja-JP" dirty="0">
                <a:solidFill>
                  <a:srgbClr val="000000"/>
                </a:solidFill>
                <a:latin typeface="Arial" charset="0"/>
                <a:ea typeface="ＭＳ Ｐゴシック" pitchFamily="50" charset="-128"/>
              </a:rPr>
              <a:t>&amp;ID</a:t>
            </a:r>
            <a:r>
              <a:rPr lang="ja-JP" altLang="en-US">
                <a:solidFill>
                  <a:srgbClr val="000000"/>
                </a:solidFill>
                <a:latin typeface="Arial" charset="0"/>
                <a:ea typeface="ＭＳ Ｐゴシック" pitchFamily="50" charset="-128"/>
              </a:rPr>
              <a:t>トークンの発行</a:t>
            </a:r>
          </a:p>
        </p:txBody>
      </p:sp>
      <p:sp>
        <p:nvSpPr>
          <p:cNvPr id="71" name="四角形吹き出し 70">
            <a:extLst>
              <a:ext uri="{FF2B5EF4-FFF2-40B4-BE49-F238E27FC236}">
                <a16:creationId xmlns:a16="http://schemas.microsoft.com/office/drawing/2014/main" id="{2AC7D1B9-5A9C-1144-8B6E-77A3915C9E4C}"/>
              </a:ext>
            </a:extLst>
          </p:cNvPr>
          <p:cNvSpPr/>
          <p:nvPr/>
        </p:nvSpPr>
        <p:spPr bwMode="auto">
          <a:xfrm>
            <a:off x="2861702" y="2132382"/>
            <a:ext cx="1980220" cy="2124710"/>
          </a:xfrm>
          <a:prstGeom prst="wedgeRectCallout">
            <a:avLst>
              <a:gd name="adj1" fmla="val -85705"/>
              <a:gd name="adj2" fmla="val 48465"/>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b" anchorCtr="0" compatLnSpc="1">
            <a:prstTxWarp prst="textNoShape">
              <a:avLst/>
            </a:prstTxWarp>
          </a:bodyPr>
          <a:lstStyle/>
          <a:p>
            <a:pPr algn="ctr" fontAlgn="base">
              <a:spcBef>
                <a:spcPct val="0"/>
              </a:spcBef>
              <a:spcAft>
                <a:spcPct val="0"/>
              </a:spcAft>
            </a:pPr>
            <a:endParaRPr lang="en-US" altLang="ja-JP" sz="1400" kern="0" dirty="0">
              <a:solidFill>
                <a:srgbClr val="0000FF"/>
              </a:solidFill>
              <a:latin typeface="Meiryo UI" panose="020B0604030504040204" pitchFamily="50" charset="-128"/>
              <a:ea typeface="Meiryo UI" panose="020B0604030504040204" pitchFamily="50" charset="-128"/>
            </a:endParaRPr>
          </a:p>
        </p:txBody>
      </p:sp>
      <p:grpSp>
        <p:nvGrpSpPr>
          <p:cNvPr id="72" name="グループ化 71">
            <a:extLst>
              <a:ext uri="{FF2B5EF4-FFF2-40B4-BE49-F238E27FC236}">
                <a16:creationId xmlns:a16="http://schemas.microsoft.com/office/drawing/2014/main" id="{B5C60158-AA30-5F4C-8E65-3A4E0858F03E}"/>
              </a:ext>
            </a:extLst>
          </p:cNvPr>
          <p:cNvGrpSpPr/>
          <p:nvPr/>
        </p:nvGrpSpPr>
        <p:grpSpPr>
          <a:xfrm>
            <a:off x="3113866" y="2302191"/>
            <a:ext cx="1512032" cy="1807225"/>
            <a:chOff x="2360712" y="1621775"/>
            <a:chExt cx="1224000" cy="1807225"/>
          </a:xfrm>
        </p:grpSpPr>
        <p:grpSp>
          <p:nvGrpSpPr>
            <p:cNvPr id="73" name="グループ化 72">
              <a:extLst>
                <a:ext uri="{FF2B5EF4-FFF2-40B4-BE49-F238E27FC236}">
                  <a16:creationId xmlns:a16="http://schemas.microsoft.com/office/drawing/2014/main" id="{C1818C5D-2FB9-1B4E-9E3A-A591F5F3E0C9}"/>
                </a:ext>
              </a:extLst>
            </p:cNvPr>
            <p:cNvGrpSpPr/>
            <p:nvPr/>
          </p:nvGrpSpPr>
          <p:grpSpPr>
            <a:xfrm>
              <a:off x="2360712" y="1621775"/>
              <a:ext cx="1224000" cy="1807225"/>
              <a:chOff x="2180692" y="1693783"/>
              <a:chExt cx="1188132" cy="1807225"/>
            </a:xfrm>
          </p:grpSpPr>
          <p:sp>
            <p:nvSpPr>
              <p:cNvPr id="78" name="正方形/長方形 77">
                <a:extLst>
                  <a:ext uri="{FF2B5EF4-FFF2-40B4-BE49-F238E27FC236}">
                    <a16:creationId xmlns:a16="http://schemas.microsoft.com/office/drawing/2014/main" id="{EEAE6E7A-BF9F-634D-907A-92F507F34E4A}"/>
                  </a:ext>
                </a:extLst>
              </p:cNvPr>
              <p:cNvSpPr/>
              <p:nvPr/>
            </p:nvSpPr>
            <p:spPr bwMode="auto">
              <a:xfrm>
                <a:off x="2180692" y="2060848"/>
                <a:ext cx="1188132" cy="1440160"/>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アプリが下記権限を求めています。</a:t>
                </a:r>
                <a:endParaRPr kumimoji="0" lang="en-US" altLang="ja-JP" sz="7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権限</a:t>
                </a:r>
                <a:r>
                  <a:rPr kumimoji="0"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A</a:t>
                </a:r>
              </a:p>
              <a:p>
                <a:pPr marL="0" marR="0" lvl="0" indent="0" defTabSz="914400" eaLnBrk="1" fontAlgn="base" latinLnBrk="0" hangingPunct="1">
                  <a:lnSpc>
                    <a:spcPct val="100000"/>
                  </a:lnSpc>
                  <a:spcBef>
                    <a:spcPct val="0"/>
                  </a:spcBef>
                  <a:spcAft>
                    <a:spcPct val="0"/>
                  </a:spcAft>
                  <a:buClrTx/>
                  <a:buSzTx/>
                  <a:buFontTx/>
                  <a:buNone/>
                  <a:tabLst/>
                  <a:defRPr/>
                </a:pPr>
                <a:r>
                  <a:rPr kumimoji="0"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承認しますか？</a:t>
                </a: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79" name="正方形/長方形 78">
                <a:extLst>
                  <a:ext uri="{FF2B5EF4-FFF2-40B4-BE49-F238E27FC236}">
                    <a16:creationId xmlns:a16="http://schemas.microsoft.com/office/drawing/2014/main" id="{72C9229D-C32C-6841-ABB9-5341CD770BD3}"/>
                  </a:ext>
                </a:extLst>
              </p:cNvPr>
              <p:cNvSpPr/>
              <p:nvPr/>
            </p:nvSpPr>
            <p:spPr bwMode="auto">
              <a:xfrm>
                <a:off x="2180692" y="1693783"/>
                <a:ext cx="1188132" cy="367037"/>
              </a:xfrm>
              <a:prstGeom prst="rect">
                <a:avLst/>
              </a:prstGeom>
              <a:solidFill>
                <a:srgbClr val="000000"/>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サービス許可画面</a:t>
                </a:r>
                <a:endParaRPr kumimoji="0" lang="ja-JP" altLang="en-US" sz="14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grpSp>
        <p:sp>
          <p:nvSpPr>
            <p:cNvPr id="74" name="正方形/長方形 73">
              <a:extLst>
                <a:ext uri="{FF2B5EF4-FFF2-40B4-BE49-F238E27FC236}">
                  <a16:creationId xmlns:a16="http://schemas.microsoft.com/office/drawing/2014/main" id="{DECDB130-A665-4849-B0B1-8B6195975E8E}"/>
                </a:ext>
              </a:extLst>
            </p:cNvPr>
            <p:cNvSpPr/>
            <p:nvPr/>
          </p:nvSpPr>
          <p:spPr bwMode="auto">
            <a:xfrm>
              <a:off x="2423985" y="3188567"/>
              <a:ext cx="504000" cy="204429"/>
            </a:xfrm>
            <a:prstGeom prst="rect">
              <a:avLst/>
            </a:prstGeom>
            <a:solidFill>
              <a:srgbClr val="0000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承認</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0024A982-7747-0442-A2B9-57B19106E8FE}"/>
                </a:ext>
              </a:extLst>
            </p:cNvPr>
            <p:cNvSpPr/>
            <p:nvPr/>
          </p:nvSpPr>
          <p:spPr bwMode="auto">
            <a:xfrm>
              <a:off x="2972916" y="3188567"/>
              <a:ext cx="504000" cy="204429"/>
            </a:xfrm>
            <a:prstGeom prst="rect">
              <a:avLst/>
            </a:prstGeom>
            <a:solidFill>
              <a:srgbClr val="FF00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rPr>
                <a:t>拒否</a:t>
              </a:r>
              <a:endParaRPr kumimoji="0" lang="ja-JP" altLang="en-US" sz="1200" b="0"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4DEA6C49-8875-524D-A0D0-57948658F0F9}"/>
                </a:ext>
              </a:extLst>
            </p:cNvPr>
            <p:cNvSpPr/>
            <p:nvPr/>
          </p:nvSpPr>
          <p:spPr bwMode="auto">
            <a:xfrm>
              <a:off x="2432856" y="2700041"/>
              <a:ext cx="1026694" cy="19651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rPr>
                <a:t>ID</a:t>
              </a: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90E8FDFD-EC48-8D4C-AAD0-97AEC45A4CCC}"/>
                </a:ext>
              </a:extLst>
            </p:cNvPr>
            <p:cNvSpPr/>
            <p:nvPr/>
          </p:nvSpPr>
          <p:spPr bwMode="auto">
            <a:xfrm>
              <a:off x="2432856" y="2938567"/>
              <a:ext cx="1026694" cy="196516"/>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9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rPr>
                <a:t>パスワード</a:t>
              </a:r>
              <a:endParaRPr kumimoji="0" lang="ja-JP" altLang="en-US" sz="9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endParaRPr>
            </a:p>
          </p:txBody>
        </p:sp>
      </p:grpSp>
      <p:cxnSp>
        <p:nvCxnSpPr>
          <p:cNvPr id="80" name="直線矢印コネクタ 79">
            <a:extLst>
              <a:ext uri="{FF2B5EF4-FFF2-40B4-BE49-F238E27FC236}">
                <a16:creationId xmlns:a16="http://schemas.microsoft.com/office/drawing/2014/main" id="{76831675-F069-4A49-8BE4-746ADE4E7D87}"/>
              </a:ext>
            </a:extLst>
          </p:cNvPr>
          <p:cNvCxnSpPr>
            <a:cxnSpLocks/>
          </p:cNvCxnSpPr>
          <p:nvPr/>
        </p:nvCxnSpPr>
        <p:spPr bwMode="auto">
          <a:xfrm flipH="1" flipV="1">
            <a:off x="4841924" y="2844310"/>
            <a:ext cx="2740512" cy="3873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1" name="テキスト ボックス 80">
            <a:extLst>
              <a:ext uri="{FF2B5EF4-FFF2-40B4-BE49-F238E27FC236}">
                <a16:creationId xmlns:a16="http://schemas.microsoft.com/office/drawing/2014/main" id="{A22E0CD9-7248-B141-B1D6-B317606FAC27}"/>
              </a:ext>
            </a:extLst>
          </p:cNvPr>
          <p:cNvSpPr txBox="1"/>
          <p:nvPr/>
        </p:nvSpPr>
        <p:spPr>
          <a:xfrm>
            <a:off x="4999920" y="2475818"/>
            <a:ext cx="2326278"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② </a:t>
            </a:r>
            <a:r>
              <a:rPr lang="ja-JP" altLang="en-US">
                <a:solidFill>
                  <a:srgbClr val="000000"/>
                </a:solidFill>
                <a:latin typeface="Arial" charset="0"/>
                <a:ea typeface="ＭＳ Ｐゴシック" pitchFamily="50" charset="-128"/>
              </a:rPr>
              <a:t>認証認可画面表示</a:t>
            </a:r>
          </a:p>
        </p:txBody>
      </p:sp>
      <p:cxnSp>
        <p:nvCxnSpPr>
          <p:cNvPr id="82" name="直線矢印コネクタ 81">
            <a:extLst>
              <a:ext uri="{FF2B5EF4-FFF2-40B4-BE49-F238E27FC236}">
                <a16:creationId xmlns:a16="http://schemas.microsoft.com/office/drawing/2014/main" id="{3868D2D4-D944-2242-BA0B-DD31B58DF9F4}"/>
              </a:ext>
            </a:extLst>
          </p:cNvPr>
          <p:cNvCxnSpPr>
            <a:cxnSpLocks/>
          </p:cNvCxnSpPr>
          <p:nvPr/>
        </p:nvCxnSpPr>
        <p:spPr bwMode="auto">
          <a:xfrm>
            <a:off x="4856204" y="3006674"/>
            <a:ext cx="2726230" cy="15599"/>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3" name="テキスト ボックス 82">
            <a:extLst>
              <a:ext uri="{FF2B5EF4-FFF2-40B4-BE49-F238E27FC236}">
                <a16:creationId xmlns:a16="http://schemas.microsoft.com/office/drawing/2014/main" id="{F66DBF3B-C5EC-3F41-B013-D1632B1BA0EF}"/>
              </a:ext>
            </a:extLst>
          </p:cNvPr>
          <p:cNvSpPr txBox="1"/>
          <p:nvPr/>
        </p:nvSpPr>
        <p:spPr>
          <a:xfrm>
            <a:off x="5187307" y="2976688"/>
            <a:ext cx="1579278"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③ </a:t>
            </a:r>
            <a:r>
              <a:rPr lang="ja-JP" altLang="en-US">
                <a:solidFill>
                  <a:srgbClr val="000000"/>
                </a:solidFill>
                <a:latin typeface="Arial" charset="0"/>
                <a:ea typeface="ＭＳ Ｐゴシック" pitchFamily="50" charset="-128"/>
              </a:rPr>
              <a:t>認証と認可</a:t>
            </a:r>
          </a:p>
        </p:txBody>
      </p:sp>
      <p:sp>
        <p:nvSpPr>
          <p:cNvPr id="84" name="テキスト ボックス 83">
            <a:extLst>
              <a:ext uri="{FF2B5EF4-FFF2-40B4-BE49-F238E27FC236}">
                <a16:creationId xmlns:a16="http://schemas.microsoft.com/office/drawing/2014/main" id="{0F2FE9AD-D530-0745-8F8E-E7A2FB0D9E03}"/>
              </a:ext>
            </a:extLst>
          </p:cNvPr>
          <p:cNvSpPr txBox="1"/>
          <p:nvPr/>
        </p:nvSpPr>
        <p:spPr>
          <a:xfrm>
            <a:off x="4715552" y="5356138"/>
            <a:ext cx="2970686"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⑤API</a:t>
            </a:r>
            <a:r>
              <a:rPr lang="ja-JP" altLang="en-US">
                <a:solidFill>
                  <a:srgbClr val="000000"/>
                </a:solidFill>
                <a:latin typeface="Arial" charset="0"/>
                <a:ea typeface="ＭＳ Ｐゴシック" pitchFamily="50" charset="-128"/>
              </a:rPr>
              <a:t>アクセス</a:t>
            </a:r>
            <a:r>
              <a:rPr lang="en-US" altLang="ja-JP" dirty="0">
                <a:solidFill>
                  <a:srgbClr val="000000"/>
                </a:solidFill>
                <a:latin typeface="Arial" charset="0"/>
                <a:ea typeface="ＭＳ Ｐゴシック" pitchFamily="50" charset="-128"/>
              </a:rPr>
              <a:t>(ID</a:t>
            </a:r>
            <a:r>
              <a:rPr lang="ja-JP" altLang="en-US">
                <a:solidFill>
                  <a:srgbClr val="000000"/>
                </a:solidFill>
                <a:latin typeface="Arial" charset="0"/>
                <a:ea typeface="ＭＳ Ｐゴシック" pitchFamily="50" charset="-128"/>
              </a:rPr>
              <a:t>トークン付</a:t>
            </a:r>
            <a:r>
              <a:rPr lang="en-US" altLang="ja-JP" dirty="0">
                <a:solidFill>
                  <a:srgbClr val="000000"/>
                </a:solidFill>
                <a:latin typeface="Arial" charset="0"/>
                <a:ea typeface="ＭＳ Ｐゴシック" pitchFamily="50" charset="-128"/>
              </a:rPr>
              <a:t>)</a:t>
            </a:r>
            <a:endParaRPr lang="ja-JP" altLang="en-US">
              <a:solidFill>
                <a:srgbClr val="000000"/>
              </a:solidFill>
              <a:latin typeface="Arial" charset="0"/>
              <a:ea typeface="ＭＳ Ｐゴシック" pitchFamily="50" charset="-128"/>
            </a:endParaRPr>
          </a:p>
        </p:txBody>
      </p:sp>
      <p:cxnSp>
        <p:nvCxnSpPr>
          <p:cNvPr id="85" name="直線矢印コネクタ 84">
            <a:extLst>
              <a:ext uri="{FF2B5EF4-FFF2-40B4-BE49-F238E27FC236}">
                <a16:creationId xmlns:a16="http://schemas.microsoft.com/office/drawing/2014/main" id="{02EA7D99-6B70-5D41-9869-5BCC9FB4C8F8}"/>
              </a:ext>
            </a:extLst>
          </p:cNvPr>
          <p:cNvCxnSpPr>
            <a:cxnSpLocks/>
          </p:cNvCxnSpPr>
          <p:nvPr/>
        </p:nvCxnSpPr>
        <p:spPr bwMode="auto">
          <a:xfrm flipV="1">
            <a:off x="8563831" y="4187048"/>
            <a:ext cx="0" cy="911620"/>
          </a:xfrm>
          <a:prstGeom prst="straightConnector1">
            <a:avLst/>
          </a:prstGeom>
          <a:solidFill>
            <a:srgbClr val="FFFFFF"/>
          </a:solidFill>
          <a:ln w="38100" cap="flat" cmpd="sng" algn="ctr">
            <a:solidFill>
              <a:srgbClr val="000000"/>
            </a:solidFill>
            <a:prstDash val="solid"/>
            <a:round/>
            <a:headEnd type="triangle" w="lg" len="lg"/>
            <a:tailEnd type="triangle" w="lg" len="lg"/>
          </a:ln>
          <a:effectLst/>
        </p:spPr>
      </p:cxnSp>
      <p:sp>
        <p:nvSpPr>
          <p:cNvPr id="86" name="テキスト ボックス 85">
            <a:extLst>
              <a:ext uri="{FF2B5EF4-FFF2-40B4-BE49-F238E27FC236}">
                <a16:creationId xmlns:a16="http://schemas.microsoft.com/office/drawing/2014/main" id="{E80C4E7C-4114-AB45-8B0A-D6D8857E9E43}"/>
              </a:ext>
            </a:extLst>
          </p:cNvPr>
          <p:cNvSpPr txBox="1"/>
          <p:nvPr/>
        </p:nvSpPr>
        <p:spPr>
          <a:xfrm>
            <a:off x="8559531" y="4515568"/>
            <a:ext cx="1863011"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⑥ID</a:t>
            </a:r>
            <a:r>
              <a:rPr lang="ja-JP" altLang="en-US">
                <a:solidFill>
                  <a:srgbClr val="000000"/>
                </a:solidFill>
                <a:latin typeface="Arial" charset="0"/>
                <a:ea typeface="ＭＳ Ｐゴシック" pitchFamily="50" charset="-128"/>
              </a:rPr>
              <a:t>トークン検証</a:t>
            </a:r>
          </a:p>
        </p:txBody>
      </p:sp>
      <p:cxnSp>
        <p:nvCxnSpPr>
          <p:cNvPr id="87" name="直線矢印コネクタ 86">
            <a:extLst>
              <a:ext uri="{FF2B5EF4-FFF2-40B4-BE49-F238E27FC236}">
                <a16:creationId xmlns:a16="http://schemas.microsoft.com/office/drawing/2014/main" id="{920821DA-C08F-4545-A2C6-81FD1DC3A4B6}"/>
              </a:ext>
            </a:extLst>
          </p:cNvPr>
          <p:cNvCxnSpPr>
            <a:cxnSpLocks/>
          </p:cNvCxnSpPr>
          <p:nvPr/>
        </p:nvCxnSpPr>
        <p:spPr bwMode="auto">
          <a:xfrm flipH="1" flipV="1">
            <a:off x="4553892" y="5833482"/>
            <a:ext cx="3273274" cy="37624"/>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
        <p:nvSpPr>
          <p:cNvPr id="88" name="テキスト ボックス 87">
            <a:extLst>
              <a:ext uri="{FF2B5EF4-FFF2-40B4-BE49-F238E27FC236}">
                <a16:creationId xmlns:a16="http://schemas.microsoft.com/office/drawing/2014/main" id="{FB95D8A8-A822-A34C-961C-8E0220E79429}"/>
              </a:ext>
            </a:extLst>
          </p:cNvPr>
          <p:cNvSpPr txBox="1"/>
          <p:nvPr/>
        </p:nvSpPr>
        <p:spPr>
          <a:xfrm>
            <a:off x="4797865" y="5824190"/>
            <a:ext cx="1664237" cy="369332"/>
          </a:xfrm>
          <a:prstGeom prst="rect">
            <a:avLst/>
          </a:prstGeom>
          <a:noFill/>
        </p:spPr>
        <p:txBody>
          <a:bodyPr wrap="none" rtlCol="0">
            <a:spAutoFit/>
          </a:bodyPr>
          <a:lstStyle/>
          <a:p>
            <a:pPr algn="ctr" fontAlgn="base">
              <a:spcBef>
                <a:spcPct val="0"/>
              </a:spcBef>
              <a:spcAft>
                <a:spcPct val="0"/>
              </a:spcAft>
            </a:pPr>
            <a:r>
              <a:rPr lang="en-US" altLang="ja-JP" dirty="0">
                <a:solidFill>
                  <a:srgbClr val="000000"/>
                </a:solidFill>
                <a:latin typeface="Arial" charset="0"/>
                <a:ea typeface="ＭＳ Ｐゴシック" pitchFamily="50" charset="-128"/>
              </a:rPr>
              <a:t>⑦</a:t>
            </a:r>
            <a:r>
              <a:rPr lang="ja-JP" altLang="en-US">
                <a:solidFill>
                  <a:srgbClr val="000000"/>
                </a:solidFill>
                <a:latin typeface="Arial" charset="0"/>
                <a:ea typeface="ＭＳ Ｐゴシック" pitchFamily="50" charset="-128"/>
              </a:rPr>
              <a:t>リソース返信</a:t>
            </a:r>
          </a:p>
        </p:txBody>
      </p:sp>
      <p:cxnSp>
        <p:nvCxnSpPr>
          <p:cNvPr id="89" name="直線矢印コネクタ 88">
            <a:extLst>
              <a:ext uri="{FF2B5EF4-FFF2-40B4-BE49-F238E27FC236}">
                <a16:creationId xmlns:a16="http://schemas.microsoft.com/office/drawing/2014/main" id="{00D109CB-CA8D-0448-B132-B80FC2E461C1}"/>
              </a:ext>
            </a:extLst>
          </p:cNvPr>
          <p:cNvCxnSpPr>
            <a:cxnSpLocks/>
          </p:cNvCxnSpPr>
          <p:nvPr/>
        </p:nvCxnSpPr>
        <p:spPr bwMode="auto">
          <a:xfrm>
            <a:off x="4553890" y="5671998"/>
            <a:ext cx="3273276" cy="11362"/>
          </a:xfrm>
          <a:prstGeom prst="straightConnector1">
            <a:avLst/>
          </a:prstGeom>
          <a:solidFill>
            <a:srgbClr val="FFFFFF"/>
          </a:solidFill>
          <a:ln w="38100" cap="flat" cmpd="sng" algn="ctr">
            <a:solidFill>
              <a:srgbClr val="000000"/>
            </a:solidFill>
            <a:prstDash val="solid"/>
            <a:round/>
            <a:headEnd type="none" w="med" len="med"/>
            <a:tailEnd type="triangle" w="lg" len="lg"/>
          </a:ln>
          <a:effectLst/>
        </p:spPr>
      </p:cxnSp>
    </p:spTree>
    <p:extLst>
      <p:ext uri="{BB962C8B-B14F-4D97-AF65-F5344CB8AC3E}">
        <p14:creationId xmlns:p14="http://schemas.microsoft.com/office/powerpoint/2010/main" val="39317506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TotalTime>
  <Words>3321</Words>
  <Application>Microsoft Macintosh PowerPoint</Application>
  <PresentationFormat>ワイド画面</PresentationFormat>
  <Paragraphs>301</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Meiryo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確認バイアス</dc:title>
  <dc:creator>高城　勝信</dc:creator>
  <cp:lastModifiedBy>高城　勝信</cp:lastModifiedBy>
  <cp:revision>33</cp:revision>
  <dcterms:created xsi:type="dcterms:W3CDTF">2020-07-12T11:21:18Z</dcterms:created>
  <dcterms:modified xsi:type="dcterms:W3CDTF">2020-08-07T08:22:34Z</dcterms:modified>
</cp:coreProperties>
</file>