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/>
    <p:restoredTop sz="93709"/>
  </p:normalViewPr>
  <p:slideViewPr>
    <p:cSldViewPr snapToGrid="0" snapToObjects="1">
      <p:cViewPr varScale="1">
        <p:scale>
          <a:sx n="98" d="100"/>
          <a:sy n="98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507B8F-CB84-8343-8754-66D6B9939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B41E7D-DE67-5D48-B6F8-FC9DF7EAB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6563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E2ABFE-5DBF-1845-ACD0-A9F9C695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11" y="-10654"/>
            <a:ext cx="11210794" cy="69169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1BE717-18D9-BB4A-8DA4-349120E50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411" y="864296"/>
            <a:ext cx="11210794" cy="578702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9615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312A1-9EE3-2345-9F8E-D9E2A054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7215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57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C5848E-9F55-B640-93B5-83769E5D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85" y="26923"/>
            <a:ext cx="11436263" cy="824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BA97E0-80E8-174B-92E1-DE7B1FD2F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885" y="1014608"/>
            <a:ext cx="11436263" cy="569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88912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9AE4A6-B9DA-894F-9E4A-FBE567D3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11" y="-10655"/>
            <a:ext cx="11210794" cy="1008181"/>
          </a:xfrm>
        </p:spPr>
        <p:txBody>
          <a:bodyPr>
            <a:noAutofit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FIDO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が求められる背景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D286B2-1045-3440-9DEF-C369C6C52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8" y="997525"/>
            <a:ext cx="11877805" cy="1267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400" kern="0">
                <a:latin typeface="Meiryo UI" panose="020B0604030504040204" pitchFamily="50" charset="-128"/>
                <a:ea typeface="Meiryo UI" panose="020B0604030504040204" pitchFamily="50" charset="-128"/>
              </a:rPr>
              <a:t>ネットバンクなどのスマホアプリや</a:t>
            </a:r>
            <a:r>
              <a:rPr lang="en-US" altLang="ja-JP" sz="2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2400" kern="0">
                <a:latin typeface="Meiryo UI" panose="020B0604030504040204" pitchFamily="50" charset="-128"/>
                <a:ea typeface="Meiryo UI" panose="020B0604030504040204" pitchFamily="50" charset="-128"/>
              </a:rPr>
              <a:t>アプリのユーザ認証では、セキュリティ上の課題や使い勝手の課題が存在し、それらを公開鍵暗号方式や高度なハードウェアを使って解決する方法を</a:t>
            </a:r>
            <a:r>
              <a:rPr lang="en-US" altLang="ja-JP" sz="2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FIDO2</a:t>
            </a:r>
            <a:r>
              <a:rPr lang="ja-JP" altLang="en-US" sz="2400" kern="0">
                <a:latin typeface="Meiryo UI" panose="020B0604030504040204" pitchFamily="50" charset="-128"/>
                <a:ea typeface="Meiryo UI" panose="020B0604030504040204" pitchFamily="50" charset="-128"/>
              </a:rPr>
              <a:t>は業界標準として規定しています。</a:t>
            </a:r>
            <a:endParaRPr lang="en-US" altLang="ja-JP" sz="11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A70049A-08D5-154F-9E31-9E81A3663D04}"/>
              </a:ext>
            </a:extLst>
          </p:cNvPr>
          <p:cNvSpPr/>
          <p:nvPr/>
        </p:nvSpPr>
        <p:spPr bwMode="auto">
          <a:xfrm>
            <a:off x="1204175" y="2357113"/>
            <a:ext cx="4338482" cy="1883212"/>
          </a:xfrm>
          <a:prstGeom prst="roundRect">
            <a:avLst>
              <a:gd name="adj" fmla="val 12928"/>
            </a:avLst>
          </a:prstGeom>
          <a:solidFill>
            <a:srgbClr val="FFFF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kumimoji="1" lang="en-US" altLang="ja-JP" sz="2400" kern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kumimoji="1" lang="ja-JP" altLang="en-US" sz="2400" ker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セキュリティ上の課題</a:t>
            </a:r>
            <a:endParaRPr kumimoji="1" lang="en-US" altLang="ja-JP" sz="2000" kern="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30187" lvl="1"/>
            <a:endParaRPr kumimoji="1" lang="en-US" altLang="ja-JP" sz="800" b="0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30187" lvl="1"/>
            <a:r>
              <a:rPr kumimoji="1" lang="ja-JP" altLang="en-US" sz="1600" b="0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パスワードログインをベースとしており、</a:t>
            </a:r>
            <a:br>
              <a:rPr kumimoji="1" lang="en-US" altLang="ja-JP" sz="1600" b="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600" b="0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マルウェア感染やフィッシング攻撃などによる</a:t>
            </a:r>
            <a:br>
              <a:rPr kumimoji="1" lang="en-US" altLang="ja-JP" sz="1600" b="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600" b="0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パスワード漏洩が絶えない。ワンタイムパスワードによる二段階認証もフィッシング攻撃をうける。</a:t>
            </a:r>
            <a:endParaRPr kumimoji="1" lang="en-US" altLang="ja-JP" sz="1600" b="0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BA3CA102-F200-B346-93C9-90381FBF47C5}"/>
              </a:ext>
            </a:extLst>
          </p:cNvPr>
          <p:cNvSpPr/>
          <p:nvPr/>
        </p:nvSpPr>
        <p:spPr bwMode="auto">
          <a:xfrm>
            <a:off x="1186173" y="4633739"/>
            <a:ext cx="4356944" cy="1739195"/>
          </a:xfrm>
          <a:prstGeom prst="roundRect">
            <a:avLst>
              <a:gd name="adj" fmla="val 12928"/>
            </a:avLst>
          </a:prstGeom>
          <a:solidFill>
            <a:srgbClr val="FFFF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en-US" altLang="ja-JP" sz="2400" kern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kumimoji="1" lang="ja-JP" altLang="en-US" sz="2400" ker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使い勝手の課題</a:t>
            </a:r>
            <a:endParaRPr kumimoji="1" lang="en-US" altLang="ja-JP" sz="2400" kern="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30187" lvl="1"/>
            <a:endParaRPr kumimoji="1" lang="en-US" altLang="ja-JP" sz="800" b="0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30187" lvl="1"/>
            <a:r>
              <a:rPr kumimoji="1" lang="ja-JP" altLang="en-US" sz="1600" b="0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ログインのたびにパスワード入力を</a:t>
            </a:r>
            <a:br>
              <a:rPr kumimoji="1" lang="en-US" altLang="ja-JP" sz="1600" b="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600" b="0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求められたり、送金等の重要処理のたび</a:t>
            </a:r>
            <a:br>
              <a:rPr kumimoji="1" lang="en-US" altLang="ja-JP" sz="1600" b="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600" b="0" kern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二段階認証が必要で、利用者をイライラさせたり、利用者がパスワードを忘れてしまうことがある。</a:t>
            </a:r>
            <a:endParaRPr kumimoji="1" lang="en-US" altLang="ja-JP" sz="1600" b="0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055203D6-A79A-8B48-933E-D3E065C00721}"/>
              </a:ext>
            </a:extLst>
          </p:cNvPr>
          <p:cNvSpPr/>
          <p:nvPr/>
        </p:nvSpPr>
        <p:spPr bwMode="auto">
          <a:xfrm>
            <a:off x="6116782" y="2340486"/>
            <a:ext cx="4503571" cy="2177027"/>
          </a:xfrm>
          <a:prstGeom prst="roundRect">
            <a:avLst>
              <a:gd name="adj" fmla="val 9685"/>
            </a:avLst>
          </a:prstGeom>
          <a:solidFill>
            <a:srgbClr val="FFFFFF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kumimoji="1" lang="ja-JP" altLang="en-US" sz="2400" ker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認証機</a:t>
            </a:r>
            <a:r>
              <a:rPr kumimoji="1" lang="ja-JP" altLang="en-US" sz="2400" b="0" ker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によるキーペア生成と保管</a:t>
            </a:r>
            <a:endParaRPr kumimoji="1" lang="en-US" altLang="ja-JP" sz="2400" b="0" kern="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sz="800" b="0" kern="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sz="1600" b="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USB</a:t>
            </a:r>
            <a:r>
              <a:rPr kumimoji="1" lang="ja-JP" altLang="en-US" sz="1600" b="0" kern="0">
                <a:latin typeface="Meiryo UI" panose="020B0604030504040204" pitchFamily="50" charset="-128"/>
                <a:ea typeface="Meiryo UI" panose="020B0604030504040204" pitchFamily="50" charset="-128"/>
              </a:rPr>
              <a:t>ドングル型やスマホ内蔵型で</a:t>
            </a:r>
            <a:br>
              <a:rPr kumimoji="1" lang="en-US" altLang="ja-JP" sz="1600" b="0" kern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600" b="0" kern="0">
                <a:latin typeface="Meiryo UI" panose="020B0604030504040204" pitchFamily="50" charset="-128"/>
                <a:ea typeface="Meiryo UI" panose="020B0604030504040204" pitchFamily="50" charset="-128"/>
              </a:rPr>
              <a:t>提供される認証機は、公開鍵</a:t>
            </a:r>
            <a:br>
              <a:rPr kumimoji="1" lang="en-US" altLang="ja-JP" sz="1600" b="0" kern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600" b="0" kern="0">
                <a:latin typeface="Meiryo UI" panose="020B0604030504040204" pitchFamily="50" charset="-128"/>
                <a:ea typeface="Meiryo UI" panose="020B0604030504040204" pitchFamily="50" charset="-128"/>
              </a:rPr>
              <a:t>暗号方式で生成されたキーペアを</a:t>
            </a:r>
            <a:br>
              <a:rPr kumimoji="1" lang="en-US" altLang="ja-JP" sz="1600" b="0" kern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600" b="0" kern="0">
                <a:latin typeface="Meiryo UI" panose="020B0604030504040204" pitchFamily="50" charset="-128"/>
                <a:ea typeface="Meiryo UI" panose="020B0604030504040204" pitchFamily="50" charset="-128"/>
              </a:rPr>
              <a:t>使い認証を行う。認証機は、署名は</a:t>
            </a:r>
            <a:br>
              <a:rPr kumimoji="1" lang="en-US" altLang="ja-JP" sz="1600" b="0" kern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600" b="0" kern="0">
                <a:latin typeface="Meiryo UI" panose="020B0604030504040204" pitchFamily="50" charset="-128"/>
                <a:ea typeface="Meiryo UI" panose="020B0604030504040204" pitchFamily="50" charset="-128"/>
              </a:rPr>
              <a:t>可能だが、秘密鍵はいかなる方法でも取り出せない</a:t>
            </a:r>
            <a:br>
              <a:rPr kumimoji="1" lang="en-US" altLang="ja-JP" sz="1600" b="0" kern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600" b="0" kern="0">
                <a:latin typeface="Meiryo UI" panose="020B0604030504040204" pitchFamily="50" charset="-128"/>
                <a:ea typeface="Meiryo UI" panose="020B0604030504040204" pitchFamily="50" charset="-128"/>
              </a:rPr>
              <a:t>特徴があり、これにより認証情報の漏洩を防ぐ。</a:t>
            </a:r>
            <a:endParaRPr kumimoji="1" lang="en-US" altLang="ja-JP" sz="1600" b="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黒い背景と白い文字&#10;&#10;自動的に生成された説明">
            <a:extLst>
              <a:ext uri="{FF2B5EF4-FFF2-40B4-BE49-F238E27FC236}">
                <a16:creationId xmlns:a16="http://schemas.microsoft.com/office/drawing/2014/main" id="{28EA64A6-0B0A-CB44-8CBD-B97B56F8371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4545" y="2556510"/>
            <a:ext cx="798095" cy="798095"/>
          </a:xfrm>
          <a:prstGeom prst="rect">
            <a:avLst/>
          </a:prstGeom>
        </p:spPr>
      </p:pic>
      <p:pic>
        <p:nvPicPr>
          <p:cNvPr id="8" name="図 7" descr="黒い背景と白い文字&#10;&#10;自動的に生成された説明">
            <a:extLst>
              <a:ext uri="{FF2B5EF4-FFF2-40B4-BE49-F238E27FC236}">
                <a16:creationId xmlns:a16="http://schemas.microsoft.com/office/drawing/2014/main" id="{ADB9FD4B-B597-9547-B089-4263E6077A5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8521" y="4732569"/>
            <a:ext cx="1080120" cy="704261"/>
          </a:xfrm>
          <a:prstGeom prst="rect">
            <a:avLst/>
          </a:prstGeom>
        </p:spPr>
      </p:pic>
      <p:sp>
        <p:nvSpPr>
          <p:cNvPr id="9" name="右矢印 8">
            <a:extLst>
              <a:ext uri="{FF2B5EF4-FFF2-40B4-BE49-F238E27FC236}">
                <a16:creationId xmlns:a16="http://schemas.microsoft.com/office/drawing/2014/main" id="{EAAF10CC-2C1C-DF45-9A07-2D6BF8698454}"/>
              </a:ext>
            </a:extLst>
          </p:cNvPr>
          <p:cNvSpPr/>
          <p:nvPr/>
        </p:nvSpPr>
        <p:spPr bwMode="auto">
          <a:xfrm>
            <a:off x="5630729" y="3132574"/>
            <a:ext cx="448112" cy="864096"/>
          </a:xfrm>
          <a:prstGeom prst="rightArrow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82550" indent="-82550" algn="l">
              <a:buFont typeface="Arial" pitchFamily="34" charset="0"/>
              <a:buChar char="•"/>
            </a:pPr>
            <a:endParaRPr kumimoji="1" lang="ja-JP" altLang="en-US" sz="1000" b="0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29678C33-31F3-FA43-A230-506A9F05B432}"/>
              </a:ext>
            </a:extLst>
          </p:cNvPr>
          <p:cNvSpPr/>
          <p:nvPr/>
        </p:nvSpPr>
        <p:spPr bwMode="auto">
          <a:xfrm>
            <a:off x="6096156" y="4631038"/>
            <a:ext cx="4503571" cy="1921916"/>
          </a:xfrm>
          <a:prstGeom prst="roundRect">
            <a:avLst>
              <a:gd name="adj" fmla="val 10424"/>
            </a:avLst>
          </a:prstGeom>
          <a:solidFill>
            <a:srgbClr val="FFFFFF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kumimoji="1" lang="ja-JP" altLang="en-US" sz="2400" ker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生体認証</a:t>
            </a:r>
            <a:r>
              <a:rPr kumimoji="1" lang="ja-JP" altLang="en-US" sz="2400" b="0" ker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ログイン</a:t>
            </a:r>
            <a:endParaRPr kumimoji="1" lang="en-US" altLang="ja-JP" sz="2400" b="0" kern="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sz="800" b="0" kern="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1600" b="0" kern="0">
                <a:latin typeface="Meiryo UI" panose="020B0604030504040204" pitchFamily="50" charset="-128"/>
                <a:ea typeface="Meiryo UI" panose="020B0604030504040204" pitchFamily="50" charset="-128"/>
              </a:rPr>
              <a:t>指紋や顔認証といった生体情報を</a:t>
            </a:r>
            <a:br>
              <a:rPr kumimoji="1" lang="en-US" altLang="ja-JP" sz="1600" b="0" kern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600" b="0" kern="0">
                <a:latin typeface="Meiryo UI" panose="020B0604030504040204" pitchFamily="50" charset="-128"/>
                <a:ea typeface="Meiryo UI" panose="020B0604030504040204" pitchFamily="50" charset="-128"/>
              </a:rPr>
              <a:t>使い認証機のキーペア生成や署名を行うことにより、</a:t>
            </a:r>
            <a:br>
              <a:rPr kumimoji="1" lang="en-US" altLang="ja-JP" sz="1600" b="0" kern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600" b="0" kern="0">
                <a:latin typeface="Meiryo UI" panose="020B0604030504040204" pitchFamily="50" charset="-128"/>
                <a:ea typeface="Meiryo UI" panose="020B0604030504040204" pitchFamily="50" charset="-128"/>
              </a:rPr>
              <a:t>キーボードを使ったパスワード入力より簡単にすばやく</a:t>
            </a:r>
            <a:br>
              <a:rPr kumimoji="1" lang="en-US" altLang="ja-JP" sz="1600" b="0" kern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600" b="0" kern="0">
                <a:latin typeface="Meiryo UI" panose="020B0604030504040204" pitchFamily="50" charset="-128"/>
                <a:ea typeface="Meiryo UI" panose="020B0604030504040204" pitchFamily="50" charset="-128"/>
              </a:rPr>
              <a:t>ログインを行うことができ、ユーザのストレスを低減する。また、パスワードを覚える必要もない。</a:t>
            </a:r>
            <a:endParaRPr kumimoji="1" lang="en-US" altLang="ja-JP" sz="1600" b="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1" name="図 10" descr="黒い背景と白い文字&#10;&#10;自動的に生成された説明">
            <a:extLst>
              <a:ext uri="{FF2B5EF4-FFF2-40B4-BE49-F238E27FC236}">
                <a16:creationId xmlns:a16="http://schemas.microsoft.com/office/drawing/2014/main" id="{8B4FD13D-D1A7-EF48-B579-BB4650F6EA2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0265" y="4696564"/>
            <a:ext cx="1444940" cy="740265"/>
          </a:xfrm>
          <a:prstGeom prst="rect">
            <a:avLst/>
          </a:prstGeom>
        </p:spPr>
      </p:pic>
      <p:pic>
        <p:nvPicPr>
          <p:cNvPr id="12" name="図 11" descr="黒い背景と白い文字&#10;&#10;自動的に生成された説明">
            <a:extLst>
              <a:ext uri="{FF2B5EF4-FFF2-40B4-BE49-F238E27FC236}">
                <a16:creationId xmlns:a16="http://schemas.microsoft.com/office/drawing/2014/main" id="{839468CA-1E7D-564B-91FA-BC2358506AA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1438" y="2927555"/>
            <a:ext cx="771739" cy="930002"/>
          </a:xfrm>
          <a:prstGeom prst="rect">
            <a:avLst/>
          </a:prstGeom>
        </p:spPr>
      </p:pic>
      <p:sp>
        <p:nvSpPr>
          <p:cNvPr id="13" name="右矢印 12">
            <a:extLst>
              <a:ext uri="{FF2B5EF4-FFF2-40B4-BE49-F238E27FC236}">
                <a16:creationId xmlns:a16="http://schemas.microsoft.com/office/drawing/2014/main" id="{3DA537DB-868D-C347-8374-0CCABA7959E5}"/>
              </a:ext>
            </a:extLst>
          </p:cNvPr>
          <p:cNvSpPr/>
          <p:nvPr/>
        </p:nvSpPr>
        <p:spPr bwMode="auto">
          <a:xfrm>
            <a:off x="5614665" y="5166440"/>
            <a:ext cx="448112" cy="864096"/>
          </a:xfrm>
          <a:prstGeom prst="rightArrow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82550" indent="-82550" algn="l">
              <a:buFont typeface="Arial" pitchFamily="34" charset="0"/>
              <a:buChar char="•"/>
            </a:pPr>
            <a:endParaRPr kumimoji="1" lang="ja-JP" altLang="en-US" sz="1000" b="0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845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9AE4A6-B9DA-894F-9E4A-FBE567D3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11" y="-10655"/>
            <a:ext cx="11210794" cy="1008181"/>
          </a:xfrm>
        </p:spPr>
        <p:txBody>
          <a:bodyPr>
            <a:noAutofit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FIDO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のしくみ</a:t>
            </a:r>
            <a:endParaRPr kumimoji="1" lang="ja-JP" altLang="en-US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D286B2-1045-3440-9DEF-C369C6C52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88" y="848849"/>
            <a:ext cx="11587331" cy="967437"/>
          </a:xfrm>
        </p:spPr>
        <p:txBody>
          <a:bodyPr>
            <a:noAutofit/>
          </a:bodyPr>
          <a:lstStyle/>
          <a:p>
            <a:pPr marL="0" indent="0">
              <a:spcBef>
                <a:spcPts val="77"/>
              </a:spcBef>
              <a:buNone/>
            </a:pP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一般的に</a:t>
            </a:r>
            <a:r>
              <a:rPr lang="en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Web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サービスの認証プロセスは「ユーザ登録」と「ユーザログイン」の２フェーズに分かれ、</a:t>
            </a:r>
            <a:r>
              <a:rPr lang="en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FIDO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認証もこれと同じく「</a:t>
            </a:r>
            <a:r>
              <a:rPr lang="en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FIDO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登録」と「</a:t>
            </a:r>
            <a:r>
              <a:rPr lang="en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FIDO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ログイン」からなります。</a:t>
            </a:r>
            <a:endParaRPr lang="ja-JP" altLang="en-US" kern="0" dirty="0">
              <a:latin typeface="Meiryo UI" panose="020B0604030504040204" pitchFamily="34" charset="-128"/>
              <a:ea typeface="Meiryo UI" panose="020B0604030504040204" pitchFamily="34" charset="-128"/>
              <a:cs typeface="Meiryo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4C3F0C5-DE7F-2747-82EA-FAE3E7B9C277}"/>
              </a:ext>
            </a:extLst>
          </p:cNvPr>
          <p:cNvSpPr/>
          <p:nvPr/>
        </p:nvSpPr>
        <p:spPr>
          <a:xfrm>
            <a:off x="2547591" y="1723397"/>
            <a:ext cx="1862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2400" kern="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FIDO</a:t>
            </a:r>
            <a:r>
              <a:rPr kumimoji="1" lang="ja-JP" altLang="en-US" sz="2400" ker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登録</a:t>
            </a:r>
            <a:endParaRPr kumimoji="1" lang="en-US" altLang="ja-JP" sz="2400" kern="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CE101B8-94B2-E342-8D4B-5A0A64364345}"/>
              </a:ext>
            </a:extLst>
          </p:cNvPr>
          <p:cNvSpPr/>
          <p:nvPr/>
        </p:nvSpPr>
        <p:spPr>
          <a:xfrm>
            <a:off x="7160070" y="1677791"/>
            <a:ext cx="2253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2400" kern="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FIDO</a:t>
            </a:r>
            <a:r>
              <a:rPr kumimoji="1" lang="ja-JP" altLang="en-US" sz="2400" ker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ログイン</a:t>
            </a:r>
            <a:endParaRPr kumimoji="1" lang="en-US" altLang="ja-JP" sz="2400" kern="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C2254648-4409-7C45-918F-C0DB0405522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2218" y="2747809"/>
            <a:ext cx="1342008" cy="164875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8A2CE711-4A99-9949-8169-7B14D313C08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628" y="4558111"/>
            <a:ext cx="1476840" cy="1762456"/>
          </a:xfrm>
          <a:prstGeom prst="rect">
            <a:avLst/>
          </a:prstGeom>
        </p:spPr>
      </p:pic>
      <p:pic>
        <p:nvPicPr>
          <p:cNvPr id="18" name="図 17" descr="テキスト, 挿絵 が含まれている画像&#10;&#10;自動的に生成された説明">
            <a:extLst>
              <a:ext uri="{FF2B5EF4-FFF2-40B4-BE49-F238E27FC236}">
                <a16:creationId xmlns:a16="http://schemas.microsoft.com/office/drawing/2014/main" id="{B5A7F06C-C85A-BE46-9C8F-9958AF4641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3055" y="4558121"/>
            <a:ext cx="1482181" cy="1584166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62AD488-3EA3-4442-8F9E-F59667FDD6CB}"/>
              </a:ext>
            </a:extLst>
          </p:cNvPr>
          <p:cNvSpPr txBox="1"/>
          <p:nvPr/>
        </p:nvSpPr>
        <p:spPr>
          <a:xfrm>
            <a:off x="2096186" y="221785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0"/>
              <a:t>登録開始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923703A-3433-CD4C-9F82-A1B5B0EA0C93}"/>
              </a:ext>
            </a:extLst>
          </p:cNvPr>
          <p:cNvCxnSpPr>
            <a:cxnSpLocks/>
          </p:cNvCxnSpPr>
          <p:nvPr/>
        </p:nvCxnSpPr>
        <p:spPr bwMode="auto">
          <a:xfrm>
            <a:off x="3419924" y="3321677"/>
            <a:ext cx="3413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F4279F1-A69F-6649-B867-504CEE0AACBC}"/>
              </a:ext>
            </a:extLst>
          </p:cNvPr>
          <p:cNvSpPr txBox="1"/>
          <p:nvPr/>
        </p:nvSpPr>
        <p:spPr>
          <a:xfrm>
            <a:off x="3412163" y="2145843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b="0"/>
              <a:t>生体認証で</a:t>
            </a:r>
            <a:endParaRPr kumimoji="1" lang="en-US" altLang="ja-JP" sz="1600" b="0" dirty="0"/>
          </a:p>
          <a:p>
            <a:pPr algn="ctr"/>
            <a:r>
              <a:rPr kumimoji="1" lang="ja-JP" altLang="en-US" sz="1600" b="0"/>
              <a:t>認証機のロック解除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F02B5B9-4D30-4E49-9828-FB7773FA25FA}"/>
              </a:ext>
            </a:extLst>
          </p:cNvPr>
          <p:cNvCxnSpPr>
            <a:cxnSpLocks/>
          </p:cNvCxnSpPr>
          <p:nvPr/>
        </p:nvCxnSpPr>
        <p:spPr bwMode="auto">
          <a:xfrm>
            <a:off x="4517384" y="4198071"/>
            <a:ext cx="1" cy="3431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432332C-1CB9-BE4B-9F27-36B2C8653B45}"/>
              </a:ext>
            </a:extLst>
          </p:cNvPr>
          <p:cNvSpPr txBox="1"/>
          <p:nvPr/>
        </p:nvSpPr>
        <p:spPr>
          <a:xfrm>
            <a:off x="3835635" y="628630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0"/>
              <a:t>キーペア生成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8B2EF28-4449-B340-9FB1-B89E4D1EFD7F}"/>
              </a:ext>
            </a:extLst>
          </p:cNvPr>
          <p:cNvCxnSpPr>
            <a:cxnSpLocks/>
          </p:cNvCxnSpPr>
          <p:nvPr/>
        </p:nvCxnSpPr>
        <p:spPr bwMode="auto">
          <a:xfrm flipH="1">
            <a:off x="3314776" y="5314195"/>
            <a:ext cx="3385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5988418-CDFC-5B41-920A-4FEB67AD9CE6}"/>
              </a:ext>
            </a:extLst>
          </p:cNvPr>
          <p:cNvSpPr txBox="1"/>
          <p:nvPr/>
        </p:nvSpPr>
        <p:spPr>
          <a:xfrm>
            <a:off x="1637064" y="6190036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0"/>
              <a:t>サーバに公開鍵登録</a:t>
            </a:r>
          </a:p>
        </p:txBody>
      </p:sp>
      <p:pic>
        <p:nvPicPr>
          <p:cNvPr id="26" name="図 25" descr="スクリーンショット, 抽象 が含まれている画像&#10;&#10;自動的に生成された説明">
            <a:extLst>
              <a:ext uri="{FF2B5EF4-FFF2-40B4-BE49-F238E27FC236}">
                <a16:creationId xmlns:a16="http://schemas.microsoft.com/office/drawing/2014/main" id="{46D91F2A-38D0-8E45-AA59-1590B8C5261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3456" y="2731873"/>
            <a:ext cx="1345531" cy="1475744"/>
          </a:xfrm>
          <a:prstGeom prst="rect">
            <a:avLst/>
          </a:prstGeom>
        </p:spPr>
      </p:pic>
      <p:pic>
        <p:nvPicPr>
          <p:cNvPr id="27" name="図 26" descr="文字の書かれた紙&#10;&#10;自動的に生成された説明">
            <a:extLst>
              <a:ext uri="{FF2B5EF4-FFF2-40B4-BE49-F238E27FC236}">
                <a16:creationId xmlns:a16="http://schemas.microsoft.com/office/drawing/2014/main" id="{3D464D3B-A995-144A-8E10-5356AF4A648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3877" y="2681459"/>
            <a:ext cx="1453994" cy="160488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08E0A12-9DE8-4847-9D56-B4BB21E86120}"/>
              </a:ext>
            </a:extLst>
          </p:cNvPr>
          <p:cNvSpPr txBox="1"/>
          <p:nvPr/>
        </p:nvSpPr>
        <p:spPr>
          <a:xfrm>
            <a:off x="6115631" y="2126679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b="0"/>
              <a:t>チャレンジを受領し</a:t>
            </a:r>
            <a:endParaRPr kumimoji="1" lang="en-US" altLang="ja-JP" sz="1600" b="0" dirty="0"/>
          </a:p>
          <a:p>
            <a:pPr algn="ctr"/>
            <a:r>
              <a:rPr kumimoji="1" lang="ja-JP" altLang="en-US" sz="1600" b="0"/>
              <a:t>ログイン開始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883D344-62AC-9F41-89A4-FEE9B71B4E44}"/>
              </a:ext>
            </a:extLst>
          </p:cNvPr>
          <p:cNvCxnSpPr>
            <a:cxnSpLocks/>
          </p:cNvCxnSpPr>
          <p:nvPr/>
        </p:nvCxnSpPr>
        <p:spPr bwMode="auto">
          <a:xfrm>
            <a:off x="7938872" y="3355941"/>
            <a:ext cx="3413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238457F-1A73-0C49-AA8A-4ACABD54A0AB}"/>
              </a:ext>
            </a:extLst>
          </p:cNvPr>
          <p:cNvSpPr txBox="1"/>
          <p:nvPr/>
        </p:nvSpPr>
        <p:spPr>
          <a:xfrm>
            <a:off x="8249905" y="6214295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0"/>
              <a:t>ユーザに紐づく秘密鍵を</a:t>
            </a:r>
            <a:endParaRPr kumimoji="1" lang="en-US" altLang="ja-JP" sz="1600" b="0" dirty="0"/>
          </a:p>
          <a:p>
            <a:r>
              <a:rPr kumimoji="1" lang="ja-JP" altLang="en-US" sz="1600" b="0"/>
              <a:t>選択しチャレンジを署名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E91121D-F407-564F-ABD9-1263EDB76532}"/>
              </a:ext>
            </a:extLst>
          </p:cNvPr>
          <p:cNvCxnSpPr>
            <a:cxnSpLocks/>
          </p:cNvCxnSpPr>
          <p:nvPr/>
        </p:nvCxnSpPr>
        <p:spPr bwMode="auto">
          <a:xfrm flipH="1">
            <a:off x="7851280" y="5348459"/>
            <a:ext cx="3385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C0D5977-B0CA-A949-9F90-38AB88BBC280}"/>
              </a:ext>
            </a:extLst>
          </p:cNvPr>
          <p:cNvSpPr txBox="1"/>
          <p:nvPr/>
        </p:nvSpPr>
        <p:spPr>
          <a:xfrm>
            <a:off x="5541124" y="6224300"/>
            <a:ext cx="2705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0"/>
              <a:t>登録公開鍵でチャレンジ署名を検証し認証完了</a:t>
            </a: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8878022B-5B92-454D-8B05-8288880DEE1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5884" y="4495275"/>
            <a:ext cx="1539045" cy="1756764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A37033BC-26EA-5043-ADB5-0C61CD501FF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8699" y="4574821"/>
            <a:ext cx="1539045" cy="160347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AD6E9BF7-299A-6B4B-9DB6-872BD0AB97DE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38892" y="2720700"/>
            <a:ext cx="1391691" cy="1679627"/>
          </a:xfrm>
          <a:prstGeom prst="rect">
            <a:avLst/>
          </a:prstGeom>
        </p:spPr>
      </p:pic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C00832F-2BE8-724C-94C4-A71D1F438DA0}"/>
              </a:ext>
            </a:extLst>
          </p:cNvPr>
          <p:cNvCxnSpPr>
            <a:cxnSpLocks/>
          </p:cNvCxnSpPr>
          <p:nvPr/>
        </p:nvCxnSpPr>
        <p:spPr bwMode="auto">
          <a:xfrm>
            <a:off x="9162841" y="4126063"/>
            <a:ext cx="1" cy="3431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DA6EDCE-B659-8C40-AB40-433B150D1D20}"/>
              </a:ext>
            </a:extLst>
          </p:cNvPr>
          <p:cNvSpPr txBox="1"/>
          <p:nvPr/>
        </p:nvSpPr>
        <p:spPr>
          <a:xfrm>
            <a:off x="7964380" y="2109839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b="0"/>
              <a:t>生体認証で</a:t>
            </a:r>
            <a:endParaRPr kumimoji="1" lang="en-US" altLang="ja-JP" sz="1600" b="0" dirty="0"/>
          </a:p>
          <a:p>
            <a:pPr algn="ctr"/>
            <a:r>
              <a:rPr kumimoji="1" lang="ja-JP" altLang="en-US" sz="1600" b="0"/>
              <a:t>認証機のロック解除</a:t>
            </a:r>
          </a:p>
        </p:txBody>
      </p:sp>
    </p:spTree>
    <p:extLst>
      <p:ext uri="{BB962C8B-B14F-4D97-AF65-F5344CB8AC3E}">
        <p14:creationId xmlns:p14="http://schemas.microsoft.com/office/powerpoint/2010/main" val="257942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9AE4A6-B9DA-894F-9E4A-FBE567D3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11" y="-10655"/>
            <a:ext cx="11210794" cy="1008181"/>
          </a:xfrm>
        </p:spPr>
        <p:txBody>
          <a:bodyPr>
            <a:noAutofit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FIDO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の普及について</a:t>
            </a:r>
            <a:endParaRPr kumimoji="1" lang="ja-JP" altLang="en-US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D286B2-1045-3440-9DEF-C369C6C52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8" y="997526"/>
            <a:ext cx="11877805" cy="5461640"/>
          </a:xfrm>
        </p:spPr>
        <p:txBody>
          <a:bodyPr>
            <a:noAutofit/>
          </a:bodyPr>
          <a:lstStyle/>
          <a:p>
            <a:pPr marL="215900" indent="-215900">
              <a:spcBef>
                <a:spcPts val="77"/>
              </a:spcBef>
            </a:pP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「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FIDO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が求められる背景」によるとメリットばかりで、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FIDO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を使わない原因が見当たりませんが、</a:t>
            </a:r>
            <a:r>
              <a:rPr lang="en-US" altLang="ja-JP" sz="24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2020</a:t>
            </a:r>
            <a:r>
              <a:rPr lang="ja-JP" altLang="en-US" sz="24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年現在</a:t>
            </a:r>
            <a:r>
              <a:rPr lang="en-US" altLang="ja-JP" sz="24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FIDO</a:t>
            </a:r>
            <a:r>
              <a:rPr lang="ja-JP" altLang="en-US" sz="24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が普及していない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理由には以下のものが挙げられます。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571500" lvl="1" indent="-355600">
              <a:spcBef>
                <a:spcPts val="77"/>
              </a:spcBef>
              <a:buFont typeface="+mj-ea"/>
              <a:buAutoNum type="circleNumDbPlain"/>
            </a:pPr>
            <a:r>
              <a:rPr lang="ja-JP" altLang="en-US" sz="20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ユーザがログインを行う端末であるパソコンやスマホの古いものには</a:t>
            </a:r>
            <a:r>
              <a:rPr lang="en-US" altLang="ja-JP" sz="2000" kern="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FIDO</a:t>
            </a:r>
            <a:r>
              <a:rPr lang="ja-JP" altLang="en-US" sz="2000" kern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認証機が内蔵されていない</a:t>
            </a:r>
            <a:r>
              <a:rPr lang="ja-JP" altLang="en-US" sz="20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ため、</a:t>
            </a:r>
            <a:br>
              <a:rPr lang="en-US" altLang="ja-JP" sz="20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</a:br>
            <a:r>
              <a:rPr lang="en-US" altLang="ja-JP" sz="20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FIDO</a:t>
            </a:r>
            <a:r>
              <a:rPr lang="ja-JP" altLang="en-US" sz="20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を利用するには</a:t>
            </a:r>
            <a:r>
              <a:rPr lang="ja-JP" altLang="en-US" sz="2000" kern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別途</a:t>
            </a:r>
            <a:r>
              <a:rPr lang="en-US" altLang="ja-JP" sz="2000" kern="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FIDO</a:t>
            </a:r>
            <a:r>
              <a:rPr lang="ja-JP" altLang="en-US" sz="2000" kern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認証機（</a:t>
            </a:r>
            <a:r>
              <a:rPr lang="en-US" altLang="ja-JP" sz="2000" kern="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USB</a:t>
            </a:r>
            <a:r>
              <a:rPr lang="ja-JP" altLang="en-US" sz="2000" kern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型と</a:t>
            </a:r>
            <a:r>
              <a:rPr lang="en-US" altLang="ja-JP" sz="2000" kern="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BLE</a:t>
            </a:r>
            <a:r>
              <a:rPr lang="ja-JP" altLang="en-US" sz="2000" kern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型などがある）を数千円で購入</a:t>
            </a:r>
            <a:r>
              <a:rPr lang="ja-JP" altLang="en-US" sz="20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し、</a:t>
            </a:r>
            <a:r>
              <a:rPr lang="ja-JP" altLang="en-US" sz="2000" kern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端末とつないで</a:t>
            </a:r>
            <a:br>
              <a:rPr lang="en-US" altLang="ja-JP" sz="2000" kern="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</a:br>
            <a:r>
              <a:rPr lang="ja-JP" altLang="en-US" sz="2000" kern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利用</a:t>
            </a:r>
            <a:r>
              <a:rPr lang="ja-JP" altLang="en-US" sz="20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しなければならなかった。</a:t>
            </a:r>
            <a:endParaRPr lang="en-US" altLang="ja-JP" sz="2000" kern="0" dirty="0">
              <a:latin typeface="Meiryo UI" panose="020B0604030504040204" pitchFamily="34" charset="-128"/>
              <a:ea typeface="Meiryo UI" panose="020B0604030504040204" pitchFamily="34" charset="-128"/>
              <a:cs typeface="Meiryo"/>
            </a:endParaRPr>
          </a:p>
          <a:p>
            <a:pPr marL="571500" lvl="1" indent="-355600">
              <a:spcBef>
                <a:spcPts val="77"/>
              </a:spcBef>
              <a:buFont typeface="+mj-ea"/>
              <a:buAutoNum type="circleNumDbPlain"/>
            </a:pPr>
            <a:r>
              <a:rPr lang="ja-JP" altLang="en-US" sz="20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パソコンやスマホ提供事業者の代表格である</a:t>
            </a:r>
            <a:r>
              <a:rPr lang="en-US" altLang="ja-JP" sz="20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MS</a:t>
            </a:r>
            <a:r>
              <a:rPr lang="ja-JP" altLang="en-US" sz="20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社（</a:t>
            </a:r>
            <a:r>
              <a:rPr lang="en-US" altLang="ja-JP" sz="20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Surface PC</a:t>
            </a:r>
            <a:r>
              <a:rPr lang="ja-JP" altLang="en-US" sz="20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）、</a:t>
            </a:r>
            <a:r>
              <a:rPr lang="en-US" altLang="ja-JP" sz="20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Google</a:t>
            </a:r>
            <a:r>
              <a:rPr lang="ja-JP" altLang="en-US" sz="20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社</a:t>
            </a:r>
            <a:r>
              <a:rPr lang="en-US" altLang="ja-JP" sz="20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(Chromebook PC</a:t>
            </a:r>
            <a:r>
              <a:rPr lang="ja-JP" altLang="en-US" sz="20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、</a:t>
            </a:r>
            <a:r>
              <a:rPr lang="en-US" altLang="ja-JP" sz="20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Android</a:t>
            </a:r>
            <a:r>
              <a:rPr lang="ja-JP" altLang="en-US" sz="20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端末</a:t>
            </a:r>
            <a:r>
              <a:rPr lang="en-US" altLang="ja-JP" sz="20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)</a:t>
            </a:r>
            <a:r>
              <a:rPr lang="ja-JP" altLang="en-US" sz="20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、</a:t>
            </a:r>
            <a:r>
              <a:rPr lang="en-US" altLang="ja-JP" sz="20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Apple</a:t>
            </a:r>
            <a:r>
              <a:rPr lang="ja-JP" altLang="en-US" sz="20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社（</a:t>
            </a:r>
            <a:r>
              <a:rPr lang="en-US" altLang="ja-JP" sz="20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Mac</a:t>
            </a:r>
            <a:r>
              <a:rPr lang="ja-JP" altLang="en-US" sz="20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、</a:t>
            </a:r>
            <a:r>
              <a:rPr lang="en-US" altLang="ja-JP" sz="20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iPhone</a:t>
            </a:r>
            <a:r>
              <a:rPr lang="ja-JP" altLang="en-US" sz="20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）のうち、</a:t>
            </a:r>
            <a:r>
              <a:rPr lang="en-US" altLang="ja-JP" sz="2000" kern="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Apple</a:t>
            </a:r>
            <a:r>
              <a:rPr lang="ja-JP" altLang="en-US" sz="2000" kern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社だけが</a:t>
            </a:r>
            <a:r>
              <a:rPr lang="en-US" altLang="ja-JP" sz="2000" kern="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FIDO</a:t>
            </a:r>
            <a:r>
              <a:rPr lang="ja-JP" altLang="en-US" sz="2000" kern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アライアンスに参画していなかった</a:t>
            </a:r>
            <a:r>
              <a:rPr lang="ja-JP" altLang="en-US" sz="20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。</a:t>
            </a:r>
            <a:endParaRPr lang="en-US" altLang="ja-JP" sz="1000" kern="0" dirty="0">
              <a:latin typeface="Meiryo UI" panose="020B0604030504040204" pitchFamily="34" charset="-128"/>
              <a:ea typeface="Meiryo UI" panose="020B0604030504040204" pitchFamily="34" charset="-128"/>
              <a:cs typeface="Meiryo"/>
            </a:endParaRPr>
          </a:p>
          <a:p>
            <a:pPr marL="215900" indent="-215900">
              <a:spcBef>
                <a:spcPts val="77"/>
              </a:spcBef>
            </a:pPr>
            <a:endParaRPr lang="en-US" altLang="ja-JP" sz="1050" kern="0" dirty="0">
              <a:latin typeface="Meiryo UI" panose="020B0604030504040204" pitchFamily="34" charset="-128"/>
              <a:ea typeface="Meiryo UI" panose="020B0604030504040204" pitchFamily="34" charset="-128"/>
              <a:cs typeface="Meiryo"/>
            </a:endParaRPr>
          </a:p>
          <a:p>
            <a:pPr marL="215900" indent="-215900">
              <a:spcBef>
                <a:spcPts val="77"/>
              </a:spcBef>
            </a:pPr>
            <a:r>
              <a:rPr lang="ja-JP" altLang="en-US" sz="24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しかし、</a:t>
            </a:r>
            <a:r>
              <a:rPr lang="en-US" altLang="ja-JP" sz="2400" kern="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2020</a:t>
            </a:r>
            <a:r>
              <a:rPr lang="ja-JP" altLang="en-US" sz="2400" kern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年</a:t>
            </a:r>
            <a:r>
              <a:rPr lang="en-US" altLang="ja-JP" sz="2400" kern="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2</a:t>
            </a:r>
            <a:r>
              <a:rPr lang="ja-JP" altLang="en-US" sz="2400" kern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月に</a:t>
            </a:r>
            <a:r>
              <a:rPr lang="en-US" altLang="ja-JP" sz="2400" kern="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Apple</a:t>
            </a:r>
            <a:r>
              <a:rPr lang="ja-JP" altLang="en-US" sz="2400" kern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社は</a:t>
            </a:r>
            <a:r>
              <a:rPr lang="en-US" altLang="ja-JP" sz="2400" kern="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FIDO</a:t>
            </a:r>
            <a:r>
              <a:rPr lang="ja-JP" altLang="en-US" sz="2400" kern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アライアンスに加盟</a:t>
            </a:r>
            <a:r>
              <a:rPr lang="ja-JP" altLang="en-US" sz="24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し、同年</a:t>
            </a:r>
            <a:r>
              <a:rPr lang="en-US" altLang="ja-JP" sz="24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9</a:t>
            </a:r>
            <a:r>
              <a:rPr lang="ja-JP" altLang="en-US" sz="24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月の</a:t>
            </a:r>
            <a:r>
              <a:rPr lang="en-US" altLang="ja-JP" sz="24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iPhone12</a:t>
            </a:r>
            <a:r>
              <a:rPr lang="ja-JP" altLang="en-US" sz="24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の出荷と同時にリリースが予定されている</a:t>
            </a:r>
            <a:r>
              <a:rPr lang="en-US" altLang="ja-JP" sz="2400" kern="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iOS14</a:t>
            </a:r>
            <a:r>
              <a:rPr lang="ja-JP" altLang="en-US" sz="2400" kern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から</a:t>
            </a:r>
            <a:r>
              <a:rPr lang="en-US" altLang="ja-JP" sz="2400" kern="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Safari</a:t>
            </a:r>
            <a:r>
              <a:rPr lang="ja-JP" altLang="en-US" sz="2400" kern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ブラウザでの</a:t>
            </a:r>
            <a:r>
              <a:rPr lang="en-US" altLang="ja-JP" sz="2400" kern="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FIDO2</a:t>
            </a:r>
            <a:r>
              <a:rPr lang="ja-JP" altLang="en-US" sz="2400" kern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対応が決定</a:t>
            </a:r>
            <a:r>
              <a:rPr lang="ja-JP" altLang="en-US" sz="24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している。</a:t>
            </a:r>
            <a:br>
              <a:rPr lang="en-US" altLang="ja-JP" sz="24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</a:br>
            <a:r>
              <a:rPr lang="en-US" altLang="ja-JP" sz="18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(※2020/7/10</a:t>
            </a:r>
            <a:r>
              <a:rPr lang="ja-JP" altLang="en-US" sz="18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に</a:t>
            </a:r>
            <a:r>
              <a:rPr lang="en-US" altLang="ja-JP" sz="18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Apple</a:t>
            </a:r>
            <a:r>
              <a:rPr lang="ja-JP" altLang="en-US" sz="18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社は</a:t>
            </a:r>
            <a:r>
              <a:rPr lang="en-US" altLang="ja-JP" sz="18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iOS14</a:t>
            </a:r>
            <a:r>
              <a:rPr lang="ja-JP" altLang="en-US" sz="18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のパブリックベータを配信開始したため希望者は無料で利用が開始できる）</a:t>
            </a:r>
            <a:endParaRPr lang="en-US" altLang="ja-JP" sz="1050" kern="0" dirty="0">
              <a:latin typeface="Meiryo UI" panose="020B0604030504040204" pitchFamily="34" charset="-128"/>
              <a:ea typeface="Meiryo UI" panose="020B0604030504040204" pitchFamily="34" charset="-128"/>
              <a:cs typeface="Meiryo"/>
            </a:endParaRPr>
          </a:p>
          <a:p>
            <a:pPr marL="215900" indent="-215900">
              <a:spcBef>
                <a:spcPts val="77"/>
              </a:spcBef>
            </a:pPr>
            <a:endParaRPr lang="en-US" altLang="ja-JP" sz="1050" kern="0" dirty="0">
              <a:latin typeface="Meiryo UI" panose="020B0604030504040204" pitchFamily="34" charset="-128"/>
              <a:ea typeface="Meiryo UI" panose="020B0604030504040204" pitchFamily="34" charset="-128"/>
              <a:cs typeface="Meiryo"/>
            </a:endParaRPr>
          </a:p>
          <a:p>
            <a:pPr marL="215900" indent="-215900">
              <a:spcBef>
                <a:spcPts val="77"/>
              </a:spcBef>
            </a:pPr>
            <a:r>
              <a:rPr lang="ja-JP" altLang="en-US" sz="24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そのため、</a:t>
            </a:r>
            <a:r>
              <a:rPr lang="en-US" altLang="ja-JP" sz="24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 </a:t>
            </a:r>
            <a:r>
              <a:rPr lang="ja-JP" altLang="en-US" sz="2400" kern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生体認証を搭載する</a:t>
            </a:r>
            <a:r>
              <a:rPr lang="en-US" altLang="ja-JP" sz="2400" kern="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FIDO</a:t>
            </a:r>
            <a:r>
              <a:rPr lang="ja-JP" altLang="en-US" sz="2400" kern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対応端末がひととおりそろうため、</a:t>
            </a:r>
            <a:r>
              <a:rPr lang="en-US" altLang="ja-JP" kern="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2020</a:t>
            </a:r>
            <a:r>
              <a:rPr lang="ja-JP" altLang="en-US" kern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年後半から</a:t>
            </a:r>
            <a:r>
              <a:rPr lang="en-US" altLang="ja-JP" kern="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FIDO</a:t>
            </a:r>
            <a:r>
              <a:rPr lang="ja-JP" altLang="en-US" kern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が急速に普及する</a:t>
            </a:r>
            <a:r>
              <a:rPr lang="ja-JP" altLang="en-US" sz="24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だろうと予想できます。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571500" lvl="1" indent="-355600">
              <a:spcBef>
                <a:spcPts val="77"/>
              </a:spcBef>
              <a:buFont typeface="+mj-ea"/>
              <a:buAutoNum type="circleNumDbPlain"/>
            </a:pPr>
            <a:r>
              <a:rPr lang="en-US" altLang="ja-JP" sz="20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MS</a:t>
            </a:r>
            <a:r>
              <a:rPr lang="ja-JP" altLang="en-US" sz="20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社：生体認証機能をもつ</a:t>
            </a:r>
            <a:r>
              <a:rPr lang="en-US" altLang="ja-JP" sz="20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Windows10</a:t>
            </a:r>
            <a:r>
              <a:rPr lang="ja-JP" altLang="en-US" sz="20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を搭載した</a:t>
            </a:r>
            <a:r>
              <a:rPr lang="en-US" altLang="ja-JP" sz="20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PC</a:t>
            </a:r>
            <a:r>
              <a:rPr lang="ja-JP" altLang="en-US" sz="20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やタブレットは</a:t>
            </a:r>
            <a:r>
              <a:rPr lang="en-US" altLang="ja-JP" sz="20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FIDO</a:t>
            </a:r>
            <a:r>
              <a:rPr lang="ja-JP" altLang="en-US" sz="20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対応済</a:t>
            </a:r>
            <a:endParaRPr lang="en-US" altLang="ja-JP" sz="2000" kern="0" dirty="0">
              <a:latin typeface="Meiryo UI" panose="020B0604030504040204" pitchFamily="34" charset="-128"/>
              <a:ea typeface="Meiryo UI" panose="020B0604030504040204" pitchFamily="34" charset="-128"/>
              <a:cs typeface="Meiryo"/>
            </a:endParaRPr>
          </a:p>
          <a:p>
            <a:pPr marL="571500" lvl="1" indent="-355600">
              <a:spcBef>
                <a:spcPts val="77"/>
              </a:spcBef>
              <a:buFont typeface="+mj-ea"/>
              <a:buAutoNum type="circleNumDbPlain"/>
            </a:pPr>
            <a:r>
              <a:rPr lang="en-US" altLang="ja-JP" sz="20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Google</a:t>
            </a:r>
            <a:r>
              <a:rPr lang="ja-JP" altLang="en-US" sz="20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社：生体認証機能をもつ</a:t>
            </a:r>
            <a:r>
              <a:rPr lang="en-US" altLang="ja-JP" sz="20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Android</a:t>
            </a:r>
            <a:r>
              <a:rPr lang="ja-JP" altLang="en-US" sz="20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スマホや</a:t>
            </a:r>
            <a:r>
              <a:rPr lang="en-US" altLang="ja-JP" sz="20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Chromebook</a:t>
            </a:r>
            <a:r>
              <a:rPr lang="ja-JP" altLang="en-US" sz="20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は</a:t>
            </a:r>
            <a:r>
              <a:rPr lang="en-US" altLang="ja-JP" sz="20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FIDO</a:t>
            </a:r>
            <a:r>
              <a:rPr lang="ja-JP" altLang="en-US" sz="20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対応済</a:t>
            </a:r>
            <a:endParaRPr lang="en-US" altLang="ja-JP" sz="2000" kern="0" dirty="0">
              <a:latin typeface="Meiryo UI" panose="020B0604030504040204" pitchFamily="34" charset="-128"/>
              <a:ea typeface="Meiryo UI" panose="020B0604030504040204" pitchFamily="34" charset="-128"/>
              <a:cs typeface="Meiryo"/>
            </a:endParaRPr>
          </a:p>
          <a:p>
            <a:pPr marL="571500" lvl="1" indent="-355600">
              <a:spcBef>
                <a:spcPts val="77"/>
              </a:spcBef>
              <a:buFont typeface="+mj-ea"/>
              <a:buAutoNum type="circleNumDbPlain"/>
            </a:pPr>
            <a:r>
              <a:rPr lang="en-US" altLang="ja-JP" sz="20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Apple</a:t>
            </a:r>
            <a:r>
              <a:rPr lang="ja-JP" altLang="en-US" sz="20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社：</a:t>
            </a:r>
            <a:r>
              <a:rPr lang="en-US" altLang="ja-JP" sz="20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iOS14/macOS 11.0 Big Sur</a:t>
            </a:r>
            <a:r>
              <a:rPr lang="ja-JP" altLang="en-US" sz="20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が</a:t>
            </a:r>
            <a:r>
              <a:rPr lang="en-US" altLang="ja-JP" sz="20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2020</a:t>
            </a:r>
            <a:r>
              <a:rPr lang="ja-JP" altLang="en-US" sz="20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年</a:t>
            </a:r>
            <a:r>
              <a:rPr lang="en-US" altLang="ja-JP" sz="20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9</a:t>
            </a:r>
            <a:r>
              <a:rPr lang="ja-JP" altLang="en-US" sz="20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月に無事リリースされると過去の</a:t>
            </a:r>
            <a:br>
              <a:rPr lang="en-US" altLang="ja-JP" sz="20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</a:br>
            <a:r>
              <a:rPr lang="ja-JP" altLang="en-US" sz="20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生体認証搭載スマホや</a:t>
            </a:r>
            <a:r>
              <a:rPr lang="en-US" altLang="ja-JP" sz="20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mac PC</a:t>
            </a:r>
            <a:r>
              <a:rPr lang="ja-JP" altLang="en-US" sz="20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を含めたすべてが</a:t>
            </a:r>
            <a:r>
              <a:rPr lang="en-US" altLang="ja-JP" sz="2000" kern="0" dirty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FIDO</a:t>
            </a:r>
            <a:r>
              <a:rPr lang="ja-JP" altLang="en-US" sz="2000" kern="0">
                <a:latin typeface="Meiryo UI" panose="020B0604030504040204" pitchFamily="34" charset="-128"/>
                <a:ea typeface="Meiryo UI" panose="020B0604030504040204" pitchFamily="34" charset="-128"/>
                <a:cs typeface="Meiryo"/>
              </a:rPr>
              <a:t>対応になる。</a:t>
            </a:r>
            <a:endParaRPr lang="en-US" altLang="ja-JP" sz="2000" kern="0" dirty="0">
              <a:latin typeface="Meiryo UI" panose="020B0604030504040204" pitchFamily="34" charset="-128"/>
              <a:ea typeface="Meiryo UI" panose="020B0604030504040204" pitchFamily="34" charset="-128"/>
              <a:cs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01443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682</Words>
  <Application>Microsoft Macintosh PowerPoint</Application>
  <PresentationFormat>ワイド画面</PresentationFormat>
  <Paragraphs>41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Meiryo UI</vt:lpstr>
      <vt:lpstr>游ゴシック</vt:lpstr>
      <vt:lpstr>游ゴシック Light</vt:lpstr>
      <vt:lpstr>Arial</vt:lpstr>
      <vt:lpstr>Office テーマ</vt:lpstr>
      <vt:lpstr>FIDOが求められる背景</vt:lpstr>
      <vt:lpstr>FIDOのしくみ</vt:lpstr>
      <vt:lpstr>FIDOの普及について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高城　勝信</dc:creator>
  <cp:lastModifiedBy>高城　勝信</cp:lastModifiedBy>
  <cp:revision>6</cp:revision>
  <dcterms:created xsi:type="dcterms:W3CDTF">2020-07-30T18:03:15Z</dcterms:created>
  <dcterms:modified xsi:type="dcterms:W3CDTF">2020-08-02T14:30:54Z</dcterms:modified>
</cp:coreProperties>
</file>