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7"/>
  </p:notesMasterIdLst>
  <p:handoutMasterIdLst>
    <p:handoutMasterId r:id="rId8"/>
  </p:handoutMasterIdLst>
  <p:sldIdLst>
    <p:sldId id="1324" r:id="rId2"/>
    <p:sldId id="1326" r:id="rId3"/>
    <p:sldId id="1327" r:id="rId4"/>
    <p:sldId id="1325" r:id="rId5"/>
    <p:sldId id="1328" r:id="rId6"/>
  </p:sldIdLst>
  <p:sldSz cx="9906000" cy="6858000" type="A4"/>
  <p:notesSz cx="7031038" cy="9875838"/>
  <p:defaultTextStyle>
    <a:defPPr>
      <a:defRPr lang="en-US"/>
    </a:defPPr>
    <a:lvl1pPr algn="l" rtl="0" fontAlgn="base">
      <a:spcBef>
        <a:spcPct val="0"/>
      </a:spcBef>
      <a:spcAft>
        <a:spcPct val="0"/>
      </a:spcAft>
      <a:defRPr sz="1400" b="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sz="1400" b="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sz="1400" b="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sz="1400" b="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sz="1400" b="1" kern="1200">
        <a:solidFill>
          <a:schemeClr val="tx1"/>
        </a:solidFill>
        <a:latin typeface="Arial" charset="0"/>
        <a:ea typeface="ＭＳ Ｐゴシック" pitchFamily="50" charset="-128"/>
        <a:cs typeface="+mn-cs"/>
      </a:defRPr>
    </a:lvl5pPr>
    <a:lvl6pPr marL="2286000" algn="l" defTabSz="914400" rtl="0" eaLnBrk="1" latinLnBrk="0" hangingPunct="1">
      <a:defRPr sz="1400" b="1" kern="1200">
        <a:solidFill>
          <a:schemeClr val="tx1"/>
        </a:solidFill>
        <a:latin typeface="Arial" charset="0"/>
        <a:ea typeface="ＭＳ Ｐゴシック" pitchFamily="50" charset="-128"/>
        <a:cs typeface="+mn-cs"/>
      </a:defRPr>
    </a:lvl6pPr>
    <a:lvl7pPr marL="2743200" algn="l" defTabSz="914400" rtl="0" eaLnBrk="1" latinLnBrk="0" hangingPunct="1">
      <a:defRPr sz="1400" b="1" kern="1200">
        <a:solidFill>
          <a:schemeClr val="tx1"/>
        </a:solidFill>
        <a:latin typeface="Arial" charset="0"/>
        <a:ea typeface="ＭＳ Ｐゴシック" pitchFamily="50" charset="-128"/>
        <a:cs typeface="+mn-cs"/>
      </a:defRPr>
    </a:lvl7pPr>
    <a:lvl8pPr marL="3200400" algn="l" defTabSz="914400" rtl="0" eaLnBrk="1" latinLnBrk="0" hangingPunct="1">
      <a:defRPr sz="1400" b="1" kern="1200">
        <a:solidFill>
          <a:schemeClr val="tx1"/>
        </a:solidFill>
        <a:latin typeface="Arial" charset="0"/>
        <a:ea typeface="ＭＳ Ｐゴシック" pitchFamily="50" charset="-128"/>
        <a:cs typeface="+mn-cs"/>
      </a:defRPr>
    </a:lvl8pPr>
    <a:lvl9pPr marL="3657600" algn="l" defTabSz="914400" rtl="0" eaLnBrk="1" latinLnBrk="0" hangingPunct="1">
      <a:defRPr sz="1400" b="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1661">
          <p15:clr>
            <a:srgbClr val="A4A3A4"/>
          </p15:clr>
        </p15:guide>
        <p15:guide id="2" orient="horz" pos="232">
          <p15:clr>
            <a:srgbClr val="A4A3A4"/>
          </p15:clr>
        </p15:guide>
        <p15:guide id="3" orient="horz" pos="51">
          <p15:clr>
            <a:srgbClr val="A4A3A4"/>
          </p15:clr>
        </p15:guide>
        <p15:guide id="4" pos="3755">
          <p15:clr>
            <a:srgbClr val="A4A3A4"/>
          </p15:clr>
        </p15:guide>
        <p15:guide id="5" pos="3120">
          <p15:clr>
            <a:srgbClr val="A4A3A4"/>
          </p15:clr>
        </p15:guide>
        <p15:guide id="6" pos="376">
          <p15:clr>
            <a:srgbClr val="A4A3A4"/>
          </p15:clr>
        </p15:guide>
      </p15:sldGuideLst>
    </p:ext>
    <p:ext uri="{2D200454-40CA-4A62-9FC3-DE9A4176ACB9}">
      <p15:notesGuideLst xmlns:p15="http://schemas.microsoft.com/office/powerpoint/2012/main">
        <p15:guide id="1" orient="horz" pos="3110">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FF"/>
    <a:srgbClr val="3333CC"/>
    <a:srgbClr val="CC0066"/>
    <a:srgbClr val="FF6600"/>
    <a:srgbClr val="E60012"/>
    <a:srgbClr val="99CCFF"/>
    <a:srgbClr val="333399"/>
    <a:srgbClr val="CCECFF"/>
    <a:srgbClr val="CC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4" autoAdjust="0"/>
    <p:restoredTop sz="96748" autoAdjust="0"/>
  </p:normalViewPr>
  <p:slideViewPr>
    <p:cSldViewPr>
      <p:cViewPr varScale="1">
        <p:scale>
          <a:sx n="122" d="100"/>
          <a:sy n="122" d="100"/>
        </p:scale>
        <p:origin x="576" y="184"/>
      </p:cViewPr>
      <p:guideLst>
        <p:guide orient="horz" pos="1661"/>
        <p:guide orient="horz" pos="232"/>
        <p:guide orient="horz" pos="51"/>
        <p:guide pos="3755"/>
        <p:guide pos="3120"/>
        <p:guide pos="376"/>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1" d="100"/>
          <a:sy n="71" d="100"/>
        </p:scale>
        <p:origin x="-2544" y="-90"/>
      </p:cViewPr>
      <p:guideLst>
        <p:guide orient="horz" pos="3110"/>
        <p:guide pos="2213"/>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971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3045734" cy="494190"/>
          </a:xfrm>
          <a:prstGeom prst="rect">
            <a:avLst/>
          </a:prstGeom>
          <a:noFill/>
          <a:ln w="9525">
            <a:noFill/>
            <a:miter lim="800000"/>
            <a:headEnd/>
            <a:tailEnd/>
          </a:ln>
        </p:spPr>
        <p:txBody>
          <a:bodyPr vert="horz" wrap="square" lIns="19816" tIns="0" rIns="19816" bIns="0" numCol="1" anchor="t" anchorCtr="0" compatLnSpc="1">
            <a:prstTxWarp prst="textNoShape">
              <a:avLst/>
            </a:prstTxWarp>
          </a:bodyPr>
          <a:lstStyle>
            <a:lvl1pP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2051" name="Rectangle 3"/>
          <p:cNvSpPr>
            <a:spLocks noGrp="1" noChangeArrowheads="1"/>
          </p:cNvSpPr>
          <p:nvPr>
            <p:ph type="dt" idx="1"/>
          </p:nvPr>
        </p:nvSpPr>
        <p:spPr bwMode="auto">
          <a:xfrm>
            <a:off x="3985306" y="0"/>
            <a:ext cx="3045734" cy="494190"/>
          </a:xfrm>
          <a:prstGeom prst="rect">
            <a:avLst/>
          </a:prstGeom>
          <a:noFill/>
          <a:ln w="9525">
            <a:noFill/>
            <a:miter lim="800000"/>
            <a:headEnd/>
            <a:tailEnd/>
          </a:ln>
        </p:spPr>
        <p:txBody>
          <a:bodyPr vert="horz" wrap="square" lIns="19816" tIns="0" rIns="19816" bIns="0" numCol="1" anchor="t" anchorCtr="0" compatLnSpc="1">
            <a:prstTxWarp prst="textNoShape">
              <a:avLst/>
            </a:prstTxWarp>
          </a:bodyPr>
          <a:lstStyle>
            <a:lvl1pPr algn="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857250" y="749300"/>
            <a:ext cx="5319713" cy="36845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37916" y="4692414"/>
            <a:ext cx="5155211" cy="4441345"/>
          </a:xfrm>
          <a:prstGeom prst="rect">
            <a:avLst/>
          </a:prstGeom>
          <a:noFill/>
          <a:ln w="9525">
            <a:noFill/>
            <a:miter lim="800000"/>
            <a:headEnd/>
            <a:tailEnd/>
          </a:ln>
        </p:spPr>
        <p:txBody>
          <a:bodyPr vert="horz" wrap="square" lIns="95756" tIns="47869" rIns="95756" bIns="47869"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2054" name="Rectangle 6"/>
          <p:cNvSpPr>
            <a:spLocks noGrp="1" noChangeArrowheads="1"/>
          </p:cNvSpPr>
          <p:nvPr>
            <p:ph type="ftr" sz="quarter" idx="4"/>
          </p:nvPr>
        </p:nvSpPr>
        <p:spPr bwMode="auto">
          <a:xfrm>
            <a:off x="1" y="9381650"/>
            <a:ext cx="3045734" cy="494190"/>
          </a:xfrm>
          <a:prstGeom prst="rect">
            <a:avLst/>
          </a:prstGeom>
          <a:noFill/>
          <a:ln w="9525">
            <a:noFill/>
            <a:miter lim="800000"/>
            <a:headEnd/>
            <a:tailEnd/>
          </a:ln>
        </p:spPr>
        <p:txBody>
          <a:bodyPr vert="horz" wrap="square" lIns="19816" tIns="0" rIns="19816" bIns="0" numCol="1" anchor="b" anchorCtr="0" compatLnSpc="1">
            <a:prstTxWarp prst="textNoShape">
              <a:avLst/>
            </a:prstTxWarp>
          </a:bodyPr>
          <a:lstStyle>
            <a:lvl1pP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2055" name="Rectangle 7"/>
          <p:cNvSpPr>
            <a:spLocks noGrp="1" noChangeArrowheads="1"/>
          </p:cNvSpPr>
          <p:nvPr>
            <p:ph type="sldNum" sz="quarter" idx="5"/>
          </p:nvPr>
        </p:nvSpPr>
        <p:spPr bwMode="auto">
          <a:xfrm>
            <a:off x="3985306" y="9381650"/>
            <a:ext cx="3045734" cy="494190"/>
          </a:xfrm>
          <a:prstGeom prst="rect">
            <a:avLst/>
          </a:prstGeom>
          <a:noFill/>
          <a:ln w="9525">
            <a:noFill/>
            <a:miter lim="800000"/>
            <a:headEnd/>
            <a:tailEnd/>
          </a:ln>
        </p:spPr>
        <p:txBody>
          <a:bodyPr vert="horz" wrap="square" lIns="19816" tIns="0" rIns="19816" bIns="0" numCol="1" anchor="b" anchorCtr="0" compatLnSpc="1">
            <a:prstTxWarp prst="textNoShape">
              <a:avLst/>
            </a:prstTxWarp>
          </a:bodyPr>
          <a:lstStyle>
            <a:lvl1pPr algn="r" defTabSz="955016" eaLnBrk="0" hangingPunct="0">
              <a:defRPr sz="1000" b="0" i="1">
                <a:latin typeface="Book Antiqua" pitchFamily="18" charset="0"/>
                <a:ea typeface="ＭＳ Ｐゴシック" pitchFamily="50" charset="-128"/>
              </a:defRPr>
            </a:lvl1pPr>
          </a:lstStyle>
          <a:p>
            <a:pPr>
              <a:defRPr/>
            </a:pPr>
            <a:fld id="{83A5123E-EA03-42B0-B23C-7455D6BF1623}" type="slidenum">
              <a:rPr lang="ja-JP" altLang="en-US"/>
              <a:pPr>
                <a:defRPr/>
              </a:pPr>
              <a:t>‹#›</a:t>
            </a:fld>
            <a:endParaRPr lang="en-US" altLang="ja-JP"/>
          </a:p>
        </p:txBody>
      </p:sp>
    </p:spTree>
    <p:extLst>
      <p:ext uri="{BB962C8B-B14F-4D97-AF65-F5344CB8AC3E}">
        <p14:creationId xmlns:p14="http://schemas.microsoft.com/office/powerpoint/2010/main" val="3682696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5" name="Rectangle 2"/>
          <p:cNvSpPr>
            <a:spLocks noGrp="1" noChangeArrowheads="1"/>
          </p:cNvSpPr>
          <p:nvPr>
            <p:ph type="subTitle" idx="1"/>
          </p:nvPr>
        </p:nvSpPr>
        <p:spPr bwMode="auto">
          <a:xfrm>
            <a:off x="2846711" y="4592784"/>
            <a:ext cx="4322763" cy="358432"/>
          </a:xfrm>
        </p:spPr>
        <p:txBody>
          <a:bodyPr anchor="ctr"/>
          <a:lstStyle>
            <a:lvl1pPr algn="ctr">
              <a:defRPr sz="1800"/>
            </a:lvl1pPr>
          </a:lstStyle>
          <a:p>
            <a:r>
              <a:rPr lang="ja-JP" altLang="en-US"/>
              <a:t>マスター サブタイトルの書式設定</a:t>
            </a:r>
          </a:p>
        </p:txBody>
      </p:sp>
      <p:sp>
        <p:nvSpPr>
          <p:cNvPr id="16" name="Rectangle 3"/>
          <p:cNvSpPr>
            <a:spLocks noGrp="1" noChangeArrowheads="1"/>
          </p:cNvSpPr>
          <p:nvPr>
            <p:ph type="ctrTitle"/>
          </p:nvPr>
        </p:nvSpPr>
        <p:spPr bwMode="auto">
          <a:xfrm>
            <a:off x="817886" y="2636912"/>
            <a:ext cx="8383588" cy="1371600"/>
          </a:xfrm>
          <a:prstGeom prst="rect">
            <a:avLst/>
          </a:prstGeom>
        </p:spPr>
        <p:txBody>
          <a:bodyPr anchor="ctr"/>
          <a:lstStyle>
            <a:lvl1pPr algn="ctr">
              <a:lnSpc>
                <a:spcPct val="105000"/>
              </a:lnSpc>
              <a:spcBef>
                <a:spcPct val="50000"/>
              </a:spcBef>
              <a:defRPr sz="2800" b="0">
                <a:solidFill>
                  <a:schemeClr val="tx1"/>
                </a:solidFill>
              </a:defRPr>
            </a:lvl1pPr>
          </a:lstStyle>
          <a:p>
            <a:r>
              <a:rPr lang="ja-JP" altLang="en-US" dirty="0"/>
              <a:t>マスター タイトルの書式設定</a:t>
            </a:r>
          </a:p>
        </p:txBody>
      </p:sp>
      <p:cxnSp>
        <p:nvCxnSpPr>
          <p:cNvPr id="20" name="直線コネクタ 19"/>
          <p:cNvCxnSpPr/>
          <p:nvPr userDrawn="1"/>
        </p:nvCxnSpPr>
        <p:spPr bwMode="auto">
          <a:xfrm>
            <a:off x="-15552" y="629308"/>
            <a:ext cx="9937104"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41823281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826294"/>
            <a:ext cx="9540876" cy="1331776"/>
          </a:xfrm>
        </p:spPr>
        <p:txBody>
          <a:bodyPr/>
          <a:lstStyle>
            <a:lvl1pPr>
              <a:defRPr>
                <a:latin typeface="メイリオ"/>
                <a:ea typeface="メイリオ"/>
                <a:cs typeface="メイリオ"/>
              </a:defRPr>
            </a:lvl1pPr>
            <a:lvl2pPr>
              <a:defRPr>
                <a:latin typeface="メイリオ"/>
                <a:ea typeface="メイリオ"/>
                <a:cs typeface="メイリオ"/>
              </a:defRPr>
            </a:lvl2pPr>
            <a:lvl3pPr>
              <a:defRPr>
                <a:latin typeface="メイリオ"/>
                <a:ea typeface="メイリオ"/>
                <a:cs typeface="メイリオ"/>
              </a:defRPr>
            </a:lvl3pPr>
            <a:lvl4pPr>
              <a:defRPr>
                <a:latin typeface="メイリオ"/>
                <a:ea typeface="メイリオ"/>
                <a:cs typeface="メイリオ"/>
              </a:defRPr>
            </a:lvl4pPr>
            <a:lvl5pPr>
              <a:defRPr>
                <a:latin typeface="メイリオ"/>
                <a:ea typeface="メイリオ"/>
                <a:cs typeface="メイリオ"/>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64390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4"/>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4018972"/>
            <a:ext cx="8420100" cy="38792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0944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33375"/>
            <a:ext cx="9540876" cy="407988"/>
          </a:xfrm>
          <a:prstGeom prst="rect">
            <a:avLst/>
          </a:prstGeo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200025" y="869950"/>
            <a:ext cx="4654550" cy="238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869950"/>
            <a:ext cx="4654550" cy="238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5140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5100" y="333375"/>
            <a:ext cx="9540876" cy="407988"/>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2543957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264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gray">
          <a:xfrm>
            <a:off x="165100" y="826294"/>
            <a:ext cx="9540876"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r>
              <a:rPr lang="en-US" altLang="ja-JP"/>
              <a:t>Click to edit Master text styles</a:t>
            </a:r>
          </a:p>
        </p:txBody>
      </p:sp>
      <p:sp>
        <p:nvSpPr>
          <p:cNvPr id="1027" name="Rectangle 3"/>
          <p:cNvSpPr>
            <a:spLocks noChangeArrowheads="1"/>
          </p:cNvSpPr>
          <p:nvPr/>
        </p:nvSpPr>
        <p:spPr bwMode="gray">
          <a:xfrm>
            <a:off x="9553577" y="6629404"/>
            <a:ext cx="263525" cy="28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algn="ctr" eaLnBrk="0" hangingPunct="0"/>
            <a:fld id="{A9A5FBE9-AF36-4C25-930E-A44870AF15C2}" type="slidenum">
              <a:rPr lang="ja-JP" altLang="en-US" sz="1000" b="0"/>
              <a:pPr algn="ctr" eaLnBrk="0" hangingPunct="0"/>
              <a:t>‹#›</a:t>
            </a:fld>
            <a:endParaRPr lang="en-US" altLang="ja-JP" sz="1000" b="0" dirty="0"/>
          </a:p>
        </p:txBody>
      </p:sp>
      <p:sp>
        <p:nvSpPr>
          <p:cNvPr id="11" name="Rectangle 5"/>
          <p:cNvSpPr>
            <a:spLocks noGrp="1" noChangeArrowheads="1"/>
          </p:cNvSpPr>
          <p:nvPr>
            <p:ph type="title"/>
          </p:nvPr>
        </p:nvSpPr>
        <p:spPr bwMode="gray">
          <a:xfrm>
            <a:off x="165100" y="356716"/>
            <a:ext cx="9540876"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ja-JP" dirty="0"/>
              <a:t>Click to edit Master title style</a:t>
            </a:r>
          </a:p>
        </p:txBody>
      </p:sp>
    </p:spTree>
  </p:cSld>
  <p:clrMap bg1="lt1" tx1="dk1" bg2="lt2" tx2="dk2" accent1="accent1" accent2="accent2" accent3="accent3" accent4="accent4" accent5="accent5" accent6="accent6" hlink="hlink" folHlink="folHlink"/>
  <p:sldLayoutIdLst>
    <p:sldLayoutId id="2147484299" r:id="rId1"/>
    <p:sldLayoutId id="2147484293" r:id="rId2"/>
    <p:sldLayoutId id="2147484294" r:id="rId3"/>
    <p:sldLayoutId id="2147484295" r:id="rId4"/>
    <p:sldLayoutId id="2147484297" r:id="rId5"/>
    <p:sldLayoutId id="2147484298" r:id="rId6"/>
  </p:sldLayoutIdLst>
  <p:transition/>
  <p:txStyles>
    <p:titleStyle>
      <a:lvl1pPr algn="l" rtl="0" eaLnBrk="0" fontAlgn="base" hangingPunct="0">
        <a:lnSpc>
          <a:spcPct val="90000"/>
        </a:lnSpc>
        <a:spcBef>
          <a:spcPct val="0"/>
        </a:spcBef>
        <a:spcAft>
          <a:spcPct val="0"/>
        </a:spcAft>
        <a:defRPr sz="2000" b="1">
          <a:solidFill>
            <a:schemeClr val="tx1"/>
          </a:solidFill>
          <a:latin typeface="メイリオ"/>
          <a:ea typeface="メイリオ"/>
          <a:cs typeface="メイリオ"/>
        </a:defRPr>
      </a:lvl1pPr>
      <a:lvl2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2pPr>
      <a:lvl3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3pPr>
      <a:lvl4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4pPr>
      <a:lvl5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5pPr>
      <a:lvl6pPr marL="457200" algn="l" rtl="0" fontAlgn="base">
        <a:lnSpc>
          <a:spcPct val="90000"/>
        </a:lnSpc>
        <a:spcBef>
          <a:spcPct val="0"/>
        </a:spcBef>
        <a:spcAft>
          <a:spcPct val="0"/>
        </a:spcAft>
        <a:defRPr sz="2000" b="1">
          <a:solidFill>
            <a:schemeClr val="bg1"/>
          </a:solidFill>
          <a:latin typeface="Arial" charset="0"/>
          <a:ea typeface="ＭＳ Ｐゴシック" pitchFamily="50" charset="-128"/>
        </a:defRPr>
      </a:lvl6pPr>
      <a:lvl7pPr marL="914400" algn="l" rtl="0" fontAlgn="base">
        <a:lnSpc>
          <a:spcPct val="90000"/>
        </a:lnSpc>
        <a:spcBef>
          <a:spcPct val="0"/>
        </a:spcBef>
        <a:spcAft>
          <a:spcPct val="0"/>
        </a:spcAft>
        <a:defRPr sz="2000" b="1">
          <a:solidFill>
            <a:schemeClr val="bg1"/>
          </a:solidFill>
          <a:latin typeface="Arial" charset="0"/>
          <a:ea typeface="ＭＳ Ｐゴシック" pitchFamily="50" charset="-128"/>
        </a:defRPr>
      </a:lvl7pPr>
      <a:lvl8pPr marL="1371600" algn="l" rtl="0" fontAlgn="base">
        <a:lnSpc>
          <a:spcPct val="90000"/>
        </a:lnSpc>
        <a:spcBef>
          <a:spcPct val="0"/>
        </a:spcBef>
        <a:spcAft>
          <a:spcPct val="0"/>
        </a:spcAft>
        <a:defRPr sz="2000" b="1">
          <a:solidFill>
            <a:schemeClr val="bg1"/>
          </a:solidFill>
          <a:latin typeface="Arial" charset="0"/>
          <a:ea typeface="ＭＳ Ｐゴシック" pitchFamily="50" charset="-128"/>
        </a:defRPr>
      </a:lvl8pPr>
      <a:lvl9pPr marL="1828800" algn="l" rtl="0" fontAlgn="base">
        <a:lnSpc>
          <a:spcPct val="90000"/>
        </a:lnSpc>
        <a:spcBef>
          <a:spcPct val="0"/>
        </a:spcBef>
        <a:spcAft>
          <a:spcPct val="0"/>
        </a:spcAft>
        <a:defRPr sz="2000" b="1">
          <a:solidFill>
            <a:schemeClr val="bg1"/>
          </a:solidFill>
          <a:latin typeface="Arial" charset="0"/>
          <a:ea typeface="ＭＳ Ｐゴシック" pitchFamily="50" charset="-128"/>
        </a:defRPr>
      </a:lvl9pPr>
    </p:titleStyle>
    <p:bodyStyle>
      <a:lvl1pPr marL="342900" indent="-342900" algn="l" rtl="0" eaLnBrk="0" fontAlgn="base" hangingPunct="0">
        <a:lnSpc>
          <a:spcPct val="95000"/>
        </a:lnSpc>
        <a:spcBef>
          <a:spcPct val="20000"/>
        </a:spcBef>
        <a:spcAft>
          <a:spcPct val="0"/>
        </a:spcAft>
        <a:defRPr sz="1400">
          <a:solidFill>
            <a:schemeClr val="tx1"/>
          </a:solidFill>
          <a:latin typeface="メイリオ"/>
          <a:ea typeface="メイリオ"/>
          <a:cs typeface="メイリオ"/>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0638279-3763-294F-92BF-038EECF1FC61}"/>
              </a:ext>
            </a:extLst>
          </p:cNvPr>
          <p:cNvSpPr/>
          <p:nvPr/>
        </p:nvSpPr>
        <p:spPr bwMode="auto">
          <a:xfrm>
            <a:off x="308484" y="2652439"/>
            <a:ext cx="1512168"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PROJECT</a:t>
            </a:r>
            <a:endParaRPr kumimoji="1" lang="ja-JP" altLang="en-US" b="0" dirty="0">
              <a:latin typeface="メイリオ"/>
              <a:ea typeface="メイリオ"/>
              <a:cs typeface="メイリオ"/>
            </a:endParaRPr>
          </a:p>
        </p:txBody>
      </p:sp>
      <p:sp>
        <p:nvSpPr>
          <p:cNvPr id="6" name="正方形/長方形 5">
            <a:extLst>
              <a:ext uri="{FF2B5EF4-FFF2-40B4-BE49-F238E27FC236}">
                <a16:creationId xmlns:a16="http://schemas.microsoft.com/office/drawing/2014/main" id="{FE60D186-ACE7-6041-99DA-E1DB9DC41B40}"/>
              </a:ext>
            </a:extLst>
          </p:cNvPr>
          <p:cNvSpPr/>
          <p:nvPr/>
        </p:nvSpPr>
        <p:spPr bwMode="auto">
          <a:xfrm>
            <a:off x="308484" y="2995351"/>
            <a:ext cx="1512168" cy="7265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rgbClr val="3333CC"/>
                </a:solidFill>
                <a:latin typeface="メイリオ"/>
                <a:ea typeface="メイリオ"/>
                <a:cs typeface="メイリオ"/>
              </a:rPr>
              <a:t>1</a:t>
            </a:r>
            <a:endParaRPr kumimoji="1" lang="en-US" altLang="ja-JP" sz="1050" dirty="0">
              <a:solidFill>
                <a:srgbClr val="3333CC"/>
              </a:solidFill>
              <a:latin typeface="メイリオ"/>
              <a:ea typeface="メイリオ"/>
              <a:cs typeface="メイリオ"/>
            </a:endParaRPr>
          </a:p>
          <a:p>
            <a:r>
              <a:rPr kumimoji="1" lang="ja-JP" altLang="en-US" sz="1050" b="0">
                <a:latin typeface="メイリオ"/>
                <a:ea typeface="メイリオ"/>
                <a:cs typeface="メイリオ"/>
              </a:rPr>
              <a:t>プロジェクト名</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プロジェクト説明</a:t>
            </a:r>
            <a:r>
              <a:rPr kumimoji="1" lang="en-US" altLang="ja-JP" sz="1050" b="0" dirty="0">
                <a:latin typeface="メイリオ"/>
                <a:ea typeface="メイリオ"/>
                <a:cs typeface="メイリオ"/>
              </a:rPr>
              <a:t>: …</a:t>
            </a:r>
          </a:p>
        </p:txBody>
      </p:sp>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7560840" cy="523220"/>
          </a:xfrm>
          <a:prstGeom prst="rect">
            <a:avLst/>
          </a:prstGeom>
          <a:noFill/>
        </p:spPr>
        <p:txBody>
          <a:bodyPr wrap="square" rtlCol="0">
            <a:spAutoFit/>
          </a:bodyPr>
          <a:lstStyle/>
          <a:p>
            <a:r>
              <a:rPr kumimoji="1" lang="ja-JP" altLang="en-US" sz="2800"/>
              <a:t>マッチングを実現する</a:t>
            </a:r>
            <a:r>
              <a:rPr kumimoji="1" lang="en-US" altLang="ja-JP" sz="2800" dirty="0"/>
              <a:t>RDB</a:t>
            </a:r>
            <a:r>
              <a:rPr kumimoji="1" lang="ja-JP" altLang="en-US" sz="2800"/>
              <a:t>でのデータモデル</a:t>
            </a:r>
          </a:p>
        </p:txBody>
      </p:sp>
      <p:sp>
        <p:nvSpPr>
          <p:cNvPr id="11" name="正方形/長方形 10">
            <a:extLst>
              <a:ext uri="{FF2B5EF4-FFF2-40B4-BE49-F238E27FC236}">
                <a16:creationId xmlns:a16="http://schemas.microsoft.com/office/drawing/2014/main" id="{70EAEFB5-A245-884B-9654-65DA4B83F390}"/>
              </a:ext>
            </a:extLst>
          </p:cNvPr>
          <p:cNvSpPr/>
          <p:nvPr/>
        </p:nvSpPr>
        <p:spPr bwMode="auto">
          <a:xfrm>
            <a:off x="7401272" y="2472419"/>
            <a:ext cx="1872208"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en-US" altLang="ja-JP" b="0" dirty="0">
                <a:latin typeface="メイリオ"/>
                <a:ea typeface="メイリオ"/>
                <a:cs typeface="メイリオ"/>
              </a:rPr>
              <a:t>ENGINEER</a:t>
            </a:r>
            <a:endParaRPr kumimoji="1" lang="ja-JP" altLang="en-US" b="0" dirty="0">
              <a:latin typeface="メイリオ"/>
              <a:ea typeface="メイリオ"/>
              <a:cs typeface="メイリオ"/>
            </a:endParaRPr>
          </a:p>
        </p:txBody>
      </p:sp>
      <p:sp>
        <p:nvSpPr>
          <p:cNvPr id="12" name="正方形/長方形 11">
            <a:extLst>
              <a:ext uri="{FF2B5EF4-FFF2-40B4-BE49-F238E27FC236}">
                <a16:creationId xmlns:a16="http://schemas.microsoft.com/office/drawing/2014/main" id="{914B3E78-3F27-7F4B-BD4E-825B84ABE9BC}"/>
              </a:ext>
            </a:extLst>
          </p:cNvPr>
          <p:cNvSpPr/>
          <p:nvPr/>
        </p:nvSpPr>
        <p:spPr bwMode="auto">
          <a:xfrm>
            <a:off x="7401272" y="2826345"/>
            <a:ext cx="1872208" cy="15653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00" b="0" dirty="0">
                <a:latin typeface="メイリオ"/>
                <a:ea typeface="メイリオ"/>
                <a:cs typeface="メイリオ"/>
              </a:rPr>
              <a:t>ID: </a:t>
            </a:r>
            <a:r>
              <a:rPr kumimoji="1" lang="en-US" altLang="ja-JP" sz="1600" dirty="0">
                <a:solidFill>
                  <a:srgbClr val="7030A0"/>
                </a:solidFill>
                <a:latin typeface="メイリオ"/>
                <a:ea typeface="メイリオ"/>
                <a:cs typeface="メイリオ"/>
              </a:rPr>
              <a:t>1</a:t>
            </a:r>
            <a:endParaRPr kumimoji="1" lang="en-US" altLang="ja-JP" dirty="0">
              <a:solidFill>
                <a:srgbClr val="7030A0"/>
              </a:solidFill>
              <a:latin typeface="メイリオ"/>
              <a:ea typeface="メイリオ"/>
              <a:cs typeface="メイリオ"/>
            </a:endParaRPr>
          </a:p>
          <a:p>
            <a:r>
              <a:rPr kumimoji="1" lang="en-US" altLang="ja-JP" sz="1000" b="0" dirty="0">
                <a:latin typeface="メイリオ"/>
                <a:ea typeface="メイリオ"/>
                <a:cs typeface="メイリオ"/>
              </a:rPr>
              <a:t>NAME: …,</a:t>
            </a:r>
          </a:p>
          <a:p>
            <a:r>
              <a:rPr kumimoji="1" lang="ja-JP" altLang="en-US" sz="1000" b="0">
                <a:latin typeface="メイリオ"/>
                <a:ea typeface="メイリオ"/>
                <a:cs typeface="メイリオ"/>
              </a:rPr>
              <a:t>ユーザ</a:t>
            </a:r>
            <a:r>
              <a:rPr kumimoji="1" lang="en-US" altLang="ja-JP" sz="1000" b="0" dirty="0">
                <a:latin typeface="メイリオ"/>
                <a:ea typeface="メイリオ"/>
                <a:cs typeface="メイリオ"/>
              </a:rPr>
              <a:t>ID (</a:t>
            </a:r>
            <a:r>
              <a:rPr kumimoji="1" lang="ja-JP" altLang="en-US" sz="1000" b="0">
                <a:latin typeface="メイリオ"/>
                <a:ea typeface="メイリオ"/>
                <a:cs typeface="メイリオ"/>
              </a:rPr>
              <a:t>管理者</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年齢</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性別</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住所</a:t>
            </a:r>
            <a:r>
              <a:rPr kumimoji="1" lang="en-US" altLang="ja-JP" sz="1000" b="0" dirty="0">
                <a:latin typeface="メイリオ"/>
                <a:ea typeface="メイリオ"/>
                <a:cs typeface="メイリオ"/>
              </a:rPr>
              <a:t>: …, </a:t>
            </a:r>
          </a:p>
          <a:p>
            <a:r>
              <a:rPr kumimoji="1" lang="en-US" altLang="ja-JP" sz="1000" b="0" dirty="0">
                <a:latin typeface="メイリオ"/>
                <a:ea typeface="メイリオ"/>
                <a:cs typeface="メイリオ"/>
              </a:rPr>
              <a:t>STARTABLE: 2020/09/1</a:t>
            </a:r>
          </a:p>
          <a:p>
            <a:r>
              <a:rPr kumimoji="1" lang="en-US" altLang="ja-JP" sz="1000" b="0" dirty="0">
                <a:latin typeface="メイリオ"/>
                <a:ea typeface="メイリオ"/>
                <a:cs typeface="メイリオ"/>
              </a:rPr>
              <a:t>SKILL_ID: </a:t>
            </a:r>
            <a:r>
              <a:rPr kumimoji="1" lang="en-US" altLang="ja-JP" sz="1600" dirty="0">
                <a:solidFill>
                  <a:srgbClr val="FFC000"/>
                </a:solidFill>
                <a:latin typeface="メイリオ"/>
                <a:ea typeface="メイリオ"/>
                <a:cs typeface="メイリオ"/>
              </a:rPr>
              <a:t>1</a:t>
            </a:r>
            <a:endParaRPr kumimoji="1" lang="en-US" altLang="ja-JP" sz="1000" dirty="0">
              <a:solidFill>
                <a:srgbClr val="FFC000"/>
              </a:solidFill>
              <a:latin typeface="メイリオ"/>
              <a:ea typeface="メイリオ"/>
              <a:cs typeface="メイリオ"/>
            </a:endParaRPr>
          </a:p>
        </p:txBody>
      </p:sp>
      <p:sp>
        <p:nvSpPr>
          <p:cNvPr id="10" name="正方形/長方形 9">
            <a:extLst>
              <a:ext uri="{FF2B5EF4-FFF2-40B4-BE49-F238E27FC236}">
                <a16:creationId xmlns:a16="http://schemas.microsoft.com/office/drawing/2014/main" id="{1845656F-8C68-A644-8E7E-56CC1ED04B55}"/>
              </a:ext>
            </a:extLst>
          </p:cNvPr>
          <p:cNvSpPr/>
          <p:nvPr/>
        </p:nvSpPr>
        <p:spPr bwMode="auto">
          <a:xfrm>
            <a:off x="4620452" y="2456892"/>
            <a:ext cx="1872208"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MATCH</a:t>
            </a:r>
            <a:endParaRPr kumimoji="1" lang="ja-JP" altLang="en-US" b="0" dirty="0">
              <a:latin typeface="メイリオ"/>
              <a:ea typeface="メイリオ"/>
              <a:cs typeface="メイリオ"/>
            </a:endParaRPr>
          </a:p>
        </p:txBody>
      </p:sp>
      <p:sp>
        <p:nvSpPr>
          <p:cNvPr id="14" name="正方形/長方形 13">
            <a:extLst>
              <a:ext uri="{FF2B5EF4-FFF2-40B4-BE49-F238E27FC236}">
                <a16:creationId xmlns:a16="http://schemas.microsoft.com/office/drawing/2014/main" id="{64C76315-7922-B049-83F3-9B3DA3BC68AA}"/>
              </a:ext>
            </a:extLst>
          </p:cNvPr>
          <p:cNvSpPr/>
          <p:nvPr/>
        </p:nvSpPr>
        <p:spPr bwMode="auto">
          <a:xfrm>
            <a:off x="4620452" y="2810819"/>
            <a:ext cx="1872208" cy="10956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00" b="0" dirty="0">
                <a:latin typeface="メイリオ"/>
                <a:ea typeface="メイリオ"/>
                <a:cs typeface="メイリオ"/>
              </a:rPr>
              <a:t>ID: </a:t>
            </a:r>
            <a:r>
              <a:rPr kumimoji="1" lang="en-US" altLang="ja-JP" sz="1600" dirty="0">
                <a:latin typeface="メイリオ"/>
                <a:ea typeface="メイリオ"/>
                <a:cs typeface="メイリオ"/>
              </a:rPr>
              <a:t>1</a:t>
            </a:r>
            <a:endParaRPr kumimoji="1" lang="en-US" altLang="ja-JP" sz="1200" dirty="0">
              <a:latin typeface="メイリオ"/>
              <a:ea typeface="メイリオ"/>
              <a:cs typeface="メイリオ"/>
            </a:endParaRPr>
          </a:p>
          <a:p>
            <a:r>
              <a:rPr kumimoji="1" lang="en-US" altLang="ja-JP" sz="1000" b="0" dirty="0">
                <a:latin typeface="メイリオ"/>
                <a:ea typeface="メイリオ"/>
                <a:cs typeface="メイリオ"/>
              </a:rPr>
              <a:t>REQUEST_ID: </a:t>
            </a:r>
            <a:r>
              <a:rPr kumimoji="1" lang="en-US" altLang="ja-JP" sz="1600" dirty="0">
                <a:solidFill>
                  <a:srgbClr val="FF0000"/>
                </a:solidFill>
                <a:latin typeface="メイリオ"/>
                <a:ea typeface="メイリオ"/>
                <a:cs typeface="メイリオ"/>
              </a:rPr>
              <a:t>1</a:t>
            </a:r>
            <a:endParaRPr kumimoji="1" lang="en-US" altLang="ja-JP" b="0" dirty="0">
              <a:latin typeface="メイリオ"/>
              <a:ea typeface="メイリオ"/>
              <a:cs typeface="メイリオ"/>
            </a:endParaRPr>
          </a:p>
          <a:p>
            <a:r>
              <a:rPr kumimoji="1" lang="en-US" altLang="ja-JP" sz="1000" b="0" dirty="0">
                <a:latin typeface="メイリオ"/>
                <a:ea typeface="メイリオ"/>
                <a:cs typeface="メイリオ"/>
              </a:rPr>
              <a:t>ENGINEER_ID: </a:t>
            </a:r>
            <a:r>
              <a:rPr kumimoji="1" lang="en-US" altLang="ja-JP" sz="1600" dirty="0">
                <a:solidFill>
                  <a:srgbClr val="7030A0"/>
                </a:solidFill>
                <a:latin typeface="メイリオ"/>
                <a:ea typeface="メイリオ"/>
                <a:cs typeface="メイリオ"/>
              </a:rPr>
              <a:t>1</a:t>
            </a:r>
            <a:endParaRPr kumimoji="1" lang="en-US" altLang="ja-JP" sz="1000" b="0" dirty="0">
              <a:latin typeface="メイリオ"/>
              <a:ea typeface="メイリオ"/>
              <a:cs typeface="メイリオ"/>
            </a:endParaRPr>
          </a:p>
          <a:p>
            <a:r>
              <a:rPr kumimoji="1" lang="en-US" altLang="ja-JP" sz="1000" b="0" dirty="0">
                <a:latin typeface="メイリオ"/>
                <a:ea typeface="メイリオ"/>
                <a:cs typeface="メイリオ"/>
              </a:rPr>
              <a:t>COMPAT: </a:t>
            </a:r>
            <a:r>
              <a:rPr kumimoji="1" lang="en-US" altLang="ja-JP" sz="1600" b="0" dirty="0">
                <a:latin typeface="メイリオ"/>
                <a:ea typeface="メイリオ"/>
                <a:cs typeface="メイリオ"/>
              </a:rPr>
              <a:t>0.4</a:t>
            </a:r>
          </a:p>
        </p:txBody>
      </p:sp>
      <p:sp>
        <p:nvSpPr>
          <p:cNvPr id="19" name="正方形/長方形 18">
            <a:extLst>
              <a:ext uri="{FF2B5EF4-FFF2-40B4-BE49-F238E27FC236}">
                <a16:creationId xmlns:a16="http://schemas.microsoft.com/office/drawing/2014/main" id="{D20575DC-74F1-7146-B043-C1951048EB44}"/>
              </a:ext>
            </a:extLst>
          </p:cNvPr>
          <p:cNvSpPr/>
          <p:nvPr/>
        </p:nvSpPr>
        <p:spPr bwMode="auto">
          <a:xfrm>
            <a:off x="2036676" y="2456893"/>
            <a:ext cx="1808714" cy="3539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REQUEST</a:t>
            </a:r>
            <a:endParaRPr kumimoji="1" lang="ja-JP" altLang="en-US" b="0" dirty="0">
              <a:latin typeface="メイリオ"/>
              <a:ea typeface="メイリオ"/>
              <a:cs typeface="メイリオ"/>
            </a:endParaRPr>
          </a:p>
        </p:txBody>
      </p:sp>
      <p:sp>
        <p:nvSpPr>
          <p:cNvPr id="20" name="正方形/長方形 19">
            <a:extLst>
              <a:ext uri="{FF2B5EF4-FFF2-40B4-BE49-F238E27FC236}">
                <a16:creationId xmlns:a16="http://schemas.microsoft.com/office/drawing/2014/main" id="{A5BDA18F-D024-E84C-AAB6-390920A93F4E}"/>
              </a:ext>
            </a:extLst>
          </p:cNvPr>
          <p:cNvSpPr/>
          <p:nvPr/>
        </p:nvSpPr>
        <p:spPr bwMode="auto">
          <a:xfrm>
            <a:off x="2036676" y="2810820"/>
            <a:ext cx="1808714" cy="109564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rgbClr val="FF0000"/>
                </a:solidFill>
                <a:latin typeface="メイリオ"/>
                <a:ea typeface="メイリオ"/>
                <a:cs typeface="メイリオ"/>
              </a:rPr>
              <a:t>1</a:t>
            </a:r>
            <a:endParaRPr kumimoji="1" lang="en-US" altLang="ja-JP" sz="1050" dirty="0">
              <a:solidFill>
                <a:srgbClr val="FF0000"/>
              </a:solidFill>
              <a:latin typeface="メイリオ"/>
              <a:ea typeface="メイリオ"/>
              <a:cs typeface="メイリオ"/>
            </a:endParaRPr>
          </a:p>
          <a:p>
            <a:r>
              <a:rPr kumimoji="1" lang="ja-JP" altLang="en-US" sz="1050" b="0">
                <a:latin typeface="メイリオ"/>
                <a:ea typeface="メイリオ"/>
                <a:cs typeface="メイリオ"/>
              </a:rPr>
              <a:t>人数</a:t>
            </a:r>
            <a:r>
              <a:rPr kumimoji="1" lang="en-US" altLang="ja-JP" sz="1050" b="0" dirty="0">
                <a:latin typeface="メイリオ"/>
                <a:ea typeface="メイリオ"/>
                <a:cs typeface="メイリオ"/>
              </a:rPr>
              <a:t>: … </a:t>
            </a:r>
          </a:p>
          <a:p>
            <a:r>
              <a:rPr kumimoji="1" lang="ja-JP" altLang="en-US" sz="1050" b="0">
                <a:latin typeface="メイリオ"/>
                <a:ea typeface="メイリオ"/>
                <a:cs typeface="メイリオ"/>
              </a:rPr>
              <a:t>希望単価</a:t>
            </a:r>
            <a:r>
              <a:rPr kumimoji="1" lang="en-US" altLang="ja-JP" sz="1050" b="0" dirty="0">
                <a:latin typeface="メイリオ"/>
                <a:ea typeface="メイリオ"/>
                <a:cs typeface="メイリオ"/>
              </a:rPr>
              <a:t>: … </a:t>
            </a:r>
          </a:p>
          <a:p>
            <a:r>
              <a:rPr kumimoji="1" lang="en-US" altLang="ja-JP" sz="1050" b="0" dirty="0">
                <a:latin typeface="メイリオ"/>
                <a:ea typeface="メイリオ"/>
                <a:cs typeface="メイリオ"/>
              </a:rPr>
              <a:t>START: 2020/09/01</a:t>
            </a:r>
          </a:p>
          <a:p>
            <a:r>
              <a:rPr kumimoji="1" lang="en-US" altLang="ja-JP" sz="1050" b="0" dirty="0">
                <a:latin typeface="メイリオ"/>
                <a:ea typeface="メイリオ"/>
                <a:cs typeface="メイリオ"/>
              </a:rPr>
              <a:t>PROJECT_ID: </a:t>
            </a:r>
            <a:r>
              <a:rPr kumimoji="1" lang="en-US" altLang="ja-JP" sz="1600" dirty="0">
                <a:solidFill>
                  <a:srgbClr val="3333CC"/>
                </a:solidFill>
                <a:latin typeface="メイリオ"/>
                <a:ea typeface="メイリオ"/>
                <a:cs typeface="メイリオ"/>
              </a:rPr>
              <a:t>1</a:t>
            </a:r>
            <a:endParaRPr kumimoji="1" lang="en-US" altLang="ja-JP" sz="1050" dirty="0">
              <a:solidFill>
                <a:srgbClr val="3333CC"/>
              </a:solidFill>
              <a:latin typeface="メイリオ"/>
              <a:ea typeface="メイリオ"/>
              <a:cs typeface="メイリオ"/>
            </a:endParaRPr>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1384995"/>
          </a:xfrm>
          <a:prstGeom prst="rect">
            <a:avLst/>
          </a:prstGeom>
          <a:noFill/>
        </p:spPr>
        <p:txBody>
          <a:bodyPr wrap="square" rtlCol="0">
            <a:spAutoFit/>
          </a:bodyPr>
          <a:lstStyle/>
          <a:p>
            <a:pPr marL="141288" indent="-141288">
              <a:buFont typeface="Arial" panose="020B0604020202020204" pitchFamily="34" charset="0"/>
              <a:buChar char="•"/>
            </a:pPr>
            <a:r>
              <a:rPr kumimoji="1" lang="ja-JP" altLang="en-US" b="0"/>
              <a:t>例えば、</a:t>
            </a:r>
            <a:r>
              <a:rPr kumimoji="1" lang="en-US" altLang="ja-JP" b="0" dirty="0"/>
              <a:t>50</a:t>
            </a:r>
            <a:r>
              <a:rPr kumimoji="1" lang="ja-JP" altLang="en-US" b="0"/>
              <a:t>の案件（</a:t>
            </a:r>
            <a:r>
              <a:rPr kumimoji="1" lang="en-US" altLang="ja-JP" b="0" dirty="0"/>
              <a:t>PROJECT</a:t>
            </a:r>
            <a:r>
              <a:rPr kumimoji="1" lang="ja-JP" altLang="en-US" b="0"/>
              <a:t>）がそれぞれ</a:t>
            </a:r>
            <a:r>
              <a:rPr kumimoji="1" lang="en-US" altLang="ja-JP" b="0" dirty="0"/>
              <a:t>3</a:t>
            </a:r>
            <a:r>
              <a:rPr kumimoji="1" lang="ja-JP" altLang="en-US" b="0"/>
              <a:t>種類の要員希望（</a:t>
            </a:r>
            <a:r>
              <a:rPr kumimoji="1" lang="en-US" altLang="ja-JP" b="0" dirty="0"/>
              <a:t>REQUEST</a:t>
            </a:r>
            <a:r>
              <a:rPr kumimoji="1" lang="ja-JP" altLang="en-US" b="0"/>
              <a:t>）を出して、</a:t>
            </a:r>
            <a:r>
              <a:rPr kumimoji="1" lang="en-US" altLang="ja-JP" b="0" dirty="0"/>
              <a:t>100</a:t>
            </a:r>
            <a:r>
              <a:rPr kumimoji="1" lang="ja-JP" altLang="en-US" b="0"/>
              <a:t>名の要員（</a:t>
            </a:r>
            <a:r>
              <a:rPr kumimoji="1" lang="en-US" altLang="ja-JP" b="0" dirty="0"/>
              <a:t>ENGINEER</a:t>
            </a:r>
            <a:r>
              <a:rPr kumimoji="1" lang="ja-JP" altLang="en-US" b="0"/>
              <a:t>）との</a:t>
            </a:r>
            <a:br>
              <a:rPr kumimoji="1" lang="en-US" altLang="ja-JP" b="0" dirty="0"/>
            </a:br>
            <a:r>
              <a:rPr kumimoji="1" lang="ja-JP" altLang="en-US" b="0"/>
              <a:t>マッチングを行おうとすると、その組合せである</a:t>
            </a:r>
            <a:r>
              <a:rPr kumimoji="1" lang="en-US" altLang="ja-JP" b="0" dirty="0"/>
              <a:t>50 x 3 x 100 = 1500</a:t>
            </a:r>
            <a:r>
              <a:rPr kumimoji="1" lang="ja-JP" altLang="en-US" b="0"/>
              <a:t>の相性値（</a:t>
            </a:r>
            <a:r>
              <a:rPr kumimoji="1" lang="en-US" altLang="ja-JP" b="0" dirty="0"/>
              <a:t>COMPAT</a:t>
            </a:r>
            <a:r>
              <a:rPr kumimoji="1" lang="ja-JP" altLang="en-US" b="0"/>
              <a:t>）を含むのレコードを</a:t>
            </a:r>
            <a:br>
              <a:rPr kumimoji="1" lang="en-US" altLang="ja-JP" b="0" dirty="0"/>
            </a:br>
            <a:r>
              <a:rPr kumimoji="1" lang="ja-JP" altLang="en-US" b="0"/>
              <a:t>マッチング（</a:t>
            </a:r>
            <a:r>
              <a:rPr kumimoji="1" lang="en-US" altLang="ja-JP" b="0" dirty="0"/>
              <a:t>MATCH</a:t>
            </a:r>
            <a:r>
              <a:rPr kumimoji="1" lang="ja-JP" altLang="en-US" b="0"/>
              <a:t>）テーブルに保存します。</a:t>
            </a:r>
            <a:endParaRPr kumimoji="1" lang="en-US" altLang="ja-JP" b="0" dirty="0"/>
          </a:p>
          <a:p>
            <a:pPr marL="141288" indent="-141288">
              <a:buFont typeface="Arial" panose="020B0604020202020204" pitchFamily="34" charset="0"/>
              <a:buChar char="•"/>
            </a:pPr>
            <a:r>
              <a:rPr kumimoji="1" lang="ja-JP" altLang="en-US" b="0"/>
              <a:t>相性値（</a:t>
            </a:r>
            <a:r>
              <a:rPr kumimoji="1" lang="en-US" altLang="ja-JP" b="0" dirty="0"/>
              <a:t>COMPAT</a:t>
            </a:r>
            <a:r>
              <a:rPr kumimoji="1" lang="ja-JP" altLang="en-US" b="0"/>
              <a:t>）は、要員希望（</a:t>
            </a:r>
            <a:r>
              <a:rPr kumimoji="1" lang="en-US" altLang="ja-JP" b="0" dirty="0"/>
              <a:t>REQUEST</a:t>
            </a:r>
            <a:r>
              <a:rPr kumimoji="1" lang="ja-JP" altLang="en-US" b="0"/>
              <a:t>）や要員（</a:t>
            </a:r>
            <a:r>
              <a:rPr kumimoji="1" lang="en-US" altLang="ja-JP" b="0" dirty="0"/>
              <a:t>ENGINEER</a:t>
            </a:r>
            <a:r>
              <a:rPr kumimoji="1" lang="ja-JP" altLang="en-US" b="0"/>
              <a:t>）にレコードが保存・更新・削除されるタイミングで</a:t>
            </a:r>
            <a:br>
              <a:rPr kumimoji="1" lang="en-US" altLang="ja-JP" b="0" dirty="0"/>
            </a:br>
            <a:r>
              <a:rPr kumimoji="1" lang="ja-JP" altLang="en-US" b="0"/>
              <a:t>決められた計算式を使って計算し、マッチング（</a:t>
            </a:r>
            <a:r>
              <a:rPr kumimoji="1" lang="en-US" altLang="ja-JP" b="0" dirty="0"/>
              <a:t>MATCH</a:t>
            </a:r>
            <a:r>
              <a:rPr kumimoji="1" lang="ja-JP" altLang="en-US" b="0"/>
              <a:t>）テーブルに保存されます。</a:t>
            </a:r>
            <a:endParaRPr kumimoji="1" lang="en-US" altLang="ja-JP" b="0" dirty="0"/>
          </a:p>
          <a:p>
            <a:pPr marL="141288" indent="-141288">
              <a:buFont typeface="Arial" panose="020B0604020202020204" pitchFamily="34" charset="0"/>
              <a:buChar char="•"/>
            </a:pPr>
            <a:r>
              <a:rPr kumimoji="1" lang="ja-JP" altLang="en-US" b="0"/>
              <a:t>要員希望もエンジニアも複数スキルをもつので、</a:t>
            </a:r>
            <a:r>
              <a:rPr kumimoji="1" lang="en-US" altLang="ja-JP" b="0" dirty="0"/>
              <a:t>REQUEST_SKILL</a:t>
            </a:r>
            <a:r>
              <a:rPr kumimoji="1" lang="ja-JP" altLang="en-US" b="0"/>
              <a:t>や</a:t>
            </a:r>
            <a:r>
              <a:rPr kumimoji="1" lang="en-US" altLang="ja-JP" b="0" dirty="0"/>
              <a:t>ENGINEER_SKILL</a:t>
            </a:r>
            <a:r>
              <a:rPr kumimoji="1" lang="ja-JP" altLang="en-US" b="0"/>
              <a:t>という中間テーブルを持ちます。</a:t>
            </a:r>
          </a:p>
        </p:txBody>
      </p:sp>
      <p:sp>
        <p:nvSpPr>
          <p:cNvPr id="21" name="正方形/長方形 20">
            <a:extLst>
              <a:ext uri="{FF2B5EF4-FFF2-40B4-BE49-F238E27FC236}">
                <a16:creationId xmlns:a16="http://schemas.microsoft.com/office/drawing/2014/main" id="{E0B4726B-CF9E-A141-A1D9-15DA2C153FE0}"/>
              </a:ext>
            </a:extLst>
          </p:cNvPr>
          <p:cNvSpPr/>
          <p:nvPr/>
        </p:nvSpPr>
        <p:spPr bwMode="auto">
          <a:xfrm>
            <a:off x="2036676" y="4567298"/>
            <a:ext cx="1808714" cy="42543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REQUEST_SKILL</a:t>
            </a:r>
            <a:endParaRPr kumimoji="1" lang="ja-JP" altLang="en-US" b="0" dirty="0">
              <a:latin typeface="メイリオ"/>
              <a:ea typeface="メイリオ"/>
              <a:cs typeface="メイリオ"/>
            </a:endParaRPr>
          </a:p>
        </p:txBody>
      </p:sp>
      <p:sp>
        <p:nvSpPr>
          <p:cNvPr id="22" name="正方形/長方形 21">
            <a:extLst>
              <a:ext uri="{FF2B5EF4-FFF2-40B4-BE49-F238E27FC236}">
                <a16:creationId xmlns:a16="http://schemas.microsoft.com/office/drawing/2014/main" id="{E0EFC879-F46F-9740-B203-2637771494B9}"/>
              </a:ext>
            </a:extLst>
          </p:cNvPr>
          <p:cNvSpPr/>
          <p:nvPr/>
        </p:nvSpPr>
        <p:spPr bwMode="auto">
          <a:xfrm>
            <a:off x="2036676" y="4992735"/>
            <a:ext cx="1808714" cy="92834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latin typeface="メイリオ"/>
                <a:ea typeface="メイリオ"/>
                <a:cs typeface="メイリオ"/>
              </a:rPr>
              <a:t>1</a:t>
            </a:r>
            <a:endParaRPr kumimoji="1" lang="en-US" altLang="ja-JP" sz="1050" dirty="0">
              <a:latin typeface="メイリオ"/>
              <a:ea typeface="メイリオ"/>
              <a:cs typeface="メイリオ"/>
            </a:endParaRPr>
          </a:p>
          <a:p>
            <a:r>
              <a:rPr kumimoji="1" lang="en-US" altLang="ja-JP" sz="1050" b="0" dirty="0">
                <a:latin typeface="メイリオ"/>
                <a:ea typeface="メイリオ"/>
                <a:cs typeface="メイリオ"/>
              </a:rPr>
              <a:t>REQUEST_ID: </a:t>
            </a:r>
            <a:r>
              <a:rPr kumimoji="1" lang="en-US" altLang="ja-JP" sz="1600" dirty="0">
                <a:solidFill>
                  <a:srgbClr val="FF0000"/>
                </a:solidFill>
                <a:latin typeface="メイリオ"/>
                <a:ea typeface="メイリオ"/>
                <a:cs typeface="メイリオ"/>
              </a:rPr>
              <a:t>1</a:t>
            </a:r>
            <a:endParaRPr kumimoji="1" lang="en-US" altLang="ja-JP" sz="1050" dirty="0">
              <a:latin typeface="メイリオ"/>
              <a:ea typeface="メイリオ"/>
              <a:cs typeface="メイリオ"/>
            </a:endParaRPr>
          </a:p>
          <a:p>
            <a:r>
              <a:rPr kumimoji="1" lang="en-US" altLang="ja-JP" sz="1050" b="0" dirty="0">
                <a:latin typeface="メイリオ"/>
                <a:ea typeface="メイリオ"/>
                <a:cs typeface="メイリオ"/>
              </a:rPr>
              <a:t>SKILL_ID: </a:t>
            </a:r>
            <a:r>
              <a:rPr kumimoji="1" lang="en-US" altLang="ja-JP" sz="1600" dirty="0">
                <a:solidFill>
                  <a:schemeClr val="accent2">
                    <a:lumMod val="75000"/>
                  </a:schemeClr>
                </a:solidFill>
                <a:latin typeface="メイリオ"/>
                <a:ea typeface="メイリオ"/>
                <a:cs typeface="メイリオ"/>
              </a:rPr>
              <a:t>1</a:t>
            </a:r>
            <a:endParaRPr kumimoji="1" lang="en-US" altLang="ja-JP" sz="1050" dirty="0">
              <a:solidFill>
                <a:schemeClr val="accent2">
                  <a:lumMod val="75000"/>
                </a:schemeClr>
              </a:solidFill>
              <a:latin typeface="メイリオ"/>
              <a:ea typeface="メイリオ"/>
              <a:cs typeface="メイリオ"/>
            </a:endParaRPr>
          </a:p>
        </p:txBody>
      </p:sp>
      <p:cxnSp>
        <p:nvCxnSpPr>
          <p:cNvPr id="4" name="カギ線コネクタ 3">
            <a:extLst>
              <a:ext uri="{FF2B5EF4-FFF2-40B4-BE49-F238E27FC236}">
                <a16:creationId xmlns:a16="http://schemas.microsoft.com/office/drawing/2014/main" id="{88727C40-06FC-5742-B1C3-BDF12FF37507}"/>
              </a:ext>
            </a:extLst>
          </p:cNvPr>
          <p:cNvCxnSpPr>
            <a:cxnSpLocks/>
            <a:stCxn id="6" idx="3"/>
            <a:endCxn id="20" idx="1"/>
          </p:cNvCxnSpPr>
          <p:nvPr/>
        </p:nvCxnSpPr>
        <p:spPr bwMode="auto">
          <a:xfrm>
            <a:off x="1820652" y="3358643"/>
            <a:ext cx="216024" cy="1"/>
          </a:xfrm>
          <a:prstGeom prst="bentConnector3">
            <a:avLst/>
          </a:prstGeom>
          <a:solidFill>
            <a:schemeClr val="accent1"/>
          </a:solidFill>
          <a:ln w="9525" cap="flat" cmpd="sng" algn="ctr">
            <a:solidFill>
              <a:schemeClr val="tx1"/>
            </a:solidFill>
            <a:prstDash val="solid"/>
            <a:round/>
            <a:headEnd type="none" w="med" len="med"/>
            <a:tailEnd type="oval" w="lg" len="lg"/>
          </a:ln>
          <a:effectLst/>
        </p:spPr>
      </p:cxnSp>
      <p:cxnSp>
        <p:nvCxnSpPr>
          <p:cNvPr id="26" name="カギ線コネクタ 25">
            <a:extLst>
              <a:ext uri="{FF2B5EF4-FFF2-40B4-BE49-F238E27FC236}">
                <a16:creationId xmlns:a16="http://schemas.microsoft.com/office/drawing/2014/main" id="{C16C555F-9D96-A246-9FF3-7B3A767C4E3A}"/>
              </a:ext>
            </a:extLst>
          </p:cNvPr>
          <p:cNvCxnSpPr>
            <a:cxnSpLocks/>
            <a:stCxn id="20" idx="2"/>
            <a:endCxn id="21" idx="0"/>
          </p:cNvCxnSpPr>
          <p:nvPr/>
        </p:nvCxnSpPr>
        <p:spPr bwMode="auto">
          <a:xfrm rot="5400000">
            <a:off x="2610618" y="4236882"/>
            <a:ext cx="660831" cy="12700"/>
          </a:xfrm>
          <a:prstGeom prst="bentConnector3">
            <a:avLst>
              <a:gd name="adj1" fmla="val 50000"/>
            </a:avLst>
          </a:prstGeom>
          <a:solidFill>
            <a:schemeClr val="accent1"/>
          </a:solidFill>
          <a:ln w="9525" cap="flat" cmpd="sng" algn="ctr">
            <a:solidFill>
              <a:schemeClr val="tx1"/>
            </a:solidFill>
            <a:prstDash val="solid"/>
            <a:round/>
            <a:headEnd type="none" w="med" len="med"/>
            <a:tailEnd type="oval" w="lg" len="lg"/>
          </a:ln>
          <a:effectLst/>
        </p:spPr>
      </p:cxnSp>
      <p:cxnSp>
        <p:nvCxnSpPr>
          <p:cNvPr id="31" name="カギ線コネクタ 30">
            <a:extLst>
              <a:ext uri="{FF2B5EF4-FFF2-40B4-BE49-F238E27FC236}">
                <a16:creationId xmlns:a16="http://schemas.microsoft.com/office/drawing/2014/main" id="{22D06CB8-B560-174C-B60C-9298A105BA05}"/>
              </a:ext>
            </a:extLst>
          </p:cNvPr>
          <p:cNvCxnSpPr>
            <a:cxnSpLocks/>
            <a:stCxn id="20" idx="3"/>
            <a:endCxn id="14" idx="1"/>
          </p:cNvCxnSpPr>
          <p:nvPr/>
        </p:nvCxnSpPr>
        <p:spPr bwMode="auto">
          <a:xfrm flipV="1">
            <a:off x="3845390" y="3358643"/>
            <a:ext cx="775062" cy="1"/>
          </a:xfrm>
          <a:prstGeom prst="bentConnector3">
            <a:avLst/>
          </a:prstGeom>
          <a:solidFill>
            <a:schemeClr val="accent1"/>
          </a:solidFill>
          <a:ln w="9525" cap="flat" cmpd="sng" algn="ctr">
            <a:solidFill>
              <a:schemeClr val="tx1"/>
            </a:solidFill>
            <a:prstDash val="solid"/>
            <a:round/>
            <a:headEnd type="none" w="med" len="med"/>
            <a:tailEnd type="none" w="lg" len="lg"/>
          </a:ln>
          <a:effectLst/>
        </p:spPr>
      </p:cxnSp>
      <p:sp>
        <p:nvSpPr>
          <p:cNvPr id="34" name="正方形/長方形 33">
            <a:extLst>
              <a:ext uri="{FF2B5EF4-FFF2-40B4-BE49-F238E27FC236}">
                <a16:creationId xmlns:a16="http://schemas.microsoft.com/office/drawing/2014/main" id="{4F2DCD41-8A72-DE4F-90A2-8EC667A10248}"/>
              </a:ext>
            </a:extLst>
          </p:cNvPr>
          <p:cNvSpPr/>
          <p:nvPr/>
        </p:nvSpPr>
        <p:spPr bwMode="auto">
          <a:xfrm>
            <a:off x="4693430" y="5491877"/>
            <a:ext cx="1808714" cy="4292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SKILL</a:t>
            </a:r>
            <a:endParaRPr kumimoji="1" lang="ja-JP" altLang="en-US" b="0" dirty="0">
              <a:latin typeface="メイリオ"/>
              <a:ea typeface="メイリオ"/>
              <a:cs typeface="メイリオ"/>
            </a:endParaRPr>
          </a:p>
        </p:txBody>
      </p:sp>
      <p:sp>
        <p:nvSpPr>
          <p:cNvPr id="35" name="正方形/長方形 34">
            <a:extLst>
              <a:ext uri="{FF2B5EF4-FFF2-40B4-BE49-F238E27FC236}">
                <a16:creationId xmlns:a16="http://schemas.microsoft.com/office/drawing/2014/main" id="{5FA758B8-DF09-874A-A461-26D11536E325}"/>
              </a:ext>
            </a:extLst>
          </p:cNvPr>
          <p:cNvSpPr/>
          <p:nvPr/>
        </p:nvSpPr>
        <p:spPr bwMode="auto">
          <a:xfrm>
            <a:off x="4693430" y="5921077"/>
            <a:ext cx="1808714" cy="5322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chemeClr val="accent2">
                    <a:lumMod val="75000"/>
                  </a:schemeClr>
                </a:solidFill>
                <a:latin typeface="メイリオ"/>
                <a:ea typeface="メイリオ"/>
                <a:cs typeface="メイリオ"/>
              </a:rPr>
              <a:t>1</a:t>
            </a:r>
            <a:endParaRPr kumimoji="1" lang="en-US" altLang="ja-JP" dirty="0">
              <a:solidFill>
                <a:schemeClr val="accent2">
                  <a:lumMod val="75000"/>
                </a:schemeClr>
              </a:solidFill>
              <a:latin typeface="メイリオ"/>
              <a:ea typeface="メイリオ"/>
              <a:cs typeface="メイリオ"/>
            </a:endParaRPr>
          </a:p>
          <a:p>
            <a:r>
              <a:rPr kumimoji="1" lang="en-US" altLang="ja-JP" sz="1050" b="0" dirty="0">
                <a:latin typeface="メイリオ"/>
                <a:ea typeface="メイリオ"/>
                <a:cs typeface="メイリオ"/>
              </a:rPr>
              <a:t>NAME: “Java”</a:t>
            </a:r>
            <a:endParaRPr kumimoji="1" lang="en-US" altLang="ja-JP" sz="1050" b="0" dirty="0">
              <a:solidFill>
                <a:srgbClr val="FF0000"/>
              </a:solidFill>
              <a:latin typeface="メイリオ"/>
              <a:ea typeface="メイリオ"/>
              <a:cs typeface="メイリオ"/>
            </a:endParaRPr>
          </a:p>
        </p:txBody>
      </p:sp>
      <p:cxnSp>
        <p:nvCxnSpPr>
          <p:cNvPr id="36" name="カギ線コネクタ 35">
            <a:extLst>
              <a:ext uri="{FF2B5EF4-FFF2-40B4-BE49-F238E27FC236}">
                <a16:creationId xmlns:a16="http://schemas.microsoft.com/office/drawing/2014/main" id="{91A75104-6EE9-1440-A634-4D2401E6FAFF}"/>
              </a:ext>
            </a:extLst>
          </p:cNvPr>
          <p:cNvCxnSpPr>
            <a:cxnSpLocks/>
            <a:stCxn id="22" idx="2"/>
            <a:endCxn id="35" idx="1"/>
          </p:cNvCxnSpPr>
          <p:nvPr/>
        </p:nvCxnSpPr>
        <p:spPr bwMode="auto">
          <a:xfrm rot="16200000" flipH="1">
            <a:off x="3684166" y="5177943"/>
            <a:ext cx="266130" cy="1752397"/>
          </a:xfrm>
          <a:prstGeom prst="bentConnector2">
            <a:avLst/>
          </a:prstGeom>
          <a:solidFill>
            <a:schemeClr val="accent1"/>
          </a:solidFill>
          <a:ln w="9525" cap="flat" cmpd="sng" algn="ctr">
            <a:solidFill>
              <a:schemeClr val="tx1"/>
            </a:solidFill>
            <a:prstDash val="solid"/>
            <a:round/>
            <a:headEnd type="none" w="med" len="med"/>
            <a:tailEnd type="oval" w="lg" len="lg"/>
          </a:ln>
          <a:effectLst/>
        </p:spPr>
      </p:cxnSp>
      <p:cxnSp>
        <p:nvCxnSpPr>
          <p:cNvPr id="39" name="カギ線コネクタ 38">
            <a:extLst>
              <a:ext uri="{FF2B5EF4-FFF2-40B4-BE49-F238E27FC236}">
                <a16:creationId xmlns:a16="http://schemas.microsoft.com/office/drawing/2014/main" id="{963FF6ED-36B5-4947-813E-DDE191EFAE1C}"/>
              </a:ext>
            </a:extLst>
          </p:cNvPr>
          <p:cNvCxnSpPr>
            <a:cxnSpLocks/>
            <a:stCxn id="41" idx="2"/>
            <a:endCxn id="35" idx="3"/>
          </p:cNvCxnSpPr>
          <p:nvPr/>
        </p:nvCxnSpPr>
        <p:spPr bwMode="auto">
          <a:xfrm rot="5400000">
            <a:off x="7321970" y="5171800"/>
            <a:ext cx="195581" cy="1835232"/>
          </a:xfrm>
          <a:prstGeom prst="bentConnector2">
            <a:avLst/>
          </a:prstGeom>
          <a:solidFill>
            <a:schemeClr val="accent1"/>
          </a:solidFill>
          <a:ln w="9525" cap="flat" cmpd="sng" algn="ctr">
            <a:solidFill>
              <a:schemeClr val="tx1"/>
            </a:solidFill>
            <a:prstDash val="solid"/>
            <a:round/>
            <a:headEnd type="none" w="med" len="med"/>
            <a:tailEnd type="oval" w="lg" len="lg"/>
          </a:ln>
          <a:effectLst/>
        </p:spPr>
      </p:cxnSp>
      <p:sp>
        <p:nvSpPr>
          <p:cNvPr id="40" name="正方形/長方形 39">
            <a:extLst>
              <a:ext uri="{FF2B5EF4-FFF2-40B4-BE49-F238E27FC236}">
                <a16:creationId xmlns:a16="http://schemas.microsoft.com/office/drawing/2014/main" id="{A7AD4655-4548-2E4A-B53F-9F32D0B2C111}"/>
              </a:ext>
            </a:extLst>
          </p:cNvPr>
          <p:cNvSpPr/>
          <p:nvPr/>
        </p:nvSpPr>
        <p:spPr bwMode="auto">
          <a:xfrm>
            <a:off x="7433019" y="4725144"/>
            <a:ext cx="1808714" cy="389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ENGINEER_SKILL</a:t>
            </a:r>
            <a:endParaRPr kumimoji="1" lang="ja-JP" altLang="en-US" b="0" dirty="0">
              <a:latin typeface="メイリオ"/>
              <a:ea typeface="メイリオ"/>
              <a:cs typeface="メイリオ"/>
            </a:endParaRPr>
          </a:p>
        </p:txBody>
      </p:sp>
      <p:sp>
        <p:nvSpPr>
          <p:cNvPr id="41" name="正方形/長方形 40">
            <a:extLst>
              <a:ext uri="{FF2B5EF4-FFF2-40B4-BE49-F238E27FC236}">
                <a16:creationId xmlns:a16="http://schemas.microsoft.com/office/drawing/2014/main" id="{3135FCF5-0DF0-EB44-B3DF-6990C47789E2}"/>
              </a:ext>
            </a:extLst>
          </p:cNvPr>
          <p:cNvSpPr/>
          <p:nvPr/>
        </p:nvSpPr>
        <p:spPr bwMode="auto">
          <a:xfrm>
            <a:off x="7433019" y="5114578"/>
            <a:ext cx="1808714" cy="8770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08000" tIns="72000" rIns="72000" bIns="72000" numCol="1" rtlCol="0" anchor="t" anchorCtr="0" compatLnSpc="1">
            <a:prstTxWarp prst="textNoShape">
              <a:avLst/>
            </a:prstTxWarp>
          </a:bodyPr>
          <a:lstStyle/>
          <a:p>
            <a:r>
              <a:rPr kumimoji="1" lang="en-US" altLang="ja-JP" sz="1050" b="0" dirty="0">
                <a:latin typeface="メイリオ"/>
                <a:ea typeface="メイリオ"/>
                <a:cs typeface="メイリオ"/>
              </a:rPr>
              <a:t>ID: </a:t>
            </a:r>
            <a:r>
              <a:rPr kumimoji="1" lang="en-US" altLang="ja-JP" sz="1600" dirty="0">
                <a:solidFill>
                  <a:srgbClr val="FFC000"/>
                </a:solidFill>
                <a:latin typeface="メイリオ"/>
                <a:ea typeface="メイリオ"/>
                <a:cs typeface="メイリオ"/>
              </a:rPr>
              <a:t>1</a:t>
            </a:r>
            <a:endParaRPr kumimoji="1" lang="en-US" altLang="ja-JP" sz="1050" dirty="0">
              <a:solidFill>
                <a:srgbClr val="FFC000"/>
              </a:solidFill>
              <a:latin typeface="メイリオ"/>
              <a:ea typeface="メイリオ"/>
              <a:cs typeface="メイリオ"/>
            </a:endParaRPr>
          </a:p>
          <a:p>
            <a:r>
              <a:rPr kumimoji="1" lang="en-US" altLang="ja-JP" sz="1050" b="0" dirty="0">
                <a:latin typeface="メイリオ"/>
                <a:ea typeface="メイリオ"/>
                <a:cs typeface="メイリオ"/>
              </a:rPr>
              <a:t>ENGINEER_ID: </a:t>
            </a:r>
            <a:r>
              <a:rPr kumimoji="1" lang="en-US" altLang="ja-JP" sz="1600" dirty="0">
                <a:solidFill>
                  <a:srgbClr val="7030A0"/>
                </a:solidFill>
                <a:latin typeface="メイリオ"/>
                <a:ea typeface="メイリオ"/>
                <a:cs typeface="メイリオ"/>
              </a:rPr>
              <a:t>1</a:t>
            </a:r>
            <a:endParaRPr kumimoji="1" lang="en-US" altLang="ja-JP" sz="1050" dirty="0">
              <a:solidFill>
                <a:srgbClr val="7030A0"/>
              </a:solidFill>
              <a:latin typeface="メイリオ"/>
              <a:ea typeface="メイリオ"/>
              <a:cs typeface="メイリオ"/>
            </a:endParaRPr>
          </a:p>
          <a:p>
            <a:r>
              <a:rPr kumimoji="1" lang="en-US" altLang="ja-JP" sz="1050" b="0" dirty="0">
                <a:latin typeface="メイリオ"/>
                <a:ea typeface="メイリオ"/>
                <a:cs typeface="メイリオ"/>
              </a:rPr>
              <a:t>SKILL_ID: </a:t>
            </a:r>
            <a:r>
              <a:rPr kumimoji="1" lang="en-US" altLang="ja-JP" sz="1600" dirty="0">
                <a:solidFill>
                  <a:schemeClr val="accent2">
                    <a:lumMod val="75000"/>
                  </a:schemeClr>
                </a:solidFill>
                <a:latin typeface="メイリオ"/>
                <a:ea typeface="メイリオ"/>
                <a:cs typeface="メイリオ"/>
              </a:rPr>
              <a:t>1</a:t>
            </a:r>
            <a:endParaRPr kumimoji="1" lang="en-US" altLang="ja-JP" sz="1050" dirty="0">
              <a:solidFill>
                <a:schemeClr val="accent2">
                  <a:lumMod val="75000"/>
                </a:schemeClr>
              </a:solidFill>
              <a:latin typeface="メイリオ"/>
              <a:ea typeface="メイリオ"/>
              <a:cs typeface="メイリオ"/>
            </a:endParaRPr>
          </a:p>
        </p:txBody>
      </p:sp>
      <p:cxnSp>
        <p:nvCxnSpPr>
          <p:cNvPr id="44" name="カギ線コネクタ 43">
            <a:extLst>
              <a:ext uri="{FF2B5EF4-FFF2-40B4-BE49-F238E27FC236}">
                <a16:creationId xmlns:a16="http://schemas.microsoft.com/office/drawing/2014/main" id="{8F6FCDBA-5E37-4A4A-A701-95146EFB49E6}"/>
              </a:ext>
            </a:extLst>
          </p:cNvPr>
          <p:cNvCxnSpPr>
            <a:cxnSpLocks/>
            <a:stCxn id="14" idx="3"/>
            <a:endCxn id="12" idx="1"/>
          </p:cNvCxnSpPr>
          <p:nvPr/>
        </p:nvCxnSpPr>
        <p:spPr bwMode="auto">
          <a:xfrm>
            <a:off x="6492660" y="3358643"/>
            <a:ext cx="908612" cy="250377"/>
          </a:xfrm>
          <a:prstGeom prst="bentConnector3">
            <a:avLst/>
          </a:prstGeom>
          <a:solidFill>
            <a:schemeClr val="accent1"/>
          </a:solidFill>
          <a:ln w="9525" cap="flat" cmpd="sng" algn="ctr">
            <a:solidFill>
              <a:schemeClr val="tx1"/>
            </a:solidFill>
            <a:prstDash val="solid"/>
            <a:round/>
            <a:headEnd type="none" w="med" len="med"/>
            <a:tailEnd type="none" w="lg" len="lg"/>
          </a:ln>
          <a:effectLst/>
        </p:spPr>
      </p:cxnSp>
      <p:cxnSp>
        <p:nvCxnSpPr>
          <p:cNvPr id="47" name="カギ線コネクタ 46">
            <a:extLst>
              <a:ext uri="{FF2B5EF4-FFF2-40B4-BE49-F238E27FC236}">
                <a16:creationId xmlns:a16="http://schemas.microsoft.com/office/drawing/2014/main" id="{2881BE83-3384-B747-92CD-80163024C2E2}"/>
              </a:ext>
            </a:extLst>
          </p:cNvPr>
          <p:cNvCxnSpPr>
            <a:cxnSpLocks/>
            <a:stCxn id="12" idx="2"/>
            <a:endCxn id="40" idx="0"/>
          </p:cNvCxnSpPr>
          <p:nvPr/>
        </p:nvCxnSpPr>
        <p:spPr bwMode="auto">
          <a:xfrm rot="5400000">
            <a:off x="8170652" y="4558419"/>
            <a:ext cx="333449" cy="12700"/>
          </a:xfrm>
          <a:prstGeom prst="bentConnector3">
            <a:avLst>
              <a:gd name="adj1" fmla="val 50000"/>
            </a:avLst>
          </a:prstGeom>
          <a:solidFill>
            <a:schemeClr val="accent1"/>
          </a:solidFill>
          <a:ln w="9525" cap="flat" cmpd="sng" algn="ctr">
            <a:solidFill>
              <a:schemeClr val="tx1"/>
            </a:solidFill>
            <a:prstDash val="solid"/>
            <a:round/>
            <a:headEnd type="none" w="med" len="med"/>
            <a:tailEnd type="oval" w="lg" len="lg"/>
          </a:ln>
          <a:effectLst/>
        </p:spPr>
      </p:cxnSp>
    </p:spTree>
    <p:extLst>
      <p:ext uri="{BB962C8B-B14F-4D97-AF65-F5344CB8AC3E}">
        <p14:creationId xmlns:p14="http://schemas.microsoft.com/office/powerpoint/2010/main" val="5514071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8100900" cy="523220"/>
          </a:xfrm>
          <a:prstGeom prst="rect">
            <a:avLst/>
          </a:prstGeom>
          <a:noFill/>
        </p:spPr>
        <p:txBody>
          <a:bodyPr wrap="square" rtlCol="0">
            <a:spAutoFit/>
          </a:bodyPr>
          <a:lstStyle/>
          <a:p>
            <a:r>
              <a:rPr kumimoji="1" lang="ja-JP" altLang="en-US" sz="2800"/>
              <a:t>マッチングを実現する</a:t>
            </a:r>
            <a:r>
              <a:rPr kumimoji="1" lang="en-US" altLang="ja-JP" sz="2800" dirty="0"/>
              <a:t>SQL</a:t>
            </a:r>
            <a:r>
              <a:rPr kumimoji="1" lang="ja-JP" altLang="en-US" sz="2800"/>
              <a:t>文</a:t>
            </a:r>
            <a:r>
              <a:rPr kumimoji="1" lang="ja-JP" altLang="en-US" sz="2000" b="0"/>
              <a:t>　</a:t>
            </a:r>
            <a:r>
              <a:rPr kumimoji="1" lang="en-US" altLang="ja-JP" sz="2000" b="0" dirty="0"/>
              <a:t>※ MySQL</a:t>
            </a:r>
            <a:r>
              <a:rPr kumimoji="1" lang="ja-JP" altLang="en-US" sz="2000" b="0"/>
              <a:t>での例文</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5170646"/>
          </a:xfrm>
          <a:prstGeom prst="rect">
            <a:avLst/>
          </a:prstGeom>
          <a:noFill/>
        </p:spPr>
        <p:txBody>
          <a:bodyPr wrap="square" rtlCol="0">
            <a:spAutoFit/>
          </a:bodyPr>
          <a:lstStyle/>
          <a:p>
            <a:r>
              <a:rPr kumimoji="1" lang="en-US" altLang="ja-JP" sz="1800" b="0" dirty="0"/>
              <a:t>① </a:t>
            </a:r>
            <a:r>
              <a:rPr kumimoji="1" lang="ja-JP" altLang="en-US" sz="1800" b="0"/>
              <a:t>相性値を計算して登録します</a:t>
            </a:r>
            <a:endParaRPr kumimoji="1" lang="en-US" altLang="ja-JP" sz="1800" b="0" dirty="0"/>
          </a:p>
          <a:p>
            <a:pPr lvl="1"/>
            <a:endParaRPr kumimoji="1" lang="en-US" altLang="ja-JP" sz="1800" b="0" dirty="0"/>
          </a:p>
          <a:p>
            <a:pPr lvl="1"/>
            <a:r>
              <a:rPr kumimoji="1" lang="ja-JP" altLang="en-US" sz="1800" b="0"/>
              <a:t>相性値を計算するために必要な「要員希望」のスキル名を検索します。</a:t>
            </a:r>
            <a:endParaRPr kumimoji="1" lang="en-US" altLang="ja-JP" sz="1800" b="0" dirty="0"/>
          </a:p>
          <a:p>
            <a:pPr lvl="1"/>
            <a:endParaRPr kumimoji="1" lang="en-US" altLang="ja-JP" sz="1600" b="0" dirty="0"/>
          </a:p>
          <a:p>
            <a:pPr lvl="1"/>
            <a:r>
              <a:rPr kumimoji="1" lang="en-US" altLang="ja-JP" sz="1600" b="0" dirty="0"/>
              <a:t>SELECT SKILL.NAME from REQUEST_SKILL WHERE REQUEST_ID=(</a:t>
            </a:r>
            <a:r>
              <a:rPr kumimoji="1" lang="ja-JP" altLang="en-US" sz="1600" b="0"/>
              <a:t>要員希望の</a:t>
            </a:r>
            <a:r>
              <a:rPr kumimoji="1" lang="en-US" altLang="ja-JP" sz="1600" b="0" dirty="0"/>
              <a:t>ID)</a:t>
            </a:r>
          </a:p>
          <a:p>
            <a:pPr lvl="1"/>
            <a:r>
              <a:rPr kumimoji="1" lang="en-US" altLang="ja-JP" sz="1600" b="0" dirty="0"/>
              <a:t>	LEFT JOIN SKILL </a:t>
            </a:r>
          </a:p>
          <a:p>
            <a:pPr lvl="1"/>
            <a:r>
              <a:rPr kumimoji="1" lang="en-US" altLang="ja-JP" sz="1600" b="0" dirty="0"/>
              <a:t>	ON REQUEST_SKILL.SKILL_ID = SKILL.ID;</a:t>
            </a:r>
          </a:p>
          <a:p>
            <a:pPr lvl="1"/>
            <a:endParaRPr kumimoji="1" lang="en-US" altLang="ja-JP" sz="1600" b="0" dirty="0"/>
          </a:p>
          <a:p>
            <a:pPr lvl="1"/>
            <a:r>
              <a:rPr kumimoji="1" lang="ja-JP" altLang="en-US" sz="1800" b="0"/>
              <a:t>同じく、相性値を計算するために必要な「要員」のスキル名を検索します。</a:t>
            </a:r>
            <a:endParaRPr kumimoji="1" lang="en-US" altLang="ja-JP" sz="1800" b="0" dirty="0"/>
          </a:p>
          <a:p>
            <a:pPr lvl="1"/>
            <a:endParaRPr kumimoji="1" lang="en-US" altLang="ja-JP" sz="1600" b="0" dirty="0"/>
          </a:p>
          <a:p>
            <a:pPr lvl="1"/>
            <a:r>
              <a:rPr kumimoji="1" lang="en-US" altLang="ja-JP" sz="1600" b="0" dirty="0"/>
              <a:t>SELECT SKILL.NAME from ENGINEER_SKILL WHERE ENGINEER_ID=</a:t>
            </a:r>
            <a:r>
              <a:rPr kumimoji="1" lang="ja-JP" altLang="en-US" sz="1600" b="0"/>
              <a:t>（要員の</a:t>
            </a:r>
            <a:r>
              <a:rPr kumimoji="1" lang="en-US" altLang="ja-JP" sz="1600" b="0" dirty="0"/>
              <a:t>ID</a:t>
            </a:r>
            <a:r>
              <a:rPr kumimoji="1" lang="ja-JP" altLang="en-US" sz="1600" b="0"/>
              <a:t>）</a:t>
            </a:r>
            <a:endParaRPr kumimoji="1" lang="en-US" altLang="ja-JP" sz="1600" b="0" dirty="0"/>
          </a:p>
          <a:p>
            <a:pPr lvl="1"/>
            <a:r>
              <a:rPr kumimoji="1" lang="en-US" altLang="ja-JP" sz="1600" b="0" dirty="0"/>
              <a:t>	LEFT JOIN SKILL</a:t>
            </a:r>
          </a:p>
          <a:p>
            <a:pPr lvl="1"/>
            <a:r>
              <a:rPr kumimoji="1" lang="en-US" altLang="ja-JP" sz="1600" b="0" dirty="0"/>
              <a:t>	ON ENGINEER_SKILL.SKILL_ID = SKILL.ID;</a:t>
            </a:r>
          </a:p>
          <a:p>
            <a:pPr lvl="1"/>
            <a:endParaRPr kumimoji="1" lang="en-US" altLang="ja-JP" sz="1600" b="0" dirty="0"/>
          </a:p>
          <a:p>
            <a:pPr lvl="1"/>
            <a:r>
              <a:rPr kumimoji="1" lang="ja-JP" altLang="en-US" sz="1800" b="0"/>
              <a:t>あとはいくつ名前一致するかなどから相性値を計算して</a:t>
            </a:r>
            <a:r>
              <a:rPr kumimoji="1" lang="en-US" altLang="ja-JP" sz="1800" b="0" dirty="0"/>
              <a:t>MATCH</a:t>
            </a:r>
            <a:r>
              <a:rPr kumimoji="1" lang="ja-JP" altLang="en-US" sz="1800" b="0"/>
              <a:t>テーブルに登録します。</a:t>
            </a:r>
            <a:endParaRPr kumimoji="1" lang="en-US" altLang="ja-JP" sz="1800" b="0" dirty="0"/>
          </a:p>
          <a:p>
            <a:endParaRPr kumimoji="1" lang="en-US" altLang="ja-JP" sz="1600" b="0" dirty="0"/>
          </a:p>
          <a:p>
            <a:r>
              <a:rPr kumimoji="1" lang="en-US" altLang="ja-JP" sz="1600" b="0" dirty="0"/>
              <a:t>※ </a:t>
            </a:r>
            <a:r>
              <a:rPr kumimoji="1" lang="ja-JP" altLang="en-US" sz="1600" b="0"/>
              <a:t>要員希望（</a:t>
            </a:r>
            <a:r>
              <a:rPr kumimoji="1" lang="en-US" altLang="ja-JP" sz="1600" b="0" dirty="0"/>
              <a:t>REQUEST</a:t>
            </a:r>
            <a:r>
              <a:rPr kumimoji="1" lang="ja-JP" altLang="en-US" sz="1600" b="0"/>
              <a:t>）の開始日（</a:t>
            </a:r>
            <a:r>
              <a:rPr kumimoji="1" lang="en-US" altLang="ja-JP" sz="1600" b="0" dirty="0"/>
              <a:t>START</a:t>
            </a:r>
            <a:r>
              <a:rPr kumimoji="1" lang="ja-JP" altLang="en-US" sz="1600" b="0"/>
              <a:t>）より要員（</a:t>
            </a:r>
            <a:r>
              <a:rPr kumimoji="1" lang="en-US" altLang="ja-JP" sz="1600" b="0" dirty="0"/>
              <a:t>ENGINEER</a:t>
            </a:r>
            <a:r>
              <a:rPr kumimoji="1" lang="ja-JP" altLang="en-US" sz="1600" b="0"/>
              <a:t>）の開始可能日（</a:t>
            </a:r>
            <a:r>
              <a:rPr kumimoji="1" lang="en-US" altLang="ja-JP" sz="1600" b="0" dirty="0"/>
              <a:t>STARTABLE</a:t>
            </a:r>
            <a:r>
              <a:rPr kumimoji="1" lang="ja-JP" altLang="en-US" sz="1600" b="0"/>
              <a:t>）の方が</a:t>
            </a:r>
            <a:endParaRPr kumimoji="1" lang="en-US" altLang="ja-JP" sz="1600" b="0" dirty="0"/>
          </a:p>
          <a:p>
            <a:pPr marL="269875"/>
            <a:r>
              <a:rPr kumimoji="1" lang="ja-JP" altLang="en-US" sz="1600" b="0"/>
              <a:t>遅い場合はそもそも条件にあわないので相性値計算や登録の対象外にするなどの考慮は必要です。</a:t>
            </a:r>
            <a:endParaRPr kumimoji="1" lang="en-US" altLang="ja-JP" sz="1600" b="0" dirty="0"/>
          </a:p>
          <a:p>
            <a:pPr marL="269875"/>
            <a:r>
              <a:rPr kumimoji="1" lang="ja-JP" altLang="en-US" sz="1600" b="0"/>
              <a:t>もしくは、条件は変更になる可能性があるので、すべてのケースで相性値計算はしておいて、</a:t>
            </a:r>
            <a:endParaRPr kumimoji="1" lang="en-US" altLang="ja-JP" sz="1600" b="0" dirty="0"/>
          </a:p>
          <a:p>
            <a:pPr marL="269875"/>
            <a:r>
              <a:rPr kumimoji="1" lang="ja-JP" altLang="en-US" sz="1600" b="0"/>
              <a:t>次ページで説明する実際のマッチング検索時に開始可能日を検索条件に入れてもよいかもしれません。</a:t>
            </a:r>
            <a:endParaRPr kumimoji="1" lang="en-US" altLang="ja-JP" sz="1600" b="0" dirty="0"/>
          </a:p>
        </p:txBody>
      </p:sp>
    </p:spTree>
    <p:extLst>
      <p:ext uri="{BB962C8B-B14F-4D97-AF65-F5344CB8AC3E}">
        <p14:creationId xmlns:p14="http://schemas.microsoft.com/office/powerpoint/2010/main" val="42382716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6912768" cy="523220"/>
          </a:xfrm>
          <a:prstGeom prst="rect">
            <a:avLst/>
          </a:prstGeom>
          <a:noFill/>
        </p:spPr>
        <p:txBody>
          <a:bodyPr wrap="square" rtlCol="0">
            <a:spAutoFit/>
          </a:bodyPr>
          <a:lstStyle/>
          <a:p>
            <a:r>
              <a:rPr kumimoji="1" lang="ja-JP" altLang="en-US" sz="2800"/>
              <a:t>マッチングを実現する</a:t>
            </a:r>
            <a:r>
              <a:rPr kumimoji="1" lang="en-US" altLang="ja-JP" sz="2800" dirty="0"/>
              <a:t>SQL</a:t>
            </a:r>
            <a:r>
              <a:rPr kumimoji="1" lang="ja-JP" altLang="en-US" sz="2800"/>
              <a:t>文</a:t>
            </a:r>
            <a:r>
              <a:rPr kumimoji="1" lang="ja-JP" altLang="en-US" sz="2000" b="0"/>
              <a:t>　</a:t>
            </a:r>
            <a:r>
              <a:rPr kumimoji="1" lang="en-US" altLang="ja-JP" sz="2000" b="0" dirty="0"/>
              <a:t>※ MySQL</a:t>
            </a:r>
            <a:r>
              <a:rPr kumimoji="1" lang="ja-JP" altLang="en-US" sz="2000" b="0"/>
              <a:t>での例文</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4893647"/>
          </a:xfrm>
          <a:prstGeom prst="rect">
            <a:avLst/>
          </a:prstGeom>
          <a:noFill/>
        </p:spPr>
        <p:txBody>
          <a:bodyPr wrap="square" rtlCol="0">
            <a:spAutoFit/>
          </a:bodyPr>
          <a:lstStyle/>
          <a:p>
            <a:r>
              <a:rPr kumimoji="1" lang="en-US" altLang="ja-JP" sz="1800" b="0" dirty="0"/>
              <a:t>② </a:t>
            </a:r>
            <a:r>
              <a:rPr kumimoji="1" lang="ja-JP" altLang="en-US" sz="1800" b="0"/>
              <a:t>要員希望にあった要員名を相性値の降順で検索する</a:t>
            </a:r>
            <a:r>
              <a:rPr kumimoji="1" lang="en-US" altLang="ja-JP" sz="1800" b="0" dirty="0"/>
              <a:t>SQL</a:t>
            </a:r>
            <a:r>
              <a:rPr kumimoji="1" lang="ja-JP" altLang="en-US" sz="1800" b="0"/>
              <a:t>文</a:t>
            </a:r>
            <a:endParaRPr kumimoji="1" lang="en-US" altLang="ja-JP" sz="1800" b="0" dirty="0"/>
          </a:p>
          <a:p>
            <a:pPr lvl="1"/>
            <a:endParaRPr kumimoji="1" lang="en-US" altLang="ja-JP" sz="1800" b="0" dirty="0"/>
          </a:p>
          <a:p>
            <a:pPr lvl="1"/>
            <a:r>
              <a:rPr kumimoji="1" lang="en-US" altLang="ja-JP" sz="1600" b="0" dirty="0"/>
              <a:t>SELECT ENGINEER.NAME FROM ENGINEER, REQUEST</a:t>
            </a:r>
          </a:p>
          <a:p>
            <a:pPr lvl="1"/>
            <a:r>
              <a:rPr kumimoji="1" lang="en-US" altLang="ja-JP" sz="1600" b="0" dirty="0"/>
              <a:t>	WHERE REQUEST.START &lt;= ENGINEER.STARTABLE</a:t>
            </a:r>
          </a:p>
          <a:p>
            <a:pPr lvl="1"/>
            <a:r>
              <a:rPr kumimoji="1" lang="en-US" altLang="ja-JP" sz="1600" b="0" dirty="0"/>
              <a:t>	ORDER BY MATCH.COMPAT DESC</a:t>
            </a:r>
          </a:p>
          <a:p>
            <a:pPr lvl="1"/>
            <a:r>
              <a:rPr kumimoji="1" lang="en-US" altLang="ja-JP" sz="1600" b="0" dirty="0"/>
              <a:t>	LEFT JOIN MATCH ON ENGINEER.ID = MATCH.ENGINEER_ID</a:t>
            </a:r>
          </a:p>
          <a:p>
            <a:pPr lvl="1"/>
            <a:r>
              <a:rPr kumimoji="1" lang="en-US" altLang="ja-JP" sz="1600" b="0" dirty="0"/>
              <a:t>	LEFT JOIN REQUEST ON REQUEST.ID = MATCH.REQUEST_ID;</a:t>
            </a:r>
          </a:p>
          <a:p>
            <a:pPr lvl="1"/>
            <a:endParaRPr kumimoji="1" lang="en-US" altLang="ja-JP" sz="1600" b="0" dirty="0"/>
          </a:p>
          <a:p>
            <a:r>
              <a:rPr kumimoji="1" lang="en-US" altLang="ja-JP" sz="1800" b="0" dirty="0"/>
              <a:t>③ </a:t>
            </a:r>
            <a:r>
              <a:rPr kumimoji="1" lang="ja-JP" altLang="en-US" sz="1800" b="0"/>
              <a:t>要員希望にあった案件名と要員希望</a:t>
            </a:r>
            <a:r>
              <a:rPr kumimoji="1" lang="en-US" altLang="ja-JP" sz="1800" b="0" dirty="0"/>
              <a:t>ID</a:t>
            </a:r>
            <a:r>
              <a:rPr kumimoji="1" lang="ja-JP" altLang="en-US" sz="1800" b="0"/>
              <a:t>を相性値の降順で検索する</a:t>
            </a:r>
            <a:r>
              <a:rPr kumimoji="1" lang="en-US" altLang="ja-JP" sz="1800" b="0" dirty="0"/>
              <a:t>SQL</a:t>
            </a:r>
            <a:r>
              <a:rPr kumimoji="1" lang="ja-JP" altLang="en-US" sz="1800" b="0"/>
              <a:t>文</a:t>
            </a:r>
            <a:endParaRPr kumimoji="1" lang="en-US" altLang="ja-JP" sz="1800" b="0" dirty="0"/>
          </a:p>
          <a:p>
            <a:pPr lvl="1"/>
            <a:endParaRPr kumimoji="1" lang="en-US" altLang="ja-JP" sz="1600" b="0" dirty="0"/>
          </a:p>
          <a:p>
            <a:pPr lvl="1"/>
            <a:r>
              <a:rPr kumimoji="1" lang="en-US" altLang="ja-JP" sz="1600" b="0" dirty="0"/>
              <a:t>SELECT PROJECT.NAME, REQUEST.ID FROM PROJECT, REQUEST, ENGINEER</a:t>
            </a:r>
          </a:p>
          <a:p>
            <a:pPr lvl="1"/>
            <a:r>
              <a:rPr kumimoji="1" lang="en-US" altLang="ja-JP" sz="1600" b="0" dirty="0"/>
              <a:t>	WHERE PROJECT.ID = REQUEST.PROJECT_ID</a:t>
            </a:r>
          </a:p>
          <a:p>
            <a:pPr lvl="1"/>
            <a:r>
              <a:rPr kumimoji="1" lang="en-US" altLang="ja-JP" sz="1600" b="0" dirty="0"/>
              <a:t>	AND REQUEST.START &lt;= ENGINEER.STARTABLE</a:t>
            </a:r>
          </a:p>
          <a:p>
            <a:pPr lvl="1"/>
            <a:r>
              <a:rPr kumimoji="1" lang="en-US" altLang="ja-JP" sz="1600" b="0" dirty="0"/>
              <a:t>	ORDER BY MATCH.COMPAT DESC</a:t>
            </a:r>
          </a:p>
          <a:p>
            <a:pPr lvl="1"/>
            <a:r>
              <a:rPr kumimoji="1" lang="en-US" altLang="ja-JP" sz="1600" b="0" dirty="0"/>
              <a:t>	LEFT JOIN MATCH ON ENGINEER.ID = MATCH.ENGINEER_ID</a:t>
            </a:r>
          </a:p>
          <a:p>
            <a:pPr lvl="1"/>
            <a:r>
              <a:rPr kumimoji="1" lang="en-US" altLang="ja-JP" sz="1600" b="0" dirty="0"/>
              <a:t>	LEFT JOIN REQUEST ON REQUEST.ID = MATCH.REQUEST_ID</a:t>
            </a:r>
          </a:p>
          <a:p>
            <a:endParaRPr kumimoji="1" lang="en-US" altLang="ja-JP" sz="1800" b="0" dirty="0"/>
          </a:p>
          <a:p>
            <a:r>
              <a:rPr kumimoji="1" lang="en-US" altLang="ja-JP" sz="1600" b="0" dirty="0"/>
              <a:t>※ </a:t>
            </a:r>
            <a:r>
              <a:rPr kumimoji="1" lang="ja-JP" altLang="en-US" sz="1600" b="0"/>
              <a:t>要員希望（</a:t>
            </a:r>
            <a:r>
              <a:rPr kumimoji="1" lang="en-US" altLang="ja-JP" sz="1600" b="0" dirty="0"/>
              <a:t>REQUEST</a:t>
            </a:r>
            <a:r>
              <a:rPr kumimoji="1" lang="ja-JP" altLang="en-US" sz="1600" b="0"/>
              <a:t>）の開始日（</a:t>
            </a:r>
            <a:r>
              <a:rPr kumimoji="1" lang="en-US" altLang="ja-JP" sz="1600" b="0" dirty="0"/>
              <a:t>START</a:t>
            </a:r>
            <a:r>
              <a:rPr kumimoji="1" lang="ja-JP" altLang="en-US" sz="1600" b="0"/>
              <a:t>）より要員（</a:t>
            </a:r>
            <a:r>
              <a:rPr kumimoji="1" lang="en-US" altLang="ja-JP" sz="1600" b="0" dirty="0"/>
              <a:t>ENGINEER</a:t>
            </a:r>
            <a:r>
              <a:rPr kumimoji="1" lang="ja-JP" altLang="en-US" sz="1600" b="0"/>
              <a:t>）の開始可能日（</a:t>
            </a:r>
            <a:r>
              <a:rPr kumimoji="1" lang="en-US" altLang="ja-JP" sz="1600" b="0" dirty="0"/>
              <a:t>STARTABLE</a:t>
            </a:r>
            <a:r>
              <a:rPr kumimoji="1" lang="ja-JP" altLang="en-US" sz="1600" b="0"/>
              <a:t>）の方が</a:t>
            </a:r>
            <a:endParaRPr kumimoji="1" lang="en-US" altLang="ja-JP" sz="1600" b="0" dirty="0"/>
          </a:p>
          <a:p>
            <a:pPr marL="269875"/>
            <a:r>
              <a:rPr kumimoji="1" lang="ja-JP" altLang="en-US" sz="1600" b="0"/>
              <a:t>速い場合のみ要員はその案件の候補となりうるので、その旨検索条件に入れてあります。</a:t>
            </a:r>
            <a:endParaRPr kumimoji="1" lang="en-US" altLang="ja-JP" sz="1600" b="0" dirty="0"/>
          </a:p>
        </p:txBody>
      </p:sp>
    </p:spTree>
    <p:extLst>
      <p:ext uri="{BB962C8B-B14F-4D97-AF65-F5344CB8AC3E}">
        <p14:creationId xmlns:p14="http://schemas.microsoft.com/office/powerpoint/2010/main" val="36993303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70638279-3763-294F-92BF-038EECF1FC61}"/>
              </a:ext>
            </a:extLst>
          </p:cNvPr>
          <p:cNvSpPr/>
          <p:nvPr/>
        </p:nvSpPr>
        <p:spPr bwMode="auto">
          <a:xfrm>
            <a:off x="2252700" y="1124744"/>
            <a:ext cx="2412268" cy="43205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b="0" dirty="0">
                <a:latin typeface="メイリオ"/>
                <a:ea typeface="メイリオ"/>
                <a:cs typeface="メイリオ"/>
              </a:rPr>
              <a:t>PROJECT</a:t>
            </a:r>
            <a:endParaRPr kumimoji="1" lang="ja-JP" altLang="en-US" b="0" dirty="0">
              <a:latin typeface="メイリオ"/>
              <a:ea typeface="メイリオ"/>
              <a:cs typeface="メイリオ"/>
            </a:endParaRPr>
          </a:p>
        </p:txBody>
      </p:sp>
      <p:sp>
        <p:nvSpPr>
          <p:cNvPr id="6" name="正方形/長方形 5">
            <a:extLst>
              <a:ext uri="{FF2B5EF4-FFF2-40B4-BE49-F238E27FC236}">
                <a16:creationId xmlns:a16="http://schemas.microsoft.com/office/drawing/2014/main" id="{FE60D186-ACE7-6041-99DA-E1DB9DC41B40}"/>
              </a:ext>
            </a:extLst>
          </p:cNvPr>
          <p:cNvSpPr/>
          <p:nvPr/>
        </p:nvSpPr>
        <p:spPr bwMode="auto">
          <a:xfrm>
            <a:off x="2252700" y="1556796"/>
            <a:ext cx="2412268" cy="51845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r>
              <a:rPr kumimoji="1" lang="en-US" altLang="ja-JP" sz="1000" b="0" dirty="0">
                <a:latin typeface="メイリオ"/>
                <a:ea typeface="メイリオ"/>
                <a:cs typeface="メイリオ"/>
              </a:rPr>
              <a:t>ID: “xxx”,</a:t>
            </a:r>
          </a:p>
          <a:p>
            <a:r>
              <a:rPr kumimoji="1" lang="en-US" altLang="ja-JP" sz="1000" b="0" dirty="0">
                <a:latin typeface="メイリオ"/>
                <a:ea typeface="メイリオ"/>
                <a:cs typeface="メイリオ"/>
              </a:rPr>
              <a:t>NAME: …, </a:t>
            </a:r>
          </a:p>
          <a:p>
            <a:r>
              <a:rPr kumimoji="1" lang="en-US" altLang="ja-JP" sz="1000" b="0" dirty="0">
                <a:latin typeface="メイリオ"/>
                <a:ea typeface="メイリオ"/>
                <a:cs typeface="メイリオ"/>
              </a:rPr>
              <a:t>DESCRIBE: … , </a:t>
            </a:r>
          </a:p>
          <a:p>
            <a:r>
              <a:rPr kumimoji="1" lang="en-US" altLang="ja-JP" sz="1000" b="0" dirty="0">
                <a:latin typeface="メイリオ"/>
                <a:ea typeface="メイリオ"/>
                <a:cs typeface="メイリオ"/>
              </a:rPr>
              <a:t>REQUEST: [</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000" b="0" dirty="0">
                <a:solidFill>
                  <a:schemeClr val="accent4"/>
                </a:solidFill>
                <a:latin typeface="メイリオ"/>
                <a:ea typeface="メイリオ"/>
                <a:cs typeface="メイリオ"/>
              </a:rPr>
              <a:t>      ID: 0,</a:t>
            </a:r>
          </a:p>
          <a:p>
            <a:r>
              <a:rPr kumimoji="1" lang="ja-JP" altLang="en-US" sz="1000" b="0">
                <a:solidFill>
                  <a:schemeClr val="accent4"/>
                </a:solidFill>
                <a:latin typeface="メイリオ"/>
                <a:ea typeface="メイリオ"/>
                <a:cs typeface="メイリオ"/>
              </a:rPr>
              <a:t>　　単価</a:t>
            </a:r>
            <a:r>
              <a:rPr kumimoji="1" lang="en-US" altLang="ja-JP" sz="1000" b="0" dirty="0">
                <a:solidFill>
                  <a:schemeClr val="accent4"/>
                </a:solidFill>
                <a:latin typeface="メイリオ"/>
                <a:ea typeface="メイリオ"/>
                <a:cs typeface="メイリオ"/>
              </a:rPr>
              <a:t>: … ,</a:t>
            </a:r>
          </a:p>
          <a:p>
            <a:r>
              <a:rPr kumimoji="1" lang="ja-JP" altLang="en-US" sz="1000" b="0">
                <a:solidFill>
                  <a:schemeClr val="accent4"/>
                </a:solidFill>
                <a:latin typeface="メイリオ"/>
                <a:ea typeface="メイリオ"/>
                <a:cs typeface="メイリオ"/>
              </a:rPr>
              <a:t>　　人数</a:t>
            </a:r>
            <a:r>
              <a:rPr kumimoji="1" lang="en-US" altLang="ja-JP" sz="1000" b="0" dirty="0">
                <a:solidFill>
                  <a:schemeClr val="accent4"/>
                </a:solidFill>
                <a:latin typeface="メイリオ"/>
                <a:ea typeface="メイリオ"/>
                <a:cs typeface="メイリオ"/>
              </a:rPr>
              <a:t>: … ,</a:t>
            </a:r>
          </a:p>
          <a:p>
            <a:r>
              <a:rPr kumimoji="1" lang="en-US" altLang="ja-JP" sz="1000" b="0" dirty="0">
                <a:solidFill>
                  <a:schemeClr val="accent4"/>
                </a:solidFill>
                <a:latin typeface="メイリオ"/>
                <a:ea typeface="メイリオ"/>
                <a:cs typeface="メイリオ"/>
              </a:rPr>
              <a:t>      </a:t>
            </a:r>
            <a:r>
              <a:rPr kumimoji="1" lang="ja-JP" altLang="en-US" sz="1000" b="0">
                <a:solidFill>
                  <a:schemeClr val="accent4"/>
                </a:solidFill>
                <a:latin typeface="メイリオ"/>
                <a:ea typeface="メイリオ"/>
                <a:cs typeface="メイリオ"/>
              </a:rPr>
              <a:t>希望開始日</a:t>
            </a:r>
            <a:r>
              <a:rPr kumimoji="1" lang="en-US" altLang="ja-JP" sz="1000" b="0" dirty="0">
                <a:solidFill>
                  <a:schemeClr val="accent4"/>
                </a:solidFill>
                <a:latin typeface="メイリオ"/>
                <a:ea typeface="メイリオ"/>
                <a:cs typeface="メイリオ"/>
              </a:rPr>
              <a:t>: 2020/09/01,</a:t>
            </a:r>
          </a:p>
          <a:p>
            <a:r>
              <a:rPr kumimoji="1" lang="ja-JP" altLang="en-US" sz="1000" b="0">
                <a:solidFill>
                  <a:schemeClr val="accent4"/>
                </a:solidFill>
                <a:latin typeface="メイリオ"/>
                <a:ea typeface="メイリオ"/>
                <a:cs typeface="メイリオ"/>
              </a:rPr>
              <a:t>　　希望スキル</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“Java”,</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“C</a:t>
            </a:r>
            <a:r>
              <a:rPr kumimoji="1" lang="ja-JP" altLang="en-US" sz="1000" b="0">
                <a:solidFill>
                  <a:schemeClr val="accent4"/>
                </a:solidFill>
                <a:latin typeface="メイリオ"/>
                <a:ea typeface="メイリオ"/>
                <a:cs typeface="メイリオ"/>
              </a:rPr>
              <a:t>言語</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en-US" altLang="ja-JP" sz="1000" b="0" dirty="0">
                <a:solidFill>
                  <a:schemeClr val="accent4"/>
                </a:solidFill>
                <a:latin typeface="メイリオ"/>
                <a:ea typeface="メイリオ"/>
                <a:cs typeface="メイリオ"/>
              </a:rPr>
              <a:t>      ID: 1,</a:t>
            </a:r>
          </a:p>
          <a:p>
            <a:r>
              <a:rPr kumimoji="1" lang="ja-JP" altLang="en-US" sz="1000" b="0">
                <a:solidFill>
                  <a:schemeClr val="accent4"/>
                </a:solidFill>
                <a:latin typeface="メイリオ"/>
                <a:ea typeface="メイリオ"/>
                <a:cs typeface="メイリオ"/>
              </a:rPr>
              <a:t>　　単価</a:t>
            </a:r>
            <a:r>
              <a:rPr kumimoji="1" lang="en-US" altLang="ja-JP" sz="1000" b="0" dirty="0">
                <a:solidFill>
                  <a:schemeClr val="accent4"/>
                </a:solidFill>
                <a:latin typeface="メイリオ"/>
                <a:ea typeface="メイリオ"/>
                <a:cs typeface="メイリオ"/>
              </a:rPr>
              <a:t>: … ,</a:t>
            </a:r>
          </a:p>
          <a:p>
            <a:r>
              <a:rPr kumimoji="1" lang="ja-JP" altLang="en-US" sz="1000" b="0">
                <a:solidFill>
                  <a:schemeClr val="accent4"/>
                </a:solidFill>
                <a:latin typeface="メイリオ"/>
                <a:ea typeface="メイリオ"/>
                <a:cs typeface="メイリオ"/>
              </a:rPr>
              <a:t>　　人数</a:t>
            </a:r>
            <a:r>
              <a:rPr kumimoji="1" lang="en-US" altLang="ja-JP" sz="1000" b="0" dirty="0">
                <a:solidFill>
                  <a:schemeClr val="accent4"/>
                </a:solidFill>
                <a:latin typeface="メイリオ"/>
                <a:ea typeface="メイリオ"/>
                <a:cs typeface="メイリオ"/>
              </a:rPr>
              <a:t>: … ,</a:t>
            </a:r>
          </a:p>
          <a:p>
            <a:r>
              <a:rPr kumimoji="1" lang="en-US" altLang="ja-JP" sz="1000" b="0" dirty="0">
                <a:solidFill>
                  <a:schemeClr val="accent4"/>
                </a:solidFill>
                <a:latin typeface="メイリオ"/>
                <a:ea typeface="メイリオ"/>
                <a:cs typeface="メイリオ"/>
              </a:rPr>
              <a:t>      </a:t>
            </a:r>
            <a:r>
              <a:rPr kumimoji="1" lang="ja-JP" altLang="en-US" sz="1000" b="0">
                <a:solidFill>
                  <a:schemeClr val="accent4"/>
                </a:solidFill>
                <a:latin typeface="メイリオ"/>
                <a:ea typeface="メイリオ"/>
                <a:cs typeface="メイリオ"/>
              </a:rPr>
              <a:t>希望開始日</a:t>
            </a:r>
            <a:r>
              <a:rPr kumimoji="1" lang="en-US" altLang="ja-JP" sz="1000" b="0" dirty="0">
                <a:solidFill>
                  <a:schemeClr val="accent4"/>
                </a:solidFill>
                <a:latin typeface="メイリオ"/>
                <a:ea typeface="メイリオ"/>
                <a:cs typeface="メイリオ"/>
              </a:rPr>
              <a:t>: 2020/08/01,</a:t>
            </a:r>
          </a:p>
          <a:p>
            <a:r>
              <a:rPr kumimoji="1" lang="ja-JP" altLang="en-US" sz="1000" b="0">
                <a:solidFill>
                  <a:schemeClr val="accent4"/>
                </a:solidFill>
                <a:latin typeface="メイリオ"/>
                <a:ea typeface="メイリオ"/>
                <a:cs typeface="メイリオ"/>
              </a:rPr>
              <a:t>　　希望スキル</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“Linux”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en-US" altLang="ja-JP" sz="1000" b="0" dirty="0">
                <a:solidFill>
                  <a:schemeClr val="accent4"/>
                </a:solidFill>
                <a:latin typeface="メイリオ"/>
                <a:ea typeface="メイリオ"/>
                <a:cs typeface="メイリオ"/>
              </a:rPr>
              <a:t>      ID: 2,</a:t>
            </a:r>
          </a:p>
          <a:p>
            <a:r>
              <a:rPr kumimoji="1" lang="ja-JP" altLang="en-US" sz="1000" b="0">
                <a:solidFill>
                  <a:schemeClr val="accent4"/>
                </a:solidFill>
                <a:latin typeface="メイリオ"/>
                <a:ea typeface="メイリオ"/>
                <a:cs typeface="メイリオ"/>
              </a:rPr>
              <a:t>　　単価</a:t>
            </a:r>
            <a:r>
              <a:rPr kumimoji="1" lang="en-US" altLang="ja-JP" sz="1000" b="0" dirty="0">
                <a:solidFill>
                  <a:schemeClr val="accent4"/>
                </a:solidFill>
                <a:latin typeface="メイリオ"/>
                <a:ea typeface="メイリオ"/>
                <a:cs typeface="メイリオ"/>
              </a:rPr>
              <a:t>: … ,</a:t>
            </a:r>
          </a:p>
          <a:p>
            <a:r>
              <a:rPr kumimoji="1" lang="ja-JP" altLang="en-US" sz="1000" b="0">
                <a:solidFill>
                  <a:schemeClr val="accent4"/>
                </a:solidFill>
                <a:latin typeface="メイリオ"/>
                <a:ea typeface="メイリオ"/>
                <a:cs typeface="メイリオ"/>
              </a:rPr>
              <a:t>　　人数</a:t>
            </a:r>
            <a:r>
              <a:rPr kumimoji="1" lang="en-US" altLang="ja-JP" sz="1000" b="0" dirty="0">
                <a:solidFill>
                  <a:schemeClr val="accent4"/>
                </a:solidFill>
                <a:latin typeface="メイリオ"/>
                <a:ea typeface="メイリオ"/>
                <a:cs typeface="メイリオ"/>
              </a:rPr>
              <a:t>: … ,</a:t>
            </a:r>
          </a:p>
          <a:p>
            <a:r>
              <a:rPr kumimoji="1" lang="en-US" altLang="ja-JP" sz="1000" b="0" dirty="0">
                <a:solidFill>
                  <a:schemeClr val="accent4"/>
                </a:solidFill>
                <a:latin typeface="メイリオ"/>
                <a:ea typeface="メイリオ"/>
                <a:cs typeface="メイリオ"/>
              </a:rPr>
              <a:t>      </a:t>
            </a:r>
            <a:r>
              <a:rPr kumimoji="1" lang="ja-JP" altLang="en-US" sz="1000" b="0">
                <a:solidFill>
                  <a:schemeClr val="accent4"/>
                </a:solidFill>
                <a:latin typeface="メイリオ"/>
                <a:ea typeface="メイリオ"/>
                <a:cs typeface="メイリオ"/>
              </a:rPr>
              <a:t>希望開始日</a:t>
            </a:r>
            <a:r>
              <a:rPr kumimoji="1" lang="en-US" altLang="ja-JP" sz="1000" b="0" dirty="0">
                <a:solidFill>
                  <a:schemeClr val="accent4"/>
                </a:solidFill>
                <a:latin typeface="メイリオ"/>
                <a:ea typeface="メイリオ"/>
                <a:cs typeface="メイリオ"/>
              </a:rPr>
              <a:t>: 2020/09/01,</a:t>
            </a:r>
          </a:p>
          <a:p>
            <a:r>
              <a:rPr kumimoji="1" lang="ja-JP" altLang="en-US" sz="1000" b="0">
                <a:solidFill>
                  <a:schemeClr val="accent4"/>
                </a:solidFill>
                <a:latin typeface="メイリオ"/>
                <a:ea typeface="メイリオ"/>
                <a:cs typeface="メイリオ"/>
              </a:rPr>
              <a:t>　　希望スキル</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“Python”,</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r>
              <a:rPr kumimoji="1" lang="ja-JP" altLang="en-US" sz="1000" b="0">
                <a:solidFill>
                  <a:schemeClr val="accent4"/>
                </a:solidFill>
                <a:latin typeface="メイリオ"/>
                <a:ea typeface="メイリオ"/>
                <a:cs typeface="メイリオ"/>
              </a:rPr>
              <a:t>機械学習</a:t>
            </a:r>
            <a:r>
              <a:rPr kumimoji="1" lang="en-US" altLang="ja-JP" sz="1000" b="0" dirty="0">
                <a:solidFill>
                  <a:schemeClr val="accent4"/>
                </a:solidFill>
                <a:latin typeface="メイリオ"/>
                <a:ea typeface="メイリオ"/>
                <a:cs typeface="メイリオ"/>
              </a:rPr>
              <a:t>” </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ja-JP" altLang="en-US" sz="1000" b="0">
                <a:solidFill>
                  <a:schemeClr val="accent4"/>
                </a:solidFill>
                <a:latin typeface="メイリオ"/>
                <a:ea typeface="メイリオ"/>
                <a:cs typeface="メイリオ"/>
              </a:rPr>
              <a:t>　</a:t>
            </a:r>
            <a:r>
              <a:rPr kumimoji="1" lang="en-US" altLang="ja-JP" sz="1000" b="0" dirty="0">
                <a:solidFill>
                  <a:schemeClr val="accent4"/>
                </a:solidFill>
                <a:latin typeface="メイリオ"/>
                <a:ea typeface="メイリオ"/>
                <a:cs typeface="メイリオ"/>
              </a:rPr>
              <a:t>}</a:t>
            </a:r>
          </a:p>
          <a:p>
            <a:r>
              <a:rPr kumimoji="1" lang="en-US" altLang="ja-JP" sz="1000" b="0" dirty="0">
                <a:latin typeface="メイリオ"/>
                <a:ea typeface="メイリオ"/>
                <a:cs typeface="メイリオ"/>
              </a:rPr>
              <a:t>],</a:t>
            </a:r>
          </a:p>
        </p:txBody>
      </p:sp>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9541060" cy="523220"/>
          </a:xfrm>
          <a:prstGeom prst="rect">
            <a:avLst/>
          </a:prstGeom>
          <a:noFill/>
        </p:spPr>
        <p:txBody>
          <a:bodyPr wrap="square" rtlCol="0">
            <a:spAutoFit/>
          </a:bodyPr>
          <a:lstStyle/>
          <a:p>
            <a:r>
              <a:rPr kumimoji="1" lang="ja-JP" altLang="en-US" sz="2800"/>
              <a:t>マッチングを実現する</a:t>
            </a:r>
            <a:r>
              <a:rPr kumimoji="1" lang="en-US" altLang="ja-JP" sz="2800" dirty="0"/>
              <a:t>NoSQL</a:t>
            </a:r>
            <a:r>
              <a:rPr kumimoji="1" lang="ja-JP" altLang="en-US" sz="2800"/>
              <a:t>でのデータモデル</a:t>
            </a:r>
          </a:p>
        </p:txBody>
      </p:sp>
      <p:sp>
        <p:nvSpPr>
          <p:cNvPr id="11" name="正方形/長方形 10">
            <a:extLst>
              <a:ext uri="{FF2B5EF4-FFF2-40B4-BE49-F238E27FC236}">
                <a16:creationId xmlns:a16="http://schemas.microsoft.com/office/drawing/2014/main" id="{70EAEFB5-A245-884B-9654-65DA4B83F390}"/>
              </a:ext>
            </a:extLst>
          </p:cNvPr>
          <p:cNvSpPr/>
          <p:nvPr/>
        </p:nvSpPr>
        <p:spPr bwMode="auto">
          <a:xfrm>
            <a:off x="5709084" y="1124744"/>
            <a:ext cx="2412268" cy="43205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en-US" altLang="ja-JP" b="0" dirty="0">
                <a:latin typeface="メイリオ"/>
                <a:ea typeface="メイリオ"/>
                <a:cs typeface="メイリオ"/>
              </a:rPr>
              <a:t>ENGINEER</a:t>
            </a:r>
            <a:endParaRPr kumimoji="1" lang="ja-JP" altLang="en-US" b="0" dirty="0">
              <a:latin typeface="メイリオ"/>
              <a:ea typeface="メイリオ"/>
              <a:cs typeface="メイリオ"/>
            </a:endParaRPr>
          </a:p>
        </p:txBody>
      </p:sp>
      <p:sp>
        <p:nvSpPr>
          <p:cNvPr id="12" name="正方形/長方形 11">
            <a:extLst>
              <a:ext uri="{FF2B5EF4-FFF2-40B4-BE49-F238E27FC236}">
                <a16:creationId xmlns:a16="http://schemas.microsoft.com/office/drawing/2014/main" id="{914B3E78-3F27-7F4B-BD4E-825B84ABE9BC}"/>
              </a:ext>
            </a:extLst>
          </p:cNvPr>
          <p:cNvSpPr/>
          <p:nvPr/>
        </p:nvSpPr>
        <p:spPr bwMode="auto">
          <a:xfrm>
            <a:off x="5709084" y="1556794"/>
            <a:ext cx="2412268" cy="518457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r>
              <a:rPr kumimoji="1" lang="ja-JP" altLang="en-US" sz="1050" b="0">
                <a:latin typeface="メイリオ"/>
                <a:ea typeface="メイリオ"/>
                <a:cs typeface="メイリオ"/>
              </a:rPr>
              <a:t>氏名</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ユーザ</a:t>
            </a:r>
            <a:r>
              <a:rPr kumimoji="1" lang="en-US" altLang="ja-JP" sz="1050" b="0" dirty="0">
                <a:latin typeface="メイリオ"/>
                <a:ea typeface="メイリオ"/>
                <a:cs typeface="メイリオ"/>
              </a:rPr>
              <a:t>ID (</a:t>
            </a:r>
            <a:r>
              <a:rPr kumimoji="1" lang="ja-JP" altLang="en-US" sz="1050" b="0">
                <a:latin typeface="メイリオ"/>
                <a:ea typeface="メイリオ"/>
                <a:cs typeface="メイリオ"/>
              </a:rPr>
              <a:t>管理者</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年齢</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性別</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住所</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履歴書</a:t>
            </a:r>
            <a:r>
              <a:rPr kumimoji="1" lang="en-US" altLang="ja-JP" sz="1050" b="0" dirty="0">
                <a:latin typeface="メイリオ"/>
                <a:ea typeface="メイリオ"/>
                <a:cs typeface="メイリオ"/>
              </a:rPr>
              <a:t>: …,</a:t>
            </a:r>
          </a:p>
          <a:p>
            <a:r>
              <a:rPr kumimoji="1" lang="ja-JP" altLang="en-US" sz="1050" b="0">
                <a:latin typeface="メイリオ"/>
                <a:ea typeface="メイリオ"/>
                <a:cs typeface="メイリオ"/>
              </a:rPr>
              <a:t>開始可能日</a:t>
            </a:r>
            <a:r>
              <a:rPr kumimoji="1" lang="en-US" altLang="ja-JP" sz="1050" b="0" dirty="0">
                <a:latin typeface="メイリオ"/>
                <a:ea typeface="メイリオ"/>
                <a:cs typeface="メイリオ"/>
              </a:rPr>
              <a:t>: 2020/09/1</a:t>
            </a:r>
          </a:p>
          <a:p>
            <a:r>
              <a:rPr kumimoji="1" lang="ja-JP" altLang="en-US" sz="1050" b="0">
                <a:latin typeface="メイリオ"/>
                <a:ea typeface="メイリオ"/>
                <a:cs typeface="メイリオ"/>
              </a:rPr>
              <a:t>スキル</a:t>
            </a:r>
            <a:r>
              <a:rPr kumimoji="1" lang="en-US" altLang="ja-JP" sz="1050" b="0" dirty="0">
                <a:latin typeface="メイリオ"/>
                <a:ea typeface="メイリオ"/>
                <a:cs typeface="メイリオ"/>
              </a:rPr>
              <a:t>: [</a:t>
            </a:r>
          </a:p>
          <a:p>
            <a:r>
              <a:rPr kumimoji="1" lang="en-US" altLang="ja-JP" sz="1050" b="0" dirty="0">
                <a:latin typeface="メイリオ"/>
                <a:ea typeface="メイリオ"/>
                <a:cs typeface="メイリオ"/>
              </a:rPr>
              <a:t>  “Java”,</a:t>
            </a:r>
          </a:p>
          <a:p>
            <a:r>
              <a:rPr kumimoji="1" lang="en-US" altLang="ja-JP" sz="1050" b="0" dirty="0">
                <a:latin typeface="メイリオ"/>
                <a:ea typeface="メイリオ"/>
                <a:cs typeface="メイリオ"/>
              </a:rPr>
              <a:t>  “C</a:t>
            </a:r>
            <a:r>
              <a:rPr kumimoji="1" lang="ja-JP" altLang="en-US" sz="1050" b="0">
                <a:latin typeface="メイリオ"/>
                <a:ea typeface="メイリオ"/>
                <a:cs typeface="メイリオ"/>
              </a:rPr>
              <a:t>言語</a:t>
            </a:r>
            <a:r>
              <a:rPr kumimoji="1" lang="en-US" altLang="ja-JP" sz="1050" b="0" dirty="0">
                <a:latin typeface="メイリオ"/>
                <a:ea typeface="メイリオ"/>
                <a:cs typeface="メイリオ"/>
              </a:rPr>
              <a:t>”,</a:t>
            </a:r>
          </a:p>
          <a:p>
            <a:r>
              <a:rPr kumimoji="1" lang="en-US" altLang="ja-JP" sz="1050" b="0" dirty="0">
                <a:latin typeface="メイリオ"/>
                <a:ea typeface="メイリオ"/>
                <a:cs typeface="メイリオ"/>
              </a:rPr>
              <a:t>],</a:t>
            </a:r>
          </a:p>
          <a:p>
            <a:r>
              <a:rPr kumimoji="1" lang="ja-JP" altLang="en-US" sz="1050" b="0">
                <a:latin typeface="メイリオ"/>
                <a:ea typeface="メイリオ"/>
                <a:cs typeface="メイリオ"/>
              </a:rPr>
              <a:t>相性</a:t>
            </a:r>
            <a:r>
              <a:rPr kumimoji="1" lang="en-US" altLang="ja-JP" sz="1050" b="0" dirty="0">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PROJECT_ID: “xxx”,</a:t>
            </a:r>
          </a:p>
          <a:p>
            <a:r>
              <a:rPr kumimoji="1" lang="en-US" altLang="ja-JP" sz="1050" b="0" dirty="0">
                <a:solidFill>
                  <a:schemeClr val="accent4"/>
                </a:solidFill>
                <a:latin typeface="メイリオ"/>
                <a:ea typeface="メイリオ"/>
                <a:cs typeface="メイリオ"/>
              </a:rPr>
              <a:t>    REQUEST_ID: 0,</a:t>
            </a:r>
          </a:p>
          <a:p>
            <a:r>
              <a:rPr kumimoji="1" lang="en-US" altLang="ja-JP" sz="1050" b="0" dirty="0">
                <a:solidFill>
                  <a:schemeClr val="accent4"/>
                </a:solidFill>
                <a:latin typeface="メイリオ"/>
                <a:ea typeface="メイリオ"/>
                <a:cs typeface="メイリオ"/>
              </a:rPr>
              <a:t>    CONPAT: 0.8</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PROJECT_ID: “xxx”,</a:t>
            </a:r>
          </a:p>
          <a:p>
            <a:r>
              <a:rPr kumimoji="1" lang="en-US" altLang="ja-JP" sz="1050" b="0" dirty="0">
                <a:solidFill>
                  <a:schemeClr val="accent4"/>
                </a:solidFill>
                <a:latin typeface="メイリオ"/>
                <a:ea typeface="メイリオ"/>
                <a:cs typeface="メイリオ"/>
              </a:rPr>
              <a:t>    REQUEST_ID: 0,</a:t>
            </a:r>
          </a:p>
          <a:p>
            <a:r>
              <a:rPr kumimoji="1" lang="en-US" altLang="ja-JP" sz="1050" b="0" dirty="0">
                <a:solidFill>
                  <a:schemeClr val="accent4"/>
                </a:solidFill>
                <a:latin typeface="メイリオ"/>
                <a:ea typeface="メイリオ"/>
                <a:cs typeface="メイリオ"/>
              </a:rPr>
              <a:t>    CONPAT: 0.1</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PROJECT_ID: “xxx”,</a:t>
            </a:r>
          </a:p>
          <a:p>
            <a:r>
              <a:rPr kumimoji="1" lang="en-US" altLang="ja-JP" sz="1050" b="0" dirty="0">
                <a:solidFill>
                  <a:schemeClr val="accent4"/>
                </a:solidFill>
                <a:latin typeface="メイリオ"/>
                <a:ea typeface="メイリオ"/>
                <a:cs typeface="メイリオ"/>
              </a:rPr>
              <a:t>    REQUEST_ID: 0,</a:t>
            </a:r>
          </a:p>
          <a:p>
            <a:r>
              <a:rPr kumimoji="1" lang="en-US" altLang="ja-JP" sz="1050" b="0" dirty="0">
                <a:solidFill>
                  <a:schemeClr val="accent4"/>
                </a:solidFill>
                <a:latin typeface="メイリオ"/>
                <a:ea typeface="メイリオ"/>
                <a:cs typeface="メイリオ"/>
              </a:rPr>
              <a:t>    CONPAT: 0.5</a:t>
            </a:r>
          </a:p>
          <a:p>
            <a:r>
              <a:rPr kumimoji="1" lang="en-US" altLang="ja-JP" sz="1050" b="0" dirty="0">
                <a:solidFill>
                  <a:schemeClr val="accent4"/>
                </a:solidFill>
                <a:latin typeface="メイリオ"/>
                <a:ea typeface="メイリオ"/>
                <a:cs typeface="メイリオ"/>
              </a:rPr>
              <a:t>  },</a:t>
            </a:r>
          </a:p>
          <a:p>
            <a:r>
              <a:rPr kumimoji="1" lang="en-US" altLang="ja-JP" sz="1050" b="0" dirty="0">
                <a:solidFill>
                  <a:schemeClr val="accent4"/>
                </a:solidFill>
                <a:latin typeface="メイリオ"/>
                <a:ea typeface="メイリオ"/>
                <a:cs typeface="メイリオ"/>
              </a:rPr>
              <a:t>  …</a:t>
            </a:r>
          </a:p>
          <a:p>
            <a:r>
              <a:rPr kumimoji="1" lang="en-US" altLang="ja-JP" sz="1050" b="0" dirty="0">
                <a:latin typeface="メイリオ"/>
                <a:ea typeface="メイリオ"/>
                <a:cs typeface="メイリオ"/>
              </a:rPr>
              <a:t>]</a:t>
            </a:r>
          </a:p>
        </p:txBody>
      </p:sp>
      <p:cxnSp>
        <p:nvCxnSpPr>
          <p:cNvPr id="13" name="カギ線コネクタ 12">
            <a:extLst>
              <a:ext uri="{FF2B5EF4-FFF2-40B4-BE49-F238E27FC236}">
                <a16:creationId xmlns:a16="http://schemas.microsoft.com/office/drawing/2014/main" id="{03D77A68-28E9-C044-B8D2-F6F6F490D3C3}"/>
              </a:ext>
            </a:extLst>
          </p:cNvPr>
          <p:cNvCxnSpPr>
            <a:cxnSpLocks/>
            <a:stCxn id="6" idx="3"/>
            <a:endCxn id="12" idx="1"/>
          </p:cNvCxnSpPr>
          <p:nvPr/>
        </p:nvCxnSpPr>
        <p:spPr bwMode="auto">
          <a:xfrm flipV="1">
            <a:off x="4664968" y="4149080"/>
            <a:ext cx="1044116" cy="2"/>
          </a:xfrm>
          <a:prstGeom prst="bentConnector3">
            <a:avLst/>
          </a:prstGeom>
          <a:solidFill>
            <a:schemeClr val="accent1"/>
          </a:solidFill>
          <a:ln w="9525" cap="flat" cmpd="sng" algn="ctr">
            <a:solidFill>
              <a:schemeClr val="tx1"/>
            </a:solidFill>
            <a:prstDash val="solid"/>
            <a:round/>
            <a:headEnd type="none" w="med" len="med"/>
            <a:tailEnd type="none" w="lg" len="lg"/>
          </a:ln>
          <a:effectLst/>
        </p:spPr>
      </p:cxnSp>
      <p:sp>
        <p:nvSpPr>
          <p:cNvPr id="7" name="左中かっこ 6">
            <a:extLst>
              <a:ext uri="{FF2B5EF4-FFF2-40B4-BE49-F238E27FC236}">
                <a16:creationId xmlns:a16="http://schemas.microsoft.com/office/drawing/2014/main" id="{1841A432-C60F-334A-9E2C-FD00E0CBB553}"/>
              </a:ext>
            </a:extLst>
          </p:cNvPr>
          <p:cNvSpPr/>
          <p:nvPr/>
        </p:nvSpPr>
        <p:spPr bwMode="auto">
          <a:xfrm flipH="1">
            <a:off x="7185248" y="3753036"/>
            <a:ext cx="396044" cy="2556279"/>
          </a:xfrm>
          <a:prstGeom prst="leftBrace">
            <a:avLst>
              <a:gd name="adj1" fmla="val 60807"/>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1" i="0" u="none" strike="noStrike" cap="none" normalizeH="0" baseline="0">
              <a:ln>
                <a:noFill/>
              </a:ln>
              <a:solidFill>
                <a:schemeClr val="tx1"/>
              </a:solidFill>
              <a:effectLst/>
              <a:latin typeface="Arial" charset="0"/>
              <a:ea typeface="ＭＳ Ｐゴシック" pitchFamily="50" charset="-128"/>
            </a:endParaRPr>
          </a:p>
        </p:txBody>
      </p:sp>
      <p:sp>
        <p:nvSpPr>
          <p:cNvPr id="8" name="テキスト ボックス 7">
            <a:extLst>
              <a:ext uri="{FF2B5EF4-FFF2-40B4-BE49-F238E27FC236}">
                <a16:creationId xmlns:a16="http://schemas.microsoft.com/office/drawing/2014/main" id="{440B83FD-AB91-234C-845E-9B692FE73697}"/>
              </a:ext>
            </a:extLst>
          </p:cNvPr>
          <p:cNvSpPr txBox="1"/>
          <p:nvPr/>
        </p:nvSpPr>
        <p:spPr>
          <a:xfrm>
            <a:off x="7442368" y="5207722"/>
            <a:ext cx="2335168" cy="738664"/>
          </a:xfrm>
          <a:prstGeom prst="rect">
            <a:avLst/>
          </a:prstGeom>
          <a:solidFill>
            <a:schemeClr val="bg1"/>
          </a:solidFill>
        </p:spPr>
        <p:txBody>
          <a:bodyPr wrap="square" rtlCol="0">
            <a:spAutoFit/>
          </a:bodyPr>
          <a:lstStyle/>
          <a:p>
            <a:r>
              <a:rPr kumimoji="1" lang="ja-JP" altLang="en-US" b="0"/>
              <a:t>プロジェクトの要員希望分の相性値をフィールドとして</a:t>
            </a:r>
            <a:br>
              <a:rPr kumimoji="1" lang="en-US" altLang="ja-JP" b="0" dirty="0"/>
            </a:br>
            <a:r>
              <a:rPr kumimoji="1" lang="ja-JP" altLang="en-US" b="0"/>
              <a:t>追加します。</a:t>
            </a:r>
          </a:p>
        </p:txBody>
      </p:sp>
      <p:sp>
        <p:nvSpPr>
          <p:cNvPr id="15" name="左中かっこ 14">
            <a:extLst>
              <a:ext uri="{FF2B5EF4-FFF2-40B4-BE49-F238E27FC236}">
                <a16:creationId xmlns:a16="http://schemas.microsoft.com/office/drawing/2014/main" id="{CEC75DC0-AE44-5449-997F-22C26754B2CC}"/>
              </a:ext>
            </a:extLst>
          </p:cNvPr>
          <p:cNvSpPr/>
          <p:nvPr/>
        </p:nvSpPr>
        <p:spPr bwMode="auto">
          <a:xfrm>
            <a:off x="1774032" y="2312877"/>
            <a:ext cx="396044" cy="4150326"/>
          </a:xfrm>
          <a:prstGeom prst="leftBrace">
            <a:avLst>
              <a:gd name="adj1" fmla="val 60807"/>
              <a:gd name="adj2" fmla="val 50000"/>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ja-JP" altLang="en-US" sz="1400" b="1" i="0" u="none" strike="noStrike" cap="none" normalizeH="0" baseline="0">
              <a:ln>
                <a:noFill/>
              </a:ln>
              <a:solidFill>
                <a:schemeClr val="tx1"/>
              </a:solidFill>
              <a:effectLst/>
              <a:latin typeface="Arial" charset="0"/>
              <a:ea typeface="ＭＳ Ｐゴシック" pitchFamily="50" charset="-128"/>
            </a:endParaRPr>
          </a:p>
        </p:txBody>
      </p:sp>
      <p:sp>
        <p:nvSpPr>
          <p:cNvPr id="16" name="テキスト ボックス 15">
            <a:extLst>
              <a:ext uri="{FF2B5EF4-FFF2-40B4-BE49-F238E27FC236}">
                <a16:creationId xmlns:a16="http://schemas.microsoft.com/office/drawing/2014/main" id="{6AF41339-D77E-EA47-9E51-517AC7DEC9B9}"/>
              </a:ext>
            </a:extLst>
          </p:cNvPr>
          <p:cNvSpPr txBox="1"/>
          <p:nvPr/>
        </p:nvSpPr>
        <p:spPr>
          <a:xfrm>
            <a:off x="320620" y="3662444"/>
            <a:ext cx="1824068" cy="738664"/>
          </a:xfrm>
          <a:prstGeom prst="rect">
            <a:avLst/>
          </a:prstGeom>
          <a:noFill/>
        </p:spPr>
        <p:txBody>
          <a:bodyPr wrap="square" rtlCol="0">
            <a:spAutoFit/>
          </a:bodyPr>
          <a:lstStyle/>
          <a:p>
            <a:r>
              <a:rPr kumimoji="1" lang="ja-JP" altLang="en-US" b="0"/>
              <a:t>このプロジェクトでは</a:t>
            </a:r>
            <a:endParaRPr kumimoji="1" lang="en-US" altLang="ja-JP" b="0" dirty="0"/>
          </a:p>
          <a:p>
            <a:r>
              <a:rPr kumimoji="1" lang="en-US" altLang="ja-JP" b="0" dirty="0"/>
              <a:t>3</a:t>
            </a:r>
            <a:r>
              <a:rPr kumimoji="1" lang="ja-JP" altLang="en-US" b="0"/>
              <a:t>つの要員希望が</a:t>
            </a:r>
            <a:endParaRPr kumimoji="1" lang="en-US" altLang="ja-JP" b="0" dirty="0"/>
          </a:p>
          <a:p>
            <a:r>
              <a:rPr kumimoji="1" lang="ja-JP" altLang="en-US" b="0"/>
              <a:t>登録されています</a:t>
            </a:r>
          </a:p>
        </p:txBody>
      </p:sp>
      <p:sp>
        <p:nvSpPr>
          <p:cNvPr id="17" name="テキスト ボックス 16">
            <a:extLst>
              <a:ext uri="{FF2B5EF4-FFF2-40B4-BE49-F238E27FC236}">
                <a16:creationId xmlns:a16="http://schemas.microsoft.com/office/drawing/2014/main" id="{56625FD3-57C7-9047-AF70-AABE165B4EDE}"/>
              </a:ext>
            </a:extLst>
          </p:cNvPr>
          <p:cNvSpPr txBox="1"/>
          <p:nvPr/>
        </p:nvSpPr>
        <p:spPr>
          <a:xfrm>
            <a:off x="128464" y="512676"/>
            <a:ext cx="9668932" cy="523220"/>
          </a:xfrm>
          <a:prstGeom prst="rect">
            <a:avLst/>
          </a:prstGeom>
          <a:noFill/>
        </p:spPr>
        <p:txBody>
          <a:bodyPr wrap="square" rtlCol="0">
            <a:spAutoFit/>
          </a:bodyPr>
          <a:lstStyle/>
          <a:p>
            <a:r>
              <a:rPr kumimoji="1" lang="en-US" altLang="ja-JP" b="0" dirty="0"/>
              <a:t>NoSQL</a:t>
            </a:r>
            <a:r>
              <a:rPr kumimoji="1" lang="ja-JP" altLang="en-US" b="0"/>
              <a:t>でマッチングを実現するには案件（</a:t>
            </a:r>
            <a:r>
              <a:rPr kumimoji="1" lang="en-US" altLang="ja-JP" b="0" dirty="0"/>
              <a:t>PROJECT</a:t>
            </a:r>
            <a:r>
              <a:rPr kumimoji="1" lang="ja-JP" altLang="en-US" b="0"/>
              <a:t>）と要員（</a:t>
            </a:r>
            <a:r>
              <a:rPr kumimoji="1" lang="en-US" altLang="ja-JP" b="0" dirty="0"/>
              <a:t>ENGINEER</a:t>
            </a:r>
            <a:r>
              <a:rPr kumimoji="1" lang="ja-JP" altLang="en-US" b="0"/>
              <a:t>）に対応する数の相性値をフィールドとしてセット</a:t>
            </a:r>
            <a:br>
              <a:rPr kumimoji="1" lang="en-US" altLang="ja-JP" b="0" dirty="0"/>
            </a:br>
            <a:r>
              <a:rPr kumimoji="1" lang="ja-JP" altLang="en-US" b="0"/>
              <a:t>する必要があります。しかし要員数は多い（例えば</a:t>
            </a:r>
            <a:r>
              <a:rPr kumimoji="1" lang="en-US" altLang="ja-JP" b="0" dirty="0"/>
              <a:t>100</a:t>
            </a:r>
            <a:r>
              <a:rPr kumimoji="1" lang="ja-JP" altLang="en-US" b="0"/>
              <a:t>名）ので要員希望すべてに</a:t>
            </a:r>
            <a:r>
              <a:rPr kumimoji="1" lang="en-US" altLang="ja-JP" b="0" dirty="0"/>
              <a:t>100</a:t>
            </a:r>
            <a:r>
              <a:rPr kumimoji="1" lang="ja-JP" altLang="en-US" b="0"/>
              <a:t>名分の相性値をセットするのは困難。</a:t>
            </a:r>
          </a:p>
        </p:txBody>
      </p:sp>
    </p:spTree>
    <p:extLst>
      <p:ext uri="{BB962C8B-B14F-4D97-AF65-F5344CB8AC3E}">
        <p14:creationId xmlns:p14="http://schemas.microsoft.com/office/powerpoint/2010/main" val="271292853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8820980" cy="523220"/>
          </a:xfrm>
          <a:prstGeom prst="rect">
            <a:avLst/>
          </a:prstGeom>
          <a:noFill/>
        </p:spPr>
        <p:txBody>
          <a:bodyPr wrap="square" rtlCol="0">
            <a:spAutoFit/>
          </a:bodyPr>
          <a:lstStyle/>
          <a:p>
            <a:r>
              <a:rPr kumimoji="1" lang="ja-JP" altLang="en-US" sz="2800"/>
              <a:t>マッチングを実現する検索プログラム</a:t>
            </a:r>
            <a:r>
              <a:rPr kumimoji="1" lang="en-US" altLang="ja-JP" sz="2800" dirty="0"/>
              <a:t> </a:t>
            </a:r>
            <a:r>
              <a:rPr kumimoji="1" lang="en-US" altLang="ja-JP" sz="2000" b="0" dirty="0"/>
              <a:t>※ Firestore</a:t>
            </a:r>
            <a:r>
              <a:rPr kumimoji="1" lang="ja-JP" altLang="en-US" sz="2000" b="0"/>
              <a:t>での例</a:t>
            </a:r>
            <a:endParaRPr kumimoji="1" lang="en-US" altLang="ja-JP" sz="2000" b="0" dirty="0"/>
          </a:p>
        </p:txBody>
      </p:sp>
      <p:sp>
        <p:nvSpPr>
          <p:cNvPr id="2" name="テキスト ボックス 1">
            <a:extLst>
              <a:ext uri="{FF2B5EF4-FFF2-40B4-BE49-F238E27FC236}">
                <a16:creationId xmlns:a16="http://schemas.microsoft.com/office/drawing/2014/main" id="{D1CB1058-C54D-874C-85D5-B9DC17CC87EA}"/>
              </a:ext>
            </a:extLst>
          </p:cNvPr>
          <p:cNvSpPr txBox="1"/>
          <p:nvPr/>
        </p:nvSpPr>
        <p:spPr>
          <a:xfrm>
            <a:off x="128464" y="646819"/>
            <a:ext cx="9668932" cy="3631763"/>
          </a:xfrm>
          <a:prstGeom prst="rect">
            <a:avLst/>
          </a:prstGeom>
          <a:noFill/>
        </p:spPr>
        <p:txBody>
          <a:bodyPr wrap="square" rtlCol="0">
            <a:spAutoFit/>
          </a:bodyPr>
          <a:lstStyle/>
          <a:p>
            <a:r>
              <a:rPr kumimoji="1" lang="en-US" altLang="ja-JP" sz="1800" b="0" dirty="0"/>
              <a:t>① </a:t>
            </a:r>
            <a:r>
              <a:rPr kumimoji="1" lang="ja-JP" altLang="en-US" sz="1800" b="0"/>
              <a:t>要員希望にあった要員名を相性値の降順で検索する</a:t>
            </a:r>
            <a:r>
              <a:rPr kumimoji="1" lang="en-US" altLang="ja-JP" sz="1800" b="0" dirty="0"/>
              <a:t>Dart</a:t>
            </a:r>
            <a:r>
              <a:rPr kumimoji="1" lang="ja-JP" altLang="en-US" sz="1800" b="0"/>
              <a:t>プログラム</a:t>
            </a:r>
            <a:endParaRPr kumimoji="1" lang="en-US" altLang="ja-JP" sz="1800" b="0" dirty="0"/>
          </a:p>
          <a:p>
            <a:pPr lvl="1"/>
            <a:endParaRPr kumimoji="1" lang="en-US" altLang="ja-JP" sz="1800" b="0" dirty="0"/>
          </a:p>
          <a:p>
            <a:pPr lvl="1"/>
            <a:r>
              <a:rPr kumimoji="1" lang="en-US" altLang="ja-JP" sz="1600" b="0" dirty="0"/>
              <a:t>// "engineer"</a:t>
            </a:r>
            <a:r>
              <a:rPr kumimoji="1" lang="ja-JP" altLang="en-US" sz="1600" b="0"/>
              <a:t>コレクションのクエリを取得</a:t>
            </a:r>
          </a:p>
          <a:p>
            <a:pPr lvl="1"/>
            <a:r>
              <a:rPr kumimoji="1" lang="en-US" altLang="ja-JP" sz="1600" b="0" dirty="0"/>
              <a:t>Query engineerColRef = </a:t>
            </a:r>
            <a:r>
              <a:rPr kumimoji="1" lang="en-US" altLang="ja-JP" sz="1600" b="0" dirty="0" err="1"/>
              <a:t>FirebaseFirestore.instance.collectionGroup</a:t>
            </a:r>
            <a:r>
              <a:rPr kumimoji="1" lang="en-US" altLang="ja-JP" sz="1600" b="0" dirty="0"/>
              <a:t>("engineer");</a:t>
            </a:r>
          </a:p>
          <a:p>
            <a:pPr lvl="1"/>
            <a:endParaRPr kumimoji="1" lang="en-US" altLang="ja-JP" sz="1600" b="0" dirty="0"/>
          </a:p>
          <a:p>
            <a:pPr lvl="1"/>
            <a:r>
              <a:rPr kumimoji="1" lang="en-US" altLang="ja-JP" sz="1600" b="0" dirty="0"/>
              <a:t>// "project"</a:t>
            </a:r>
            <a:r>
              <a:rPr kumimoji="1" lang="ja-JP" altLang="en-US" sz="1600" b="0"/>
              <a:t>ドキュメントの</a:t>
            </a:r>
            <a:r>
              <a:rPr kumimoji="1" lang="en-US" altLang="ja-JP" sz="1600" b="0" dirty="0"/>
              <a:t>ID(projectId)</a:t>
            </a:r>
            <a:r>
              <a:rPr kumimoji="1" lang="ja-JP" altLang="en-US" sz="1600" b="0"/>
              <a:t>と</a:t>
            </a:r>
            <a:r>
              <a:rPr kumimoji="1" lang="en-US" altLang="ja-JP" sz="1600" b="0" dirty="0"/>
              <a:t>"request"</a:t>
            </a:r>
            <a:r>
              <a:rPr kumimoji="1" lang="ja-JP" altLang="en-US" sz="1600" b="0"/>
              <a:t>配列の</a:t>
            </a:r>
            <a:r>
              <a:rPr kumimoji="1" lang="en-US" altLang="ja-JP" sz="1600" b="0" dirty="0"/>
              <a:t>ID(requestId)</a:t>
            </a:r>
            <a:r>
              <a:rPr kumimoji="1" lang="ja-JP" altLang="en-US" sz="1600" b="0"/>
              <a:t>を条件に</a:t>
            </a:r>
          </a:p>
          <a:p>
            <a:pPr lvl="1"/>
            <a:r>
              <a:rPr kumimoji="1" lang="en-US" altLang="ja-JP" sz="1600" b="0" dirty="0"/>
              <a:t>// </a:t>
            </a:r>
            <a:r>
              <a:rPr kumimoji="1" lang="ja-JP" altLang="en-US" sz="1600" b="0"/>
              <a:t>要員</a:t>
            </a:r>
            <a:r>
              <a:rPr kumimoji="1" lang="en-US" altLang="ja-JP" sz="1600" b="0" dirty="0"/>
              <a:t>(engineer)</a:t>
            </a:r>
            <a:r>
              <a:rPr kumimoji="1" lang="ja-JP" altLang="en-US" sz="1600" b="0"/>
              <a:t>のリストを相性</a:t>
            </a:r>
            <a:r>
              <a:rPr kumimoji="1" lang="en-US" altLang="ja-JP" sz="1600" b="0" dirty="0"/>
              <a:t>(</a:t>
            </a:r>
            <a:r>
              <a:rPr kumimoji="1" lang="en-US" altLang="ja-JP" sz="1600" b="0" dirty="0" err="1"/>
              <a:t>compat</a:t>
            </a:r>
            <a:r>
              <a:rPr kumimoji="1" lang="en-US" altLang="ja-JP" sz="1600" b="0" dirty="0"/>
              <a:t>)</a:t>
            </a:r>
            <a:r>
              <a:rPr kumimoji="1" lang="ja-JP" altLang="en-US" sz="1600" b="0"/>
              <a:t>の降順に並べます。</a:t>
            </a:r>
          </a:p>
          <a:p>
            <a:pPr lvl="1"/>
            <a:r>
              <a:rPr kumimoji="1" lang="en-US" altLang="ja-JP" sz="1600" b="0" dirty="0" err="1"/>
              <a:t>engineerColRef.where</a:t>
            </a:r>
            <a:r>
              <a:rPr kumimoji="1" lang="en-US" altLang="ja-JP" sz="1600" b="0" dirty="0"/>
              <a:t>("project_id",</a:t>
            </a:r>
            <a:r>
              <a:rPr kumimoji="1" lang="en-US" altLang="ja-JP" sz="1600" b="0" dirty="0" err="1"/>
              <a:t>isEqualTo:projectId</a:t>
            </a:r>
            <a:r>
              <a:rPr kumimoji="1" lang="en-US" altLang="ja-JP" sz="1600" b="0" dirty="0"/>
              <a:t>)</a:t>
            </a:r>
          </a:p>
          <a:p>
            <a:pPr lvl="1"/>
            <a:r>
              <a:rPr kumimoji="1" lang="en-US" altLang="ja-JP" sz="1600" b="0" dirty="0"/>
              <a:t>	.where("request_id",</a:t>
            </a:r>
            <a:r>
              <a:rPr kumimoji="1" lang="en-US" altLang="ja-JP" sz="1600" b="0" dirty="0" err="1"/>
              <a:t>isEqualTo:requestId</a:t>
            </a:r>
            <a:r>
              <a:rPr kumimoji="1" lang="en-US" altLang="ja-JP" sz="1600" b="0" dirty="0"/>
              <a:t>)</a:t>
            </a:r>
          </a:p>
          <a:p>
            <a:pPr lvl="1"/>
            <a:r>
              <a:rPr kumimoji="1" lang="en-US" altLang="ja-JP" sz="1600" b="0" dirty="0"/>
              <a:t>	.</a:t>
            </a:r>
            <a:r>
              <a:rPr kumimoji="1" lang="en-US" altLang="ja-JP" sz="1600" b="0" dirty="0" err="1"/>
              <a:t>orderBy</a:t>
            </a:r>
            <a:r>
              <a:rPr kumimoji="1" lang="en-US" altLang="ja-JP" sz="1600" b="0" dirty="0"/>
              <a:t>("</a:t>
            </a:r>
            <a:r>
              <a:rPr kumimoji="1" lang="en-US" altLang="ja-JP" sz="1600" b="0" dirty="0" err="1"/>
              <a:t>compat</a:t>
            </a:r>
            <a:r>
              <a:rPr kumimoji="1" lang="en-US" altLang="ja-JP" sz="1600" b="0" dirty="0"/>
              <a:t>","desc");</a:t>
            </a:r>
          </a:p>
          <a:p>
            <a:pPr lvl="1"/>
            <a:endParaRPr kumimoji="1" lang="en-US" altLang="ja-JP" sz="1600" b="0" dirty="0"/>
          </a:p>
          <a:p>
            <a:r>
              <a:rPr kumimoji="1" lang="en-US" altLang="ja-JP" sz="1800" b="0" dirty="0"/>
              <a:t>② </a:t>
            </a:r>
            <a:r>
              <a:rPr kumimoji="1" lang="ja-JP" altLang="en-US" sz="1800" b="0"/>
              <a:t>要員希望にあった案件名と要員希望</a:t>
            </a:r>
            <a:r>
              <a:rPr kumimoji="1" lang="en-US" altLang="ja-JP" sz="1800" b="0" dirty="0"/>
              <a:t>ID</a:t>
            </a:r>
            <a:r>
              <a:rPr kumimoji="1" lang="ja-JP" altLang="en-US" sz="1800" b="0"/>
              <a:t>を相性値の降順で検索する</a:t>
            </a:r>
            <a:r>
              <a:rPr kumimoji="1" lang="en-US" altLang="ja-JP" sz="1800" b="0" dirty="0"/>
              <a:t>Dart</a:t>
            </a:r>
            <a:r>
              <a:rPr kumimoji="1" lang="ja-JP" altLang="en-US" sz="1800" b="0"/>
              <a:t>プログラム</a:t>
            </a:r>
            <a:endParaRPr kumimoji="1" lang="en-US" altLang="ja-JP" sz="1800" b="0" dirty="0"/>
          </a:p>
          <a:p>
            <a:pPr lvl="1"/>
            <a:endParaRPr kumimoji="1" lang="en-US" altLang="ja-JP" sz="1600" b="0" dirty="0"/>
          </a:p>
          <a:p>
            <a:pPr lvl="1"/>
            <a:r>
              <a:rPr kumimoji="1" lang="ja-JP" altLang="en-US" sz="1600" b="0"/>
              <a:t>案件（</a:t>
            </a:r>
            <a:r>
              <a:rPr kumimoji="1" lang="en-US" altLang="ja-JP" sz="1600" b="0" dirty="0"/>
              <a:t>PROJECT</a:t>
            </a:r>
            <a:r>
              <a:rPr kumimoji="1" lang="ja-JP" altLang="en-US" sz="1600" b="0"/>
              <a:t>）に相性値フィールドを設けていないので未対応</a:t>
            </a:r>
            <a:endParaRPr kumimoji="1" lang="en-US" altLang="ja-JP" sz="1600" b="0" dirty="0"/>
          </a:p>
        </p:txBody>
      </p:sp>
    </p:spTree>
    <p:extLst>
      <p:ext uri="{BB962C8B-B14F-4D97-AF65-F5344CB8AC3E}">
        <p14:creationId xmlns:p14="http://schemas.microsoft.com/office/powerpoint/2010/main" val="2071341854"/>
      </p:ext>
    </p:extLst>
  </p:cSld>
  <p:clrMapOvr>
    <a:masterClrMapping/>
  </p:clrMapOvr>
  <p:transition/>
</p:sld>
</file>

<file path=ppt/theme/theme1.xml><?xml version="1.0" encoding="utf-8"?>
<a:theme xmlns:a="http://schemas.openxmlformats.org/drawingml/2006/main" name="Blue">
  <a:themeElements>
    <a:clrScheme name="Briscola">
      <a:dk1>
        <a:srgbClr val="000000"/>
      </a:dk1>
      <a:lt1>
        <a:srgbClr val="FFFFFF"/>
      </a:lt1>
      <a:dk2>
        <a:srgbClr val="000000"/>
      </a:dk2>
      <a:lt2>
        <a:srgbClr val="969696"/>
      </a:lt2>
      <a:accent1>
        <a:srgbClr val="FFFFFF"/>
      </a:accent1>
      <a:accent2>
        <a:srgbClr val="488437"/>
      </a:accent2>
      <a:accent3>
        <a:srgbClr val="333333"/>
      </a:accent3>
      <a:accent4>
        <a:srgbClr val="E60012"/>
      </a:accent4>
      <a:accent5>
        <a:srgbClr val="FFF100"/>
      </a:accent5>
      <a:accent6>
        <a:srgbClr val="0068B7"/>
      </a:accent6>
      <a:hlink>
        <a:srgbClr val="CCCCFF"/>
      </a:hlink>
      <a:folHlink>
        <a:srgbClr val="B2B2B2"/>
      </a:folHlink>
    </a:clrScheme>
    <a:fontScheme name="Blu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36000" tIns="36000" rIns="36000" bIns="360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200" b="0" dirty="0" smtClean="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ue 8">
        <a:dk1>
          <a:srgbClr val="000000"/>
        </a:dk1>
        <a:lt1>
          <a:srgbClr val="FFFFFF"/>
        </a:lt1>
        <a:dk2>
          <a:srgbClr val="000000"/>
        </a:dk2>
        <a:lt2>
          <a:srgbClr val="969696"/>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129964</TotalTime>
  <Words>1236</Words>
  <Application>Microsoft Macintosh PowerPoint</Application>
  <PresentationFormat>A4 210 x 297 mm</PresentationFormat>
  <Paragraphs>165</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メイリオ</vt:lpstr>
      <vt:lpstr>Arial</vt:lpstr>
      <vt:lpstr>Book Antiqua</vt:lpstr>
      <vt:lpstr>Blue</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M2M Business Strategy</dc:title>
  <dc:creator>Imaoka, Yusuke</dc:creator>
  <cp:lastModifiedBy>高城　勝信</cp:lastModifiedBy>
  <cp:revision>8764</cp:revision>
  <cp:lastPrinted>2013-06-04T05:52:42Z</cp:lastPrinted>
  <dcterms:created xsi:type="dcterms:W3CDTF">2002-01-28T04:39:01Z</dcterms:created>
  <dcterms:modified xsi:type="dcterms:W3CDTF">2020-09-12T06:06:34Z</dcterms:modified>
</cp:coreProperties>
</file>