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0" r:id="rId1"/>
  </p:sldMasterIdLst>
  <p:notesMasterIdLst>
    <p:notesMasterId r:id="rId11"/>
  </p:notesMasterIdLst>
  <p:handoutMasterIdLst>
    <p:handoutMasterId r:id="rId12"/>
  </p:handoutMasterIdLst>
  <p:sldIdLst>
    <p:sldId id="1320" r:id="rId2"/>
    <p:sldId id="1322" r:id="rId3"/>
    <p:sldId id="1321" r:id="rId4"/>
    <p:sldId id="1329" r:id="rId5"/>
    <p:sldId id="1328" r:id="rId6"/>
    <p:sldId id="1323" r:id="rId7"/>
    <p:sldId id="1325" r:id="rId8"/>
    <p:sldId id="1324" r:id="rId9"/>
    <p:sldId id="1326" r:id="rId10"/>
  </p:sldIdLst>
  <p:sldSz cx="9906000" cy="6858000" type="A4"/>
  <p:notesSz cx="7031038" cy="9875838"/>
  <p:defaultTextStyle>
    <a:defPPr>
      <a:defRPr lang="en-US"/>
    </a:defPPr>
    <a:lvl1pPr algn="l" rtl="0" fontAlgn="base">
      <a:spcBef>
        <a:spcPct val="0"/>
      </a:spcBef>
      <a:spcAft>
        <a:spcPct val="0"/>
      </a:spcAft>
      <a:defRPr sz="1400" b="1" kern="1200">
        <a:solidFill>
          <a:schemeClr val="tx1"/>
        </a:solidFill>
        <a:latin typeface="Arial" charset="0"/>
        <a:ea typeface="ＭＳ Ｐゴシック" pitchFamily="50" charset="-128"/>
        <a:cs typeface="+mn-cs"/>
      </a:defRPr>
    </a:lvl1pPr>
    <a:lvl2pPr marL="457200" algn="l" rtl="0" fontAlgn="base">
      <a:spcBef>
        <a:spcPct val="0"/>
      </a:spcBef>
      <a:spcAft>
        <a:spcPct val="0"/>
      </a:spcAft>
      <a:defRPr sz="1400" b="1" kern="1200">
        <a:solidFill>
          <a:schemeClr val="tx1"/>
        </a:solidFill>
        <a:latin typeface="Arial" charset="0"/>
        <a:ea typeface="ＭＳ Ｐゴシック" pitchFamily="50" charset="-128"/>
        <a:cs typeface="+mn-cs"/>
      </a:defRPr>
    </a:lvl2pPr>
    <a:lvl3pPr marL="914400" algn="l" rtl="0" fontAlgn="base">
      <a:spcBef>
        <a:spcPct val="0"/>
      </a:spcBef>
      <a:spcAft>
        <a:spcPct val="0"/>
      </a:spcAft>
      <a:defRPr sz="1400" b="1" kern="1200">
        <a:solidFill>
          <a:schemeClr val="tx1"/>
        </a:solidFill>
        <a:latin typeface="Arial" charset="0"/>
        <a:ea typeface="ＭＳ Ｐゴシック" pitchFamily="50" charset="-128"/>
        <a:cs typeface="+mn-cs"/>
      </a:defRPr>
    </a:lvl3pPr>
    <a:lvl4pPr marL="1371600" algn="l" rtl="0" fontAlgn="base">
      <a:spcBef>
        <a:spcPct val="0"/>
      </a:spcBef>
      <a:spcAft>
        <a:spcPct val="0"/>
      </a:spcAft>
      <a:defRPr sz="1400" b="1" kern="1200">
        <a:solidFill>
          <a:schemeClr val="tx1"/>
        </a:solidFill>
        <a:latin typeface="Arial" charset="0"/>
        <a:ea typeface="ＭＳ Ｐゴシック" pitchFamily="50" charset="-128"/>
        <a:cs typeface="+mn-cs"/>
      </a:defRPr>
    </a:lvl4pPr>
    <a:lvl5pPr marL="1828800" algn="l" rtl="0" fontAlgn="base">
      <a:spcBef>
        <a:spcPct val="0"/>
      </a:spcBef>
      <a:spcAft>
        <a:spcPct val="0"/>
      </a:spcAft>
      <a:defRPr sz="1400" b="1" kern="1200">
        <a:solidFill>
          <a:schemeClr val="tx1"/>
        </a:solidFill>
        <a:latin typeface="Arial" charset="0"/>
        <a:ea typeface="ＭＳ Ｐゴシック" pitchFamily="50" charset="-128"/>
        <a:cs typeface="+mn-cs"/>
      </a:defRPr>
    </a:lvl5pPr>
    <a:lvl6pPr marL="2286000" algn="l" defTabSz="914400" rtl="0" eaLnBrk="1" latinLnBrk="0" hangingPunct="1">
      <a:defRPr sz="1400" b="1" kern="1200">
        <a:solidFill>
          <a:schemeClr val="tx1"/>
        </a:solidFill>
        <a:latin typeface="Arial" charset="0"/>
        <a:ea typeface="ＭＳ Ｐゴシック" pitchFamily="50" charset="-128"/>
        <a:cs typeface="+mn-cs"/>
      </a:defRPr>
    </a:lvl6pPr>
    <a:lvl7pPr marL="2743200" algn="l" defTabSz="914400" rtl="0" eaLnBrk="1" latinLnBrk="0" hangingPunct="1">
      <a:defRPr sz="1400" b="1" kern="1200">
        <a:solidFill>
          <a:schemeClr val="tx1"/>
        </a:solidFill>
        <a:latin typeface="Arial" charset="0"/>
        <a:ea typeface="ＭＳ Ｐゴシック" pitchFamily="50" charset="-128"/>
        <a:cs typeface="+mn-cs"/>
      </a:defRPr>
    </a:lvl7pPr>
    <a:lvl8pPr marL="3200400" algn="l" defTabSz="914400" rtl="0" eaLnBrk="1" latinLnBrk="0" hangingPunct="1">
      <a:defRPr sz="1400" b="1" kern="1200">
        <a:solidFill>
          <a:schemeClr val="tx1"/>
        </a:solidFill>
        <a:latin typeface="Arial" charset="0"/>
        <a:ea typeface="ＭＳ Ｐゴシック" pitchFamily="50" charset="-128"/>
        <a:cs typeface="+mn-cs"/>
      </a:defRPr>
    </a:lvl8pPr>
    <a:lvl9pPr marL="3657600" algn="l" defTabSz="914400" rtl="0" eaLnBrk="1" latinLnBrk="0" hangingPunct="1">
      <a:defRPr sz="1400" b="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1661">
          <p15:clr>
            <a:srgbClr val="A4A3A4"/>
          </p15:clr>
        </p15:guide>
        <p15:guide id="2" orient="horz" pos="232">
          <p15:clr>
            <a:srgbClr val="A4A3A4"/>
          </p15:clr>
        </p15:guide>
        <p15:guide id="3" orient="horz" pos="51">
          <p15:clr>
            <a:srgbClr val="A4A3A4"/>
          </p15:clr>
        </p15:guide>
        <p15:guide id="4" pos="3755">
          <p15:clr>
            <a:srgbClr val="A4A3A4"/>
          </p15:clr>
        </p15:guide>
        <p15:guide id="5" pos="3120">
          <p15:clr>
            <a:srgbClr val="A4A3A4"/>
          </p15:clr>
        </p15:guide>
        <p15:guide id="6" pos="376">
          <p15:clr>
            <a:srgbClr val="A4A3A4"/>
          </p15:clr>
        </p15:guide>
      </p15:sldGuideLst>
    </p:ext>
    <p:ext uri="{2D200454-40CA-4A62-9FC3-DE9A4176ACB9}">
      <p15:notesGuideLst xmlns:p15="http://schemas.microsoft.com/office/powerpoint/2012/main">
        <p15:guide id="1" orient="horz" pos="3110">
          <p15:clr>
            <a:srgbClr val="A4A3A4"/>
          </p15:clr>
        </p15:guide>
        <p15:guide id="2" pos="221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3CC"/>
    <a:srgbClr val="CC0066"/>
    <a:srgbClr val="FF6600"/>
    <a:srgbClr val="E60012"/>
    <a:srgbClr val="99CCFF"/>
    <a:srgbClr val="333399"/>
    <a:srgbClr val="CCECFF"/>
    <a:srgbClr val="CCCCFF"/>
    <a:srgbClr val="FFCCFF"/>
    <a:srgbClr val="99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373" autoAdjust="0"/>
    <p:restoredTop sz="96748" autoAdjust="0"/>
  </p:normalViewPr>
  <p:slideViewPr>
    <p:cSldViewPr>
      <p:cViewPr varScale="1">
        <p:scale>
          <a:sx n="101" d="100"/>
          <a:sy n="101" d="100"/>
        </p:scale>
        <p:origin x="584" y="192"/>
      </p:cViewPr>
      <p:guideLst>
        <p:guide orient="horz" pos="1661"/>
        <p:guide orient="horz" pos="232"/>
        <p:guide orient="horz" pos="51"/>
        <p:guide pos="3755"/>
        <p:guide pos="3120"/>
        <p:guide pos="376"/>
      </p:guideLst>
    </p:cSldViewPr>
  </p:slideViewPr>
  <p:outlineViewPr>
    <p:cViewPr>
      <p:scale>
        <a:sx n="25" d="100"/>
        <a:sy n="25" d="100"/>
      </p:scale>
      <p:origin x="0" y="0"/>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71" d="100"/>
          <a:sy n="71" d="100"/>
        </p:scale>
        <p:origin x="-2544" y="-90"/>
      </p:cViewPr>
      <p:guideLst>
        <p:guide orient="horz" pos="3110"/>
        <p:guide pos="2213"/>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1971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 y="0"/>
            <a:ext cx="3045734" cy="494190"/>
          </a:xfrm>
          <a:prstGeom prst="rect">
            <a:avLst/>
          </a:prstGeom>
          <a:noFill/>
          <a:ln w="9525">
            <a:noFill/>
            <a:miter lim="800000"/>
            <a:headEnd/>
            <a:tailEnd/>
          </a:ln>
        </p:spPr>
        <p:txBody>
          <a:bodyPr vert="horz" wrap="square" lIns="19816" tIns="0" rIns="19816" bIns="0" numCol="1" anchor="t" anchorCtr="0" compatLnSpc="1">
            <a:prstTxWarp prst="textNoShape">
              <a:avLst/>
            </a:prstTxWarp>
          </a:bodyPr>
          <a:lstStyle>
            <a:lvl1pP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2051" name="Rectangle 3"/>
          <p:cNvSpPr>
            <a:spLocks noGrp="1" noChangeArrowheads="1"/>
          </p:cNvSpPr>
          <p:nvPr>
            <p:ph type="dt" idx="1"/>
          </p:nvPr>
        </p:nvSpPr>
        <p:spPr bwMode="auto">
          <a:xfrm>
            <a:off x="3985306" y="0"/>
            <a:ext cx="3045734" cy="494190"/>
          </a:xfrm>
          <a:prstGeom prst="rect">
            <a:avLst/>
          </a:prstGeom>
          <a:noFill/>
          <a:ln w="9525">
            <a:noFill/>
            <a:miter lim="800000"/>
            <a:headEnd/>
            <a:tailEnd/>
          </a:ln>
        </p:spPr>
        <p:txBody>
          <a:bodyPr vert="horz" wrap="square" lIns="19816" tIns="0" rIns="19816" bIns="0" numCol="1" anchor="t" anchorCtr="0" compatLnSpc="1">
            <a:prstTxWarp prst="textNoShape">
              <a:avLst/>
            </a:prstTxWarp>
          </a:bodyPr>
          <a:lstStyle>
            <a:lvl1pPr algn="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13316" name="Rectangle 4"/>
          <p:cNvSpPr>
            <a:spLocks noGrp="1" noRot="1" noChangeAspect="1" noChangeArrowheads="1" noTextEdit="1"/>
          </p:cNvSpPr>
          <p:nvPr>
            <p:ph type="sldImg" idx="2"/>
          </p:nvPr>
        </p:nvSpPr>
        <p:spPr bwMode="auto">
          <a:xfrm>
            <a:off x="857250" y="749300"/>
            <a:ext cx="5319713" cy="3684588"/>
          </a:xfrm>
          <a:prstGeom prst="rect">
            <a:avLst/>
          </a:prstGeom>
          <a:noFill/>
          <a:ln w="12700">
            <a:solidFill>
              <a:schemeClr val="tx1"/>
            </a:solidFill>
            <a:miter lim="800000"/>
            <a:headEnd/>
            <a:tailEnd/>
          </a:ln>
          <a:extLst>
            <a:ext uri="{909E8E84-426E-40dd-AFC4-6F175D3DCCD1}">
              <a14:hiddenFill xmlns="" xmlns:a14="http://schemas.microsoft.com/office/drawing/2010/main">
                <a:solidFill>
                  <a:srgbClr val="FFFFFF"/>
                </a:solidFill>
              </a14:hiddenFill>
            </a:ext>
          </a:extLst>
        </p:spPr>
      </p:sp>
      <p:sp>
        <p:nvSpPr>
          <p:cNvPr id="2053" name="Rectangle 5"/>
          <p:cNvSpPr>
            <a:spLocks noGrp="1" noChangeArrowheads="1"/>
          </p:cNvSpPr>
          <p:nvPr>
            <p:ph type="body" sz="quarter" idx="3"/>
          </p:nvPr>
        </p:nvSpPr>
        <p:spPr bwMode="auto">
          <a:xfrm>
            <a:off x="937916" y="4692414"/>
            <a:ext cx="5155211" cy="4441345"/>
          </a:xfrm>
          <a:prstGeom prst="rect">
            <a:avLst/>
          </a:prstGeom>
          <a:noFill/>
          <a:ln w="9525">
            <a:noFill/>
            <a:miter lim="800000"/>
            <a:headEnd/>
            <a:tailEnd/>
          </a:ln>
        </p:spPr>
        <p:txBody>
          <a:bodyPr vert="horz" wrap="square" lIns="95756" tIns="47869" rIns="95756" bIns="47869" numCol="1" anchor="t" anchorCtr="0" compatLnSpc="1">
            <a:prstTxWarp prst="textNoShape">
              <a:avLst/>
            </a:prstTxWarp>
          </a:bodyPr>
          <a:lstStyle/>
          <a:p>
            <a:pPr lvl="0"/>
            <a:r>
              <a:rPr lang="en-US" altLang="ja-JP" noProof="0"/>
              <a:t>Click to edit Master text styles</a:t>
            </a:r>
          </a:p>
          <a:p>
            <a:pPr lvl="1"/>
            <a:r>
              <a:rPr lang="en-US" altLang="ja-JP" noProof="0"/>
              <a:t>Second level</a:t>
            </a:r>
          </a:p>
          <a:p>
            <a:pPr lvl="2"/>
            <a:r>
              <a:rPr lang="en-US" altLang="ja-JP" noProof="0"/>
              <a:t>Third level</a:t>
            </a:r>
          </a:p>
          <a:p>
            <a:pPr lvl="3"/>
            <a:r>
              <a:rPr lang="en-US" altLang="ja-JP" noProof="0"/>
              <a:t>Fourth level</a:t>
            </a:r>
          </a:p>
          <a:p>
            <a:pPr lvl="4"/>
            <a:r>
              <a:rPr lang="en-US" altLang="ja-JP" noProof="0"/>
              <a:t>Fifth level</a:t>
            </a:r>
          </a:p>
        </p:txBody>
      </p:sp>
      <p:sp>
        <p:nvSpPr>
          <p:cNvPr id="2054" name="Rectangle 6"/>
          <p:cNvSpPr>
            <a:spLocks noGrp="1" noChangeArrowheads="1"/>
          </p:cNvSpPr>
          <p:nvPr>
            <p:ph type="ftr" sz="quarter" idx="4"/>
          </p:nvPr>
        </p:nvSpPr>
        <p:spPr bwMode="auto">
          <a:xfrm>
            <a:off x="1" y="9381650"/>
            <a:ext cx="3045734" cy="494190"/>
          </a:xfrm>
          <a:prstGeom prst="rect">
            <a:avLst/>
          </a:prstGeom>
          <a:noFill/>
          <a:ln w="9525">
            <a:noFill/>
            <a:miter lim="800000"/>
            <a:headEnd/>
            <a:tailEnd/>
          </a:ln>
        </p:spPr>
        <p:txBody>
          <a:bodyPr vert="horz" wrap="square" lIns="19816" tIns="0" rIns="19816" bIns="0" numCol="1" anchor="b" anchorCtr="0" compatLnSpc="1">
            <a:prstTxWarp prst="textNoShape">
              <a:avLst/>
            </a:prstTxWarp>
          </a:bodyPr>
          <a:lstStyle>
            <a:lvl1pPr defTabSz="955016" eaLnBrk="0" hangingPunct="0">
              <a:defRPr sz="1000" b="0" i="1">
                <a:latin typeface="Book Antiqua" pitchFamily="18" charset="0"/>
                <a:ea typeface="ＭＳ Ｐゴシック" pitchFamily="50" charset="-128"/>
              </a:defRPr>
            </a:lvl1pPr>
          </a:lstStyle>
          <a:p>
            <a:pPr>
              <a:defRPr/>
            </a:pPr>
            <a:endParaRPr lang="en-US" altLang="ja-JP"/>
          </a:p>
        </p:txBody>
      </p:sp>
      <p:sp>
        <p:nvSpPr>
          <p:cNvPr id="2055" name="Rectangle 7"/>
          <p:cNvSpPr>
            <a:spLocks noGrp="1" noChangeArrowheads="1"/>
          </p:cNvSpPr>
          <p:nvPr>
            <p:ph type="sldNum" sz="quarter" idx="5"/>
          </p:nvPr>
        </p:nvSpPr>
        <p:spPr bwMode="auto">
          <a:xfrm>
            <a:off x="3985306" y="9381650"/>
            <a:ext cx="3045734" cy="494190"/>
          </a:xfrm>
          <a:prstGeom prst="rect">
            <a:avLst/>
          </a:prstGeom>
          <a:noFill/>
          <a:ln w="9525">
            <a:noFill/>
            <a:miter lim="800000"/>
            <a:headEnd/>
            <a:tailEnd/>
          </a:ln>
        </p:spPr>
        <p:txBody>
          <a:bodyPr vert="horz" wrap="square" lIns="19816" tIns="0" rIns="19816" bIns="0" numCol="1" anchor="b" anchorCtr="0" compatLnSpc="1">
            <a:prstTxWarp prst="textNoShape">
              <a:avLst/>
            </a:prstTxWarp>
          </a:bodyPr>
          <a:lstStyle>
            <a:lvl1pPr algn="r" defTabSz="955016" eaLnBrk="0" hangingPunct="0">
              <a:defRPr sz="1000" b="0" i="1">
                <a:latin typeface="Book Antiqua" pitchFamily="18" charset="0"/>
                <a:ea typeface="ＭＳ Ｐゴシック" pitchFamily="50" charset="-128"/>
              </a:defRPr>
            </a:lvl1pPr>
          </a:lstStyle>
          <a:p>
            <a:pPr>
              <a:defRPr/>
            </a:pPr>
            <a:fld id="{83A5123E-EA03-42B0-B23C-7455D6BF1623}" type="slidenum">
              <a:rPr lang="ja-JP" altLang="en-US"/>
              <a:pPr>
                <a:defRPr/>
              </a:pPr>
              <a:t>‹#›</a:t>
            </a:fld>
            <a:endParaRPr lang="en-US" altLang="ja-JP"/>
          </a:p>
        </p:txBody>
      </p:sp>
    </p:spTree>
    <p:extLst>
      <p:ext uri="{BB962C8B-B14F-4D97-AF65-F5344CB8AC3E}">
        <p14:creationId xmlns:p14="http://schemas.microsoft.com/office/powerpoint/2010/main" val="368269644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ＭＳ Ｐ明朝"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15" name="Rectangle 2"/>
          <p:cNvSpPr>
            <a:spLocks noGrp="1" noChangeArrowheads="1"/>
          </p:cNvSpPr>
          <p:nvPr>
            <p:ph type="subTitle" idx="1"/>
          </p:nvPr>
        </p:nvSpPr>
        <p:spPr bwMode="auto">
          <a:xfrm>
            <a:off x="2846711" y="4592784"/>
            <a:ext cx="4322763" cy="358432"/>
          </a:xfrm>
        </p:spPr>
        <p:txBody>
          <a:bodyPr anchor="ctr"/>
          <a:lstStyle>
            <a:lvl1pPr algn="ctr">
              <a:defRPr sz="1800"/>
            </a:lvl1pPr>
          </a:lstStyle>
          <a:p>
            <a:r>
              <a:rPr lang="ja-JP" altLang="en-US"/>
              <a:t>マスター サブタイトルの書式設定</a:t>
            </a:r>
          </a:p>
        </p:txBody>
      </p:sp>
      <p:sp>
        <p:nvSpPr>
          <p:cNvPr id="16" name="Rectangle 3"/>
          <p:cNvSpPr>
            <a:spLocks noGrp="1" noChangeArrowheads="1"/>
          </p:cNvSpPr>
          <p:nvPr>
            <p:ph type="ctrTitle"/>
          </p:nvPr>
        </p:nvSpPr>
        <p:spPr bwMode="auto">
          <a:xfrm>
            <a:off x="817886" y="2636912"/>
            <a:ext cx="8383588" cy="1371600"/>
          </a:xfrm>
          <a:prstGeom prst="rect">
            <a:avLst/>
          </a:prstGeom>
        </p:spPr>
        <p:txBody>
          <a:bodyPr anchor="ctr"/>
          <a:lstStyle>
            <a:lvl1pPr algn="ctr">
              <a:lnSpc>
                <a:spcPct val="105000"/>
              </a:lnSpc>
              <a:spcBef>
                <a:spcPct val="50000"/>
              </a:spcBef>
              <a:defRPr sz="2800" b="0">
                <a:solidFill>
                  <a:schemeClr val="tx1"/>
                </a:solidFill>
              </a:defRPr>
            </a:lvl1pPr>
          </a:lstStyle>
          <a:p>
            <a:r>
              <a:rPr lang="ja-JP" altLang="en-US" dirty="0"/>
              <a:t>マスター タイトルの書式設定</a:t>
            </a:r>
          </a:p>
        </p:txBody>
      </p:sp>
      <p:cxnSp>
        <p:nvCxnSpPr>
          <p:cNvPr id="20" name="直線コネクタ 19"/>
          <p:cNvCxnSpPr/>
          <p:nvPr userDrawn="1"/>
        </p:nvCxnSpPr>
        <p:spPr bwMode="auto">
          <a:xfrm>
            <a:off x="-15552" y="629308"/>
            <a:ext cx="9937104" cy="0"/>
          </a:xfrm>
          <a:prstGeom prst="line">
            <a:avLst/>
          </a:prstGeom>
          <a:solidFill>
            <a:schemeClr val="accent1"/>
          </a:solidFill>
          <a:ln w="9525" cap="flat" cmpd="sng" algn="ctr">
            <a:solidFill>
              <a:schemeClr val="accent1"/>
            </a:solidFill>
            <a:prstDash val="solid"/>
            <a:round/>
            <a:headEnd type="none" w="med" len="med"/>
            <a:tailEnd type="none" w="med" len="med"/>
          </a:ln>
          <a:effectLst/>
        </p:spPr>
      </p:cxnSp>
    </p:spTree>
    <p:extLst>
      <p:ext uri="{BB962C8B-B14F-4D97-AF65-F5344CB8AC3E}">
        <p14:creationId xmlns:p14="http://schemas.microsoft.com/office/powerpoint/2010/main" val="418232819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65100" y="826294"/>
            <a:ext cx="9540876" cy="1331776"/>
          </a:xfrm>
        </p:spPr>
        <p:txBody>
          <a:bodyPr/>
          <a:lstStyle>
            <a:lvl1pPr>
              <a:defRPr>
                <a:latin typeface="メイリオ"/>
                <a:ea typeface="メイリオ"/>
                <a:cs typeface="メイリオ"/>
              </a:defRPr>
            </a:lvl1pPr>
            <a:lvl2pPr>
              <a:defRPr>
                <a:latin typeface="メイリオ"/>
                <a:ea typeface="メイリオ"/>
                <a:cs typeface="メイリオ"/>
              </a:defRPr>
            </a:lvl2pPr>
            <a:lvl3pPr>
              <a:defRPr>
                <a:latin typeface="メイリオ"/>
                <a:ea typeface="メイリオ"/>
                <a:cs typeface="メイリオ"/>
              </a:defRPr>
            </a:lvl3pPr>
            <a:lvl4pPr>
              <a:defRPr>
                <a:latin typeface="メイリオ"/>
                <a:ea typeface="メイリオ"/>
                <a:cs typeface="メイリオ"/>
              </a:defRPr>
            </a:lvl4pPr>
            <a:lvl5pPr>
              <a:defRPr>
                <a:latin typeface="メイリオ"/>
                <a:ea typeface="メイリオ"/>
                <a:cs typeface="メイリオ"/>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23643907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4"/>
            <a:ext cx="84201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82638" y="4018972"/>
            <a:ext cx="8420100" cy="387928"/>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7094464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65100" y="333375"/>
            <a:ext cx="9540876" cy="407988"/>
          </a:xfrm>
          <a:prstGeom prst="rect">
            <a:avLst/>
          </a:prstGeo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sz="half" idx="1"/>
          </p:nvPr>
        </p:nvSpPr>
        <p:spPr>
          <a:xfrm>
            <a:off x="200025" y="869950"/>
            <a:ext cx="4654550" cy="238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06975" y="869950"/>
            <a:ext cx="4654550" cy="23889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551400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65100" y="333375"/>
            <a:ext cx="9540876" cy="407988"/>
          </a:xfrm>
          <a:prstGeom prst="rect">
            <a:avLst/>
          </a:prstGeom>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25439573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2649"/>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gray">
          <a:xfrm>
            <a:off x="165100" y="826294"/>
            <a:ext cx="9540876"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spAutoFit/>
          </a:bodyPr>
          <a:lstStyle/>
          <a:p>
            <a:pPr lvl="0"/>
            <a:r>
              <a:rPr lang="en-US" altLang="ja-JP"/>
              <a:t>Click to edit Master text styles</a:t>
            </a:r>
          </a:p>
        </p:txBody>
      </p:sp>
      <p:sp>
        <p:nvSpPr>
          <p:cNvPr id="1027" name="Rectangle 3"/>
          <p:cNvSpPr>
            <a:spLocks noChangeArrowheads="1"/>
          </p:cNvSpPr>
          <p:nvPr/>
        </p:nvSpPr>
        <p:spPr bwMode="gray">
          <a:xfrm>
            <a:off x="9553577" y="6629404"/>
            <a:ext cx="263525" cy="2841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algn="ctr" eaLnBrk="0" hangingPunct="0"/>
            <a:fld id="{A9A5FBE9-AF36-4C25-930E-A44870AF15C2}" type="slidenum">
              <a:rPr lang="ja-JP" altLang="en-US" sz="1000" b="0"/>
              <a:pPr algn="ctr" eaLnBrk="0" hangingPunct="0"/>
              <a:t>‹#›</a:t>
            </a:fld>
            <a:endParaRPr lang="en-US" altLang="ja-JP" sz="1000" b="0" dirty="0"/>
          </a:p>
        </p:txBody>
      </p:sp>
      <p:sp>
        <p:nvSpPr>
          <p:cNvPr id="11" name="Rectangle 5"/>
          <p:cNvSpPr>
            <a:spLocks noGrp="1" noChangeArrowheads="1"/>
          </p:cNvSpPr>
          <p:nvPr>
            <p:ph type="title"/>
          </p:nvPr>
        </p:nvSpPr>
        <p:spPr bwMode="gray">
          <a:xfrm>
            <a:off x="165100" y="356716"/>
            <a:ext cx="9540876" cy="4079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pPr lvl="0"/>
            <a:r>
              <a:rPr lang="en-US" altLang="ja-JP" dirty="0"/>
              <a:t>Click to edit Master title style</a:t>
            </a:r>
          </a:p>
        </p:txBody>
      </p:sp>
    </p:spTree>
  </p:cSld>
  <p:clrMap bg1="lt1" tx1="dk1" bg2="lt2" tx2="dk2" accent1="accent1" accent2="accent2" accent3="accent3" accent4="accent4" accent5="accent5" accent6="accent6" hlink="hlink" folHlink="folHlink"/>
  <p:sldLayoutIdLst>
    <p:sldLayoutId id="2147484299" r:id="rId1"/>
    <p:sldLayoutId id="2147484293" r:id="rId2"/>
    <p:sldLayoutId id="2147484294" r:id="rId3"/>
    <p:sldLayoutId id="2147484295" r:id="rId4"/>
    <p:sldLayoutId id="2147484297" r:id="rId5"/>
    <p:sldLayoutId id="2147484298" r:id="rId6"/>
  </p:sldLayoutIdLst>
  <p:transition/>
  <p:txStyles>
    <p:titleStyle>
      <a:lvl1pPr algn="l" rtl="0" eaLnBrk="0" fontAlgn="base" hangingPunct="0">
        <a:lnSpc>
          <a:spcPct val="90000"/>
        </a:lnSpc>
        <a:spcBef>
          <a:spcPct val="0"/>
        </a:spcBef>
        <a:spcAft>
          <a:spcPct val="0"/>
        </a:spcAft>
        <a:defRPr sz="2000" b="1">
          <a:solidFill>
            <a:schemeClr val="tx1"/>
          </a:solidFill>
          <a:latin typeface="メイリオ"/>
          <a:ea typeface="メイリオ"/>
          <a:cs typeface="メイリオ"/>
        </a:defRPr>
      </a:lvl1pPr>
      <a:lvl2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2pPr>
      <a:lvl3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3pPr>
      <a:lvl4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4pPr>
      <a:lvl5pPr algn="l" rtl="0" eaLnBrk="0" fontAlgn="base" hangingPunct="0">
        <a:lnSpc>
          <a:spcPct val="90000"/>
        </a:lnSpc>
        <a:spcBef>
          <a:spcPct val="0"/>
        </a:spcBef>
        <a:spcAft>
          <a:spcPct val="0"/>
        </a:spcAft>
        <a:defRPr sz="2000" b="1">
          <a:solidFill>
            <a:schemeClr val="bg1"/>
          </a:solidFill>
          <a:latin typeface="Arial" charset="0"/>
          <a:ea typeface="ＭＳ Ｐゴシック" pitchFamily="50" charset="-128"/>
        </a:defRPr>
      </a:lvl5pPr>
      <a:lvl6pPr marL="457200" algn="l" rtl="0" fontAlgn="base">
        <a:lnSpc>
          <a:spcPct val="90000"/>
        </a:lnSpc>
        <a:spcBef>
          <a:spcPct val="0"/>
        </a:spcBef>
        <a:spcAft>
          <a:spcPct val="0"/>
        </a:spcAft>
        <a:defRPr sz="2000" b="1">
          <a:solidFill>
            <a:schemeClr val="bg1"/>
          </a:solidFill>
          <a:latin typeface="Arial" charset="0"/>
          <a:ea typeface="ＭＳ Ｐゴシック" pitchFamily="50" charset="-128"/>
        </a:defRPr>
      </a:lvl6pPr>
      <a:lvl7pPr marL="914400" algn="l" rtl="0" fontAlgn="base">
        <a:lnSpc>
          <a:spcPct val="90000"/>
        </a:lnSpc>
        <a:spcBef>
          <a:spcPct val="0"/>
        </a:spcBef>
        <a:spcAft>
          <a:spcPct val="0"/>
        </a:spcAft>
        <a:defRPr sz="2000" b="1">
          <a:solidFill>
            <a:schemeClr val="bg1"/>
          </a:solidFill>
          <a:latin typeface="Arial" charset="0"/>
          <a:ea typeface="ＭＳ Ｐゴシック" pitchFamily="50" charset="-128"/>
        </a:defRPr>
      </a:lvl7pPr>
      <a:lvl8pPr marL="1371600" algn="l" rtl="0" fontAlgn="base">
        <a:lnSpc>
          <a:spcPct val="90000"/>
        </a:lnSpc>
        <a:spcBef>
          <a:spcPct val="0"/>
        </a:spcBef>
        <a:spcAft>
          <a:spcPct val="0"/>
        </a:spcAft>
        <a:defRPr sz="2000" b="1">
          <a:solidFill>
            <a:schemeClr val="bg1"/>
          </a:solidFill>
          <a:latin typeface="Arial" charset="0"/>
          <a:ea typeface="ＭＳ Ｐゴシック" pitchFamily="50" charset="-128"/>
        </a:defRPr>
      </a:lvl8pPr>
      <a:lvl9pPr marL="1828800" algn="l" rtl="0" fontAlgn="base">
        <a:lnSpc>
          <a:spcPct val="90000"/>
        </a:lnSpc>
        <a:spcBef>
          <a:spcPct val="0"/>
        </a:spcBef>
        <a:spcAft>
          <a:spcPct val="0"/>
        </a:spcAft>
        <a:defRPr sz="2000" b="1">
          <a:solidFill>
            <a:schemeClr val="bg1"/>
          </a:solidFill>
          <a:latin typeface="Arial" charset="0"/>
          <a:ea typeface="ＭＳ Ｐゴシック" pitchFamily="50" charset="-128"/>
        </a:defRPr>
      </a:lvl9pPr>
    </p:titleStyle>
    <p:bodyStyle>
      <a:lvl1pPr marL="342900" indent="-342900" algn="l" rtl="0" eaLnBrk="0" fontAlgn="base" hangingPunct="0">
        <a:lnSpc>
          <a:spcPct val="95000"/>
        </a:lnSpc>
        <a:spcBef>
          <a:spcPct val="20000"/>
        </a:spcBef>
        <a:spcAft>
          <a:spcPct val="0"/>
        </a:spcAft>
        <a:defRPr sz="1400">
          <a:solidFill>
            <a:schemeClr val="tx1"/>
          </a:solidFill>
          <a:latin typeface="メイリオ"/>
          <a:ea typeface="メイリオ"/>
          <a:cs typeface="メイリオ"/>
        </a:defRPr>
      </a:lvl1pPr>
      <a:lvl2pPr marL="768350" indent="-285750" algn="l" rtl="0" eaLnBrk="0" fontAlgn="base" hangingPunct="0">
        <a:spcBef>
          <a:spcPct val="20000"/>
        </a:spcBef>
        <a:spcAft>
          <a:spcPct val="0"/>
        </a:spcAft>
        <a:defRPr sz="1400">
          <a:solidFill>
            <a:schemeClr val="tx1"/>
          </a:solidFill>
          <a:latin typeface="+mn-lt"/>
          <a:ea typeface="+mn-ea"/>
        </a:defRPr>
      </a:lvl2pPr>
      <a:lvl3pPr marL="1187450" indent="-228600" algn="l" rtl="0" eaLnBrk="0" fontAlgn="base" hangingPunct="0">
        <a:spcBef>
          <a:spcPct val="20000"/>
        </a:spcBef>
        <a:spcAft>
          <a:spcPct val="0"/>
        </a:spcAft>
        <a:defRPr sz="1400">
          <a:solidFill>
            <a:schemeClr val="tx1"/>
          </a:solidFill>
          <a:latin typeface="+mn-lt"/>
          <a:ea typeface="+mn-ea"/>
        </a:defRPr>
      </a:lvl3pPr>
      <a:lvl4pPr marL="1606550" indent="-228600" algn="l" rtl="0" eaLnBrk="0" fontAlgn="base" hangingPunct="0">
        <a:spcBef>
          <a:spcPct val="20000"/>
        </a:spcBef>
        <a:spcAft>
          <a:spcPct val="0"/>
        </a:spcAft>
        <a:defRPr sz="1400">
          <a:solidFill>
            <a:schemeClr val="tx1"/>
          </a:solidFill>
          <a:latin typeface="+mn-lt"/>
          <a:ea typeface="+mn-ea"/>
        </a:defRPr>
      </a:lvl4pPr>
      <a:lvl5pPr marL="2057400" indent="-228600" algn="l" rtl="0" eaLnBrk="0" fontAlgn="base" hangingPunct="0">
        <a:spcBef>
          <a:spcPct val="20000"/>
        </a:spcBef>
        <a:spcAft>
          <a:spcPct val="0"/>
        </a:spcAft>
        <a:defRPr sz="1400">
          <a:solidFill>
            <a:schemeClr val="tx1"/>
          </a:solidFill>
          <a:latin typeface="+mn-lt"/>
          <a:ea typeface="+mn-ea"/>
        </a:defRPr>
      </a:lvl5pPr>
      <a:lvl6pPr marL="2514600" indent="-228600" algn="l" rtl="0" fontAlgn="base">
        <a:spcBef>
          <a:spcPct val="20000"/>
        </a:spcBef>
        <a:spcAft>
          <a:spcPct val="0"/>
        </a:spcAft>
        <a:defRPr sz="1400">
          <a:solidFill>
            <a:schemeClr val="tx1"/>
          </a:solidFill>
          <a:latin typeface="+mn-lt"/>
          <a:ea typeface="+mn-ea"/>
        </a:defRPr>
      </a:lvl6pPr>
      <a:lvl7pPr marL="2971800" indent="-228600" algn="l" rtl="0" fontAlgn="base">
        <a:spcBef>
          <a:spcPct val="20000"/>
        </a:spcBef>
        <a:spcAft>
          <a:spcPct val="0"/>
        </a:spcAft>
        <a:defRPr sz="1400">
          <a:solidFill>
            <a:schemeClr val="tx1"/>
          </a:solidFill>
          <a:latin typeface="+mn-lt"/>
          <a:ea typeface="+mn-ea"/>
        </a:defRPr>
      </a:lvl7pPr>
      <a:lvl8pPr marL="3429000" indent="-228600" algn="l" rtl="0" fontAlgn="base">
        <a:spcBef>
          <a:spcPct val="20000"/>
        </a:spcBef>
        <a:spcAft>
          <a:spcPct val="0"/>
        </a:spcAft>
        <a:defRPr sz="1400">
          <a:solidFill>
            <a:schemeClr val="tx1"/>
          </a:solidFill>
          <a:latin typeface="+mn-lt"/>
          <a:ea typeface="+mn-ea"/>
        </a:defRPr>
      </a:lvl8pPr>
      <a:lvl9pPr marL="3886200" indent="-228600" algn="l" rtl="0" fontAlgn="base">
        <a:spcBef>
          <a:spcPct val="20000"/>
        </a:spcBef>
        <a:spcAft>
          <a:spcPct val="0"/>
        </a:spcAft>
        <a:defRPr sz="14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6.xml"/><Relationship Id="rId5" Type="http://schemas.openxmlformats.org/officeDocument/2006/relationships/image" Target="../media/image2.sv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正方形/長方形 66">
            <a:extLst>
              <a:ext uri="{FF2B5EF4-FFF2-40B4-BE49-F238E27FC236}">
                <a16:creationId xmlns:a16="http://schemas.microsoft.com/office/drawing/2014/main" id="{C211B6AD-8B73-CC43-A6D6-1AEF17B5E87E}"/>
              </a:ext>
            </a:extLst>
          </p:cNvPr>
          <p:cNvSpPr/>
          <p:nvPr/>
        </p:nvSpPr>
        <p:spPr bwMode="auto">
          <a:xfrm>
            <a:off x="5438120" y="3512066"/>
            <a:ext cx="4028728" cy="264917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b="0">
                <a:latin typeface="+mn-lt"/>
                <a:ea typeface="+mn-ea"/>
              </a:rPr>
              <a:t>要員管理</a:t>
            </a:r>
            <a:r>
              <a:rPr kumimoji="1" lang="ja-JP" altLang="en-US" b="0"/>
              <a:t>機能</a:t>
            </a:r>
            <a:endParaRPr kumimoji="1" lang="en-US" altLang="ja-JP" b="0" dirty="0"/>
          </a:p>
          <a:p>
            <a:endParaRPr kumimoji="1" lang="en-US" altLang="ja-JP" b="0" dirty="0">
              <a:latin typeface="+mn-lt"/>
              <a:ea typeface="+mn-ea"/>
            </a:endParaRPr>
          </a:p>
          <a:p>
            <a:pPr marL="138113" indent="-138113">
              <a:buFont typeface="Arial" panose="020B0604020202020204" pitchFamily="34" charset="0"/>
              <a:buChar char="•"/>
            </a:pPr>
            <a:r>
              <a:rPr kumimoji="1" lang="ja-JP" altLang="en-US" sz="1200" b="0"/>
              <a:t>ログインする</a:t>
            </a:r>
            <a:endParaRPr kumimoji="1" lang="en-US" altLang="ja-JP" sz="1200" b="0" dirty="0"/>
          </a:p>
          <a:p>
            <a:pPr marL="138113" indent="-138113">
              <a:buFont typeface="Arial" panose="020B0604020202020204" pitchFamily="34" charset="0"/>
              <a:buChar char="•"/>
            </a:pPr>
            <a:r>
              <a:rPr kumimoji="1" lang="ja-JP" altLang="en-US" sz="1200" b="0"/>
              <a:t>プロフィールを更新する</a:t>
            </a:r>
            <a:endParaRPr kumimoji="1" lang="en-US" altLang="ja-JP" sz="1200" b="0" dirty="0"/>
          </a:p>
          <a:p>
            <a:pPr marL="138113" indent="-138113">
              <a:buFont typeface="Arial" panose="020B0604020202020204" pitchFamily="34" charset="0"/>
              <a:buChar char="•"/>
            </a:pPr>
            <a:r>
              <a:rPr kumimoji="1" lang="ja-JP" altLang="en-US" sz="1200" b="0"/>
              <a:t>プロジェクト担当者につながりを申請・承認</a:t>
            </a:r>
            <a:r>
              <a:rPr kumimoji="1" lang="en-US" altLang="ja-JP" sz="1200" b="0" dirty="0"/>
              <a:t>/</a:t>
            </a:r>
            <a:r>
              <a:rPr kumimoji="1" lang="ja-JP" altLang="en-US" sz="1200" b="0"/>
              <a:t>拒否・参照する</a:t>
            </a:r>
            <a:endParaRPr kumimoji="1" lang="en-US" altLang="ja-JP" sz="1200" b="0" dirty="0"/>
          </a:p>
          <a:p>
            <a:pPr marL="138113" indent="-138113">
              <a:buFont typeface="Arial" panose="020B0604020202020204" pitchFamily="34" charset="0"/>
              <a:buChar char="•"/>
            </a:pPr>
            <a:r>
              <a:rPr kumimoji="1" lang="ja-JP" altLang="en-US" sz="1200" b="0" u="sng"/>
              <a:t>要員</a:t>
            </a:r>
            <a:r>
              <a:rPr kumimoji="1" lang="ja-JP" altLang="en-US" sz="1200" b="0"/>
              <a:t>を登録・更新・削除する</a:t>
            </a:r>
            <a:endParaRPr kumimoji="1" lang="en-US" altLang="ja-JP" sz="1200" b="0" dirty="0"/>
          </a:p>
          <a:p>
            <a:pPr marL="138113" indent="-138113">
              <a:buFont typeface="Arial" panose="020B0604020202020204" pitchFamily="34" charset="0"/>
              <a:buChar char="•"/>
            </a:pPr>
            <a:r>
              <a:rPr kumimoji="1" lang="ja-JP" altLang="en-US" sz="1200" b="0" u="sng"/>
              <a:t>要員</a:t>
            </a:r>
            <a:r>
              <a:rPr kumimoji="1" lang="ja-JP" altLang="en-US" sz="1200" b="0"/>
              <a:t>ごとに表示される</a:t>
            </a:r>
            <a:r>
              <a:rPr kumimoji="1" lang="ja-JP" altLang="en-US" sz="1200" b="0" u="sng"/>
              <a:t>プロジェクト</a:t>
            </a:r>
            <a:r>
              <a:rPr kumimoji="1" lang="ja-JP" altLang="en-US" sz="1200" b="0"/>
              <a:t>の</a:t>
            </a:r>
            <a:br>
              <a:rPr kumimoji="1" lang="en-US" altLang="ja-JP" sz="1200" b="0" dirty="0"/>
            </a:br>
            <a:r>
              <a:rPr kumimoji="1" lang="ja-JP" altLang="en-US" sz="1200" b="0"/>
              <a:t>リストや指名・推奨状態を参照する</a:t>
            </a:r>
            <a:endParaRPr kumimoji="1" lang="en-US" altLang="ja-JP" sz="1200" b="0" dirty="0"/>
          </a:p>
          <a:p>
            <a:pPr marL="138113" indent="-138113">
              <a:buFont typeface="Arial" panose="020B0604020202020204" pitchFamily="34" charset="0"/>
              <a:buChar char="•"/>
            </a:pPr>
            <a:r>
              <a:rPr kumimoji="1" lang="ja-JP" altLang="en-US" sz="1200" b="0" u="sng"/>
              <a:t>プロジェクト</a:t>
            </a:r>
            <a:r>
              <a:rPr kumimoji="1" lang="ja-JP" altLang="en-US" sz="1200" b="0"/>
              <a:t>に自分が担当する</a:t>
            </a:r>
            <a:br>
              <a:rPr kumimoji="1" lang="en-US" altLang="ja-JP" sz="1200" b="0" dirty="0"/>
            </a:br>
            <a:r>
              <a:rPr kumimoji="1" lang="ja-JP" altLang="en-US" sz="1200" b="0" u="sng"/>
              <a:t>要員</a:t>
            </a:r>
            <a:r>
              <a:rPr kumimoji="1" lang="ja-JP" altLang="en-US" sz="1200" b="0"/>
              <a:t>を推薦したり解除する</a:t>
            </a:r>
          </a:p>
          <a:p>
            <a:pPr marL="138113" indent="-138113">
              <a:buFont typeface="Arial" panose="020B0604020202020204" pitchFamily="34" charset="0"/>
              <a:buChar char="•"/>
            </a:pPr>
            <a:r>
              <a:rPr kumimoji="1" lang="ja-JP" altLang="en-US" sz="1200" b="0" u="sng"/>
              <a:t>指名要員</a:t>
            </a:r>
            <a:r>
              <a:rPr kumimoji="1" lang="ja-JP" altLang="en-US" sz="1200" b="0"/>
              <a:t>をプロジェクトに指名する</a:t>
            </a:r>
            <a:endParaRPr kumimoji="1" lang="en-US" altLang="ja-JP" sz="1200" b="0" dirty="0"/>
          </a:p>
          <a:p>
            <a:pPr marL="138113" indent="-138113">
              <a:buFont typeface="Arial" panose="020B0604020202020204" pitchFamily="34" charset="0"/>
              <a:buChar char="•"/>
            </a:pPr>
            <a:r>
              <a:rPr kumimoji="1" lang="ja-JP" altLang="en-US" sz="1200" b="0">
                <a:solidFill>
                  <a:schemeClr val="bg1"/>
                </a:solidFill>
                <a:highlight>
                  <a:srgbClr val="808080"/>
                </a:highlight>
              </a:rPr>
              <a:t>プロジェクト担当者との面談を調整する</a:t>
            </a:r>
          </a:p>
          <a:p>
            <a:pPr marL="138113" indent="-138113">
              <a:buFont typeface="Arial" panose="020B0604020202020204" pitchFamily="34" charset="0"/>
              <a:buChar char="•"/>
            </a:pPr>
            <a:r>
              <a:rPr kumimoji="1" lang="ja-JP" altLang="en-US" sz="1200" b="0"/>
              <a:t>担当者との</a:t>
            </a:r>
            <a:r>
              <a:rPr kumimoji="1" lang="ja-JP" altLang="en-US" sz="1200" b="0" u="sng"/>
              <a:t>面談スケジュール</a:t>
            </a:r>
            <a:r>
              <a:rPr kumimoji="1" lang="ja-JP" altLang="en-US" sz="1200" b="0"/>
              <a:t>を参照する</a:t>
            </a:r>
          </a:p>
        </p:txBody>
      </p:sp>
      <p:sp>
        <p:nvSpPr>
          <p:cNvPr id="63" name="正方形/長方形 62">
            <a:extLst>
              <a:ext uri="{FF2B5EF4-FFF2-40B4-BE49-F238E27FC236}">
                <a16:creationId xmlns:a16="http://schemas.microsoft.com/office/drawing/2014/main" id="{4CD67CC3-12B3-654F-80DA-82B5F27C6ABD}"/>
              </a:ext>
            </a:extLst>
          </p:cNvPr>
          <p:cNvSpPr/>
          <p:nvPr/>
        </p:nvSpPr>
        <p:spPr bwMode="auto">
          <a:xfrm>
            <a:off x="277717" y="1166017"/>
            <a:ext cx="4822933" cy="4099187"/>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b="0">
                <a:latin typeface="+mn-lt"/>
                <a:ea typeface="+mn-ea"/>
              </a:rPr>
              <a:t>プロジェクト管理機能</a:t>
            </a:r>
            <a:endParaRPr kumimoji="1" lang="en-US" altLang="ja-JP" b="0" dirty="0">
              <a:latin typeface="+mn-lt"/>
              <a:ea typeface="+mn-ea"/>
            </a:endParaRPr>
          </a:p>
          <a:p>
            <a:pPr marL="0" marR="0" indent="0" defTabSz="914400" rtl="0" eaLnBrk="1" fontAlgn="base" latinLnBrk="0" hangingPunct="1">
              <a:lnSpc>
                <a:spcPct val="100000"/>
              </a:lnSpc>
              <a:spcBef>
                <a:spcPct val="0"/>
              </a:spcBef>
              <a:spcAft>
                <a:spcPct val="0"/>
              </a:spcAft>
              <a:buClrTx/>
              <a:buSzTx/>
              <a:buFontTx/>
              <a:buNone/>
              <a:tabLst/>
            </a:pPr>
            <a:endParaRPr kumimoji="1" lang="en-US" altLang="ja-JP" sz="800" b="0" dirty="0">
              <a:latin typeface="+mn-lt"/>
              <a:ea typeface="+mn-ea"/>
            </a:endParaRPr>
          </a:p>
          <a:p>
            <a:r>
              <a:rPr kumimoji="1" lang="ja-JP" altLang="en-US" sz="1200" b="0"/>
              <a:t>全員が可能：</a:t>
            </a:r>
            <a:endParaRPr kumimoji="1" lang="en-US" altLang="ja-JP" sz="1200" b="0" dirty="0"/>
          </a:p>
          <a:p>
            <a:pPr marL="171450" indent="-171450">
              <a:buFont typeface="Arial" panose="020B0604020202020204" pitchFamily="34" charset="0"/>
              <a:buChar char="•"/>
            </a:pPr>
            <a:r>
              <a:rPr kumimoji="1" lang="ja-JP" altLang="en-US" sz="1200" b="0"/>
              <a:t>ログインする</a:t>
            </a:r>
            <a:endParaRPr kumimoji="1" lang="en-US" altLang="ja-JP" sz="1200" b="0" dirty="0"/>
          </a:p>
          <a:p>
            <a:pPr marL="171450" indent="-171450">
              <a:buFont typeface="Arial" panose="020B0604020202020204" pitchFamily="34" charset="0"/>
              <a:buChar char="•"/>
            </a:pPr>
            <a:r>
              <a:rPr kumimoji="1" lang="ja-JP" altLang="en-US" sz="1200" b="0"/>
              <a:t>プロフィールを更新する</a:t>
            </a:r>
            <a:endParaRPr kumimoji="1" lang="en-US" altLang="ja-JP" sz="1200" b="0" dirty="0"/>
          </a:p>
          <a:p>
            <a:pPr marL="171450" indent="-171450">
              <a:buFont typeface="Arial" panose="020B0604020202020204" pitchFamily="34" charset="0"/>
              <a:buChar char="•"/>
            </a:pPr>
            <a:r>
              <a:rPr kumimoji="1" lang="ja-JP" altLang="en-US" sz="1200" b="0"/>
              <a:t>要員管理者につながりを申請・承認</a:t>
            </a:r>
            <a:r>
              <a:rPr kumimoji="1" lang="en-US" altLang="ja-JP" sz="1200" b="0" dirty="0"/>
              <a:t>/</a:t>
            </a:r>
            <a:r>
              <a:rPr kumimoji="1" lang="ja-JP" altLang="en-US" sz="1200" b="0"/>
              <a:t>拒否・参照する</a:t>
            </a:r>
            <a:endParaRPr kumimoji="1" lang="en-US" altLang="ja-JP" sz="1200" b="0" dirty="0"/>
          </a:p>
          <a:p>
            <a:pPr marL="171450" indent="-171450">
              <a:buFont typeface="Arial" panose="020B0604020202020204" pitchFamily="34" charset="0"/>
              <a:buChar char="•"/>
            </a:pPr>
            <a:r>
              <a:rPr kumimoji="1" lang="ja-JP" altLang="en-US" sz="1200" b="0" u="sng"/>
              <a:t>プロジェクト</a:t>
            </a:r>
            <a:r>
              <a:rPr kumimoji="1" lang="ja-JP" altLang="en-US" sz="1200" b="0"/>
              <a:t>情報を登録する</a:t>
            </a:r>
            <a:endParaRPr kumimoji="1" lang="en-US" altLang="ja-JP" sz="1200" b="0" dirty="0"/>
          </a:p>
          <a:p>
            <a:endParaRPr kumimoji="1" lang="en-US" altLang="ja-JP" sz="1200" b="0" dirty="0">
              <a:solidFill>
                <a:schemeClr val="bg1"/>
              </a:solidFill>
              <a:highlight>
                <a:srgbClr val="808080"/>
              </a:highlight>
            </a:endParaRPr>
          </a:p>
          <a:p>
            <a:r>
              <a:rPr kumimoji="1" lang="ja-JP" altLang="en-US" sz="1200" b="0"/>
              <a:t>プロジェクト主担当者だけが可能：</a:t>
            </a:r>
            <a:endParaRPr kumimoji="1" lang="en-US" altLang="ja-JP" sz="1200" b="0" dirty="0"/>
          </a:p>
          <a:p>
            <a:pPr marL="171450" indent="-171450">
              <a:buFont typeface="Arial" panose="020B0604020202020204" pitchFamily="34" charset="0"/>
              <a:buChar char="•"/>
            </a:pPr>
            <a:r>
              <a:rPr kumimoji="1" lang="ja-JP" altLang="en-US" sz="1200" b="0" u="sng"/>
              <a:t>プロジェクト</a:t>
            </a:r>
            <a:r>
              <a:rPr kumimoji="1" lang="ja-JP" altLang="en-US" sz="1200" b="0"/>
              <a:t>の主担当者を変更する</a:t>
            </a:r>
            <a:endParaRPr kumimoji="1" lang="en-US" altLang="ja-JP" sz="1200" b="0" dirty="0"/>
          </a:p>
          <a:p>
            <a:pPr marL="171450" indent="-171450">
              <a:buFont typeface="Arial" panose="020B0604020202020204" pitchFamily="34" charset="0"/>
              <a:buChar char="•"/>
            </a:pPr>
            <a:r>
              <a:rPr kumimoji="1" lang="ja-JP" altLang="en-US" sz="1200" b="0" u="sng"/>
              <a:t>プロジェクト</a:t>
            </a:r>
            <a:r>
              <a:rPr kumimoji="1" lang="ja-JP" altLang="en-US" sz="1200" b="0"/>
              <a:t>の従担当者を登録・削除する</a:t>
            </a:r>
            <a:endParaRPr kumimoji="1" lang="en-US" altLang="ja-JP" sz="1200" b="0" dirty="0"/>
          </a:p>
          <a:p>
            <a:endParaRPr kumimoji="1" lang="en-US" altLang="ja-JP" sz="1200" b="0" dirty="0"/>
          </a:p>
          <a:p>
            <a:r>
              <a:rPr kumimoji="1" lang="ja-JP" altLang="en-US" sz="1200" b="0"/>
              <a:t>プロジェクト主担当と従担当だけが可能：</a:t>
            </a:r>
            <a:endParaRPr kumimoji="1" lang="en-US" altLang="ja-JP" sz="1200" b="0" dirty="0"/>
          </a:p>
          <a:p>
            <a:pPr marL="171450" indent="-171450">
              <a:buFont typeface="Arial" panose="020B0604020202020204" pitchFamily="34" charset="0"/>
              <a:buChar char="•"/>
            </a:pPr>
            <a:r>
              <a:rPr kumimoji="1" lang="ja-JP" altLang="en-US" sz="1200" b="0" u="sng"/>
              <a:t>プロジェクト</a:t>
            </a:r>
            <a:r>
              <a:rPr kumimoji="1" lang="ja-JP" altLang="en-US" sz="1200" b="0"/>
              <a:t>情報を参照する</a:t>
            </a:r>
            <a:endParaRPr kumimoji="1" lang="en-US" altLang="ja-JP" sz="1200" b="0" dirty="0"/>
          </a:p>
          <a:p>
            <a:pPr marL="171450" indent="-171450">
              <a:buFont typeface="Arial" panose="020B0604020202020204" pitchFamily="34" charset="0"/>
              <a:buChar char="•"/>
            </a:pPr>
            <a:r>
              <a:rPr kumimoji="1" lang="ja-JP" altLang="en-US" sz="1200" b="0" u="sng"/>
              <a:t>プロジェクト</a:t>
            </a:r>
            <a:r>
              <a:rPr kumimoji="1" lang="ja-JP" altLang="en-US" sz="1200" b="0"/>
              <a:t>情報を更新・削除する</a:t>
            </a:r>
            <a:endParaRPr kumimoji="1" lang="en-US" altLang="ja-JP" sz="1200" b="0" dirty="0"/>
          </a:p>
          <a:p>
            <a:pPr marL="171450" indent="-171450">
              <a:buFont typeface="Arial" panose="020B0604020202020204" pitchFamily="34" charset="0"/>
              <a:buChar char="•"/>
            </a:pPr>
            <a:r>
              <a:rPr kumimoji="1" lang="ja-JP" altLang="en-US" sz="1200" b="0" u="sng"/>
              <a:t>プロジェクト</a:t>
            </a:r>
            <a:r>
              <a:rPr kumimoji="1" lang="ja-JP" altLang="en-US" sz="1200" b="0"/>
              <a:t>ごとに表示される</a:t>
            </a:r>
            <a:r>
              <a:rPr kumimoji="1" lang="ja-JP" altLang="en-US" sz="1200" b="0" u="sng"/>
              <a:t>要員</a:t>
            </a:r>
            <a:r>
              <a:rPr kumimoji="1" lang="ja-JP" altLang="en-US" sz="1200" b="0"/>
              <a:t>の</a:t>
            </a:r>
            <a:br>
              <a:rPr kumimoji="1" lang="en-US" altLang="ja-JP" sz="1200" b="0" dirty="0"/>
            </a:br>
            <a:r>
              <a:rPr kumimoji="1" lang="ja-JP" altLang="en-US" sz="1200" b="0"/>
              <a:t>リストや指名・推奨状態を参照する</a:t>
            </a:r>
            <a:endParaRPr kumimoji="1" lang="en-US" altLang="ja-JP" sz="1200" b="0" dirty="0"/>
          </a:p>
          <a:p>
            <a:pPr marL="171450" indent="-171450">
              <a:buFont typeface="Arial" panose="020B0604020202020204" pitchFamily="34" charset="0"/>
              <a:buChar char="•"/>
            </a:pPr>
            <a:r>
              <a:rPr kumimoji="1" lang="ja-JP" altLang="en-US" sz="1200" b="0" u="sng"/>
              <a:t>プロジェクト</a:t>
            </a:r>
            <a:r>
              <a:rPr kumimoji="1" lang="ja-JP" altLang="en-US" sz="1200" b="0"/>
              <a:t>に</a:t>
            </a:r>
            <a:r>
              <a:rPr kumimoji="1" lang="ja-JP" altLang="en-US" sz="1200" b="0" u="sng"/>
              <a:t>指名要員</a:t>
            </a:r>
            <a:r>
              <a:rPr kumimoji="1" lang="ja-JP" altLang="en-US" sz="1200" b="0"/>
              <a:t>を追加・更新・削除する</a:t>
            </a:r>
          </a:p>
          <a:p>
            <a:pPr marL="171450" indent="-171450">
              <a:buFont typeface="Arial" panose="020B0604020202020204" pitchFamily="34" charset="0"/>
              <a:buChar char="•"/>
            </a:pPr>
            <a:r>
              <a:rPr kumimoji="1" lang="ja-JP" altLang="en-US" sz="1200" b="0" u="sng"/>
              <a:t>推薦要員</a:t>
            </a:r>
            <a:r>
              <a:rPr kumimoji="1" lang="ja-JP" altLang="en-US" sz="1200" b="0"/>
              <a:t>をプロジェクトに指名する</a:t>
            </a:r>
            <a:endParaRPr kumimoji="1" lang="en-US" altLang="ja-JP" sz="1200" b="0" dirty="0"/>
          </a:p>
          <a:p>
            <a:pPr marL="171450" indent="-171450">
              <a:buFont typeface="Arial" panose="020B0604020202020204" pitchFamily="34" charset="0"/>
              <a:buChar char="•"/>
            </a:pPr>
            <a:r>
              <a:rPr kumimoji="1" lang="en-US" altLang="ja-JP" sz="1200" b="0" dirty="0">
                <a:highlight>
                  <a:srgbClr val="808080"/>
                </a:highlight>
              </a:rPr>
              <a:t> </a:t>
            </a:r>
            <a:r>
              <a:rPr kumimoji="1" lang="ja-JP" altLang="en-US" sz="1200" b="0">
                <a:solidFill>
                  <a:schemeClr val="bg1"/>
                </a:solidFill>
                <a:highlight>
                  <a:srgbClr val="808080"/>
                </a:highlight>
              </a:rPr>
              <a:t>要員管理者との面談を調整する</a:t>
            </a:r>
            <a:endParaRPr kumimoji="1" lang="en-US" altLang="ja-JP" sz="1200" b="0" dirty="0">
              <a:solidFill>
                <a:schemeClr val="bg1"/>
              </a:solidFill>
              <a:highlight>
                <a:srgbClr val="808080"/>
              </a:highlight>
            </a:endParaRPr>
          </a:p>
          <a:p>
            <a:pPr marL="171450" indent="-171450">
              <a:buFont typeface="Arial" panose="020B0604020202020204" pitchFamily="34" charset="0"/>
              <a:buChar char="•"/>
            </a:pPr>
            <a:r>
              <a:rPr kumimoji="1" lang="ja-JP" altLang="en-US" sz="1200" b="0" u="sng"/>
              <a:t>要員</a:t>
            </a:r>
            <a:r>
              <a:rPr kumimoji="1" lang="ja-JP" altLang="en-US" sz="1200" b="0"/>
              <a:t>との</a:t>
            </a:r>
            <a:r>
              <a:rPr kumimoji="1" lang="ja-JP" altLang="en-US" sz="1200" b="0" u="sng"/>
              <a:t>面談スケジュール</a:t>
            </a:r>
            <a:r>
              <a:rPr kumimoji="1" lang="ja-JP" altLang="en-US" sz="1200" b="0"/>
              <a:t>を登録する</a:t>
            </a:r>
            <a:endParaRPr kumimoji="1" lang="en-US" altLang="ja-JP" sz="1200" b="0" dirty="0"/>
          </a:p>
        </p:txBody>
      </p:sp>
      <p:sp>
        <p:nvSpPr>
          <p:cNvPr id="2" name="テキスト ボックス 1">
            <a:extLst>
              <a:ext uri="{FF2B5EF4-FFF2-40B4-BE49-F238E27FC236}">
                <a16:creationId xmlns:a16="http://schemas.microsoft.com/office/drawing/2014/main" id="{E99AE508-5B44-D341-BD4C-D35F7BE6B378}"/>
              </a:ext>
            </a:extLst>
          </p:cNvPr>
          <p:cNvSpPr txBox="1"/>
          <p:nvPr/>
        </p:nvSpPr>
        <p:spPr>
          <a:xfrm>
            <a:off x="92460" y="116632"/>
            <a:ext cx="1915909" cy="461665"/>
          </a:xfrm>
          <a:prstGeom prst="rect">
            <a:avLst/>
          </a:prstGeom>
          <a:noFill/>
        </p:spPr>
        <p:txBody>
          <a:bodyPr wrap="none" rtlCol="0">
            <a:spAutoFit/>
          </a:bodyPr>
          <a:lstStyle/>
          <a:p>
            <a:r>
              <a:rPr kumimoji="1" lang="ja-JP" altLang="en-US" sz="2400" b="0"/>
              <a:t>ユースケース</a:t>
            </a:r>
          </a:p>
        </p:txBody>
      </p:sp>
      <p:pic>
        <p:nvPicPr>
          <p:cNvPr id="65" name="グラフィックス 64" descr="男性">
            <a:extLst>
              <a:ext uri="{FF2B5EF4-FFF2-40B4-BE49-F238E27FC236}">
                <a16:creationId xmlns:a16="http://schemas.microsoft.com/office/drawing/2014/main" id="{6208F8FD-89BF-6645-918C-798AA01A04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551399" y="4705669"/>
            <a:ext cx="851391" cy="851391"/>
          </a:xfrm>
          <a:prstGeom prst="rect">
            <a:avLst/>
          </a:prstGeom>
        </p:spPr>
      </p:pic>
      <p:sp>
        <p:nvSpPr>
          <p:cNvPr id="66" name="テキスト ボックス 65">
            <a:extLst>
              <a:ext uri="{FF2B5EF4-FFF2-40B4-BE49-F238E27FC236}">
                <a16:creationId xmlns:a16="http://schemas.microsoft.com/office/drawing/2014/main" id="{036420D5-CA81-2D46-94D0-15A24A5259DE}"/>
              </a:ext>
            </a:extLst>
          </p:cNvPr>
          <p:cNvSpPr txBox="1"/>
          <p:nvPr/>
        </p:nvSpPr>
        <p:spPr>
          <a:xfrm>
            <a:off x="8618550" y="5571391"/>
            <a:ext cx="723275" cy="523220"/>
          </a:xfrm>
          <a:prstGeom prst="rect">
            <a:avLst/>
          </a:prstGeom>
          <a:noFill/>
        </p:spPr>
        <p:txBody>
          <a:bodyPr wrap="none" rtlCol="0">
            <a:spAutoFit/>
          </a:bodyPr>
          <a:lstStyle/>
          <a:p>
            <a:pPr algn="ctr"/>
            <a:r>
              <a:rPr kumimoji="1" lang="ja-JP" altLang="en-US">
                <a:solidFill>
                  <a:srgbClr val="FF0000"/>
                </a:solidFill>
              </a:rPr>
              <a:t>要員</a:t>
            </a:r>
            <a:endParaRPr kumimoji="1" lang="en-US" altLang="ja-JP" dirty="0">
              <a:solidFill>
                <a:srgbClr val="FF0000"/>
              </a:solidFill>
            </a:endParaRPr>
          </a:p>
          <a:p>
            <a:pPr algn="ctr"/>
            <a:r>
              <a:rPr kumimoji="1" lang="ja-JP" altLang="en-US">
                <a:solidFill>
                  <a:srgbClr val="FF0000"/>
                </a:solidFill>
              </a:rPr>
              <a:t>管理者</a:t>
            </a:r>
          </a:p>
        </p:txBody>
      </p:sp>
      <p:sp>
        <p:nvSpPr>
          <p:cNvPr id="40" name="正方形/長方形 39">
            <a:extLst>
              <a:ext uri="{FF2B5EF4-FFF2-40B4-BE49-F238E27FC236}">
                <a16:creationId xmlns:a16="http://schemas.microsoft.com/office/drawing/2014/main" id="{DE246F18-FE0F-2C44-A5B4-890CD8731064}"/>
              </a:ext>
            </a:extLst>
          </p:cNvPr>
          <p:cNvSpPr/>
          <p:nvPr/>
        </p:nvSpPr>
        <p:spPr bwMode="auto">
          <a:xfrm>
            <a:off x="5419338" y="1194078"/>
            <a:ext cx="4047510" cy="158685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b="0">
                <a:latin typeface="+mn-lt"/>
                <a:ea typeface="+mn-ea"/>
              </a:rPr>
              <a:t>アプリ管理</a:t>
            </a:r>
            <a:r>
              <a:rPr kumimoji="1" lang="ja-JP" altLang="en-US" b="0"/>
              <a:t>機能</a:t>
            </a:r>
            <a:endParaRPr kumimoji="1" lang="en-US" altLang="ja-JP" b="0" dirty="0"/>
          </a:p>
          <a:p>
            <a:endParaRPr kumimoji="1" lang="en-US" altLang="ja-JP" b="0" dirty="0"/>
          </a:p>
          <a:p>
            <a:pPr marL="187325" indent="-187325">
              <a:buFont typeface="Arial" panose="020B0604020202020204" pitchFamily="34" charset="0"/>
              <a:buChar char="•"/>
            </a:pPr>
            <a:r>
              <a:rPr kumimoji="1" lang="ja-JP" altLang="en-US" sz="1200" b="0"/>
              <a:t>ログインする</a:t>
            </a:r>
            <a:endParaRPr kumimoji="1" lang="en-US" altLang="ja-JP" sz="1200" b="0" dirty="0"/>
          </a:p>
          <a:p>
            <a:pPr marL="187325" indent="-187325">
              <a:buFont typeface="Arial" panose="020B0604020202020204" pitchFamily="34" charset="0"/>
              <a:buChar char="•"/>
            </a:pPr>
            <a:r>
              <a:rPr kumimoji="1" lang="ja-JP" altLang="en-US" sz="1200" b="0"/>
              <a:t>ログインユーザ（アプリ管理者・</a:t>
            </a:r>
            <a:br>
              <a:rPr kumimoji="1" lang="en-US" altLang="ja-JP" sz="1200" b="0" dirty="0"/>
            </a:br>
            <a:r>
              <a:rPr kumimoji="1" lang="ja-JP" altLang="en-US" sz="1200" b="0"/>
              <a:t>プロジェクト担当者・要員管理者）を</a:t>
            </a:r>
            <a:br>
              <a:rPr kumimoji="1" lang="en-US" altLang="ja-JP" sz="1200" b="0" dirty="0"/>
            </a:br>
            <a:r>
              <a:rPr kumimoji="1" lang="ja-JP" altLang="en-US" sz="1200" b="0"/>
              <a:t>登録・更新・削除する</a:t>
            </a:r>
          </a:p>
        </p:txBody>
      </p:sp>
      <p:pic>
        <p:nvPicPr>
          <p:cNvPr id="47" name="グラフィックス 46" descr="男性">
            <a:extLst>
              <a:ext uri="{FF2B5EF4-FFF2-40B4-BE49-F238E27FC236}">
                <a16:creationId xmlns:a16="http://schemas.microsoft.com/office/drawing/2014/main" id="{341A4488-1439-6F4D-BBDB-CFE1917B8F7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15457" y="1353473"/>
            <a:ext cx="851391" cy="851391"/>
          </a:xfrm>
          <a:prstGeom prst="rect">
            <a:avLst/>
          </a:prstGeom>
        </p:spPr>
      </p:pic>
      <p:sp>
        <p:nvSpPr>
          <p:cNvPr id="48" name="テキスト ボックス 47">
            <a:extLst>
              <a:ext uri="{FF2B5EF4-FFF2-40B4-BE49-F238E27FC236}">
                <a16:creationId xmlns:a16="http://schemas.microsoft.com/office/drawing/2014/main" id="{B4F6AF05-AE44-D743-A052-3531BAC0FAEC}"/>
              </a:ext>
            </a:extLst>
          </p:cNvPr>
          <p:cNvSpPr txBox="1"/>
          <p:nvPr/>
        </p:nvSpPr>
        <p:spPr>
          <a:xfrm>
            <a:off x="8679515" y="2185700"/>
            <a:ext cx="723275" cy="523220"/>
          </a:xfrm>
          <a:prstGeom prst="rect">
            <a:avLst/>
          </a:prstGeom>
          <a:noFill/>
        </p:spPr>
        <p:txBody>
          <a:bodyPr wrap="none" rtlCol="0">
            <a:spAutoFit/>
          </a:bodyPr>
          <a:lstStyle/>
          <a:p>
            <a:pPr algn="ctr"/>
            <a:r>
              <a:rPr kumimoji="1" lang="ja-JP" altLang="en-US"/>
              <a:t>アプリ</a:t>
            </a:r>
            <a:endParaRPr kumimoji="1" lang="en-US" altLang="ja-JP" dirty="0"/>
          </a:p>
          <a:p>
            <a:pPr algn="ctr"/>
            <a:r>
              <a:rPr kumimoji="1" lang="ja-JP" altLang="en-US"/>
              <a:t>管理者</a:t>
            </a:r>
          </a:p>
        </p:txBody>
      </p:sp>
      <p:sp>
        <p:nvSpPr>
          <p:cNvPr id="81" name="正方形/長方形 80">
            <a:extLst>
              <a:ext uri="{FF2B5EF4-FFF2-40B4-BE49-F238E27FC236}">
                <a16:creationId xmlns:a16="http://schemas.microsoft.com/office/drawing/2014/main" id="{289E20E9-09FB-3B42-8ED4-ED624079CE1E}"/>
              </a:ext>
            </a:extLst>
          </p:cNvPr>
          <p:cNvSpPr/>
          <p:nvPr/>
        </p:nvSpPr>
        <p:spPr bwMode="auto">
          <a:xfrm>
            <a:off x="6759024" y="273521"/>
            <a:ext cx="566676" cy="17519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0" dirty="0">
              <a:latin typeface="+mn-lt"/>
              <a:ea typeface="+mn-ea"/>
            </a:endParaRPr>
          </a:p>
        </p:txBody>
      </p:sp>
      <p:sp>
        <p:nvSpPr>
          <p:cNvPr id="82" name="正方形/長方形 81">
            <a:extLst>
              <a:ext uri="{FF2B5EF4-FFF2-40B4-BE49-F238E27FC236}">
                <a16:creationId xmlns:a16="http://schemas.microsoft.com/office/drawing/2014/main" id="{B7618F0A-AAE5-894A-A461-90BE7B7521AD}"/>
              </a:ext>
            </a:extLst>
          </p:cNvPr>
          <p:cNvSpPr/>
          <p:nvPr/>
        </p:nvSpPr>
        <p:spPr bwMode="auto">
          <a:xfrm>
            <a:off x="6762588" y="558729"/>
            <a:ext cx="566676" cy="198839"/>
          </a:xfrm>
          <a:prstGeom prst="rect">
            <a:avLst/>
          </a:prstGeom>
          <a:solidFill>
            <a:schemeClr val="tx2">
              <a:lumMod val="50000"/>
              <a:lumOff val="50000"/>
            </a:schemeClr>
          </a:solidFill>
          <a:ln w="9525" cap="flat" cmpd="sng" algn="ctr">
            <a:no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sz="1200" b="0" dirty="0">
              <a:solidFill>
                <a:schemeClr val="bg1"/>
              </a:solidFill>
              <a:latin typeface="+mn-lt"/>
              <a:ea typeface="+mn-ea"/>
            </a:endParaRPr>
          </a:p>
        </p:txBody>
      </p:sp>
      <p:sp>
        <p:nvSpPr>
          <p:cNvPr id="83" name="テキスト ボックス 82">
            <a:extLst>
              <a:ext uri="{FF2B5EF4-FFF2-40B4-BE49-F238E27FC236}">
                <a16:creationId xmlns:a16="http://schemas.microsoft.com/office/drawing/2014/main" id="{B89BFAFF-8435-8B42-8F7F-458924BD2E88}"/>
              </a:ext>
            </a:extLst>
          </p:cNvPr>
          <p:cNvSpPr txBox="1"/>
          <p:nvPr/>
        </p:nvSpPr>
        <p:spPr>
          <a:xfrm>
            <a:off x="7344313" y="224644"/>
            <a:ext cx="1749147" cy="307777"/>
          </a:xfrm>
          <a:prstGeom prst="rect">
            <a:avLst/>
          </a:prstGeom>
          <a:noFill/>
        </p:spPr>
        <p:txBody>
          <a:bodyPr wrap="square" rtlCol="0">
            <a:spAutoFit/>
          </a:bodyPr>
          <a:lstStyle/>
          <a:p>
            <a:r>
              <a:rPr kumimoji="1" lang="ja-JP" altLang="en-US" b="0"/>
              <a:t>・・・アプリの機能</a:t>
            </a:r>
          </a:p>
        </p:txBody>
      </p:sp>
      <p:sp>
        <p:nvSpPr>
          <p:cNvPr id="84" name="テキスト ボックス 83">
            <a:extLst>
              <a:ext uri="{FF2B5EF4-FFF2-40B4-BE49-F238E27FC236}">
                <a16:creationId xmlns:a16="http://schemas.microsoft.com/office/drawing/2014/main" id="{ED87F5FD-B2E5-7C46-8735-3FFAB36AE279}"/>
              </a:ext>
            </a:extLst>
          </p:cNvPr>
          <p:cNvSpPr txBox="1"/>
          <p:nvPr/>
        </p:nvSpPr>
        <p:spPr>
          <a:xfrm>
            <a:off x="7344709" y="535191"/>
            <a:ext cx="1749147" cy="307777"/>
          </a:xfrm>
          <a:prstGeom prst="rect">
            <a:avLst/>
          </a:prstGeom>
          <a:noFill/>
        </p:spPr>
        <p:txBody>
          <a:bodyPr wrap="square" rtlCol="0">
            <a:spAutoFit/>
          </a:bodyPr>
          <a:lstStyle/>
          <a:p>
            <a:r>
              <a:rPr kumimoji="1" lang="ja-JP" altLang="en-US" b="0"/>
              <a:t>・・・口頭による調整</a:t>
            </a:r>
          </a:p>
        </p:txBody>
      </p:sp>
      <p:sp>
        <p:nvSpPr>
          <p:cNvPr id="132" name="四角形吹き出し 131">
            <a:extLst>
              <a:ext uri="{FF2B5EF4-FFF2-40B4-BE49-F238E27FC236}">
                <a16:creationId xmlns:a16="http://schemas.microsoft.com/office/drawing/2014/main" id="{94F29BDC-61D0-584E-B032-7E48582EA9E6}"/>
              </a:ext>
            </a:extLst>
          </p:cNvPr>
          <p:cNvSpPr/>
          <p:nvPr/>
        </p:nvSpPr>
        <p:spPr bwMode="auto">
          <a:xfrm>
            <a:off x="277717" y="5557060"/>
            <a:ext cx="4832261" cy="931605"/>
          </a:xfrm>
          <a:prstGeom prst="wedgeRectCallout">
            <a:avLst>
              <a:gd name="adj1" fmla="val -35070"/>
              <a:gd name="adj2" fmla="val -3572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注：アプリ管理者に登録されたプロジェクト担当者は、プロジェクトを登録すると、デフォルトで自分が登録したプロジェクトの主担当者となる。主担当者は、自分のプロジェクトに従担当者を複数割り当てることができ、プロジェクト情報は基本秘密で主担当者と従担当者だけが参照更新できる。</a:t>
            </a:r>
            <a:endParaRPr kumimoji="1" lang="ja-JP" altLang="en-US" sz="1200" b="0" dirty="0">
              <a:latin typeface="+mn-lt"/>
              <a:ea typeface="+mn-ea"/>
            </a:endParaRPr>
          </a:p>
        </p:txBody>
      </p:sp>
      <p:pic>
        <p:nvPicPr>
          <p:cNvPr id="43" name="グラフィックス 42" descr="男性">
            <a:extLst>
              <a:ext uri="{FF2B5EF4-FFF2-40B4-BE49-F238E27FC236}">
                <a16:creationId xmlns:a16="http://schemas.microsoft.com/office/drawing/2014/main" id="{EA3E2360-809A-7543-B57A-00D8DCB6408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06279" y="3753036"/>
            <a:ext cx="851391" cy="851391"/>
          </a:xfrm>
          <a:prstGeom prst="rect">
            <a:avLst/>
          </a:prstGeom>
        </p:spPr>
      </p:pic>
      <p:sp>
        <p:nvSpPr>
          <p:cNvPr id="45" name="テキスト ボックス 44">
            <a:extLst>
              <a:ext uri="{FF2B5EF4-FFF2-40B4-BE49-F238E27FC236}">
                <a16:creationId xmlns:a16="http://schemas.microsoft.com/office/drawing/2014/main" id="{0E62BB4D-03FA-5648-8AEF-8A8D8C1B78CE}"/>
              </a:ext>
            </a:extLst>
          </p:cNvPr>
          <p:cNvSpPr txBox="1"/>
          <p:nvPr/>
        </p:nvSpPr>
        <p:spPr>
          <a:xfrm>
            <a:off x="3902822" y="4618758"/>
            <a:ext cx="1058302" cy="523220"/>
          </a:xfrm>
          <a:prstGeom prst="rect">
            <a:avLst/>
          </a:prstGeom>
          <a:noFill/>
        </p:spPr>
        <p:txBody>
          <a:bodyPr wrap="none" rtlCol="0">
            <a:spAutoFit/>
          </a:bodyPr>
          <a:lstStyle/>
          <a:p>
            <a:pPr algn="ctr"/>
            <a:r>
              <a:rPr kumimoji="1" lang="ja-JP" altLang="en-US">
                <a:solidFill>
                  <a:srgbClr val="3333CC"/>
                </a:solidFill>
              </a:rPr>
              <a:t>プロジェクト</a:t>
            </a:r>
            <a:endParaRPr kumimoji="1" lang="en-US" altLang="ja-JP" dirty="0">
              <a:solidFill>
                <a:srgbClr val="3333CC"/>
              </a:solidFill>
            </a:endParaRPr>
          </a:p>
          <a:p>
            <a:pPr algn="ctr"/>
            <a:r>
              <a:rPr kumimoji="1" lang="ja-JP" altLang="en-US">
                <a:solidFill>
                  <a:srgbClr val="3333CC"/>
                </a:solidFill>
              </a:rPr>
              <a:t>担当者</a:t>
            </a:r>
          </a:p>
        </p:txBody>
      </p:sp>
    </p:spTree>
    <p:extLst>
      <p:ext uri="{BB962C8B-B14F-4D97-AF65-F5344CB8AC3E}">
        <p14:creationId xmlns:p14="http://schemas.microsoft.com/office/powerpoint/2010/main" val="397926122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29EBDD9E-73DB-FE41-854F-D47C8F7D561A}"/>
              </a:ext>
            </a:extLst>
          </p:cNvPr>
          <p:cNvSpPr/>
          <p:nvPr/>
        </p:nvSpPr>
        <p:spPr bwMode="auto">
          <a:xfrm>
            <a:off x="1640632" y="1520788"/>
            <a:ext cx="6696744" cy="493254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ja-JP" altLang="en-US" sz="2000" b="0">
                <a:latin typeface="+mn-lt"/>
                <a:ea typeface="+mn-ea"/>
              </a:rPr>
              <a:t>要員の状態</a:t>
            </a:r>
            <a:endParaRPr kumimoji="1" lang="ja-JP" altLang="en-US" sz="2000" b="0" dirty="0">
              <a:latin typeface="+mn-lt"/>
              <a:ea typeface="+mn-ea"/>
            </a:endParaRPr>
          </a:p>
        </p:txBody>
      </p:sp>
      <p:sp>
        <p:nvSpPr>
          <p:cNvPr id="9" name="テキスト ボックス 8">
            <a:extLst>
              <a:ext uri="{FF2B5EF4-FFF2-40B4-BE49-F238E27FC236}">
                <a16:creationId xmlns:a16="http://schemas.microsoft.com/office/drawing/2014/main" id="{14CB0C9B-6DBA-6647-A216-EAA50FB9CA62}"/>
              </a:ext>
            </a:extLst>
          </p:cNvPr>
          <p:cNvSpPr txBox="1"/>
          <p:nvPr/>
        </p:nvSpPr>
        <p:spPr>
          <a:xfrm>
            <a:off x="272480" y="224644"/>
            <a:ext cx="4428492" cy="523220"/>
          </a:xfrm>
          <a:prstGeom prst="rect">
            <a:avLst/>
          </a:prstGeom>
          <a:noFill/>
        </p:spPr>
        <p:txBody>
          <a:bodyPr wrap="square" rtlCol="0">
            <a:spAutoFit/>
          </a:bodyPr>
          <a:lstStyle/>
          <a:p>
            <a:r>
              <a:rPr kumimoji="1" lang="ja-JP" altLang="en-US" sz="2800"/>
              <a:t>状態遷移</a:t>
            </a:r>
          </a:p>
        </p:txBody>
      </p:sp>
      <p:sp>
        <p:nvSpPr>
          <p:cNvPr id="2" name="角丸四角形 1">
            <a:extLst>
              <a:ext uri="{FF2B5EF4-FFF2-40B4-BE49-F238E27FC236}">
                <a16:creationId xmlns:a16="http://schemas.microsoft.com/office/drawing/2014/main" id="{9C56CA2A-9FC5-7C48-8077-FA4693E046B6}"/>
              </a:ext>
            </a:extLst>
          </p:cNvPr>
          <p:cNvSpPr/>
          <p:nvPr/>
        </p:nvSpPr>
        <p:spPr bwMode="auto">
          <a:xfrm>
            <a:off x="4430942" y="1844824"/>
            <a:ext cx="1044116" cy="5760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u="sng">
                <a:latin typeface="+mn-lt"/>
                <a:ea typeface="+mn-ea"/>
              </a:rPr>
              <a:t>初期</a:t>
            </a:r>
            <a:endParaRPr kumimoji="1" lang="ja-JP" altLang="en-US" b="0" dirty="0">
              <a:latin typeface="+mn-lt"/>
              <a:ea typeface="+mn-ea"/>
            </a:endParaRPr>
          </a:p>
        </p:txBody>
      </p:sp>
      <p:sp>
        <p:nvSpPr>
          <p:cNvPr id="11" name="角丸四角形 10">
            <a:extLst>
              <a:ext uri="{FF2B5EF4-FFF2-40B4-BE49-F238E27FC236}">
                <a16:creationId xmlns:a16="http://schemas.microsoft.com/office/drawing/2014/main" id="{251D24CE-9E11-074C-A575-BCAEF7A78AC6}"/>
              </a:ext>
            </a:extLst>
          </p:cNvPr>
          <p:cNvSpPr/>
          <p:nvPr/>
        </p:nvSpPr>
        <p:spPr bwMode="auto">
          <a:xfrm>
            <a:off x="2720752" y="3248980"/>
            <a:ext cx="1044116" cy="5760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u="sng">
                <a:latin typeface="+mn-lt"/>
                <a:ea typeface="+mn-ea"/>
              </a:rPr>
              <a:t>指名</a:t>
            </a:r>
            <a:endParaRPr kumimoji="1" lang="ja-JP" altLang="en-US" b="0" dirty="0">
              <a:latin typeface="+mn-lt"/>
              <a:ea typeface="+mn-ea"/>
            </a:endParaRPr>
          </a:p>
        </p:txBody>
      </p:sp>
      <p:sp>
        <p:nvSpPr>
          <p:cNvPr id="12" name="角丸四角形 11">
            <a:extLst>
              <a:ext uri="{FF2B5EF4-FFF2-40B4-BE49-F238E27FC236}">
                <a16:creationId xmlns:a16="http://schemas.microsoft.com/office/drawing/2014/main" id="{EDB5D473-8699-8B4E-8DD9-8FB2F2B5CF81}"/>
              </a:ext>
            </a:extLst>
          </p:cNvPr>
          <p:cNvSpPr/>
          <p:nvPr/>
        </p:nvSpPr>
        <p:spPr bwMode="auto">
          <a:xfrm>
            <a:off x="6246367" y="3248980"/>
            <a:ext cx="1044116" cy="5760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u="sng">
                <a:latin typeface="+mn-lt"/>
                <a:ea typeface="+mn-ea"/>
              </a:rPr>
              <a:t>推薦</a:t>
            </a:r>
            <a:endParaRPr kumimoji="1" lang="ja-JP" altLang="en-US" b="0" dirty="0">
              <a:latin typeface="+mn-lt"/>
              <a:ea typeface="+mn-ea"/>
            </a:endParaRPr>
          </a:p>
        </p:txBody>
      </p:sp>
      <p:sp>
        <p:nvSpPr>
          <p:cNvPr id="13" name="角丸四角形 12">
            <a:extLst>
              <a:ext uri="{FF2B5EF4-FFF2-40B4-BE49-F238E27FC236}">
                <a16:creationId xmlns:a16="http://schemas.microsoft.com/office/drawing/2014/main" id="{3D86C358-5251-9F4D-B725-B5485F6C2668}"/>
              </a:ext>
            </a:extLst>
          </p:cNvPr>
          <p:cNvSpPr/>
          <p:nvPr/>
        </p:nvSpPr>
        <p:spPr bwMode="auto">
          <a:xfrm>
            <a:off x="4480917" y="4437113"/>
            <a:ext cx="1044116" cy="576064"/>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u="sng">
                <a:latin typeface="+mn-lt"/>
                <a:ea typeface="+mn-ea"/>
              </a:rPr>
              <a:t>面談調整</a:t>
            </a:r>
            <a:endParaRPr kumimoji="1" lang="ja-JP" altLang="en-US" b="0" dirty="0">
              <a:latin typeface="+mn-lt"/>
              <a:ea typeface="+mn-ea"/>
            </a:endParaRPr>
          </a:p>
        </p:txBody>
      </p:sp>
      <p:cxnSp>
        <p:nvCxnSpPr>
          <p:cNvPr id="15" name="曲線コネクタ 14">
            <a:extLst>
              <a:ext uri="{FF2B5EF4-FFF2-40B4-BE49-F238E27FC236}">
                <a16:creationId xmlns:a16="http://schemas.microsoft.com/office/drawing/2014/main" id="{F006A57D-107B-5849-A56F-81A45B435915}"/>
              </a:ext>
            </a:extLst>
          </p:cNvPr>
          <p:cNvCxnSpPr>
            <a:cxnSpLocks/>
            <a:stCxn id="2" idx="1"/>
            <a:endCxn id="11" idx="0"/>
          </p:cNvCxnSpPr>
          <p:nvPr/>
        </p:nvCxnSpPr>
        <p:spPr bwMode="auto">
          <a:xfrm rot="10800000" flipV="1">
            <a:off x="3242810" y="2132856"/>
            <a:ext cx="1188132" cy="1116124"/>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sp>
        <p:nvSpPr>
          <p:cNvPr id="17" name="正方形/長方形 16">
            <a:extLst>
              <a:ext uri="{FF2B5EF4-FFF2-40B4-BE49-F238E27FC236}">
                <a16:creationId xmlns:a16="http://schemas.microsoft.com/office/drawing/2014/main" id="{D7713475-447F-4B4A-BC37-BB7792FEFC4B}"/>
              </a:ext>
            </a:extLst>
          </p:cNvPr>
          <p:cNvSpPr/>
          <p:nvPr/>
        </p:nvSpPr>
        <p:spPr bwMode="auto">
          <a:xfrm>
            <a:off x="1892660" y="2175990"/>
            <a:ext cx="1879366" cy="684076"/>
          </a:xfrm>
          <a:prstGeom prst="rect">
            <a:avLst/>
          </a:prstGeom>
          <a:solidFill>
            <a:schemeClr val="bg1"/>
          </a:solidFill>
          <a:ln w="38100" cap="flat" cmpd="sng" algn="ctr">
            <a:solidFill>
              <a:srgbClr val="3333CC"/>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b="0">
                <a:solidFill>
                  <a:srgbClr val="3333CC"/>
                </a:solidFill>
              </a:rPr>
              <a:t>プロジェクト担当者が</a:t>
            </a:r>
            <a:br>
              <a:rPr kumimoji="1" lang="en-US" altLang="ja-JP" b="0" dirty="0">
                <a:solidFill>
                  <a:srgbClr val="3333CC"/>
                </a:solidFill>
              </a:rPr>
            </a:br>
            <a:r>
              <a:rPr kumimoji="1" lang="ja-JP" altLang="en-US" b="0">
                <a:solidFill>
                  <a:srgbClr val="3333CC"/>
                </a:solidFill>
              </a:rPr>
              <a:t>プロジェクトに</a:t>
            </a:r>
            <a:r>
              <a:rPr kumimoji="1" lang="ja-JP" altLang="en-US" b="0" u="sng">
                <a:solidFill>
                  <a:srgbClr val="3333CC"/>
                </a:solidFill>
              </a:rPr>
              <a:t>指名</a:t>
            </a:r>
          </a:p>
        </p:txBody>
      </p:sp>
      <p:cxnSp>
        <p:nvCxnSpPr>
          <p:cNvPr id="19" name="曲線コネクタ 18">
            <a:extLst>
              <a:ext uri="{FF2B5EF4-FFF2-40B4-BE49-F238E27FC236}">
                <a16:creationId xmlns:a16="http://schemas.microsoft.com/office/drawing/2014/main" id="{FCF4C4C2-C497-6040-A0D4-80CBC7148656}"/>
              </a:ext>
            </a:extLst>
          </p:cNvPr>
          <p:cNvCxnSpPr>
            <a:cxnSpLocks/>
            <a:stCxn id="2" idx="3"/>
            <a:endCxn id="12" idx="0"/>
          </p:cNvCxnSpPr>
          <p:nvPr/>
        </p:nvCxnSpPr>
        <p:spPr bwMode="auto">
          <a:xfrm>
            <a:off x="5475058" y="2132856"/>
            <a:ext cx="1293367" cy="1116124"/>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cxnSp>
        <p:nvCxnSpPr>
          <p:cNvPr id="30" name="曲線コネクタ 29">
            <a:extLst>
              <a:ext uri="{FF2B5EF4-FFF2-40B4-BE49-F238E27FC236}">
                <a16:creationId xmlns:a16="http://schemas.microsoft.com/office/drawing/2014/main" id="{6799A882-125D-E04A-B4E8-CAC1DAB754DE}"/>
              </a:ext>
            </a:extLst>
          </p:cNvPr>
          <p:cNvCxnSpPr>
            <a:cxnSpLocks/>
            <a:stCxn id="11" idx="2"/>
            <a:endCxn id="13" idx="1"/>
          </p:cNvCxnSpPr>
          <p:nvPr/>
        </p:nvCxnSpPr>
        <p:spPr bwMode="auto">
          <a:xfrm rot="16200000" flipH="1">
            <a:off x="3411813" y="3656040"/>
            <a:ext cx="900101" cy="1238107"/>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sp>
        <p:nvSpPr>
          <p:cNvPr id="34" name="正方形/長方形 33">
            <a:extLst>
              <a:ext uri="{FF2B5EF4-FFF2-40B4-BE49-F238E27FC236}">
                <a16:creationId xmlns:a16="http://schemas.microsoft.com/office/drawing/2014/main" id="{E7BF4775-90C3-8345-B549-5CD04BB9F754}"/>
              </a:ext>
            </a:extLst>
          </p:cNvPr>
          <p:cNvSpPr/>
          <p:nvPr/>
        </p:nvSpPr>
        <p:spPr bwMode="auto">
          <a:xfrm>
            <a:off x="6133974" y="2175564"/>
            <a:ext cx="1879366" cy="684076"/>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b="0">
                <a:solidFill>
                  <a:srgbClr val="FF0000"/>
                </a:solidFill>
              </a:rPr>
              <a:t>要員管理者が</a:t>
            </a:r>
            <a:br>
              <a:rPr kumimoji="1" lang="en-US" altLang="ja-JP" b="0" dirty="0">
                <a:solidFill>
                  <a:srgbClr val="FF0000"/>
                </a:solidFill>
              </a:rPr>
            </a:br>
            <a:r>
              <a:rPr kumimoji="1" lang="ja-JP" altLang="en-US" b="0">
                <a:solidFill>
                  <a:srgbClr val="FF0000"/>
                </a:solidFill>
              </a:rPr>
              <a:t>プロジェクトに</a:t>
            </a:r>
            <a:r>
              <a:rPr kumimoji="1" lang="ja-JP" altLang="en-US" b="0" u="sng">
                <a:solidFill>
                  <a:srgbClr val="FF0000"/>
                </a:solidFill>
              </a:rPr>
              <a:t>推薦</a:t>
            </a:r>
            <a:endParaRPr kumimoji="1" lang="ja-JP" altLang="en-US" b="0" u="sng" dirty="0">
              <a:solidFill>
                <a:srgbClr val="FF0000"/>
              </a:solidFill>
            </a:endParaRPr>
          </a:p>
        </p:txBody>
      </p:sp>
      <p:sp>
        <p:nvSpPr>
          <p:cNvPr id="35" name="正方形/長方形 34">
            <a:extLst>
              <a:ext uri="{FF2B5EF4-FFF2-40B4-BE49-F238E27FC236}">
                <a16:creationId xmlns:a16="http://schemas.microsoft.com/office/drawing/2014/main" id="{077F46D7-9733-1C4A-928B-B7F7A74DB050}"/>
              </a:ext>
            </a:extLst>
          </p:cNvPr>
          <p:cNvSpPr/>
          <p:nvPr/>
        </p:nvSpPr>
        <p:spPr bwMode="auto">
          <a:xfrm>
            <a:off x="1928664" y="4095075"/>
            <a:ext cx="1879366" cy="684076"/>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b="0">
                <a:solidFill>
                  <a:srgbClr val="FF0000"/>
                </a:solidFill>
              </a:rPr>
              <a:t>要員管理者が</a:t>
            </a:r>
            <a:br>
              <a:rPr kumimoji="1" lang="en-US" altLang="ja-JP" b="0" dirty="0">
                <a:solidFill>
                  <a:srgbClr val="FF0000"/>
                </a:solidFill>
              </a:rPr>
            </a:br>
            <a:r>
              <a:rPr kumimoji="1" lang="ja-JP" altLang="en-US" b="0">
                <a:solidFill>
                  <a:srgbClr val="FF0000"/>
                </a:solidFill>
              </a:rPr>
              <a:t>プロジェクトに</a:t>
            </a:r>
            <a:r>
              <a:rPr kumimoji="1" lang="ja-JP" altLang="en-US" b="0" u="sng">
                <a:solidFill>
                  <a:srgbClr val="FF0000"/>
                </a:solidFill>
              </a:rPr>
              <a:t>推薦</a:t>
            </a:r>
            <a:endParaRPr kumimoji="1" lang="ja-JP" altLang="en-US" b="0" u="sng" dirty="0">
              <a:solidFill>
                <a:srgbClr val="FF0000"/>
              </a:solidFill>
            </a:endParaRPr>
          </a:p>
        </p:txBody>
      </p:sp>
      <p:sp>
        <p:nvSpPr>
          <p:cNvPr id="38" name="角丸四角形 37">
            <a:extLst>
              <a:ext uri="{FF2B5EF4-FFF2-40B4-BE49-F238E27FC236}">
                <a16:creationId xmlns:a16="http://schemas.microsoft.com/office/drawing/2014/main" id="{7B1C0D7A-2E5F-4044-A839-6ADCB7EE54DA}"/>
              </a:ext>
            </a:extLst>
          </p:cNvPr>
          <p:cNvSpPr/>
          <p:nvPr/>
        </p:nvSpPr>
        <p:spPr bwMode="auto">
          <a:xfrm>
            <a:off x="4268924" y="5877272"/>
            <a:ext cx="1476164" cy="432048"/>
          </a:xfrm>
          <a:prstGeom prst="round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b="0" u="sng">
                <a:latin typeface="+mn-lt"/>
                <a:ea typeface="+mn-ea"/>
              </a:rPr>
              <a:t>プロジェクト参加</a:t>
            </a:r>
            <a:endParaRPr kumimoji="1" lang="ja-JP" altLang="en-US" b="0" dirty="0">
              <a:latin typeface="+mn-lt"/>
              <a:ea typeface="+mn-ea"/>
            </a:endParaRPr>
          </a:p>
        </p:txBody>
      </p:sp>
      <p:sp>
        <p:nvSpPr>
          <p:cNvPr id="39" name="角丸四角形 38">
            <a:extLst>
              <a:ext uri="{FF2B5EF4-FFF2-40B4-BE49-F238E27FC236}">
                <a16:creationId xmlns:a16="http://schemas.microsoft.com/office/drawing/2014/main" id="{0708FCCF-7C27-2948-AD69-8E0DD23DBB93}"/>
              </a:ext>
            </a:extLst>
          </p:cNvPr>
          <p:cNvSpPr/>
          <p:nvPr/>
        </p:nvSpPr>
        <p:spPr bwMode="auto">
          <a:xfrm>
            <a:off x="6540548" y="267352"/>
            <a:ext cx="468052" cy="236166"/>
          </a:xfrm>
          <a:prstGeom prst="roundRect">
            <a:avLst>
              <a:gd name="adj" fmla="val 31351"/>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ja-JP" altLang="en-US" b="0" dirty="0">
              <a:latin typeface="+mn-lt"/>
              <a:ea typeface="+mn-ea"/>
            </a:endParaRPr>
          </a:p>
        </p:txBody>
      </p:sp>
      <p:cxnSp>
        <p:nvCxnSpPr>
          <p:cNvPr id="41" name="直線矢印コネクタ 40">
            <a:extLst>
              <a:ext uri="{FF2B5EF4-FFF2-40B4-BE49-F238E27FC236}">
                <a16:creationId xmlns:a16="http://schemas.microsoft.com/office/drawing/2014/main" id="{BD237107-A29F-0C42-9D2D-6AA2DEE1FE6F}"/>
              </a:ext>
            </a:extLst>
          </p:cNvPr>
          <p:cNvCxnSpPr>
            <a:cxnSpLocks/>
            <a:stCxn id="13" idx="2"/>
            <a:endCxn id="38" idx="0"/>
          </p:cNvCxnSpPr>
          <p:nvPr/>
        </p:nvCxnSpPr>
        <p:spPr bwMode="auto">
          <a:xfrm>
            <a:off x="5002975" y="5013177"/>
            <a:ext cx="4031" cy="864095"/>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42" name="正方形/長方形 41">
            <a:extLst>
              <a:ext uri="{FF2B5EF4-FFF2-40B4-BE49-F238E27FC236}">
                <a16:creationId xmlns:a16="http://schemas.microsoft.com/office/drawing/2014/main" id="{3A49A794-3EA6-F94B-8F18-FF704F7C1D29}"/>
              </a:ext>
            </a:extLst>
          </p:cNvPr>
          <p:cNvSpPr/>
          <p:nvPr/>
        </p:nvSpPr>
        <p:spPr bwMode="auto">
          <a:xfrm>
            <a:off x="3728864" y="5103020"/>
            <a:ext cx="2520279" cy="540226"/>
          </a:xfrm>
          <a:prstGeom prst="rect">
            <a:avLst/>
          </a:prstGeom>
          <a:solidFill>
            <a:schemeClr val="bg1"/>
          </a:solidFill>
          <a:ln w="38100" cap="flat" cmpd="sng" algn="ctr">
            <a:solidFill>
              <a:srgbClr val="3333CC"/>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b="0">
                <a:solidFill>
                  <a:srgbClr val="3333CC"/>
                </a:solidFill>
              </a:rPr>
              <a:t>面談後、プロジェクト担当者が</a:t>
            </a:r>
            <a:br>
              <a:rPr kumimoji="1" lang="en-US" altLang="ja-JP" b="0" dirty="0">
                <a:solidFill>
                  <a:srgbClr val="3333CC"/>
                </a:solidFill>
              </a:rPr>
            </a:br>
            <a:r>
              <a:rPr kumimoji="1" lang="ja-JP" altLang="en-US" b="0">
                <a:solidFill>
                  <a:srgbClr val="3333CC"/>
                </a:solidFill>
              </a:rPr>
              <a:t>要員をプロジェクトに追加</a:t>
            </a:r>
            <a:endParaRPr kumimoji="1" lang="ja-JP" altLang="en-US" b="0" u="sng">
              <a:solidFill>
                <a:srgbClr val="3333CC"/>
              </a:solidFill>
            </a:endParaRPr>
          </a:p>
        </p:txBody>
      </p:sp>
      <p:sp>
        <p:nvSpPr>
          <p:cNvPr id="45" name="テキスト ボックス 44">
            <a:extLst>
              <a:ext uri="{FF2B5EF4-FFF2-40B4-BE49-F238E27FC236}">
                <a16:creationId xmlns:a16="http://schemas.microsoft.com/office/drawing/2014/main" id="{9C7F49C8-B6B3-7B4A-BE4E-8D8FCF2D123A}"/>
              </a:ext>
            </a:extLst>
          </p:cNvPr>
          <p:cNvSpPr txBox="1"/>
          <p:nvPr/>
        </p:nvSpPr>
        <p:spPr>
          <a:xfrm>
            <a:off x="7008600" y="250775"/>
            <a:ext cx="813043" cy="307777"/>
          </a:xfrm>
          <a:prstGeom prst="rect">
            <a:avLst/>
          </a:prstGeom>
          <a:noFill/>
        </p:spPr>
        <p:txBody>
          <a:bodyPr wrap="none" rtlCol="0">
            <a:spAutoFit/>
          </a:bodyPr>
          <a:lstStyle/>
          <a:p>
            <a:r>
              <a:rPr kumimoji="1" lang="ja-JP" altLang="en-US" b="0"/>
              <a:t>・・・状態</a:t>
            </a:r>
          </a:p>
        </p:txBody>
      </p:sp>
      <p:sp>
        <p:nvSpPr>
          <p:cNvPr id="46" name="正方形/長方形 45">
            <a:extLst>
              <a:ext uri="{FF2B5EF4-FFF2-40B4-BE49-F238E27FC236}">
                <a16:creationId xmlns:a16="http://schemas.microsoft.com/office/drawing/2014/main" id="{EC601977-2A0D-0649-A6C4-8BB3F63D559B}"/>
              </a:ext>
            </a:extLst>
          </p:cNvPr>
          <p:cNvSpPr/>
          <p:nvPr/>
        </p:nvSpPr>
        <p:spPr bwMode="auto">
          <a:xfrm>
            <a:off x="6577355" y="612858"/>
            <a:ext cx="431245" cy="270012"/>
          </a:xfrm>
          <a:prstGeom prst="rect">
            <a:avLst/>
          </a:prstGeom>
          <a:solidFill>
            <a:schemeClr val="bg1"/>
          </a:solidFill>
          <a:ln w="38100" cap="flat" cmpd="sng" algn="ctr">
            <a:solidFill>
              <a:srgbClr val="3333CC"/>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endParaRPr kumimoji="1" lang="ja-JP" altLang="en-US" b="0" u="sng">
              <a:solidFill>
                <a:srgbClr val="3333CC"/>
              </a:solidFill>
            </a:endParaRPr>
          </a:p>
        </p:txBody>
      </p:sp>
      <p:sp>
        <p:nvSpPr>
          <p:cNvPr id="47" name="正方形/長方形 46">
            <a:extLst>
              <a:ext uri="{FF2B5EF4-FFF2-40B4-BE49-F238E27FC236}">
                <a16:creationId xmlns:a16="http://schemas.microsoft.com/office/drawing/2014/main" id="{BE3BE82F-E63E-2540-A826-9B4E1154CADC}"/>
              </a:ext>
            </a:extLst>
          </p:cNvPr>
          <p:cNvSpPr/>
          <p:nvPr/>
        </p:nvSpPr>
        <p:spPr bwMode="auto">
          <a:xfrm>
            <a:off x="6577355" y="995679"/>
            <a:ext cx="431245" cy="270012"/>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endParaRPr kumimoji="1" lang="ja-JP" altLang="en-US" b="0" u="sng" dirty="0">
              <a:solidFill>
                <a:srgbClr val="FF0000"/>
              </a:solidFill>
            </a:endParaRPr>
          </a:p>
        </p:txBody>
      </p:sp>
      <p:sp>
        <p:nvSpPr>
          <p:cNvPr id="48" name="テキスト ボックス 47">
            <a:extLst>
              <a:ext uri="{FF2B5EF4-FFF2-40B4-BE49-F238E27FC236}">
                <a16:creationId xmlns:a16="http://schemas.microsoft.com/office/drawing/2014/main" id="{BFA9A474-299F-CA4E-ACA5-4D041118E792}"/>
              </a:ext>
            </a:extLst>
          </p:cNvPr>
          <p:cNvSpPr txBox="1"/>
          <p:nvPr/>
        </p:nvSpPr>
        <p:spPr>
          <a:xfrm>
            <a:off x="7008600" y="620688"/>
            <a:ext cx="2444900" cy="307777"/>
          </a:xfrm>
          <a:prstGeom prst="rect">
            <a:avLst/>
          </a:prstGeom>
          <a:noFill/>
        </p:spPr>
        <p:txBody>
          <a:bodyPr wrap="none" rtlCol="0">
            <a:spAutoFit/>
          </a:bodyPr>
          <a:lstStyle/>
          <a:p>
            <a:r>
              <a:rPr kumimoji="1" lang="ja-JP" altLang="en-US" b="0"/>
              <a:t>・・・プロジェクト担当者の処理</a:t>
            </a:r>
          </a:p>
        </p:txBody>
      </p:sp>
      <p:sp>
        <p:nvSpPr>
          <p:cNvPr id="49" name="テキスト ボックス 48">
            <a:extLst>
              <a:ext uri="{FF2B5EF4-FFF2-40B4-BE49-F238E27FC236}">
                <a16:creationId xmlns:a16="http://schemas.microsoft.com/office/drawing/2014/main" id="{D32BB4F3-5514-D648-8C35-587AE7DF11F2}"/>
              </a:ext>
            </a:extLst>
          </p:cNvPr>
          <p:cNvSpPr txBox="1"/>
          <p:nvPr/>
        </p:nvSpPr>
        <p:spPr>
          <a:xfrm>
            <a:off x="7008600" y="980728"/>
            <a:ext cx="1890261" cy="307777"/>
          </a:xfrm>
          <a:prstGeom prst="rect">
            <a:avLst/>
          </a:prstGeom>
          <a:noFill/>
        </p:spPr>
        <p:txBody>
          <a:bodyPr wrap="none" rtlCol="0">
            <a:spAutoFit/>
          </a:bodyPr>
          <a:lstStyle/>
          <a:p>
            <a:r>
              <a:rPr kumimoji="1" lang="ja-JP" altLang="en-US" b="0"/>
              <a:t>・・・要員管理者の処理</a:t>
            </a:r>
          </a:p>
        </p:txBody>
      </p:sp>
      <p:cxnSp>
        <p:nvCxnSpPr>
          <p:cNvPr id="50" name="曲線コネクタ 49">
            <a:extLst>
              <a:ext uri="{FF2B5EF4-FFF2-40B4-BE49-F238E27FC236}">
                <a16:creationId xmlns:a16="http://schemas.microsoft.com/office/drawing/2014/main" id="{81555BFE-E524-4449-A9D2-F9CF24DE9248}"/>
              </a:ext>
            </a:extLst>
          </p:cNvPr>
          <p:cNvCxnSpPr>
            <a:cxnSpLocks/>
            <a:stCxn id="12" idx="2"/>
            <a:endCxn id="13" idx="3"/>
          </p:cNvCxnSpPr>
          <p:nvPr/>
        </p:nvCxnSpPr>
        <p:spPr bwMode="auto">
          <a:xfrm rot="5400000">
            <a:off x="5696679" y="3653398"/>
            <a:ext cx="900101" cy="1243392"/>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sp>
        <p:nvSpPr>
          <p:cNvPr id="53" name="正方形/長方形 52">
            <a:extLst>
              <a:ext uri="{FF2B5EF4-FFF2-40B4-BE49-F238E27FC236}">
                <a16:creationId xmlns:a16="http://schemas.microsoft.com/office/drawing/2014/main" id="{46D56BB3-1320-0749-BEAC-1AE88261CAFB}"/>
              </a:ext>
            </a:extLst>
          </p:cNvPr>
          <p:cNvSpPr/>
          <p:nvPr/>
        </p:nvSpPr>
        <p:spPr bwMode="auto">
          <a:xfrm>
            <a:off x="6131197" y="4097213"/>
            <a:ext cx="1879366" cy="684076"/>
          </a:xfrm>
          <a:prstGeom prst="rect">
            <a:avLst/>
          </a:prstGeom>
          <a:solidFill>
            <a:schemeClr val="bg1"/>
          </a:solidFill>
          <a:ln w="38100" cap="flat" cmpd="sng" algn="ctr">
            <a:solidFill>
              <a:srgbClr val="3333CC"/>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b="0">
                <a:solidFill>
                  <a:srgbClr val="3333CC"/>
                </a:solidFill>
              </a:rPr>
              <a:t>プロジェクト担当者が</a:t>
            </a:r>
            <a:br>
              <a:rPr kumimoji="1" lang="en-US" altLang="ja-JP" b="0" dirty="0">
                <a:solidFill>
                  <a:srgbClr val="3333CC"/>
                </a:solidFill>
              </a:rPr>
            </a:br>
            <a:r>
              <a:rPr kumimoji="1" lang="ja-JP" altLang="en-US" b="0">
                <a:solidFill>
                  <a:srgbClr val="3333CC"/>
                </a:solidFill>
              </a:rPr>
              <a:t>プロジェクトに</a:t>
            </a:r>
            <a:r>
              <a:rPr kumimoji="1" lang="ja-JP" altLang="en-US" b="0" u="sng">
                <a:solidFill>
                  <a:srgbClr val="3333CC"/>
                </a:solidFill>
              </a:rPr>
              <a:t>指名</a:t>
            </a:r>
          </a:p>
        </p:txBody>
      </p:sp>
      <p:cxnSp>
        <p:nvCxnSpPr>
          <p:cNvPr id="56" name="直線矢印コネクタ 55">
            <a:extLst>
              <a:ext uri="{FF2B5EF4-FFF2-40B4-BE49-F238E27FC236}">
                <a16:creationId xmlns:a16="http://schemas.microsoft.com/office/drawing/2014/main" id="{86C27021-1A02-374D-9EB8-16C61B02744F}"/>
              </a:ext>
            </a:extLst>
          </p:cNvPr>
          <p:cNvCxnSpPr>
            <a:cxnSpLocks/>
            <a:stCxn id="13" idx="0"/>
            <a:endCxn id="2" idx="2"/>
          </p:cNvCxnSpPr>
          <p:nvPr/>
        </p:nvCxnSpPr>
        <p:spPr bwMode="auto">
          <a:xfrm flipH="1" flipV="1">
            <a:off x="4953000" y="2420888"/>
            <a:ext cx="49975" cy="2016225"/>
          </a:xfrm>
          <a:prstGeom prst="straightConnector1">
            <a:avLst/>
          </a:prstGeom>
          <a:solidFill>
            <a:schemeClr val="accent1"/>
          </a:solidFill>
          <a:ln w="9525" cap="flat" cmpd="sng" algn="ctr">
            <a:solidFill>
              <a:schemeClr val="tx1"/>
            </a:solidFill>
            <a:prstDash val="solid"/>
            <a:round/>
            <a:headEnd type="none" w="med" len="med"/>
            <a:tailEnd type="triangle" w="lg" len="lg"/>
          </a:ln>
          <a:effectLst/>
        </p:spPr>
      </p:cxnSp>
      <p:sp>
        <p:nvSpPr>
          <p:cNvPr id="59" name="正方形/長方形 58">
            <a:extLst>
              <a:ext uri="{FF2B5EF4-FFF2-40B4-BE49-F238E27FC236}">
                <a16:creationId xmlns:a16="http://schemas.microsoft.com/office/drawing/2014/main" id="{AF7996F6-FC4A-E846-B6BF-68FD282F4F37}"/>
              </a:ext>
            </a:extLst>
          </p:cNvPr>
          <p:cNvSpPr/>
          <p:nvPr/>
        </p:nvSpPr>
        <p:spPr bwMode="auto">
          <a:xfrm>
            <a:off x="4232920" y="3753033"/>
            <a:ext cx="1451916" cy="504059"/>
          </a:xfrm>
          <a:prstGeom prst="rect">
            <a:avLst/>
          </a:prstGeom>
          <a:solidFill>
            <a:schemeClr val="bg1"/>
          </a:solidFill>
          <a:ln w="38100" cap="flat" cmpd="sng" algn="ctr">
            <a:solidFill>
              <a:srgbClr val="3333CC"/>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sz="1200" b="0">
                <a:solidFill>
                  <a:srgbClr val="3333CC"/>
                </a:solidFill>
              </a:rPr>
              <a:t>要員を</a:t>
            </a:r>
            <a:br>
              <a:rPr kumimoji="1" lang="en-US" altLang="ja-JP" sz="1200" b="0" dirty="0">
                <a:solidFill>
                  <a:srgbClr val="3333CC"/>
                </a:solidFill>
              </a:rPr>
            </a:br>
            <a:r>
              <a:rPr kumimoji="1" lang="ja-JP" altLang="en-US" sz="1200" b="0">
                <a:solidFill>
                  <a:srgbClr val="3333CC"/>
                </a:solidFill>
              </a:rPr>
              <a:t>プロジェクトから削除</a:t>
            </a:r>
            <a:endParaRPr kumimoji="1" lang="ja-JP" altLang="en-US" sz="1200" b="0" u="sng">
              <a:solidFill>
                <a:srgbClr val="3333CC"/>
              </a:solidFill>
            </a:endParaRPr>
          </a:p>
        </p:txBody>
      </p:sp>
      <p:cxnSp>
        <p:nvCxnSpPr>
          <p:cNvPr id="27" name="曲線コネクタ 26">
            <a:extLst>
              <a:ext uri="{FF2B5EF4-FFF2-40B4-BE49-F238E27FC236}">
                <a16:creationId xmlns:a16="http://schemas.microsoft.com/office/drawing/2014/main" id="{BD006504-E845-624E-9D0B-F15CE4C240AE}"/>
              </a:ext>
            </a:extLst>
          </p:cNvPr>
          <p:cNvCxnSpPr>
            <a:cxnSpLocks/>
            <a:stCxn id="11" idx="3"/>
            <a:endCxn id="2" idx="2"/>
          </p:cNvCxnSpPr>
          <p:nvPr/>
        </p:nvCxnSpPr>
        <p:spPr bwMode="auto">
          <a:xfrm flipV="1">
            <a:off x="3764868" y="2420888"/>
            <a:ext cx="1188132" cy="1116124"/>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cxnSp>
        <p:nvCxnSpPr>
          <p:cNvPr id="31" name="曲線コネクタ 30">
            <a:extLst>
              <a:ext uri="{FF2B5EF4-FFF2-40B4-BE49-F238E27FC236}">
                <a16:creationId xmlns:a16="http://schemas.microsoft.com/office/drawing/2014/main" id="{C75BBC7F-431A-5544-A2A0-256025E1F524}"/>
              </a:ext>
            </a:extLst>
          </p:cNvPr>
          <p:cNvCxnSpPr>
            <a:cxnSpLocks/>
            <a:stCxn id="12" idx="1"/>
            <a:endCxn id="2" idx="2"/>
          </p:cNvCxnSpPr>
          <p:nvPr/>
        </p:nvCxnSpPr>
        <p:spPr bwMode="auto">
          <a:xfrm rot="10800000">
            <a:off x="4953001" y="2420888"/>
            <a:ext cx="1293367" cy="1116124"/>
          </a:xfrm>
          <a:prstGeom prst="curvedConnector2">
            <a:avLst/>
          </a:prstGeom>
          <a:solidFill>
            <a:schemeClr val="accent1"/>
          </a:solidFill>
          <a:ln w="9525" cap="flat" cmpd="sng" algn="ctr">
            <a:solidFill>
              <a:schemeClr val="tx1"/>
            </a:solidFill>
            <a:prstDash val="solid"/>
            <a:round/>
            <a:headEnd type="none" w="med" len="med"/>
            <a:tailEnd type="triangle" w="lg" len="lg"/>
          </a:ln>
          <a:effectLst/>
        </p:spPr>
      </p:cxnSp>
      <p:sp>
        <p:nvSpPr>
          <p:cNvPr id="36" name="正方形/長方形 35">
            <a:extLst>
              <a:ext uri="{FF2B5EF4-FFF2-40B4-BE49-F238E27FC236}">
                <a16:creationId xmlns:a16="http://schemas.microsoft.com/office/drawing/2014/main" id="{C50819FB-2BFD-CE4E-B639-5796ECF489C7}"/>
              </a:ext>
            </a:extLst>
          </p:cNvPr>
          <p:cNvSpPr/>
          <p:nvPr/>
        </p:nvSpPr>
        <p:spPr bwMode="auto">
          <a:xfrm>
            <a:off x="5120133" y="2990245"/>
            <a:ext cx="1011063" cy="600772"/>
          </a:xfrm>
          <a:prstGeom prst="rect">
            <a:avLst/>
          </a:prstGeom>
          <a:solidFill>
            <a:schemeClr val="bg1"/>
          </a:solidFill>
          <a:ln w="38100" cap="flat" cmpd="sng" algn="ctr">
            <a:solidFill>
              <a:srgbClr val="3333CC"/>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sz="1200" b="0">
                <a:solidFill>
                  <a:srgbClr val="3333CC"/>
                </a:solidFill>
              </a:rPr>
              <a:t>要員を</a:t>
            </a:r>
            <a:br>
              <a:rPr kumimoji="1" lang="en-US" altLang="ja-JP" sz="1200" b="0" dirty="0">
                <a:solidFill>
                  <a:srgbClr val="3333CC"/>
                </a:solidFill>
              </a:rPr>
            </a:br>
            <a:r>
              <a:rPr kumimoji="1" lang="ja-JP" altLang="en-US" sz="1200" b="0">
                <a:solidFill>
                  <a:srgbClr val="3333CC"/>
                </a:solidFill>
              </a:rPr>
              <a:t>プロジェクト</a:t>
            </a:r>
            <a:br>
              <a:rPr kumimoji="1" lang="en-US" altLang="ja-JP" sz="1200" b="0" dirty="0">
                <a:solidFill>
                  <a:srgbClr val="3333CC"/>
                </a:solidFill>
              </a:rPr>
            </a:br>
            <a:r>
              <a:rPr kumimoji="1" lang="ja-JP" altLang="en-US" sz="1200" b="0">
                <a:solidFill>
                  <a:srgbClr val="3333CC"/>
                </a:solidFill>
              </a:rPr>
              <a:t>から削除</a:t>
            </a:r>
            <a:endParaRPr kumimoji="1" lang="ja-JP" altLang="en-US" sz="1200" b="0" u="sng">
              <a:solidFill>
                <a:srgbClr val="3333CC"/>
              </a:solidFill>
            </a:endParaRPr>
          </a:p>
        </p:txBody>
      </p:sp>
      <p:sp>
        <p:nvSpPr>
          <p:cNvPr id="37" name="正方形/長方形 36">
            <a:extLst>
              <a:ext uri="{FF2B5EF4-FFF2-40B4-BE49-F238E27FC236}">
                <a16:creationId xmlns:a16="http://schemas.microsoft.com/office/drawing/2014/main" id="{FC695E9F-7926-C148-86DB-B1F0C3031A13}"/>
              </a:ext>
            </a:extLst>
          </p:cNvPr>
          <p:cNvSpPr/>
          <p:nvPr/>
        </p:nvSpPr>
        <p:spPr bwMode="auto">
          <a:xfrm>
            <a:off x="3875218" y="2990245"/>
            <a:ext cx="1011063" cy="600772"/>
          </a:xfrm>
          <a:prstGeom prst="rect">
            <a:avLst/>
          </a:prstGeom>
          <a:solidFill>
            <a:schemeClr val="bg1"/>
          </a:solidFill>
          <a:ln w="38100" cap="flat" cmpd="sng" algn="ctr">
            <a:solidFill>
              <a:srgbClr val="FF0000"/>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algn="ctr"/>
            <a:r>
              <a:rPr kumimoji="1" lang="ja-JP" altLang="en-US" sz="1200" b="0">
                <a:solidFill>
                  <a:srgbClr val="FF0000"/>
                </a:solidFill>
              </a:rPr>
              <a:t>要員を</a:t>
            </a:r>
            <a:br>
              <a:rPr kumimoji="1" lang="en-US" altLang="ja-JP" sz="1200" b="0" dirty="0">
                <a:solidFill>
                  <a:srgbClr val="FF0000"/>
                </a:solidFill>
              </a:rPr>
            </a:br>
            <a:r>
              <a:rPr kumimoji="1" lang="ja-JP" altLang="en-US" sz="1200" b="0">
                <a:solidFill>
                  <a:srgbClr val="FF0000"/>
                </a:solidFill>
              </a:rPr>
              <a:t>プロジェクト</a:t>
            </a:r>
            <a:br>
              <a:rPr kumimoji="1" lang="en-US" altLang="ja-JP" sz="1200" b="0" dirty="0">
                <a:solidFill>
                  <a:srgbClr val="FF0000"/>
                </a:solidFill>
              </a:rPr>
            </a:br>
            <a:r>
              <a:rPr kumimoji="1" lang="ja-JP" altLang="en-US" sz="1200" b="0">
                <a:solidFill>
                  <a:srgbClr val="FF0000"/>
                </a:solidFill>
              </a:rPr>
              <a:t>から削除</a:t>
            </a:r>
            <a:endParaRPr kumimoji="1" lang="ja-JP" altLang="en-US" sz="1200" b="0" u="sng">
              <a:solidFill>
                <a:srgbClr val="FF0000"/>
              </a:solidFill>
            </a:endParaRPr>
          </a:p>
        </p:txBody>
      </p:sp>
      <p:pic>
        <p:nvPicPr>
          <p:cNvPr id="32" name="グラフィックス 31" descr="男性">
            <a:extLst>
              <a:ext uri="{FF2B5EF4-FFF2-40B4-BE49-F238E27FC236}">
                <a16:creationId xmlns:a16="http://schemas.microsoft.com/office/drawing/2014/main" id="{B8B2DAE1-38F6-B343-A4FB-B28F12163B3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93979" y="3339402"/>
            <a:ext cx="851391" cy="851391"/>
          </a:xfrm>
          <a:prstGeom prst="rect">
            <a:avLst/>
          </a:prstGeom>
        </p:spPr>
      </p:pic>
      <p:sp>
        <p:nvSpPr>
          <p:cNvPr id="33" name="テキスト ボックス 32">
            <a:extLst>
              <a:ext uri="{FF2B5EF4-FFF2-40B4-BE49-F238E27FC236}">
                <a16:creationId xmlns:a16="http://schemas.microsoft.com/office/drawing/2014/main" id="{5F3E8EDD-8F6F-2349-B326-DABCE644AB67}"/>
              </a:ext>
            </a:extLst>
          </p:cNvPr>
          <p:cNvSpPr txBox="1"/>
          <p:nvPr/>
        </p:nvSpPr>
        <p:spPr>
          <a:xfrm>
            <a:off x="190522" y="4205124"/>
            <a:ext cx="1058303" cy="523220"/>
          </a:xfrm>
          <a:prstGeom prst="rect">
            <a:avLst/>
          </a:prstGeom>
          <a:noFill/>
        </p:spPr>
        <p:txBody>
          <a:bodyPr wrap="none" rtlCol="0">
            <a:spAutoFit/>
          </a:bodyPr>
          <a:lstStyle/>
          <a:p>
            <a:pPr algn="ctr"/>
            <a:r>
              <a:rPr kumimoji="1" lang="ja-JP" altLang="en-US">
                <a:solidFill>
                  <a:srgbClr val="3333CC"/>
                </a:solidFill>
              </a:rPr>
              <a:t>プロジェクト</a:t>
            </a:r>
            <a:endParaRPr kumimoji="1" lang="en-US" altLang="ja-JP" dirty="0">
              <a:solidFill>
                <a:srgbClr val="3333CC"/>
              </a:solidFill>
            </a:endParaRPr>
          </a:p>
          <a:p>
            <a:pPr algn="ctr"/>
            <a:r>
              <a:rPr kumimoji="1" lang="ja-JP" altLang="en-US">
                <a:solidFill>
                  <a:srgbClr val="3333CC"/>
                </a:solidFill>
              </a:rPr>
              <a:t>担当者</a:t>
            </a:r>
          </a:p>
        </p:txBody>
      </p:sp>
      <p:pic>
        <p:nvPicPr>
          <p:cNvPr id="40" name="グラフィックス 39" descr="男性">
            <a:extLst>
              <a:ext uri="{FF2B5EF4-FFF2-40B4-BE49-F238E27FC236}">
                <a16:creationId xmlns:a16="http://schemas.microsoft.com/office/drawing/2014/main" id="{7254938A-B32F-8243-A294-017E2DB349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566105" y="3399347"/>
            <a:ext cx="851391" cy="851391"/>
          </a:xfrm>
          <a:prstGeom prst="rect">
            <a:avLst/>
          </a:prstGeom>
        </p:spPr>
      </p:pic>
      <p:sp>
        <p:nvSpPr>
          <p:cNvPr id="43" name="テキスト ボックス 42">
            <a:extLst>
              <a:ext uri="{FF2B5EF4-FFF2-40B4-BE49-F238E27FC236}">
                <a16:creationId xmlns:a16="http://schemas.microsoft.com/office/drawing/2014/main" id="{7046E64A-3D50-F941-A16D-0C800B41ED45}"/>
              </a:ext>
            </a:extLst>
          </p:cNvPr>
          <p:cNvSpPr txBox="1"/>
          <p:nvPr/>
        </p:nvSpPr>
        <p:spPr>
          <a:xfrm>
            <a:off x="8633256" y="4265069"/>
            <a:ext cx="723275" cy="523220"/>
          </a:xfrm>
          <a:prstGeom prst="rect">
            <a:avLst/>
          </a:prstGeom>
          <a:noFill/>
        </p:spPr>
        <p:txBody>
          <a:bodyPr wrap="none" rtlCol="0">
            <a:spAutoFit/>
          </a:bodyPr>
          <a:lstStyle/>
          <a:p>
            <a:pPr algn="ctr"/>
            <a:r>
              <a:rPr kumimoji="1" lang="ja-JP" altLang="en-US">
                <a:solidFill>
                  <a:srgbClr val="FF0000"/>
                </a:solidFill>
              </a:rPr>
              <a:t>要員</a:t>
            </a:r>
            <a:endParaRPr kumimoji="1" lang="en-US" altLang="ja-JP" dirty="0">
              <a:solidFill>
                <a:srgbClr val="FF0000"/>
              </a:solidFill>
            </a:endParaRPr>
          </a:p>
          <a:p>
            <a:pPr algn="ctr"/>
            <a:r>
              <a:rPr kumimoji="1" lang="ja-JP" altLang="en-US">
                <a:solidFill>
                  <a:srgbClr val="FF0000"/>
                </a:solidFill>
              </a:rPr>
              <a:t>管理者</a:t>
            </a:r>
          </a:p>
        </p:txBody>
      </p:sp>
    </p:spTree>
    <p:extLst>
      <p:ext uri="{BB962C8B-B14F-4D97-AF65-F5344CB8AC3E}">
        <p14:creationId xmlns:p14="http://schemas.microsoft.com/office/powerpoint/2010/main" val="40380515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5BDDD2DC-E78D-8B48-90AC-C57D620F0C95}"/>
              </a:ext>
            </a:extLst>
          </p:cNvPr>
          <p:cNvGraphicFramePr>
            <a:graphicFrameLocks noGrp="1"/>
          </p:cNvGraphicFramePr>
          <p:nvPr>
            <p:extLst>
              <p:ext uri="{D42A27DB-BD31-4B8C-83A1-F6EECF244321}">
                <p14:modId xmlns:p14="http://schemas.microsoft.com/office/powerpoint/2010/main" val="3894598117"/>
              </p:ext>
            </p:extLst>
          </p:nvPr>
        </p:nvGraphicFramePr>
        <p:xfrm>
          <a:off x="272480" y="548680"/>
          <a:ext cx="9361040" cy="6263624"/>
        </p:xfrm>
        <a:graphic>
          <a:graphicData uri="http://schemas.openxmlformats.org/drawingml/2006/table">
            <a:tbl>
              <a:tblPr firstRow="1" bandRow="1">
                <a:tableStyleId>{5C22544A-7EE6-4342-B048-85BDC9FD1C3A}</a:tableStyleId>
              </a:tblPr>
              <a:tblGrid>
                <a:gridCol w="1908212">
                  <a:extLst>
                    <a:ext uri="{9D8B030D-6E8A-4147-A177-3AD203B41FA5}">
                      <a16:colId xmlns:a16="http://schemas.microsoft.com/office/drawing/2014/main" val="1775382760"/>
                    </a:ext>
                  </a:extLst>
                </a:gridCol>
                <a:gridCol w="7452828">
                  <a:extLst>
                    <a:ext uri="{9D8B030D-6E8A-4147-A177-3AD203B41FA5}">
                      <a16:colId xmlns:a16="http://schemas.microsoft.com/office/drawing/2014/main" val="2093912373"/>
                    </a:ext>
                  </a:extLst>
                </a:gridCol>
              </a:tblGrid>
              <a:tr h="308606">
                <a:tc>
                  <a:txBody>
                    <a:bodyPr/>
                    <a:lstStyle/>
                    <a:p>
                      <a:pPr algn="ctr"/>
                      <a:r>
                        <a:rPr kumimoji="1" lang="ja-JP" altLang="en-US" sz="1400"/>
                        <a:t>用語</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33CC"/>
                    </a:solidFill>
                  </a:tcPr>
                </a:tc>
                <a:tc>
                  <a:txBody>
                    <a:bodyPr/>
                    <a:lstStyle/>
                    <a:p>
                      <a:pPr algn="ctr"/>
                      <a:r>
                        <a:rPr kumimoji="1" lang="ja-JP" altLang="en-US" sz="1400"/>
                        <a:t>説明</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3333CC"/>
                    </a:solidFill>
                  </a:tcPr>
                </a:tc>
                <a:extLst>
                  <a:ext uri="{0D108BD9-81ED-4DB2-BD59-A6C34878D82A}">
                    <a16:rowId xmlns:a16="http://schemas.microsoft.com/office/drawing/2014/main" val="2026585013"/>
                  </a:ext>
                </a:extLst>
              </a:tr>
              <a:tr h="308606">
                <a:tc>
                  <a:txBody>
                    <a:bodyPr/>
                    <a:lstStyle/>
                    <a:p>
                      <a:r>
                        <a:rPr kumimoji="1" lang="ja-JP" altLang="en-US" sz="1200"/>
                        <a:t>プロジェクト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会社がお客様に提案する、もしくはお客様から受託した</a:t>
                      </a:r>
                      <a:r>
                        <a:rPr kumimoji="1" lang="en-US" altLang="ja-JP" sz="1200" dirty="0"/>
                        <a:t>IT</a:t>
                      </a:r>
                      <a:r>
                        <a:rPr kumimoji="1" lang="ja-JP" altLang="en-US" sz="1200"/>
                        <a:t>プロジェクトのこと。プロジェクトを提案したりデリバリーするには提案・デリバリー要員、特にスキルを持ったエンジニアを確保する必要があるため、本アプリでは、プロジェクト担当者（主に営業が担う）が、社内もしくはパートナー企業から要員をつのり、プロジェクトにアサインするためのコミュニケーションを支援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5356585"/>
                  </a:ext>
                </a:extLst>
              </a:tr>
              <a:tr h="308606">
                <a:tc>
                  <a:txBody>
                    <a:bodyPr/>
                    <a:lstStyle/>
                    <a:p>
                      <a:r>
                        <a:rPr kumimoji="1" lang="ja-JP" altLang="en-US" sz="1200"/>
                        <a:t>プロジェクト管理機能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本アプリケーションのうち、プロジェクト担当者がログインしてプロジェクト登録や要員候補から指名を行い、</a:t>
                      </a:r>
                      <a:br>
                        <a:rPr kumimoji="1" lang="en-US" altLang="ja-JP" sz="1200" dirty="0"/>
                      </a:br>
                      <a:r>
                        <a:rPr kumimoji="1" lang="ja-JP" altLang="en-US" sz="1200"/>
                        <a:t>面談スケジュールを管理するといった機能を担う。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2704103"/>
                  </a:ext>
                </a:extLst>
              </a:tr>
              <a:tr h="308606">
                <a:tc>
                  <a:txBody>
                    <a:bodyPr/>
                    <a:lstStyle/>
                    <a:p>
                      <a:r>
                        <a:rPr kumimoji="1" lang="ja-JP" altLang="en-US" sz="1200"/>
                        <a:t>プロジェクト主担当者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お客様より受託した</a:t>
                      </a:r>
                      <a:r>
                        <a:rPr kumimoji="1" lang="en-US" altLang="ja-JP" sz="1200" dirty="0"/>
                        <a:t>IT</a:t>
                      </a:r>
                      <a:r>
                        <a:rPr kumimoji="1" lang="ja-JP" altLang="en-US" sz="1200"/>
                        <a:t>プロジェクトのメイン担当者。主に担当営業が担い、本アプリにプロジェクト登録を行った者が担当者となる。社内やパートナーであるエンジニア派遣会社と交渉し、プロジェクトに必要な要員の調達を行う。一つのプロジェクトに一人だが、プロジェクト担当者に主担当を変更可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3557792"/>
                  </a:ext>
                </a:extLst>
              </a:tr>
              <a:tr h="30860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プロジェクト従担当者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プロジェクト主担当者の代理でプロジェクトに必要な要員の調達を行う。他の担当営業やプロジェクトマネージャが担い、複数人を設定できる。プロジェクト一つのプロジェクトに</a:t>
                      </a:r>
                      <a:r>
                        <a:rPr kumimoji="1" lang="en-US" altLang="ja-JP" sz="1200" dirty="0"/>
                        <a:t>0</a:t>
                      </a:r>
                      <a:r>
                        <a:rPr kumimoji="1" lang="ja-JP" altLang="en-US" sz="1200"/>
                        <a:t>から複数人設定できる。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4487959"/>
                  </a:ext>
                </a:extLst>
              </a:tr>
              <a:tr h="308606">
                <a:tc>
                  <a:txBody>
                    <a:bodyPr/>
                    <a:lstStyle/>
                    <a:p>
                      <a:r>
                        <a:rPr kumimoji="1" lang="ja-JP" altLang="en-US" sz="1200"/>
                        <a:t>要員管理機能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本アプリケーションのうち、要員管理者が管理下の要員を登録し、候補のプロジェクトに推薦し、プロジェクト担当者と交渉するための情報管理を担う。</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8069205"/>
                  </a:ext>
                </a:extLst>
              </a:tr>
              <a:tr h="308606">
                <a:tc>
                  <a:txBody>
                    <a:bodyPr/>
                    <a:lstStyle/>
                    <a:p>
                      <a:r>
                        <a:rPr kumimoji="1" lang="ja-JP" altLang="en-US" sz="1200"/>
                        <a:t>要員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プロジェクトにアサインされる主にエンジニアなどのプロジェクトメンバーのこと。要員の所有スキルや経験、単価、空きスケジュールなどを参考に、プロジェクト担当者が指名したり要員管理者が推薦したりしてマッチングを行い、面談をしてプロジェクトアサインが決定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19427667"/>
                  </a:ext>
                </a:extLst>
              </a:tr>
              <a:tr h="308606">
                <a:tc>
                  <a:txBody>
                    <a:bodyPr/>
                    <a:lstStyle/>
                    <a:p>
                      <a:r>
                        <a:rPr kumimoji="1" lang="ja-JP" altLang="en-US" sz="1200"/>
                        <a:t>要員管理者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社内のエンジニア組織のマネージャやエンジニアを派遣するパートナー会社の担当営業など主にエンジニアであるプロジェクトの要員をプロジェクトに提供する組織の担当者のこと。一人の要員に対して要員管理者は１名のみと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12231"/>
                  </a:ext>
                </a:extLst>
              </a:tr>
              <a:tr h="308606">
                <a:tc>
                  <a:txBody>
                    <a:bodyPr/>
                    <a:lstStyle/>
                    <a:p>
                      <a:r>
                        <a:rPr kumimoji="1" lang="ja-JP" altLang="en-US" sz="1200"/>
                        <a:t>面談</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主にエンジニアである要員をプロジェクト担当者と要員、要員管理者を交えて面談し、プロジェクトにアサインするかを面接する。面談スケジュール調整機能はフェーズ</a:t>
                      </a:r>
                      <a:r>
                        <a:rPr kumimoji="1" lang="en-US" altLang="ja-JP" sz="1200" dirty="0"/>
                        <a:t>1</a:t>
                      </a:r>
                      <a:r>
                        <a:rPr kumimoji="1" lang="ja-JP" altLang="en-US" sz="1200"/>
                        <a:t>ではアプリに含めず電話などで口頭で調整する。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11981996"/>
                  </a:ext>
                </a:extLst>
              </a:tr>
              <a:tr h="308606">
                <a:tc>
                  <a:txBody>
                    <a:bodyPr/>
                    <a:lstStyle/>
                    <a:p>
                      <a:r>
                        <a:rPr kumimoji="1" lang="ja-JP" altLang="en-US" sz="1200"/>
                        <a:t>要員の指名</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プロジェクト担当者が条件にあう要員をプロジェクトに参加してもらえないか指名すること。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92707494"/>
                  </a:ext>
                </a:extLst>
              </a:tr>
              <a:tr h="308606">
                <a:tc>
                  <a:txBody>
                    <a:bodyPr/>
                    <a:lstStyle/>
                    <a:p>
                      <a:r>
                        <a:rPr kumimoji="1" lang="ja-JP" altLang="en-US" sz="1200"/>
                        <a:t>要員の推薦</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t>要員管理者が管理下の要員をプロジェクトに推薦すること。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01022303"/>
                  </a:ext>
                </a:extLst>
              </a:tr>
              <a:tr h="308606">
                <a:tc>
                  <a:txBody>
                    <a:bodyPr/>
                    <a:lstStyle/>
                    <a:p>
                      <a:r>
                        <a:rPr kumimoji="1" lang="ja-JP" altLang="en-US" sz="1200"/>
                        <a:t>アプリ管理機能</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プロジェクト担当者と要員管理者を登録する。プロジェクト担当者はプロジェクトを登録するとそのプロジェクトの主担当となり、主担当に従担当として登録されると従担当者になる。要員は要員管理者が登録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0338943"/>
                  </a:ext>
                </a:extLst>
              </a:tr>
              <a:tr h="308606">
                <a:tc>
                  <a:txBody>
                    <a:bodyPr/>
                    <a:lstStyle/>
                    <a:p>
                      <a:r>
                        <a:rPr kumimoji="1" lang="ja-JP" altLang="en-US" sz="1200"/>
                        <a:t>アプリ管理者</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200"/>
                        <a:t>アプリ管理機能の操作を担う。データのバックアップやアーカイブなどの運用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02234207"/>
                  </a:ext>
                </a:extLst>
              </a:tr>
            </a:tbl>
          </a:graphicData>
        </a:graphic>
      </p:graphicFrame>
      <p:sp>
        <p:nvSpPr>
          <p:cNvPr id="9" name="テキスト ボックス 8">
            <a:extLst>
              <a:ext uri="{FF2B5EF4-FFF2-40B4-BE49-F238E27FC236}">
                <a16:creationId xmlns:a16="http://schemas.microsoft.com/office/drawing/2014/main" id="{14CB0C9B-6DBA-6647-A216-EAA50FB9CA62}"/>
              </a:ext>
            </a:extLst>
          </p:cNvPr>
          <p:cNvSpPr txBox="1"/>
          <p:nvPr/>
        </p:nvSpPr>
        <p:spPr>
          <a:xfrm>
            <a:off x="272480" y="8620"/>
            <a:ext cx="4428492" cy="523220"/>
          </a:xfrm>
          <a:prstGeom prst="rect">
            <a:avLst/>
          </a:prstGeom>
          <a:noFill/>
        </p:spPr>
        <p:txBody>
          <a:bodyPr wrap="square" rtlCol="0">
            <a:spAutoFit/>
          </a:bodyPr>
          <a:lstStyle/>
          <a:p>
            <a:r>
              <a:rPr kumimoji="1" lang="ja-JP" altLang="en-US" sz="2800"/>
              <a:t>用語定義</a:t>
            </a:r>
          </a:p>
        </p:txBody>
      </p:sp>
    </p:spTree>
    <p:extLst>
      <p:ext uri="{BB962C8B-B14F-4D97-AF65-F5344CB8AC3E}">
        <p14:creationId xmlns:p14="http://schemas.microsoft.com/office/powerpoint/2010/main" val="26103916"/>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C730-A55A-C34B-B17B-5F608C45344E}"/>
              </a:ext>
            </a:extLst>
          </p:cNvPr>
          <p:cNvSpPr>
            <a:spLocks noGrp="1"/>
          </p:cNvSpPr>
          <p:nvPr>
            <p:ph type="title"/>
          </p:nvPr>
        </p:nvSpPr>
        <p:spPr>
          <a:xfrm>
            <a:off x="165100" y="116632"/>
            <a:ext cx="9540876" cy="624731"/>
          </a:xfrm>
        </p:spPr>
        <p:txBody>
          <a:bodyPr/>
          <a:lstStyle/>
          <a:p>
            <a:r>
              <a:rPr kumimoji="1" lang="ja-JP" altLang="en-US" sz="2800"/>
              <a:t>ビジネスルール</a:t>
            </a:r>
          </a:p>
        </p:txBody>
      </p:sp>
      <p:sp>
        <p:nvSpPr>
          <p:cNvPr id="4" name="正方形/長方形 3">
            <a:extLst>
              <a:ext uri="{FF2B5EF4-FFF2-40B4-BE49-F238E27FC236}">
                <a16:creationId xmlns:a16="http://schemas.microsoft.com/office/drawing/2014/main" id="{39C1C0BE-7589-1B4B-B750-2D8AB3257E9E}"/>
              </a:ext>
            </a:extLst>
          </p:cNvPr>
          <p:cNvSpPr/>
          <p:nvPr/>
        </p:nvSpPr>
        <p:spPr bwMode="auto">
          <a:xfrm>
            <a:off x="1892660" y="2276872"/>
            <a:ext cx="5616624" cy="198022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2800" b="0" dirty="0">
                <a:solidFill>
                  <a:srgbClr val="FF0000"/>
                </a:solidFill>
                <a:latin typeface="+mn-lt"/>
                <a:ea typeface="+mn-ea"/>
              </a:rPr>
              <a:t>TODO</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800" b="0">
                <a:latin typeface="+mn-lt"/>
                <a:ea typeface="+mn-ea"/>
              </a:rPr>
              <a:t>プロジェクト側と要員側の面談が決まったら、他の</a:t>
            </a:r>
            <a:br>
              <a:rPr kumimoji="1" lang="en-US" altLang="ja-JP" sz="1800" b="0" dirty="0">
                <a:latin typeface="+mn-lt"/>
                <a:ea typeface="+mn-ea"/>
              </a:rPr>
            </a:br>
            <a:r>
              <a:rPr kumimoji="1" lang="ja-JP" altLang="en-US" sz="1800" b="0">
                <a:latin typeface="+mn-lt"/>
                <a:ea typeface="+mn-ea"/>
              </a:rPr>
              <a:t>プロジェクトが要員と面談調整できなくなる、など</a:t>
            </a:r>
            <a:br>
              <a:rPr kumimoji="1" lang="en-US" altLang="ja-JP" sz="1800" b="0" dirty="0">
                <a:latin typeface="+mn-lt"/>
                <a:ea typeface="+mn-ea"/>
              </a:rPr>
            </a:br>
            <a:r>
              <a:rPr kumimoji="1" lang="ja-JP" altLang="en-US" sz="1800" b="0">
                <a:latin typeface="+mn-lt"/>
                <a:ea typeface="+mn-ea"/>
              </a:rPr>
              <a:t>処理フローに影響を与えるイベントを記述する。</a:t>
            </a:r>
            <a:endParaRPr kumimoji="1" lang="en-US" altLang="ja-JP" sz="1800" b="0" dirty="0">
              <a:latin typeface="+mn-lt"/>
              <a:ea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1800" b="0">
                <a:latin typeface="+mn-lt"/>
                <a:ea typeface="+mn-ea"/>
              </a:rPr>
              <a:t>これは、モデルの実装や</a:t>
            </a:r>
            <a:r>
              <a:rPr kumimoji="1" lang="en-US" altLang="ja-JP" sz="1800" b="0" dirty="0">
                <a:latin typeface="+mn-lt"/>
                <a:ea typeface="+mn-ea"/>
              </a:rPr>
              <a:t>Functions</a:t>
            </a:r>
            <a:r>
              <a:rPr kumimoji="1" lang="ja-JP" altLang="en-US" sz="1800" b="0">
                <a:latin typeface="+mn-lt"/>
                <a:ea typeface="+mn-ea"/>
              </a:rPr>
              <a:t>の実装に関係してくる。</a:t>
            </a:r>
            <a:endParaRPr kumimoji="1" lang="en-US" altLang="ja-JP" sz="1800" b="0" dirty="0">
              <a:latin typeface="+mn-lt"/>
              <a:ea typeface="+mn-ea"/>
            </a:endParaRPr>
          </a:p>
        </p:txBody>
      </p:sp>
    </p:spTree>
    <p:extLst>
      <p:ext uri="{BB962C8B-B14F-4D97-AF65-F5344CB8AC3E}">
        <p14:creationId xmlns:p14="http://schemas.microsoft.com/office/powerpoint/2010/main" val="274313167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C730-A55A-C34B-B17B-5F608C45344E}"/>
              </a:ext>
            </a:extLst>
          </p:cNvPr>
          <p:cNvSpPr>
            <a:spLocks noGrp="1"/>
          </p:cNvSpPr>
          <p:nvPr>
            <p:ph type="title"/>
          </p:nvPr>
        </p:nvSpPr>
        <p:spPr>
          <a:xfrm>
            <a:off x="165100" y="116632"/>
            <a:ext cx="9540876" cy="624731"/>
          </a:xfrm>
        </p:spPr>
        <p:txBody>
          <a:bodyPr/>
          <a:lstStyle/>
          <a:p>
            <a:r>
              <a:rPr kumimoji="1" lang="ja-JP" altLang="en-US" sz="2800"/>
              <a:t>アプリの機能追加の候補について</a:t>
            </a:r>
          </a:p>
        </p:txBody>
      </p:sp>
      <p:sp>
        <p:nvSpPr>
          <p:cNvPr id="3" name="テキスト ボックス 2">
            <a:extLst>
              <a:ext uri="{FF2B5EF4-FFF2-40B4-BE49-F238E27FC236}">
                <a16:creationId xmlns:a16="http://schemas.microsoft.com/office/drawing/2014/main" id="{F425A748-B114-1B40-A9BE-605068F9AD90}"/>
              </a:ext>
            </a:extLst>
          </p:cNvPr>
          <p:cNvSpPr txBox="1"/>
          <p:nvPr/>
        </p:nvSpPr>
        <p:spPr>
          <a:xfrm>
            <a:off x="551781" y="872716"/>
            <a:ext cx="8802438" cy="4801314"/>
          </a:xfrm>
          <a:prstGeom prst="rect">
            <a:avLst/>
          </a:prstGeom>
          <a:noFill/>
        </p:spPr>
        <p:txBody>
          <a:bodyPr wrap="square" rtlCol="0">
            <a:spAutoFit/>
          </a:bodyPr>
          <a:lstStyle/>
          <a:p>
            <a:r>
              <a:rPr kumimoji="1" lang="ja-JP" altLang="en-US" sz="1800" b="0"/>
              <a:t>ユースケースについてヒアリングしたい項目</a:t>
            </a:r>
            <a:endParaRPr kumimoji="1" lang="en-US" altLang="ja-JP" sz="1800" b="0" dirty="0"/>
          </a:p>
          <a:p>
            <a:pPr marL="285750" indent="-285750">
              <a:buFont typeface="Arial" panose="020B0604020202020204" pitchFamily="34" charset="0"/>
              <a:buChar char="•"/>
            </a:pPr>
            <a:r>
              <a:rPr kumimoji="1" lang="ja-JP" altLang="en-US" sz="1800" b="0"/>
              <a:t>プロジェクト情報を参照したいメンバーを追加したいことはあるか（部長がプロジェクト状況をチェックだけしたい、とか）？</a:t>
            </a:r>
            <a:endParaRPr kumimoji="1" lang="en-US" altLang="ja-JP" sz="1800" b="0" dirty="0"/>
          </a:p>
          <a:p>
            <a:pPr marL="285750" indent="-285750">
              <a:buFont typeface="Arial" panose="020B0604020202020204" pitchFamily="34" charset="0"/>
              <a:buChar char="•"/>
            </a:pPr>
            <a:r>
              <a:rPr kumimoji="1" lang="ja-JP" altLang="en-US" sz="1800" b="0"/>
              <a:t>要員管理者も権限を移譲したいことがあるか。また要員情報を参照したいメンバーを追加したいことがあるか？</a:t>
            </a:r>
            <a:endParaRPr kumimoji="1" lang="en-US" altLang="ja-JP" sz="1800" b="0" dirty="0"/>
          </a:p>
          <a:p>
            <a:pPr marL="285750" indent="-285750">
              <a:buFont typeface="Arial" panose="020B0604020202020204" pitchFamily="34" charset="0"/>
              <a:buChar char="•"/>
            </a:pPr>
            <a:r>
              <a:rPr kumimoji="1" lang="ja-JP" altLang="en-US" sz="1800" b="0"/>
              <a:t>プロジェクト側が要員に求める内容や要員が登録する内容は何が妥当か？</a:t>
            </a:r>
            <a:br>
              <a:rPr kumimoji="1" lang="en-US" altLang="ja-JP" sz="1800" b="0" dirty="0"/>
            </a:br>
            <a:r>
              <a:rPr kumimoji="1" lang="ja-JP" altLang="en-US" sz="1800" b="0"/>
              <a:t>（要員は履歴書、年齢、経験年数、単価、派遣元企業、スキル、得意な業態、住所。プロジェクトはプロジェクトフェーズ、期間、勤務先、ポジション、必要なスキル。）</a:t>
            </a:r>
            <a:endParaRPr kumimoji="1" lang="en-US" altLang="ja-JP" sz="1800" b="0" dirty="0"/>
          </a:p>
          <a:p>
            <a:endParaRPr kumimoji="1" lang="en-US" altLang="ja-JP" sz="1800" b="0" dirty="0"/>
          </a:p>
          <a:p>
            <a:r>
              <a:rPr kumimoji="1" lang="ja-JP" altLang="en-US" sz="1800" b="0"/>
              <a:t>アプリ機能拡張案</a:t>
            </a:r>
            <a:endParaRPr kumimoji="1" lang="en-US" altLang="ja-JP" sz="1800" b="0" dirty="0"/>
          </a:p>
          <a:p>
            <a:pPr marL="285750" indent="-285750">
              <a:buFont typeface="Arial" panose="020B0604020202020204" pitchFamily="34" charset="0"/>
              <a:buChar char="•"/>
            </a:pPr>
            <a:r>
              <a:rPr kumimoji="1" lang="ja-JP" altLang="en-US" sz="1800" b="0"/>
              <a:t>要員のスキル属性やプロジェクト側が希望するスキル属性の追加</a:t>
            </a:r>
            <a:endParaRPr kumimoji="1" lang="en-US" altLang="ja-JP" sz="1800" b="0" dirty="0"/>
          </a:p>
          <a:p>
            <a:pPr marL="285750" indent="-285750">
              <a:buFont typeface="Arial" panose="020B0604020202020204" pitchFamily="34" charset="0"/>
              <a:buChar char="•"/>
            </a:pPr>
            <a:r>
              <a:rPr kumimoji="1" lang="ja-JP" altLang="en-US" sz="1800" b="0"/>
              <a:t>面談スケジュールのアプリ上での調整</a:t>
            </a:r>
            <a:endParaRPr kumimoji="1" lang="en-US" altLang="ja-JP" sz="1800" b="0" dirty="0"/>
          </a:p>
          <a:p>
            <a:pPr marL="285750" indent="-285750">
              <a:buFont typeface="Arial" panose="020B0604020202020204" pitchFamily="34" charset="0"/>
              <a:buChar char="•"/>
            </a:pPr>
            <a:r>
              <a:rPr kumimoji="1" lang="ja-JP" altLang="en-US" sz="1800" b="0"/>
              <a:t>プロジェクト単位での</a:t>
            </a:r>
            <a:r>
              <a:rPr kumimoji="1" lang="en-US" altLang="ja-JP" sz="1800" b="0" dirty="0"/>
              <a:t>1</a:t>
            </a:r>
            <a:r>
              <a:rPr kumimoji="1" lang="ja-JP" altLang="en-US" sz="1800" b="0"/>
              <a:t>対</a:t>
            </a:r>
            <a:r>
              <a:rPr kumimoji="1" lang="en-US" altLang="ja-JP" sz="1800" b="0" dirty="0"/>
              <a:t>1</a:t>
            </a:r>
            <a:r>
              <a:rPr kumimoji="1" lang="ja-JP" altLang="en-US" sz="1800" b="0"/>
              <a:t>チャットやグループチャット</a:t>
            </a:r>
            <a:endParaRPr kumimoji="1" lang="en-US" altLang="ja-JP" sz="1800" b="0" dirty="0"/>
          </a:p>
          <a:p>
            <a:pPr marL="285750" indent="-285750">
              <a:buFont typeface="Arial" panose="020B0604020202020204" pitchFamily="34" charset="0"/>
              <a:buChar char="•"/>
            </a:pPr>
            <a:r>
              <a:rPr kumimoji="1" lang="ja-JP" altLang="en-US" sz="1800" b="0"/>
              <a:t>面談履歴の保存、操作ログの保存</a:t>
            </a:r>
            <a:endParaRPr kumimoji="1" lang="en-US" altLang="ja-JP" sz="1800" b="0" dirty="0"/>
          </a:p>
          <a:p>
            <a:pPr marL="285750" indent="-285750">
              <a:buFont typeface="Arial" panose="020B0604020202020204" pitchFamily="34" charset="0"/>
              <a:buChar char="•"/>
            </a:pPr>
            <a:r>
              <a:rPr kumimoji="1" lang="ja-JP" altLang="en-US" sz="1800" b="0"/>
              <a:t>要員管理者を複数人にしたり、参照者は複数人だが登録・更新・削除できるのは</a:t>
            </a:r>
            <a:br>
              <a:rPr kumimoji="1" lang="en-US" altLang="ja-JP" sz="1800" b="0" dirty="0"/>
            </a:br>
            <a:r>
              <a:rPr kumimoji="1" lang="ja-JP" altLang="en-US" sz="1800" b="0"/>
              <a:t>ひとりにして、いざというときは参照者に移譲できるようにするなどのしくみ</a:t>
            </a:r>
            <a:endParaRPr kumimoji="1" lang="en-US" altLang="ja-JP" sz="1800" b="0" dirty="0"/>
          </a:p>
          <a:p>
            <a:pPr marL="285750" indent="-285750">
              <a:buFont typeface="Arial" panose="020B0604020202020204" pitchFamily="34" charset="0"/>
              <a:buChar char="•"/>
            </a:pPr>
            <a:r>
              <a:rPr kumimoji="1" lang="ja-JP" altLang="en-US" sz="1800" b="0"/>
              <a:t>アプリ管理者が誰がどの機能をどのくらいの頻度で使っているかを参照できるしくみ</a:t>
            </a:r>
          </a:p>
        </p:txBody>
      </p:sp>
    </p:spTree>
    <p:extLst>
      <p:ext uri="{BB962C8B-B14F-4D97-AF65-F5344CB8AC3E}">
        <p14:creationId xmlns:p14="http://schemas.microsoft.com/office/powerpoint/2010/main" val="15546475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B7056CB8-D7B2-1349-B414-6B4040D47038}"/>
              </a:ext>
            </a:extLst>
          </p:cNvPr>
          <p:cNvSpPr/>
          <p:nvPr/>
        </p:nvSpPr>
        <p:spPr bwMode="auto">
          <a:xfrm>
            <a:off x="167131" y="1010154"/>
            <a:ext cx="1309735" cy="2520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a:latin typeface="メイリオ"/>
                <a:ea typeface="メイリオ"/>
                <a:cs typeface="メイリオ"/>
              </a:rPr>
              <a:t>ユーザ</a:t>
            </a:r>
            <a:r>
              <a:rPr kumimoji="1" lang="en-US" altLang="ja-JP" sz="1100" b="0" dirty="0">
                <a:latin typeface="メイリオ"/>
                <a:ea typeface="メイリオ"/>
                <a:cs typeface="メイリオ"/>
              </a:rPr>
              <a:t>ID</a:t>
            </a:r>
            <a:endParaRPr kumimoji="1" lang="ja-JP" altLang="en-US" sz="1100" b="0" dirty="0">
              <a:latin typeface="メイリオ"/>
              <a:ea typeface="メイリオ"/>
              <a:cs typeface="メイリオ"/>
            </a:endParaRPr>
          </a:p>
        </p:txBody>
      </p:sp>
      <p:sp>
        <p:nvSpPr>
          <p:cNvPr id="3" name="正方形/長方形 2">
            <a:extLst>
              <a:ext uri="{FF2B5EF4-FFF2-40B4-BE49-F238E27FC236}">
                <a16:creationId xmlns:a16="http://schemas.microsoft.com/office/drawing/2014/main" id="{8FBBCC5D-00B4-084F-9A72-17011F0A1919}"/>
              </a:ext>
            </a:extLst>
          </p:cNvPr>
          <p:cNvSpPr/>
          <p:nvPr/>
        </p:nvSpPr>
        <p:spPr bwMode="auto">
          <a:xfrm>
            <a:off x="167378" y="1262181"/>
            <a:ext cx="1307075" cy="256285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1100" b="0">
                <a:latin typeface="メイリオ"/>
                <a:ea typeface="メイリオ"/>
                <a:cs typeface="メイリオ"/>
              </a:rPr>
              <a:t>氏名</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ﾊﾝﾄﾞﾙﾈｰﾑ</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企業名</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組織名</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役職</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メアド</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電話番号</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アイコン</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つながり</a:t>
            </a:r>
            <a:r>
              <a:rPr kumimoji="1" lang="en-US" altLang="ja-JP" sz="1100" b="0" dirty="0">
                <a:latin typeface="メイリオ"/>
                <a:ea typeface="メイリオ"/>
                <a:cs typeface="メイリオ"/>
              </a:rPr>
              <a:t>: [</a:t>
            </a:r>
            <a:endParaRPr kumimoji="1" lang="en-US" altLang="ja-JP" sz="1000" b="0" dirty="0">
              <a:latin typeface="メイリオ"/>
              <a:ea typeface="メイリオ"/>
              <a:cs typeface="メイリオ"/>
            </a:endParaRPr>
          </a:p>
          <a:p>
            <a:r>
              <a:rPr kumimoji="1" lang="ja-JP" altLang="en-US" sz="1100" b="0">
                <a:latin typeface="メイリオ"/>
                <a:ea typeface="メイリオ"/>
                <a:cs typeface="メイリオ"/>
              </a:rPr>
              <a:t>　</a:t>
            </a:r>
            <a:r>
              <a:rPr kumimoji="1" lang="en-US" altLang="ja-JP" sz="1100" b="0" dirty="0">
                <a:latin typeface="メイリオ"/>
                <a:ea typeface="メイリオ"/>
                <a:cs typeface="メイリオ"/>
              </a:rPr>
              <a:t>…,</a:t>
            </a:r>
          </a:p>
          <a:p>
            <a:r>
              <a:rPr kumimoji="1" lang="en-US" altLang="ja-JP" sz="1100" b="0" dirty="0">
                <a:latin typeface="メイリオ"/>
                <a:ea typeface="メイリオ"/>
                <a:cs typeface="メイリオ"/>
              </a:rPr>
              <a:t>],</a:t>
            </a:r>
          </a:p>
        </p:txBody>
      </p:sp>
      <p:sp>
        <p:nvSpPr>
          <p:cNvPr id="4" name="テキスト ボックス 3">
            <a:extLst>
              <a:ext uri="{FF2B5EF4-FFF2-40B4-BE49-F238E27FC236}">
                <a16:creationId xmlns:a16="http://schemas.microsoft.com/office/drawing/2014/main" id="{3FB2B433-03DC-F24B-A734-4231C346DC23}"/>
              </a:ext>
            </a:extLst>
          </p:cNvPr>
          <p:cNvSpPr txBox="1"/>
          <p:nvPr/>
        </p:nvSpPr>
        <p:spPr>
          <a:xfrm>
            <a:off x="329758" y="509644"/>
            <a:ext cx="1291124" cy="523220"/>
          </a:xfrm>
          <a:prstGeom prst="rect">
            <a:avLst/>
          </a:prstGeom>
          <a:noFill/>
        </p:spPr>
        <p:txBody>
          <a:bodyPr wrap="square" rtlCol="0">
            <a:spAutoFit/>
          </a:bodyPr>
          <a:lstStyle/>
          <a:p>
            <a:pPr algn="ctr"/>
            <a:r>
              <a:rPr kumimoji="1" lang="ja-JP" altLang="en-US" b="0">
                <a:latin typeface="メイリオ"/>
                <a:ea typeface="メイリオ"/>
                <a:cs typeface="メイリオ"/>
              </a:rPr>
              <a:t>プロジェクト</a:t>
            </a:r>
            <a:endParaRPr kumimoji="1" lang="en-US" altLang="ja-JP" b="0" dirty="0">
              <a:latin typeface="メイリオ"/>
              <a:ea typeface="メイリオ"/>
              <a:cs typeface="メイリオ"/>
            </a:endParaRPr>
          </a:p>
          <a:p>
            <a:pPr algn="ctr"/>
            <a:r>
              <a:rPr kumimoji="1" lang="ja-JP" altLang="en-US" b="0">
                <a:latin typeface="メイリオ"/>
                <a:ea typeface="メイリオ"/>
                <a:cs typeface="メイリオ"/>
              </a:rPr>
              <a:t>担当者</a:t>
            </a:r>
            <a:endParaRPr kumimoji="1" lang="ja-JP" altLang="en-US" b="0" dirty="0">
              <a:latin typeface="メイリオ"/>
              <a:ea typeface="メイリオ"/>
              <a:cs typeface="メイリオ"/>
            </a:endParaRPr>
          </a:p>
        </p:txBody>
      </p:sp>
      <p:sp>
        <p:nvSpPr>
          <p:cNvPr id="5" name="正方形/長方形 4">
            <a:extLst>
              <a:ext uri="{FF2B5EF4-FFF2-40B4-BE49-F238E27FC236}">
                <a16:creationId xmlns:a16="http://schemas.microsoft.com/office/drawing/2014/main" id="{70638279-3763-294F-92BF-038EECF1FC61}"/>
              </a:ext>
            </a:extLst>
          </p:cNvPr>
          <p:cNvSpPr/>
          <p:nvPr/>
        </p:nvSpPr>
        <p:spPr bwMode="auto">
          <a:xfrm>
            <a:off x="1764898" y="1029394"/>
            <a:ext cx="1944216" cy="2520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a:latin typeface="メイリオ"/>
                <a:ea typeface="メイリオ"/>
                <a:cs typeface="メイリオ"/>
              </a:rPr>
              <a:t>プロジェクト</a:t>
            </a:r>
            <a:r>
              <a:rPr kumimoji="1" lang="en-US" altLang="ja-JP" sz="1100" b="0" dirty="0">
                <a:latin typeface="メイリオ"/>
                <a:ea typeface="メイリオ"/>
                <a:cs typeface="メイリオ"/>
              </a:rPr>
              <a:t>ID</a:t>
            </a:r>
            <a:endParaRPr kumimoji="1" lang="ja-JP" altLang="en-US" sz="1100" b="0" dirty="0">
              <a:latin typeface="メイリオ"/>
              <a:ea typeface="メイリオ"/>
              <a:cs typeface="メイリオ"/>
            </a:endParaRPr>
          </a:p>
        </p:txBody>
      </p:sp>
      <p:sp>
        <p:nvSpPr>
          <p:cNvPr id="6" name="正方形/長方形 5">
            <a:extLst>
              <a:ext uri="{FF2B5EF4-FFF2-40B4-BE49-F238E27FC236}">
                <a16:creationId xmlns:a16="http://schemas.microsoft.com/office/drawing/2014/main" id="{FE60D186-ACE7-6041-99DA-E1DB9DC41B40}"/>
              </a:ext>
            </a:extLst>
          </p:cNvPr>
          <p:cNvSpPr/>
          <p:nvPr/>
        </p:nvSpPr>
        <p:spPr bwMode="auto">
          <a:xfrm>
            <a:off x="1764898" y="1281420"/>
            <a:ext cx="1944216" cy="512838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900" b="0">
                <a:latin typeface="メイリオ"/>
                <a:ea typeface="メイリオ"/>
                <a:cs typeface="メイリオ"/>
              </a:rPr>
              <a:t>プロジェクト名</a:t>
            </a:r>
            <a:r>
              <a:rPr kumimoji="1" lang="en-US" altLang="ja-JP" sz="900" b="0" dirty="0">
                <a:latin typeface="メイリオ"/>
                <a:ea typeface="メイリオ"/>
                <a:cs typeface="メイリオ"/>
              </a:rPr>
              <a:t>: …,</a:t>
            </a:r>
          </a:p>
          <a:p>
            <a:r>
              <a:rPr kumimoji="1" lang="ja-JP" altLang="en-US" sz="900" b="0">
                <a:latin typeface="メイリオ"/>
                <a:ea typeface="メイリオ"/>
                <a:cs typeface="メイリオ"/>
              </a:rPr>
              <a:t>主担当者</a:t>
            </a:r>
            <a:r>
              <a:rPr kumimoji="1" lang="en-US" altLang="ja-JP" sz="900" b="0" dirty="0">
                <a:latin typeface="メイリオ"/>
                <a:ea typeface="メイリオ"/>
                <a:cs typeface="メイリオ"/>
              </a:rPr>
              <a:t>ID: …,</a:t>
            </a:r>
          </a:p>
          <a:p>
            <a:r>
              <a:rPr kumimoji="1" lang="ja-JP" altLang="en-US" sz="900" b="0">
                <a:latin typeface="メイリオ"/>
                <a:ea typeface="メイリオ"/>
                <a:cs typeface="メイリオ"/>
              </a:rPr>
              <a:t>従担当者</a:t>
            </a:r>
            <a:r>
              <a:rPr kumimoji="1" lang="en-US" altLang="ja-JP" sz="900" b="0" dirty="0">
                <a:latin typeface="メイリオ"/>
                <a:ea typeface="メイリオ"/>
                <a:cs typeface="メイリオ"/>
              </a:rPr>
              <a:t>ID: […],</a:t>
            </a:r>
          </a:p>
          <a:p>
            <a:r>
              <a:rPr kumimoji="1" lang="ja-JP" altLang="en-US" sz="900" b="0">
                <a:latin typeface="メイリオ"/>
                <a:ea typeface="メイリオ"/>
                <a:cs typeface="メイリオ"/>
              </a:rPr>
              <a:t>プロジェクト説明</a:t>
            </a:r>
            <a:r>
              <a:rPr kumimoji="1" lang="en-US" altLang="ja-JP" sz="900" b="0" dirty="0">
                <a:latin typeface="メイリオ"/>
                <a:ea typeface="メイリオ"/>
                <a:cs typeface="メイリオ"/>
              </a:rPr>
              <a:t>: … ,</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latin typeface="メイリオ"/>
                <a:ea typeface="メイリオ"/>
                <a:cs typeface="メイリオ"/>
              </a:rPr>
              <a:t>希望要員</a:t>
            </a:r>
            <a:r>
              <a:rPr kumimoji="1" lang="en-US" altLang="ja-JP" sz="900" b="0" dirty="0">
                <a:latin typeface="メイリオ"/>
                <a:ea typeface="メイリオ"/>
                <a:cs typeface="メイリオ"/>
              </a:rPr>
              <a:t>: [</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latin typeface="メイリオ"/>
                <a:ea typeface="メイリオ"/>
                <a:cs typeface="メイリオ"/>
              </a:rPr>
              <a:t>　</a:t>
            </a:r>
            <a:r>
              <a:rPr kumimoji="1" lang="en-US" altLang="ja-JP" sz="900" b="0" dirty="0">
                <a:latin typeface="メイリオ"/>
                <a:ea typeface="メイリオ"/>
                <a:cs typeface="メイリオ"/>
              </a:rPr>
              <a:t>{</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solidFill>
                  <a:schemeClr val="accent4"/>
                </a:solidFill>
                <a:latin typeface="メイリオ"/>
                <a:ea typeface="メイリオ"/>
                <a:cs typeface="メイリオ"/>
              </a:rPr>
              <a:t>　　ポジション</a:t>
            </a:r>
            <a:r>
              <a:rPr kumimoji="1" lang="en-US" altLang="ja-JP" sz="900" b="0" dirty="0">
                <a:solidFill>
                  <a:schemeClr val="accent4"/>
                </a:solidFill>
                <a:latin typeface="メイリオ"/>
                <a:ea typeface="メイリオ"/>
                <a:cs typeface="メイリオ"/>
              </a:rPr>
              <a:t>: </a:t>
            </a:r>
            <a:r>
              <a:rPr kumimoji="1" lang="ja-JP" altLang="en-US" sz="900" b="0">
                <a:solidFill>
                  <a:schemeClr val="accent4"/>
                </a:solidFill>
                <a:latin typeface="メイリオ"/>
                <a:ea typeface="メイリオ"/>
                <a:cs typeface="メイリオ"/>
              </a:rPr>
              <a:t>開発メンバー</a:t>
            </a:r>
            <a:r>
              <a:rPr kumimoji="1" lang="en-US" altLang="ja-JP" sz="900" b="0" dirty="0">
                <a:solidFill>
                  <a:schemeClr val="accent4"/>
                </a:solidFill>
                <a:latin typeface="メイリオ"/>
                <a:ea typeface="メイリオ"/>
                <a:cs typeface="メイリオ"/>
              </a:rPr>
              <a:t>,</a:t>
            </a:r>
          </a:p>
          <a:p>
            <a:r>
              <a:rPr kumimoji="1" lang="ja-JP" altLang="en-US" sz="900" b="0">
                <a:solidFill>
                  <a:schemeClr val="accent4"/>
                </a:solidFill>
                <a:latin typeface="メイリオ"/>
                <a:ea typeface="メイリオ"/>
                <a:cs typeface="メイリオ"/>
              </a:rPr>
              <a:t>　　タイプ</a:t>
            </a:r>
            <a:r>
              <a:rPr kumimoji="1" lang="en-US" altLang="ja-JP" sz="900" b="0" dirty="0">
                <a:solidFill>
                  <a:schemeClr val="accent4"/>
                </a:solidFill>
                <a:latin typeface="メイリオ"/>
                <a:ea typeface="メイリオ"/>
                <a:cs typeface="メイリオ"/>
              </a:rPr>
              <a:t>: </a:t>
            </a:r>
            <a:r>
              <a:rPr kumimoji="1" lang="ja-JP" altLang="en-US" sz="900" b="0">
                <a:solidFill>
                  <a:schemeClr val="accent4"/>
                </a:solidFill>
                <a:latin typeface="メイリオ"/>
                <a:ea typeface="メイリオ"/>
                <a:cs typeface="メイリオ"/>
              </a:rPr>
              <a:t>プログラマ</a:t>
            </a:r>
            <a:r>
              <a:rPr kumimoji="1" lang="en-US" altLang="ja-JP" sz="900" b="0" dirty="0">
                <a:solidFill>
                  <a:schemeClr val="accent4"/>
                </a:solidFill>
                <a:latin typeface="メイリオ"/>
                <a:ea typeface="メイリオ"/>
                <a:cs typeface="メイリオ"/>
              </a:rPr>
              <a:t>,</a:t>
            </a:r>
          </a:p>
          <a:p>
            <a:r>
              <a:rPr kumimoji="1" lang="ja-JP" altLang="en-US" sz="900" b="0">
                <a:solidFill>
                  <a:schemeClr val="accent4"/>
                </a:solidFill>
                <a:latin typeface="メイリオ"/>
                <a:ea typeface="メイリオ"/>
                <a:cs typeface="メイリオ"/>
              </a:rPr>
              <a:t>　　希望内容</a:t>
            </a:r>
            <a:r>
              <a:rPr kumimoji="1" lang="en-US" altLang="ja-JP" sz="900" b="0" dirty="0">
                <a:solidFill>
                  <a:schemeClr val="accent4"/>
                </a:solidFill>
                <a:latin typeface="メイリオ"/>
                <a:ea typeface="メイリオ"/>
                <a:cs typeface="メイリオ"/>
              </a:rPr>
              <a:t>: … , </a:t>
            </a:r>
          </a:p>
          <a:p>
            <a:r>
              <a:rPr kumimoji="1" lang="ja-JP" altLang="en-US" sz="900" b="0">
                <a:solidFill>
                  <a:schemeClr val="accent4"/>
                </a:solidFill>
                <a:latin typeface="メイリオ"/>
                <a:ea typeface="メイリオ"/>
                <a:cs typeface="メイリオ"/>
              </a:rPr>
              <a:t>　　勤務先</a:t>
            </a:r>
            <a:r>
              <a:rPr kumimoji="1" lang="en-US" altLang="ja-JP" sz="900" b="0" dirty="0">
                <a:solidFill>
                  <a:schemeClr val="accent4"/>
                </a:solidFill>
                <a:latin typeface="メイリオ"/>
                <a:ea typeface="メイリオ"/>
                <a:cs typeface="メイリオ"/>
              </a:rPr>
              <a:t>: … ,</a:t>
            </a:r>
          </a:p>
          <a:p>
            <a:r>
              <a:rPr kumimoji="1" lang="ja-JP" altLang="en-US" sz="900" b="0">
                <a:solidFill>
                  <a:schemeClr val="accent4"/>
                </a:solidFill>
                <a:latin typeface="メイリオ"/>
                <a:ea typeface="メイリオ"/>
                <a:cs typeface="メイリオ"/>
              </a:rPr>
              <a:t>　　期間</a:t>
            </a:r>
            <a:r>
              <a:rPr kumimoji="1" lang="en-US" altLang="ja-JP" sz="900" b="0" dirty="0">
                <a:solidFill>
                  <a:schemeClr val="accent4"/>
                </a:solidFill>
                <a:latin typeface="メイリオ"/>
                <a:ea typeface="メイリオ"/>
                <a:cs typeface="メイリオ"/>
              </a:rPr>
              <a:t>: … ,</a:t>
            </a:r>
          </a:p>
          <a:p>
            <a:r>
              <a:rPr kumimoji="1" lang="ja-JP" altLang="en-US" sz="900" b="0">
                <a:solidFill>
                  <a:schemeClr val="accent4"/>
                </a:solidFill>
                <a:latin typeface="メイリオ"/>
                <a:ea typeface="メイリオ"/>
                <a:cs typeface="メイリオ"/>
              </a:rPr>
              <a:t>　　単価</a:t>
            </a:r>
            <a:r>
              <a:rPr kumimoji="1" lang="en-US" altLang="ja-JP" sz="900" b="0" dirty="0">
                <a:solidFill>
                  <a:schemeClr val="accent4"/>
                </a:solidFill>
                <a:latin typeface="メイリオ"/>
                <a:ea typeface="メイリオ"/>
                <a:cs typeface="メイリオ"/>
              </a:rPr>
              <a:t>: … ,</a:t>
            </a:r>
          </a:p>
          <a:p>
            <a:r>
              <a:rPr kumimoji="1" lang="ja-JP" altLang="en-US" sz="900" b="0">
                <a:solidFill>
                  <a:schemeClr val="accent4"/>
                </a:solidFill>
                <a:latin typeface="メイリオ"/>
                <a:ea typeface="メイリオ"/>
                <a:cs typeface="メイリオ"/>
              </a:rPr>
              <a:t>　　人数</a:t>
            </a:r>
            <a:r>
              <a:rPr kumimoji="1" lang="en-US" altLang="ja-JP" sz="900" b="0" dirty="0">
                <a:solidFill>
                  <a:schemeClr val="accent4"/>
                </a:solidFill>
                <a:latin typeface="メイリオ"/>
                <a:ea typeface="メイリオ"/>
                <a:cs typeface="メイリオ"/>
              </a:rPr>
              <a:t>: … ,</a:t>
            </a:r>
          </a:p>
          <a:p>
            <a:r>
              <a:rPr kumimoji="1" lang="ja-JP" altLang="en-US" sz="900" b="0">
                <a:solidFill>
                  <a:schemeClr val="accent4"/>
                </a:solidFill>
                <a:latin typeface="メイリオ"/>
                <a:ea typeface="メイリオ"/>
                <a:cs typeface="メイリオ"/>
              </a:rPr>
              <a:t>　　希望スキル</a:t>
            </a:r>
            <a:r>
              <a:rPr kumimoji="1" lang="en-US" altLang="ja-JP" sz="900" b="0" dirty="0">
                <a:solidFill>
                  <a:schemeClr val="accent4"/>
                </a:solidFill>
                <a:latin typeface="メイリオ"/>
                <a:ea typeface="メイリオ"/>
                <a:cs typeface="メイリオ"/>
              </a:rPr>
              <a:t>: [</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solidFill>
                  <a:schemeClr val="accent4"/>
                </a:solidFill>
                <a:latin typeface="メイリオ"/>
                <a:ea typeface="メイリオ"/>
                <a:cs typeface="メイリオ"/>
              </a:rPr>
              <a:t>　　　</a:t>
            </a:r>
            <a:r>
              <a:rPr kumimoji="1" lang="en-US" altLang="ja-JP" sz="900" b="0" dirty="0">
                <a:solidFill>
                  <a:schemeClr val="accent4"/>
                </a:solidFill>
                <a:latin typeface="メイリオ"/>
                <a:ea typeface="メイリオ"/>
                <a:cs typeface="メイリオ"/>
              </a:rPr>
              <a:t>{</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solidFill>
                  <a:schemeClr val="accent4"/>
                </a:solidFill>
                <a:latin typeface="メイリオ"/>
                <a:ea typeface="メイリオ"/>
                <a:cs typeface="メイリオ"/>
              </a:rPr>
              <a:t>　　　　タイプ</a:t>
            </a:r>
            <a:r>
              <a:rPr kumimoji="1" lang="en-US" altLang="ja-JP" sz="900" b="0" dirty="0">
                <a:solidFill>
                  <a:schemeClr val="accent4"/>
                </a:solidFill>
                <a:latin typeface="メイリオ"/>
                <a:ea typeface="メイリオ"/>
                <a:cs typeface="メイリオ"/>
              </a:rPr>
              <a:t>: Java</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solidFill>
                  <a:schemeClr val="accent4"/>
                </a:solidFill>
                <a:latin typeface="メイリオ"/>
                <a:ea typeface="メイリオ"/>
                <a:cs typeface="メイリオ"/>
              </a:rPr>
              <a:t>　　　　要否</a:t>
            </a:r>
            <a:r>
              <a:rPr kumimoji="1" lang="en-US" altLang="ja-JP" sz="900" b="0" dirty="0">
                <a:solidFill>
                  <a:schemeClr val="accent4"/>
                </a:solidFill>
                <a:latin typeface="メイリオ"/>
                <a:ea typeface="メイリオ"/>
                <a:cs typeface="メイリオ"/>
              </a:rPr>
              <a:t>: </a:t>
            </a:r>
            <a:r>
              <a:rPr kumimoji="1" lang="ja-JP" altLang="en-US" sz="900" b="0">
                <a:solidFill>
                  <a:schemeClr val="accent4"/>
                </a:solidFill>
                <a:latin typeface="メイリオ"/>
                <a:ea typeface="メイリオ"/>
                <a:cs typeface="メイリオ"/>
              </a:rPr>
              <a:t>必須</a:t>
            </a:r>
            <a:endParaRPr kumimoji="1" lang="en-US" altLang="ja-JP" sz="900" b="0" dirty="0">
              <a:solidFill>
                <a:schemeClr val="accent4"/>
              </a:solidFill>
              <a:latin typeface="メイリオ"/>
              <a:ea typeface="メイリオ"/>
              <a:cs typeface="メイリオ"/>
            </a:endParaRP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solidFill>
                  <a:schemeClr val="accent4"/>
                </a:solidFill>
                <a:latin typeface="メイリオ"/>
                <a:ea typeface="メイリオ"/>
                <a:cs typeface="メイリオ"/>
              </a:rPr>
              <a:t>　　　</a:t>
            </a:r>
            <a:r>
              <a:rPr kumimoji="1" lang="en-US" altLang="ja-JP" sz="900" b="0" dirty="0">
                <a:solidFill>
                  <a:schemeClr val="accent4"/>
                </a:solidFill>
                <a:latin typeface="メイリオ"/>
                <a:ea typeface="メイリオ"/>
                <a:cs typeface="メイリオ"/>
              </a:rPr>
              <a:t>},</a:t>
            </a:r>
          </a:p>
          <a:p>
            <a:r>
              <a:rPr kumimoji="1" lang="ja-JP" altLang="en-US" sz="900" b="0">
                <a:solidFill>
                  <a:schemeClr val="accent4"/>
                </a:solidFill>
                <a:latin typeface="メイリオ"/>
                <a:ea typeface="メイリオ"/>
                <a:cs typeface="メイリオ"/>
              </a:rPr>
              <a:t>　　　</a:t>
            </a:r>
            <a:r>
              <a:rPr kumimoji="1" lang="en-US" altLang="ja-JP" sz="900" b="0" dirty="0">
                <a:solidFill>
                  <a:schemeClr val="accent4"/>
                </a:solidFill>
                <a:latin typeface="メイリオ"/>
                <a:ea typeface="メイリオ"/>
                <a:cs typeface="メイリオ"/>
              </a:rPr>
              <a:t>…</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solidFill>
                  <a:schemeClr val="accent4"/>
                </a:solidFill>
                <a:latin typeface="メイリオ"/>
                <a:ea typeface="メイリオ"/>
                <a:cs typeface="メイリオ"/>
              </a:rPr>
              <a:t>　　</a:t>
            </a:r>
            <a:r>
              <a:rPr kumimoji="1" lang="en-US" altLang="ja-JP" sz="900" b="0" dirty="0">
                <a:solidFill>
                  <a:schemeClr val="accent4"/>
                </a:solidFill>
                <a:latin typeface="メイリオ"/>
                <a:ea typeface="メイリオ"/>
                <a:cs typeface="メイリオ"/>
              </a:rPr>
              <a:t>],</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latin typeface="メイリオ"/>
                <a:ea typeface="メイリオ"/>
                <a:cs typeface="メイリオ"/>
              </a:rPr>
              <a:t>　</a:t>
            </a:r>
            <a:r>
              <a:rPr kumimoji="1" lang="en-US" altLang="ja-JP" sz="900" b="0" dirty="0">
                <a:latin typeface="メイリオ"/>
                <a:ea typeface="メイリオ"/>
                <a:cs typeface="メイリオ"/>
              </a:rPr>
              <a:t>},{</a:t>
            </a:r>
          </a:p>
          <a:p>
            <a:pPr marL="0" marR="0" indent="0" defTabSz="914400" rtl="0" eaLnBrk="1" fontAlgn="base" latinLnBrk="0" hangingPunct="1">
              <a:lnSpc>
                <a:spcPct val="100000"/>
              </a:lnSpc>
              <a:spcBef>
                <a:spcPct val="0"/>
              </a:spcBef>
              <a:spcAft>
                <a:spcPct val="0"/>
              </a:spcAft>
              <a:buClrTx/>
              <a:buSzTx/>
              <a:buFontTx/>
              <a:buNone/>
              <a:tabLst/>
            </a:pPr>
            <a:r>
              <a:rPr kumimoji="1" lang="ja-JP" altLang="en-US" sz="900" b="0">
                <a:latin typeface="メイリオ"/>
                <a:ea typeface="メイリオ"/>
                <a:cs typeface="メイリオ"/>
              </a:rPr>
              <a:t>　　ポジション</a:t>
            </a:r>
            <a:r>
              <a:rPr kumimoji="1" lang="en-US" altLang="ja-JP" sz="900" b="0" dirty="0">
                <a:latin typeface="メイリオ"/>
                <a:ea typeface="メイリオ"/>
                <a:cs typeface="メイリオ"/>
              </a:rPr>
              <a:t>: </a:t>
            </a:r>
            <a:r>
              <a:rPr kumimoji="1" lang="ja-JP" altLang="en-US" sz="900" b="0">
                <a:latin typeface="メイリオ"/>
                <a:ea typeface="メイリオ"/>
                <a:cs typeface="メイリオ"/>
              </a:rPr>
              <a:t>インフラリーダー</a:t>
            </a:r>
            <a:r>
              <a:rPr kumimoji="1" lang="en-US" altLang="ja-JP" sz="900" b="0" dirty="0">
                <a:latin typeface="メイリオ"/>
                <a:ea typeface="メイリオ"/>
                <a:cs typeface="メイリオ"/>
              </a:rPr>
              <a:t>,</a:t>
            </a:r>
          </a:p>
          <a:p>
            <a:r>
              <a:rPr kumimoji="1" lang="ja-JP" altLang="en-US" sz="900" b="0">
                <a:latin typeface="メイリオ"/>
                <a:ea typeface="メイリオ"/>
                <a:cs typeface="メイリオ"/>
              </a:rPr>
              <a:t>　　タイプ</a:t>
            </a:r>
            <a:r>
              <a:rPr kumimoji="1" lang="en-US" altLang="ja-JP" sz="900" b="0" dirty="0">
                <a:latin typeface="メイリオ"/>
                <a:ea typeface="メイリオ"/>
                <a:cs typeface="メイリオ"/>
              </a:rPr>
              <a:t>: </a:t>
            </a:r>
            <a:r>
              <a:rPr kumimoji="1" lang="ja-JP" altLang="en-US" sz="900" b="0">
                <a:latin typeface="メイリオ"/>
                <a:ea typeface="メイリオ"/>
                <a:cs typeface="メイリオ"/>
              </a:rPr>
              <a:t>インフラエンジニア</a:t>
            </a:r>
            <a:r>
              <a:rPr kumimoji="1" lang="en-US" altLang="ja-JP" sz="900" b="0" dirty="0">
                <a:latin typeface="メイリオ"/>
                <a:ea typeface="メイリオ"/>
                <a:cs typeface="メイリオ"/>
              </a:rPr>
              <a:t>,</a:t>
            </a:r>
          </a:p>
          <a:p>
            <a:r>
              <a:rPr kumimoji="1" lang="ja-JP" altLang="en-US" sz="900" b="0">
                <a:latin typeface="メイリオ"/>
                <a:ea typeface="メイリオ"/>
                <a:cs typeface="メイリオ"/>
              </a:rPr>
              <a:t>　　希望内容</a:t>
            </a:r>
            <a:r>
              <a:rPr kumimoji="1" lang="en-US" altLang="ja-JP" sz="900" b="0" dirty="0">
                <a:latin typeface="メイリオ"/>
                <a:ea typeface="メイリオ"/>
                <a:cs typeface="メイリオ"/>
              </a:rPr>
              <a:t>: … ,</a:t>
            </a:r>
          </a:p>
          <a:p>
            <a:r>
              <a:rPr kumimoji="1" lang="ja-JP" altLang="en-US" sz="900" b="0">
                <a:latin typeface="メイリオ"/>
                <a:ea typeface="メイリオ"/>
                <a:cs typeface="メイリオ"/>
              </a:rPr>
              <a:t>　　勤務先</a:t>
            </a:r>
            <a:r>
              <a:rPr kumimoji="1" lang="en-US" altLang="ja-JP" sz="900" b="0" dirty="0">
                <a:latin typeface="メイリオ"/>
                <a:ea typeface="メイリオ"/>
                <a:cs typeface="メイリオ"/>
              </a:rPr>
              <a:t>: … ,</a:t>
            </a:r>
          </a:p>
          <a:p>
            <a:r>
              <a:rPr kumimoji="1" lang="ja-JP" altLang="en-US" sz="900" b="0">
                <a:latin typeface="メイリオ"/>
                <a:ea typeface="メイリオ"/>
                <a:cs typeface="メイリオ"/>
              </a:rPr>
              <a:t>　　期間</a:t>
            </a:r>
            <a:r>
              <a:rPr kumimoji="1" lang="en-US" altLang="ja-JP" sz="900" b="0" dirty="0">
                <a:latin typeface="メイリオ"/>
                <a:ea typeface="メイリオ"/>
                <a:cs typeface="メイリオ"/>
              </a:rPr>
              <a:t>: … ,</a:t>
            </a:r>
          </a:p>
          <a:p>
            <a:r>
              <a:rPr kumimoji="1" lang="ja-JP" altLang="en-US" sz="900" b="0">
                <a:latin typeface="メイリオ"/>
                <a:ea typeface="メイリオ"/>
                <a:cs typeface="メイリオ"/>
              </a:rPr>
              <a:t>　　単価</a:t>
            </a:r>
            <a:r>
              <a:rPr kumimoji="1" lang="en-US" altLang="ja-JP" sz="900" b="0" dirty="0">
                <a:latin typeface="メイリオ"/>
                <a:ea typeface="メイリオ"/>
                <a:cs typeface="メイリオ"/>
              </a:rPr>
              <a:t>: … ,</a:t>
            </a:r>
          </a:p>
          <a:p>
            <a:r>
              <a:rPr kumimoji="1" lang="ja-JP" altLang="en-US" sz="900" b="0">
                <a:latin typeface="メイリオ"/>
                <a:ea typeface="メイリオ"/>
                <a:cs typeface="メイリオ"/>
              </a:rPr>
              <a:t>　　人数</a:t>
            </a:r>
            <a:r>
              <a:rPr kumimoji="1" lang="en-US" altLang="ja-JP" sz="900" b="0" dirty="0">
                <a:latin typeface="メイリオ"/>
                <a:ea typeface="メイリオ"/>
                <a:cs typeface="メイリオ"/>
              </a:rPr>
              <a:t>: … , </a:t>
            </a:r>
          </a:p>
          <a:p>
            <a:r>
              <a:rPr kumimoji="1" lang="ja-JP" altLang="en-US" sz="900" b="0">
                <a:latin typeface="メイリオ"/>
                <a:ea typeface="メイリオ"/>
                <a:cs typeface="メイリオ"/>
              </a:rPr>
              <a:t>　　希望スキル</a:t>
            </a:r>
            <a:r>
              <a:rPr kumimoji="1" lang="en-US" altLang="ja-JP" sz="900" b="0" dirty="0">
                <a:latin typeface="メイリオ"/>
                <a:ea typeface="メイリオ"/>
                <a:cs typeface="メイリオ"/>
              </a:rPr>
              <a:t>: [</a:t>
            </a:r>
          </a:p>
          <a:p>
            <a:r>
              <a:rPr kumimoji="1" lang="ja-JP" altLang="en-US" sz="900" b="0">
                <a:latin typeface="メイリオ"/>
                <a:ea typeface="メイリオ"/>
                <a:cs typeface="メイリオ"/>
              </a:rPr>
              <a:t>　　　</a:t>
            </a:r>
            <a:r>
              <a:rPr kumimoji="1" lang="en-US" altLang="ja-JP" sz="900" b="0" dirty="0">
                <a:latin typeface="メイリオ"/>
                <a:ea typeface="メイリオ"/>
                <a:cs typeface="メイリオ"/>
              </a:rPr>
              <a:t>{</a:t>
            </a:r>
          </a:p>
          <a:p>
            <a:r>
              <a:rPr kumimoji="1" lang="ja-JP" altLang="en-US" sz="900" b="0">
                <a:latin typeface="メイリオ"/>
                <a:ea typeface="メイリオ"/>
                <a:cs typeface="メイリオ"/>
              </a:rPr>
              <a:t>　　　　タイプ</a:t>
            </a:r>
            <a:r>
              <a:rPr kumimoji="1" lang="en-US" altLang="ja-JP" sz="900" b="0" dirty="0">
                <a:latin typeface="メイリオ"/>
                <a:ea typeface="メイリオ"/>
                <a:cs typeface="メイリオ"/>
              </a:rPr>
              <a:t>: Linux,</a:t>
            </a:r>
          </a:p>
          <a:p>
            <a:r>
              <a:rPr kumimoji="1" lang="ja-JP" altLang="en-US" sz="900" b="0">
                <a:latin typeface="メイリオ"/>
                <a:ea typeface="メイリオ"/>
                <a:cs typeface="メイリオ"/>
              </a:rPr>
              <a:t>　　　　要否</a:t>
            </a:r>
            <a:r>
              <a:rPr kumimoji="1" lang="en-US" altLang="ja-JP" sz="900" b="0" dirty="0">
                <a:latin typeface="メイリオ"/>
                <a:ea typeface="メイリオ"/>
                <a:cs typeface="メイリオ"/>
              </a:rPr>
              <a:t>: </a:t>
            </a:r>
            <a:r>
              <a:rPr kumimoji="1" lang="ja-JP" altLang="en-US" sz="900" b="0">
                <a:latin typeface="メイリオ"/>
                <a:ea typeface="メイリオ"/>
                <a:cs typeface="メイリオ"/>
              </a:rPr>
              <a:t>希望</a:t>
            </a:r>
            <a:r>
              <a:rPr kumimoji="1" lang="en-US" altLang="ja-JP" sz="900" b="0" dirty="0">
                <a:latin typeface="メイリオ"/>
                <a:ea typeface="メイリオ"/>
                <a:cs typeface="メイリオ"/>
              </a:rPr>
              <a:t>,</a:t>
            </a:r>
          </a:p>
          <a:p>
            <a:r>
              <a:rPr kumimoji="1" lang="ja-JP" altLang="en-US" sz="900" b="0">
                <a:latin typeface="メイリオ"/>
                <a:ea typeface="メイリオ"/>
                <a:cs typeface="メイリオ"/>
              </a:rPr>
              <a:t>　　　</a:t>
            </a:r>
            <a:r>
              <a:rPr kumimoji="1" lang="en-US" altLang="ja-JP" sz="900" b="0" dirty="0">
                <a:latin typeface="メイリオ"/>
                <a:ea typeface="メイリオ"/>
                <a:cs typeface="メイリオ"/>
              </a:rPr>
              <a:t>}, </a:t>
            </a:r>
          </a:p>
          <a:p>
            <a:r>
              <a:rPr kumimoji="1" lang="ja-JP" altLang="en-US" sz="900" b="0">
                <a:latin typeface="メイリオ"/>
                <a:ea typeface="メイリオ"/>
                <a:cs typeface="メイリオ"/>
              </a:rPr>
              <a:t>　　</a:t>
            </a:r>
            <a:r>
              <a:rPr kumimoji="1" lang="en-US" altLang="ja-JP" sz="900" b="0" dirty="0">
                <a:latin typeface="メイリオ"/>
                <a:ea typeface="メイリオ"/>
                <a:cs typeface="メイリオ"/>
              </a:rPr>
              <a:t>],</a:t>
            </a:r>
          </a:p>
          <a:p>
            <a:r>
              <a:rPr kumimoji="1" lang="ja-JP" altLang="en-US" sz="900" b="0">
                <a:latin typeface="メイリオ"/>
                <a:ea typeface="メイリオ"/>
                <a:cs typeface="メイリオ"/>
              </a:rPr>
              <a:t>　</a:t>
            </a:r>
            <a:r>
              <a:rPr kumimoji="1" lang="en-US" altLang="ja-JP" sz="900" b="0" dirty="0">
                <a:latin typeface="メイリオ"/>
                <a:ea typeface="メイリオ"/>
                <a:cs typeface="メイリオ"/>
              </a:rPr>
              <a:t>},</a:t>
            </a:r>
          </a:p>
          <a:p>
            <a:r>
              <a:rPr kumimoji="1" lang="en-US" altLang="ja-JP" sz="900" b="0" dirty="0">
                <a:latin typeface="メイリオ"/>
                <a:ea typeface="メイリオ"/>
                <a:cs typeface="メイリオ"/>
              </a:rPr>
              <a:t>…</a:t>
            </a:r>
          </a:p>
          <a:p>
            <a:r>
              <a:rPr kumimoji="1" lang="en-US" altLang="ja-JP" sz="900" b="0" dirty="0">
                <a:latin typeface="メイリオ"/>
                <a:ea typeface="メイリオ"/>
                <a:cs typeface="メイリオ"/>
              </a:rPr>
              <a:t>],</a:t>
            </a:r>
          </a:p>
          <a:p>
            <a:endParaRPr kumimoji="1" lang="en-US" altLang="ja-JP" sz="900" b="0" dirty="0">
              <a:latin typeface="メイリオ"/>
              <a:ea typeface="メイリオ"/>
              <a:cs typeface="メイリオ"/>
            </a:endParaRPr>
          </a:p>
        </p:txBody>
      </p:sp>
      <p:sp>
        <p:nvSpPr>
          <p:cNvPr id="7" name="テキスト ボックス 6">
            <a:extLst>
              <a:ext uri="{FF2B5EF4-FFF2-40B4-BE49-F238E27FC236}">
                <a16:creationId xmlns:a16="http://schemas.microsoft.com/office/drawing/2014/main" id="{32D3644D-9576-B54C-9BA0-5D34306F6EFA}"/>
              </a:ext>
            </a:extLst>
          </p:cNvPr>
          <p:cNvSpPr txBox="1"/>
          <p:nvPr/>
        </p:nvSpPr>
        <p:spPr>
          <a:xfrm>
            <a:off x="1970298" y="692115"/>
            <a:ext cx="1527544" cy="307777"/>
          </a:xfrm>
          <a:prstGeom prst="rect">
            <a:avLst/>
          </a:prstGeom>
          <a:noFill/>
        </p:spPr>
        <p:txBody>
          <a:bodyPr wrap="square" rtlCol="0">
            <a:spAutoFit/>
          </a:bodyPr>
          <a:lstStyle/>
          <a:p>
            <a:pPr algn="ctr"/>
            <a:r>
              <a:rPr kumimoji="1" lang="ja-JP" altLang="en-US" b="0">
                <a:latin typeface="メイリオ"/>
                <a:ea typeface="メイリオ"/>
                <a:cs typeface="メイリオ"/>
              </a:rPr>
              <a:t>プロジェクト</a:t>
            </a:r>
            <a:endParaRPr kumimoji="1" lang="ja-JP" altLang="en-US" b="0" dirty="0">
              <a:latin typeface="メイリオ"/>
              <a:ea typeface="メイリオ"/>
              <a:cs typeface="メイリオ"/>
            </a:endParaRPr>
          </a:p>
        </p:txBody>
      </p:sp>
      <p:sp>
        <p:nvSpPr>
          <p:cNvPr id="9" name="テキスト ボックス 8">
            <a:extLst>
              <a:ext uri="{FF2B5EF4-FFF2-40B4-BE49-F238E27FC236}">
                <a16:creationId xmlns:a16="http://schemas.microsoft.com/office/drawing/2014/main" id="{DED96F5B-1D56-0D41-ABC9-459C67FC5598}"/>
              </a:ext>
            </a:extLst>
          </p:cNvPr>
          <p:cNvSpPr txBox="1"/>
          <p:nvPr/>
        </p:nvSpPr>
        <p:spPr>
          <a:xfrm>
            <a:off x="128464" y="25460"/>
            <a:ext cx="2232248" cy="523220"/>
          </a:xfrm>
          <a:prstGeom prst="rect">
            <a:avLst/>
          </a:prstGeom>
          <a:noFill/>
        </p:spPr>
        <p:txBody>
          <a:bodyPr wrap="square" rtlCol="0">
            <a:spAutoFit/>
          </a:bodyPr>
          <a:lstStyle/>
          <a:p>
            <a:r>
              <a:rPr kumimoji="1" lang="ja-JP" altLang="en-US" sz="2800"/>
              <a:t>データモデル</a:t>
            </a:r>
          </a:p>
        </p:txBody>
      </p:sp>
      <p:sp>
        <p:nvSpPr>
          <p:cNvPr id="11" name="正方形/長方形 10">
            <a:extLst>
              <a:ext uri="{FF2B5EF4-FFF2-40B4-BE49-F238E27FC236}">
                <a16:creationId xmlns:a16="http://schemas.microsoft.com/office/drawing/2014/main" id="{70EAEFB5-A245-884B-9654-65DA4B83F390}"/>
              </a:ext>
            </a:extLst>
          </p:cNvPr>
          <p:cNvSpPr/>
          <p:nvPr/>
        </p:nvSpPr>
        <p:spPr bwMode="auto">
          <a:xfrm>
            <a:off x="6445418" y="1016151"/>
            <a:ext cx="1872208" cy="2520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a:latin typeface="メイリオ"/>
                <a:ea typeface="メイリオ"/>
                <a:cs typeface="メイリオ"/>
              </a:rPr>
              <a:t>要員</a:t>
            </a:r>
            <a:r>
              <a:rPr kumimoji="1" lang="en-US" altLang="ja-JP" sz="1000" b="0" dirty="0">
                <a:latin typeface="メイリオ"/>
                <a:ea typeface="メイリオ"/>
                <a:cs typeface="メイリオ"/>
              </a:rPr>
              <a:t>ID</a:t>
            </a:r>
            <a:endParaRPr kumimoji="1" lang="ja-JP" altLang="en-US" sz="1000" b="0" dirty="0">
              <a:latin typeface="メイリオ"/>
              <a:ea typeface="メイリオ"/>
              <a:cs typeface="メイリオ"/>
            </a:endParaRPr>
          </a:p>
        </p:txBody>
      </p:sp>
      <p:sp>
        <p:nvSpPr>
          <p:cNvPr id="12" name="正方形/長方形 11">
            <a:extLst>
              <a:ext uri="{FF2B5EF4-FFF2-40B4-BE49-F238E27FC236}">
                <a16:creationId xmlns:a16="http://schemas.microsoft.com/office/drawing/2014/main" id="{914B3E78-3F27-7F4B-BD4E-825B84ABE9BC}"/>
              </a:ext>
            </a:extLst>
          </p:cNvPr>
          <p:cNvSpPr/>
          <p:nvPr/>
        </p:nvSpPr>
        <p:spPr bwMode="auto">
          <a:xfrm>
            <a:off x="6445418" y="1268178"/>
            <a:ext cx="1872208" cy="3198433"/>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1000" b="0">
                <a:latin typeface="メイリオ"/>
                <a:ea typeface="メイリオ"/>
                <a:cs typeface="メイリオ"/>
              </a:rPr>
              <a:t>氏名</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ユーザ</a:t>
            </a:r>
            <a:r>
              <a:rPr kumimoji="1" lang="en-US" altLang="ja-JP" sz="1000" b="0" dirty="0">
                <a:latin typeface="メイリオ"/>
                <a:ea typeface="メイリオ"/>
                <a:cs typeface="メイリオ"/>
              </a:rPr>
              <a:t>ID (</a:t>
            </a:r>
            <a:r>
              <a:rPr kumimoji="1" lang="ja-JP" altLang="en-US" sz="1000" b="0">
                <a:latin typeface="メイリオ"/>
                <a:ea typeface="メイリオ"/>
                <a:cs typeface="メイリオ"/>
              </a:rPr>
              <a:t>管理者</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年齢</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性別</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住所</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履歴書</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開始可能日</a:t>
            </a:r>
            <a:r>
              <a:rPr kumimoji="1" lang="en-US" altLang="ja-JP" sz="1000" b="0" dirty="0">
                <a:latin typeface="メイリオ"/>
                <a:ea typeface="メイリオ"/>
                <a:cs typeface="メイリオ"/>
              </a:rPr>
              <a:t>: 2020/09/1〜</a:t>
            </a:r>
          </a:p>
          <a:p>
            <a:r>
              <a:rPr kumimoji="1" lang="ja-JP" altLang="en-US" sz="1000" b="0">
                <a:latin typeface="メイリオ"/>
                <a:ea typeface="メイリオ"/>
                <a:cs typeface="メイリオ"/>
              </a:rPr>
              <a:t>実務経験</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　</a:t>
            </a:r>
            <a:r>
              <a:rPr kumimoji="1" lang="en-US" altLang="ja-JP" sz="1000" b="0" dirty="0">
                <a:latin typeface="メイリオ"/>
                <a:ea typeface="メイリオ"/>
                <a:cs typeface="メイリオ"/>
              </a:rPr>
              <a:t>{</a:t>
            </a:r>
          </a:p>
          <a:p>
            <a:r>
              <a:rPr kumimoji="1" lang="ja-JP" altLang="en-US" sz="1000" b="0">
                <a:latin typeface="メイリオ"/>
                <a:ea typeface="メイリオ"/>
                <a:cs typeface="メイリオ"/>
              </a:rPr>
              <a:t>　　ポジション</a:t>
            </a:r>
            <a:r>
              <a:rPr kumimoji="1" lang="en-US" altLang="ja-JP" sz="1000" b="0" dirty="0">
                <a:latin typeface="メイリオ"/>
                <a:ea typeface="メイリオ"/>
                <a:cs typeface="メイリオ"/>
              </a:rPr>
              <a:t>: </a:t>
            </a:r>
            <a:r>
              <a:rPr kumimoji="1" lang="ja-JP" altLang="en-US" sz="1000" b="0">
                <a:latin typeface="メイリオ"/>
                <a:ea typeface="メイリオ"/>
                <a:cs typeface="メイリオ"/>
              </a:rPr>
              <a:t>開発リーダー</a:t>
            </a:r>
            <a:r>
              <a:rPr kumimoji="1" lang="en-US" altLang="ja-JP" sz="1000" b="0" dirty="0">
                <a:latin typeface="メイリオ"/>
                <a:ea typeface="メイリオ"/>
                <a:cs typeface="メイリオ"/>
              </a:rPr>
              <a:t>,</a:t>
            </a:r>
          </a:p>
          <a:p>
            <a:r>
              <a:rPr kumimoji="1" lang="ja-JP" altLang="en-US" sz="1000" b="0">
                <a:latin typeface="メイリオ"/>
                <a:ea typeface="メイリオ"/>
                <a:cs typeface="メイリオ"/>
              </a:rPr>
              <a:t>　　期間</a:t>
            </a:r>
            <a:r>
              <a:rPr kumimoji="1" lang="en-US" altLang="ja-JP" sz="1000" b="0" dirty="0">
                <a:latin typeface="メイリオ"/>
                <a:ea typeface="メイリオ"/>
                <a:cs typeface="メイリオ"/>
              </a:rPr>
              <a:t>: 5</a:t>
            </a:r>
            <a:r>
              <a:rPr kumimoji="1" lang="ja-JP" altLang="en-US" sz="1000" b="0">
                <a:latin typeface="メイリオ"/>
                <a:ea typeface="メイリオ"/>
                <a:cs typeface="メイリオ"/>
              </a:rPr>
              <a:t>年</a:t>
            </a:r>
            <a:r>
              <a:rPr kumimoji="1" lang="en-US" altLang="ja-JP" sz="1000" b="0" dirty="0">
                <a:latin typeface="メイリオ"/>
                <a:ea typeface="メイリオ"/>
                <a:cs typeface="メイリオ"/>
              </a:rPr>
              <a:t>,</a:t>
            </a:r>
          </a:p>
          <a:p>
            <a:r>
              <a:rPr kumimoji="1" lang="ja-JP" altLang="en-US" sz="1000" b="0">
                <a:latin typeface="メイリオ"/>
                <a:ea typeface="メイリオ"/>
                <a:cs typeface="メイリオ"/>
              </a:rPr>
              <a:t>　</a:t>
            </a:r>
            <a:r>
              <a:rPr kumimoji="1" lang="en-US" altLang="ja-JP" sz="1000" b="0" dirty="0">
                <a:latin typeface="メイリオ"/>
                <a:ea typeface="メイリオ"/>
                <a:cs typeface="メイリオ"/>
              </a:rPr>
              <a:t>},</a:t>
            </a:r>
          </a:p>
          <a:p>
            <a:r>
              <a:rPr kumimoji="1" lang="ja-JP" altLang="en-US" sz="1000" b="0">
                <a:latin typeface="メイリオ"/>
                <a:ea typeface="メイリオ"/>
                <a:cs typeface="メイリオ"/>
              </a:rPr>
              <a:t>　</a:t>
            </a:r>
            <a:r>
              <a:rPr kumimoji="1" lang="en-US" altLang="ja-JP" sz="1000" b="0" dirty="0">
                <a:latin typeface="メイリオ"/>
                <a:ea typeface="メイリオ"/>
                <a:cs typeface="メイリオ"/>
              </a:rPr>
              <a:t>… ,</a:t>
            </a:r>
          </a:p>
          <a:p>
            <a:r>
              <a:rPr kumimoji="1" lang="en-US" altLang="ja-JP" sz="1000" b="0" dirty="0">
                <a:latin typeface="メイリオ"/>
                <a:ea typeface="メイリオ"/>
                <a:cs typeface="メイリオ"/>
              </a:rPr>
              <a:t>],</a:t>
            </a:r>
          </a:p>
          <a:p>
            <a:r>
              <a:rPr kumimoji="1" lang="ja-JP" altLang="en-US" sz="1000" b="0">
                <a:latin typeface="メイリオ"/>
                <a:ea typeface="メイリオ"/>
                <a:cs typeface="メイリオ"/>
              </a:rPr>
              <a:t>スキル</a:t>
            </a:r>
            <a:r>
              <a:rPr kumimoji="1" lang="en-US" altLang="ja-JP" sz="1000" b="0" dirty="0">
                <a:latin typeface="メイリオ"/>
                <a:ea typeface="メイリオ"/>
                <a:cs typeface="メイリオ"/>
              </a:rPr>
              <a:t>: [</a:t>
            </a:r>
          </a:p>
          <a:p>
            <a:r>
              <a:rPr kumimoji="1" lang="ja-JP" altLang="en-US" sz="1000" b="0">
                <a:latin typeface="メイリオ"/>
                <a:ea typeface="メイリオ"/>
                <a:cs typeface="メイリオ"/>
              </a:rPr>
              <a:t>　</a:t>
            </a:r>
            <a:r>
              <a:rPr kumimoji="1" lang="en-US" altLang="ja-JP" sz="1000" b="0" dirty="0">
                <a:latin typeface="メイリオ"/>
                <a:ea typeface="メイリオ"/>
                <a:cs typeface="メイリオ"/>
              </a:rPr>
              <a:t>{</a:t>
            </a:r>
          </a:p>
          <a:p>
            <a:r>
              <a:rPr kumimoji="1" lang="ja-JP" altLang="en-US" sz="1000" b="0">
                <a:latin typeface="メイリオ"/>
                <a:ea typeface="メイリオ"/>
                <a:cs typeface="メイリオ"/>
              </a:rPr>
              <a:t>　　タイプ</a:t>
            </a:r>
            <a:r>
              <a:rPr kumimoji="1" lang="en-US" altLang="ja-JP" sz="1000" b="0" dirty="0">
                <a:latin typeface="メイリオ"/>
                <a:ea typeface="メイリオ"/>
                <a:cs typeface="メイリオ"/>
              </a:rPr>
              <a:t>: Java</a:t>
            </a:r>
          </a:p>
          <a:p>
            <a:r>
              <a:rPr kumimoji="1" lang="ja-JP" altLang="en-US" sz="1000" b="0">
                <a:latin typeface="メイリオ"/>
                <a:ea typeface="メイリオ"/>
                <a:cs typeface="メイリオ"/>
              </a:rPr>
              <a:t>　</a:t>
            </a:r>
            <a:r>
              <a:rPr kumimoji="1" lang="en-US" altLang="ja-JP" sz="1000" b="0" dirty="0">
                <a:latin typeface="メイリオ"/>
                <a:ea typeface="メイリオ"/>
                <a:cs typeface="メイリオ"/>
              </a:rPr>
              <a:t>},</a:t>
            </a:r>
          </a:p>
          <a:p>
            <a:r>
              <a:rPr kumimoji="1" lang="ja-JP" altLang="en-US" sz="1000" b="0">
                <a:latin typeface="メイリオ"/>
                <a:ea typeface="メイリオ"/>
                <a:cs typeface="メイリオ"/>
              </a:rPr>
              <a:t>　</a:t>
            </a:r>
            <a:r>
              <a:rPr kumimoji="1" lang="en-US" altLang="ja-JP" sz="1000" b="0" dirty="0">
                <a:latin typeface="メイリオ"/>
                <a:ea typeface="メイリオ"/>
                <a:cs typeface="メイリオ"/>
              </a:rPr>
              <a:t>…</a:t>
            </a:r>
          </a:p>
          <a:p>
            <a:r>
              <a:rPr kumimoji="1" lang="en-US" altLang="ja-JP" sz="1000" b="0" dirty="0">
                <a:latin typeface="メイリオ"/>
                <a:ea typeface="メイリオ"/>
                <a:cs typeface="メイリオ"/>
              </a:rPr>
              <a:t>],</a:t>
            </a:r>
          </a:p>
        </p:txBody>
      </p:sp>
      <p:sp>
        <p:nvSpPr>
          <p:cNvPr id="13" name="テキスト ボックス 12">
            <a:extLst>
              <a:ext uri="{FF2B5EF4-FFF2-40B4-BE49-F238E27FC236}">
                <a16:creationId xmlns:a16="http://schemas.microsoft.com/office/drawing/2014/main" id="{ED0F5A3A-CB3B-F247-A548-BF0DFE72EA85}"/>
              </a:ext>
            </a:extLst>
          </p:cNvPr>
          <p:cNvSpPr txBox="1"/>
          <p:nvPr/>
        </p:nvSpPr>
        <p:spPr>
          <a:xfrm>
            <a:off x="6456806" y="639951"/>
            <a:ext cx="1844786" cy="307777"/>
          </a:xfrm>
          <a:prstGeom prst="rect">
            <a:avLst/>
          </a:prstGeom>
          <a:noFill/>
        </p:spPr>
        <p:txBody>
          <a:bodyPr wrap="square" rtlCol="0">
            <a:spAutoFit/>
          </a:bodyPr>
          <a:lstStyle/>
          <a:p>
            <a:pPr algn="ctr"/>
            <a:r>
              <a:rPr kumimoji="1" lang="ja-JP" altLang="en-US" b="0">
                <a:latin typeface="メイリオ"/>
                <a:ea typeface="メイリオ"/>
                <a:cs typeface="メイリオ"/>
              </a:rPr>
              <a:t>要員</a:t>
            </a:r>
            <a:endParaRPr kumimoji="1" lang="ja-JP" altLang="en-US" b="0" dirty="0">
              <a:latin typeface="メイリオ"/>
              <a:ea typeface="メイリオ"/>
              <a:cs typeface="メイリオ"/>
            </a:endParaRPr>
          </a:p>
        </p:txBody>
      </p:sp>
      <p:sp>
        <p:nvSpPr>
          <p:cNvPr id="14" name="正方形/長方形 13">
            <a:extLst>
              <a:ext uri="{FF2B5EF4-FFF2-40B4-BE49-F238E27FC236}">
                <a16:creationId xmlns:a16="http://schemas.microsoft.com/office/drawing/2014/main" id="{5397A10A-B0B6-B645-9CF8-6B2ED9666B85}"/>
              </a:ext>
            </a:extLst>
          </p:cNvPr>
          <p:cNvSpPr/>
          <p:nvPr/>
        </p:nvSpPr>
        <p:spPr bwMode="auto">
          <a:xfrm>
            <a:off x="8661320" y="2233674"/>
            <a:ext cx="1131500" cy="2520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a:latin typeface="メイリオ"/>
                <a:ea typeface="メイリオ"/>
                <a:cs typeface="メイリオ"/>
              </a:rPr>
              <a:t>ユーザ</a:t>
            </a:r>
            <a:r>
              <a:rPr kumimoji="1" lang="en-US" altLang="ja-JP" sz="1100" b="0" dirty="0">
                <a:latin typeface="メイリオ"/>
                <a:ea typeface="メイリオ"/>
                <a:cs typeface="メイリオ"/>
              </a:rPr>
              <a:t>ID</a:t>
            </a:r>
            <a:endParaRPr kumimoji="1" lang="ja-JP" altLang="en-US" sz="1100" b="0" dirty="0">
              <a:latin typeface="メイリオ"/>
              <a:ea typeface="メイリオ"/>
              <a:cs typeface="メイリオ"/>
            </a:endParaRPr>
          </a:p>
        </p:txBody>
      </p:sp>
      <p:sp>
        <p:nvSpPr>
          <p:cNvPr id="15" name="正方形/長方形 14">
            <a:extLst>
              <a:ext uri="{FF2B5EF4-FFF2-40B4-BE49-F238E27FC236}">
                <a16:creationId xmlns:a16="http://schemas.microsoft.com/office/drawing/2014/main" id="{12F5D0AA-D090-E046-B755-A8A4ECC41434}"/>
              </a:ext>
            </a:extLst>
          </p:cNvPr>
          <p:cNvSpPr/>
          <p:nvPr/>
        </p:nvSpPr>
        <p:spPr bwMode="auto">
          <a:xfrm>
            <a:off x="8661320" y="2485702"/>
            <a:ext cx="1131500" cy="149950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1100" b="0">
                <a:latin typeface="メイリオ"/>
                <a:ea typeface="メイリオ"/>
                <a:cs typeface="メイリオ"/>
              </a:rPr>
              <a:t>氏名</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ﾊﾝﾄﾞﾙﾈｰﾑ</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企業名</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組織名</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役職</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メアド</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電話番号</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アイコン</a:t>
            </a:r>
            <a:r>
              <a:rPr kumimoji="1" lang="en-US" altLang="ja-JP" sz="1100" b="0" dirty="0">
                <a:latin typeface="メイリオ"/>
                <a:ea typeface="メイリオ"/>
                <a:cs typeface="メイリオ"/>
              </a:rPr>
              <a:t>: …,</a:t>
            </a:r>
          </a:p>
        </p:txBody>
      </p:sp>
      <p:sp>
        <p:nvSpPr>
          <p:cNvPr id="16" name="テキスト ボックス 15">
            <a:extLst>
              <a:ext uri="{FF2B5EF4-FFF2-40B4-BE49-F238E27FC236}">
                <a16:creationId xmlns:a16="http://schemas.microsoft.com/office/drawing/2014/main" id="{19AEA696-B36B-534D-8451-4EDFB968EE78}"/>
              </a:ext>
            </a:extLst>
          </p:cNvPr>
          <p:cNvSpPr txBox="1"/>
          <p:nvPr/>
        </p:nvSpPr>
        <p:spPr>
          <a:xfrm>
            <a:off x="8626286" y="1700808"/>
            <a:ext cx="1131500" cy="523220"/>
          </a:xfrm>
          <a:prstGeom prst="rect">
            <a:avLst/>
          </a:prstGeom>
          <a:noFill/>
        </p:spPr>
        <p:txBody>
          <a:bodyPr wrap="square" rtlCol="0">
            <a:spAutoFit/>
          </a:bodyPr>
          <a:lstStyle/>
          <a:p>
            <a:pPr algn="ctr"/>
            <a:r>
              <a:rPr kumimoji="1" lang="ja-JP" altLang="en-US" b="0">
                <a:latin typeface="メイリオ"/>
                <a:ea typeface="メイリオ"/>
                <a:cs typeface="メイリオ"/>
              </a:rPr>
              <a:t>要員</a:t>
            </a:r>
            <a:endParaRPr kumimoji="1" lang="en-US" altLang="ja-JP" b="0" dirty="0">
              <a:latin typeface="メイリオ"/>
              <a:ea typeface="メイリオ"/>
              <a:cs typeface="メイリオ"/>
            </a:endParaRPr>
          </a:p>
          <a:p>
            <a:pPr algn="ctr"/>
            <a:r>
              <a:rPr kumimoji="1" lang="ja-JP" altLang="en-US" b="0">
                <a:latin typeface="メイリオ"/>
                <a:ea typeface="メイリオ"/>
                <a:cs typeface="メイリオ"/>
              </a:rPr>
              <a:t>管理者</a:t>
            </a:r>
            <a:endParaRPr kumimoji="1" lang="ja-JP" altLang="en-US" b="0" dirty="0">
              <a:latin typeface="メイリオ"/>
              <a:ea typeface="メイリオ"/>
              <a:cs typeface="メイリオ"/>
            </a:endParaRPr>
          </a:p>
        </p:txBody>
      </p:sp>
      <p:cxnSp>
        <p:nvCxnSpPr>
          <p:cNvPr id="17" name="直線コネクタ 16">
            <a:extLst>
              <a:ext uri="{FF2B5EF4-FFF2-40B4-BE49-F238E27FC236}">
                <a16:creationId xmlns:a16="http://schemas.microsoft.com/office/drawing/2014/main" id="{2E2CD6D2-C424-AD4F-9B68-A14C0C260C34}"/>
              </a:ext>
            </a:extLst>
          </p:cNvPr>
          <p:cNvCxnSpPr>
            <a:cxnSpLocks/>
          </p:cNvCxnSpPr>
          <p:nvPr/>
        </p:nvCxnSpPr>
        <p:spPr bwMode="auto">
          <a:xfrm>
            <a:off x="1476866" y="2240868"/>
            <a:ext cx="288032" cy="0"/>
          </a:xfrm>
          <a:prstGeom prst="line">
            <a:avLst/>
          </a:prstGeom>
          <a:solidFill>
            <a:schemeClr val="accent1"/>
          </a:solidFill>
          <a:ln w="9525" cap="flat" cmpd="sng" algn="ctr">
            <a:solidFill>
              <a:schemeClr val="tx1"/>
            </a:solidFill>
            <a:prstDash val="solid"/>
            <a:round/>
            <a:headEnd type="oval" w="lg" len="lg"/>
            <a:tailEnd type="oval" w="lg" len="lg"/>
          </a:ln>
          <a:effectLst/>
        </p:spPr>
      </p:cxnSp>
      <p:sp>
        <p:nvSpPr>
          <p:cNvPr id="18" name="正方形/長方形 17">
            <a:extLst>
              <a:ext uri="{FF2B5EF4-FFF2-40B4-BE49-F238E27FC236}">
                <a16:creationId xmlns:a16="http://schemas.microsoft.com/office/drawing/2014/main" id="{47731545-DBAB-FD4B-ABAA-F0475401BB48}"/>
              </a:ext>
            </a:extLst>
          </p:cNvPr>
          <p:cNvSpPr/>
          <p:nvPr/>
        </p:nvSpPr>
        <p:spPr bwMode="auto">
          <a:xfrm>
            <a:off x="4357186" y="1030083"/>
            <a:ext cx="1368152" cy="2520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a:latin typeface="メイリオ"/>
                <a:ea typeface="メイリオ"/>
                <a:cs typeface="メイリオ"/>
              </a:rPr>
              <a:t>要員ステータス</a:t>
            </a:r>
            <a:r>
              <a:rPr kumimoji="1" lang="en-US" altLang="ja-JP" sz="1000" b="0" dirty="0">
                <a:latin typeface="メイリオ"/>
                <a:ea typeface="メイリオ"/>
                <a:cs typeface="メイリオ"/>
              </a:rPr>
              <a:t>ID</a:t>
            </a:r>
            <a:endParaRPr kumimoji="1" lang="ja-JP" altLang="en-US" sz="1000" b="0" dirty="0">
              <a:latin typeface="メイリオ"/>
              <a:ea typeface="メイリオ"/>
              <a:cs typeface="メイリオ"/>
            </a:endParaRPr>
          </a:p>
        </p:txBody>
      </p:sp>
      <p:sp>
        <p:nvSpPr>
          <p:cNvPr id="19" name="正方形/長方形 18">
            <a:extLst>
              <a:ext uri="{FF2B5EF4-FFF2-40B4-BE49-F238E27FC236}">
                <a16:creationId xmlns:a16="http://schemas.microsoft.com/office/drawing/2014/main" id="{61E84A3C-CFAB-624D-A50D-370CBA6D29DB}"/>
              </a:ext>
            </a:extLst>
          </p:cNvPr>
          <p:cNvSpPr/>
          <p:nvPr/>
        </p:nvSpPr>
        <p:spPr bwMode="auto">
          <a:xfrm>
            <a:off x="4357186" y="1282111"/>
            <a:ext cx="1368152" cy="1425652"/>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900" b="0">
                <a:latin typeface="メイリオ"/>
                <a:ea typeface="メイリオ"/>
                <a:cs typeface="メイリオ"/>
              </a:rPr>
              <a:t>要員</a:t>
            </a:r>
            <a:r>
              <a:rPr kumimoji="1" lang="en-US" altLang="ja-JP" sz="900" b="0" dirty="0">
                <a:latin typeface="メイリオ"/>
                <a:ea typeface="メイリオ"/>
                <a:cs typeface="メイリオ"/>
              </a:rPr>
              <a:t>ID: …,</a:t>
            </a:r>
          </a:p>
          <a:p>
            <a:r>
              <a:rPr kumimoji="1" lang="ja-JP" altLang="en-US" sz="900" b="0">
                <a:latin typeface="メイリオ"/>
                <a:ea typeface="メイリオ"/>
                <a:cs typeface="メイリオ"/>
              </a:rPr>
              <a:t>プロジェクト</a:t>
            </a:r>
            <a:r>
              <a:rPr kumimoji="1" lang="en-US" altLang="ja-JP" sz="900" b="0" dirty="0">
                <a:latin typeface="メイリオ"/>
                <a:ea typeface="メイリオ"/>
                <a:cs typeface="メイリオ"/>
              </a:rPr>
              <a:t>ID: …,</a:t>
            </a:r>
          </a:p>
          <a:p>
            <a:r>
              <a:rPr kumimoji="1" lang="ja-JP" altLang="en-US" sz="900" b="0">
                <a:latin typeface="メイリオ"/>
                <a:ea typeface="メイリオ"/>
                <a:cs typeface="メイリオ"/>
              </a:rPr>
              <a:t>ステータス</a:t>
            </a:r>
            <a:r>
              <a:rPr kumimoji="1" lang="en-US" altLang="ja-JP" sz="900" b="0" dirty="0">
                <a:latin typeface="メイリオ"/>
                <a:ea typeface="メイリオ"/>
                <a:cs typeface="メイリオ"/>
              </a:rPr>
              <a:t>: “</a:t>
            </a:r>
            <a:r>
              <a:rPr kumimoji="1" lang="ja-JP" altLang="en-US" sz="900" b="0">
                <a:latin typeface="メイリオ"/>
                <a:ea typeface="メイリオ"/>
                <a:cs typeface="メイリオ"/>
              </a:rPr>
              <a:t>面談調整</a:t>
            </a:r>
            <a:r>
              <a:rPr kumimoji="1" lang="en-US" altLang="ja-JP" sz="900" b="0" dirty="0">
                <a:latin typeface="メイリオ"/>
                <a:ea typeface="メイリオ"/>
                <a:cs typeface="メイリオ"/>
              </a:rPr>
              <a:t>”,</a:t>
            </a:r>
          </a:p>
          <a:p>
            <a:r>
              <a:rPr kumimoji="1" lang="ja-JP" altLang="en-US" sz="900" b="0">
                <a:latin typeface="メイリオ"/>
                <a:ea typeface="メイリオ"/>
                <a:cs typeface="メイリオ"/>
              </a:rPr>
              <a:t>面談情報</a:t>
            </a:r>
            <a:r>
              <a:rPr kumimoji="1" lang="en-US" altLang="ja-JP" sz="900" b="0" dirty="0">
                <a:latin typeface="メイリオ"/>
                <a:ea typeface="メイリオ"/>
                <a:cs typeface="メイリオ"/>
              </a:rPr>
              <a:t>: {</a:t>
            </a:r>
          </a:p>
          <a:p>
            <a:r>
              <a:rPr kumimoji="1" lang="ja-JP" altLang="en-US" sz="900" b="0">
                <a:latin typeface="メイリオ"/>
                <a:ea typeface="メイリオ"/>
                <a:cs typeface="メイリオ"/>
              </a:rPr>
              <a:t>　日時</a:t>
            </a:r>
            <a:r>
              <a:rPr kumimoji="1" lang="en-US" altLang="ja-JP" sz="900" b="0" dirty="0">
                <a:latin typeface="メイリオ"/>
                <a:ea typeface="メイリオ"/>
                <a:cs typeface="メイリオ"/>
              </a:rPr>
              <a:t>: 2020/08/17,</a:t>
            </a:r>
          </a:p>
          <a:p>
            <a:r>
              <a:rPr kumimoji="1" lang="ja-JP" altLang="en-US" sz="900" b="0">
                <a:latin typeface="メイリオ"/>
                <a:ea typeface="メイリオ"/>
                <a:cs typeface="メイリオ"/>
              </a:rPr>
              <a:t>　ステータス</a:t>
            </a:r>
            <a:r>
              <a:rPr kumimoji="1" lang="en-US" altLang="ja-JP" sz="900" b="0" dirty="0">
                <a:latin typeface="メイリオ"/>
                <a:ea typeface="メイリオ"/>
                <a:cs typeface="メイリオ"/>
              </a:rPr>
              <a:t>: </a:t>
            </a:r>
            <a:r>
              <a:rPr kumimoji="1" lang="ja-JP" altLang="en-US" sz="900" b="0">
                <a:latin typeface="メイリオ"/>
                <a:ea typeface="メイリオ"/>
                <a:cs typeface="メイリオ"/>
              </a:rPr>
              <a:t>確定</a:t>
            </a:r>
            <a:r>
              <a:rPr kumimoji="1" lang="en-US" altLang="ja-JP" sz="900" b="0" dirty="0">
                <a:latin typeface="メイリオ"/>
                <a:ea typeface="メイリオ"/>
                <a:cs typeface="メイリオ"/>
              </a:rPr>
              <a:t>,</a:t>
            </a:r>
          </a:p>
          <a:p>
            <a:r>
              <a:rPr kumimoji="1" lang="ja-JP" altLang="en-US" sz="900" b="0">
                <a:latin typeface="メイリオ"/>
                <a:ea typeface="メイリオ"/>
                <a:cs typeface="メイリオ"/>
              </a:rPr>
              <a:t>　参加者</a:t>
            </a:r>
            <a:r>
              <a:rPr kumimoji="1" lang="en-US" altLang="ja-JP" sz="900" b="0" dirty="0">
                <a:latin typeface="メイリオ"/>
                <a:ea typeface="メイリオ"/>
                <a:cs typeface="メイリオ"/>
              </a:rPr>
              <a:t>: … ,</a:t>
            </a:r>
          </a:p>
          <a:p>
            <a:r>
              <a:rPr kumimoji="1" lang="ja-JP" altLang="en-US" sz="900" b="0">
                <a:latin typeface="メイリオ"/>
                <a:ea typeface="メイリオ"/>
                <a:cs typeface="メイリオ"/>
              </a:rPr>
              <a:t>　場所・方法</a:t>
            </a:r>
            <a:r>
              <a:rPr kumimoji="1" lang="en-US" altLang="ja-JP" sz="900" b="0" dirty="0">
                <a:latin typeface="メイリオ"/>
                <a:ea typeface="メイリオ"/>
                <a:cs typeface="メイリオ"/>
              </a:rPr>
              <a:t>: … ,</a:t>
            </a:r>
          </a:p>
          <a:p>
            <a:r>
              <a:rPr kumimoji="1" lang="en-US" altLang="ja-JP" sz="900" b="0" dirty="0">
                <a:latin typeface="メイリオ"/>
                <a:ea typeface="メイリオ"/>
                <a:cs typeface="メイリオ"/>
              </a:rPr>
              <a:t>}</a:t>
            </a:r>
          </a:p>
        </p:txBody>
      </p:sp>
      <p:sp>
        <p:nvSpPr>
          <p:cNvPr id="20" name="テキスト ボックス 19">
            <a:extLst>
              <a:ext uri="{FF2B5EF4-FFF2-40B4-BE49-F238E27FC236}">
                <a16:creationId xmlns:a16="http://schemas.microsoft.com/office/drawing/2014/main" id="{861A8855-AA37-D844-925A-E403F896CB4C}"/>
              </a:ext>
            </a:extLst>
          </p:cNvPr>
          <p:cNvSpPr txBox="1"/>
          <p:nvPr/>
        </p:nvSpPr>
        <p:spPr>
          <a:xfrm>
            <a:off x="4354773" y="476672"/>
            <a:ext cx="1370565" cy="523220"/>
          </a:xfrm>
          <a:prstGeom prst="rect">
            <a:avLst/>
          </a:prstGeom>
          <a:noFill/>
        </p:spPr>
        <p:txBody>
          <a:bodyPr wrap="square" rtlCol="0">
            <a:spAutoFit/>
          </a:bodyPr>
          <a:lstStyle/>
          <a:p>
            <a:pPr algn="ctr"/>
            <a:r>
              <a:rPr kumimoji="1" lang="ja-JP" altLang="en-US" b="0">
                <a:latin typeface="メイリオ"/>
                <a:ea typeface="メイリオ"/>
                <a:cs typeface="メイリオ"/>
              </a:rPr>
              <a:t>要員</a:t>
            </a:r>
            <a:endParaRPr kumimoji="1" lang="en-US" altLang="ja-JP" b="0" dirty="0">
              <a:latin typeface="メイリオ"/>
              <a:ea typeface="メイリオ"/>
              <a:cs typeface="メイリオ"/>
            </a:endParaRPr>
          </a:p>
          <a:p>
            <a:pPr algn="ctr"/>
            <a:r>
              <a:rPr kumimoji="1" lang="ja-JP" altLang="en-US" b="0">
                <a:latin typeface="メイリオ"/>
                <a:ea typeface="メイリオ"/>
                <a:cs typeface="メイリオ"/>
              </a:rPr>
              <a:t>ステータス</a:t>
            </a:r>
            <a:endParaRPr kumimoji="1" lang="ja-JP" altLang="en-US" b="0" dirty="0">
              <a:latin typeface="メイリオ"/>
              <a:ea typeface="メイリオ"/>
              <a:cs typeface="メイリオ"/>
            </a:endParaRPr>
          </a:p>
        </p:txBody>
      </p:sp>
      <p:cxnSp>
        <p:nvCxnSpPr>
          <p:cNvPr id="21" name="直線コネクタ 20">
            <a:extLst>
              <a:ext uri="{FF2B5EF4-FFF2-40B4-BE49-F238E27FC236}">
                <a16:creationId xmlns:a16="http://schemas.microsoft.com/office/drawing/2014/main" id="{4B9FB79D-1501-A94D-A862-10E7391AF438}"/>
              </a:ext>
            </a:extLst>
          </p:cNvPr>
          <p:cNvCxnSpPr>
            <a:cxnSpLocks/>
          </p:cNvCxnSpPr>
          <p:nvPr/>
        </p:nvCxnSpPr>
        <p:spPr bwMode="auto">
          <a:xfrm>
            <a:off x="3709114" y="2240868"/>
            <a:ext cx="645659" cy="0"/>
          </a:xfrm>
          <a:prstGeom prst="line">
            <a:avLst/>
          </a:prstGeom>
          <a:solidFill>
            <a:schemeClr val="accent1"/>
          </a:solidFill>
          <a:ln w="9525" cap="flat" cmpd="sng" algn="ctr">
            <a:solidFill>
              <a:schemeClr val="tx1"/>
            </a:solidFill>
            <a:prstDash val="solid"/>
            <a:round/>
            <a:headEnd type="none" w="med" len="med"/>
            <a:tailEnd type="none" w="lg" len="lg"/>
          </a:ln>
          <a:effectLst/>
        </p:spPr>
      </p:cxnSp>
      <p:cxnSp>
        <p:nvCxnSpPr>
          <p:cNvPr id="22" name="直線コネクタ 21">
            <a:extLst>
              <a:ext uri="{FF2B5EF4-FFF2-40B4-BE49-F238E27FC236}">
                <a16:creationId xmlns:a16="http://schemas.microsoft.com/office/drawing/2014/main" id="{D692A723-2C0A-0546-99B7-A6AA165779B2}"/>
              </a:ext>
            </a:extLst>
          </p:cNvPr>
          <p:cNvCxnSpPr>
            <a:cxnSpLocks/>
          </p:cNvCxnSpPr>
          <p:nvPr/>
        </p:nvCxnSpPr>
        <p:spPr bwMode="auto">
          <a:xfrm>
            <a:off x="5725338" y="2218916"/>
            <a:ext cx="720080" cy="0"/>
          </a:xfrm>
          <a:prstGeom prst="line">
            <a:avLst/>
          </a:prstGeom>
          <a:solidFill>
            <a:schemeClr val="accent1"/>
          </a:solidFill>
          <a:ln w="9525" cap="flat" cmpd="sng" algn="ctr">
            <a:solidFill>
              <a:schemeClr val="tx1"/>
            </a:solidFill>
            <a:prstDash val="solid"/>
            <a:round/>
            <a:headEnd type="none" w="med" len="med"/>
            <a:tailEnd type="none" w="lg" len="lg"/>
          </a:ln>
          <a:effectLst/>
        </p:spPr>
      </p:cxnSp>
      <p:sp>
        <p:nvSpPr>
          <p:cNvPr id="24" name="テキスト ボックス 23">
            <a:extLst>
              <a:ext uri="{FF2B5EF4-FFF2-40B4-BE49-F238E27FC236}">
                <a16:creationId xmlns:a16="http://schemas.microsoft.com/office/drawing/2014/main" id="{EAAE405F-56C6-A841-B9BD-B0B1B49136F0}"/>
              </a:ext>
            </a:extLst>
          </p:cNvPr>
          <p:cNvSpPr txBox="1"/>
          <p:nvPr/>
        </p:nvSpPr>
        <p:spPr>
          <a:xfrm>
            <a:off x="3997146" y="1979258"/>
            <a:ext cx="418704" cy="261610"/>
          </a:xfrm>
          <a:prstGeom prst="rect">
            <a:avLst/>
          </a:prstGeom>
          <a:noFill/>
        </p:spPr>
        <p:txBody>
          <a:bodyPr wrap="none" rtlCol="0">
            <a:spAutoFit/>
          </a:bodyPr>
          <a:lstStyle/>
          <a:p>
            <a:r>
              <a:rPr kumimoji="1" lang="en-US" altLang="ja-JP" sz="1100" b="0" dirty="0"/>
              <a:t>0..n</a:t>
            </a:r>
            <a:endParaRPr kumimoji="1" lang="ja-JP" altLang="en-US" sz="1100" b="0"/>
          </a:p>
        </p:txBody>
      </p:sp>
      <p:sp>
        <p:nvSpPr>
          <p:cNvPr id="25" name="テキスト ボックス 24">
            <a:extLst>
              <a:ext uri="{FF2B5EF4-FFF2-40B4-BE49-F238E27FC236}">
                <a16:creationId xmlns:a16="http://schemas.microsoft.com/office/drawing/2014/main" id="{1FD264E3-FC2A-4E4A-A560-DAC387794D16}"/>
              </a:ext>
            </a:extLst>
          </p:cNvPr>
          <p:cNvSpPr txBox="1"/>
          <p:nvPr/>
        </p:nvSpPr>
        <p:spPr>
          <a:xfrm>
            <a:off x="5689334" y="2204864"/>
            <a:ext cx="418704" cy="261610"/>
          </a:xfrm>
          <a:prstGeom prst="rect">
            <a:avLst/>
          </a:prstGeom>
          <a:noFill/>
        </p:spPr>
        <p:txBody>
          <a:bodyPr wrap="none" rtlCol="0">
            <a:spAutoFit/>
          </a:bodyPr>
          <a:lstStyle/>
          <a:p>
            <a:r>
              <a:rPr kumimoji="1" lang="en-US" altLang="ja-JP" sz="1100" b="0" dirty="0"/>
              <a:t>0..n</a:t>
            </a:r>
            <a:endParaRPr kumimoji="1" lang="ja-JP" altLang="en-US" sz="1100" b="0"/>
          </a:p>
        </p:txBody>
      </p:sp>
      <p:sp>
        <p:nvSpPr>
          <p:cNvPr id="29" name="テキスト ボックス 28">
            <a:extLst>
              <a:ext uri="{FF2B5EF4-FFF2-40B4-BE49-F238E27FC236}">
                <a16:creationId xmlns:a16="http://schemas.microsoft.com/office/drawing/2014/main" id="{7BE21C15-6995-EA4E-96E4-9DF310AA4111}"/>
              </a:ext>
            </a:extLst>
          </p:cNvPr>
          <p:cNvSpPr txBox="1"/>
          <p:nvPr/>
        </p:nvSpPr>
        <p:spPr>
          <a:xfrm>
            <a:off x="549326" y="3852104"/>
            <a:ext cx="263214" cy="261610"/>
          </a:xfrm>
          <a:prstGeom prst="rect">
            <a:avLst/>
          </a:prstGeom>
          <a:noFill/>
        </p:spPr>
        <p:txBody>
          <a:bodyPr wrap="none" rtlCol="0">
            <a:spAutoFit/>
          </a:bodyPr>
          <a:lstStyle/>
          <a:p>
            <a:r>
              <a:rPr kumimoji="1" lang="en-US" altLang="ja-JP" sz="1100" b="0" dirty="0"/>
              <a:t>1</a:t>
            </a:r>
            <a:endParaRPr kumimoji="1" lang="ja-JP" altLang="en-US" sz="1100" b="0"/>
          </a:p>
        </p:txBody>
      </p:sp>
      <p:sp>
        <p:nvSpPr>
          <p:cNvPr id="30" name="テキスト ボックス 29">
            <a:extLst>
              <a:ext uri="{FF2B5EF4-FFF2-40B4-BE49-F238E27FC236}">
                <a16:creationId xmlns:a16="http://schemas.microsoft.com/office/drawing/2014/main" id="{B371F8EA-F323-8F49-92A1-F57AD4C691AE}"/>
              </a:ext>
            </a:extLst>
          </p:cNvPr>
          <p:cNvSpPr txBox="1"/>
          <p:nvPr/>
        </p:nvSpPr>
        <p:spPr>
          <a:xfrm>
            <a:off x="6062718" y="1943254"/>
            <a:ext cx="418704" cy="261610"/>
          </a:xfrm>
          <a:prstGeom prst="rect">
            <a:avLst/>
          </a:prstGeom>
          <a:noFill/>
        </p:spPr>
        <p:txBody>
          <a:bodyPr wrap="none" rtlCol="0">
            <a:spAutoFit/>
          </a:bodyPr>
          <a:lstStyle/>
          <a:p>
            <a:r>
              <a:rPr kumimoji="1" lang="en-US" altLang="ja-JP" sz="1100" b="0" dirty="0"/>
              <a:t>0..1</a:t>
            </a:r>
            <a:endParaRPr kumimoji="1" lang="ja-JP" altLang="en-US" sz="1100" b="0"/>
          </a:p>
        </p:txBody>
      </p:sp>
      <p:cxnSp>
        <p:nvCxnSpPr>
          <p:cNvPr id="34" name="直線コネクタ 33">
            <a:extLst>
              <a:ext uri="{FF2B5EF4-FFF2-40B4-BE49-F238E27FC236}">
                <a16:creationId xmlns:a16="http://schemas.microsoft.com/office/drawing/2014/main" id="{0C5894AE-4C2D-A64B-A628-93D79D2BC49A}"/>
              </a:ext>
            </a:extLst>
          </p:cNvPr>
          <p:cNvCxnSpPr>
            <a:cxnSpLocks/>
          </p:cNvCxnSpPr>
          <p:nvPr/>
        </p:nvCxnSpPr>
        <p:spPr bwMode="auto">
          <a:xfrm flipH="1">
            <a:off x="8301592" y="3445148"/>
            <a:ext cx="360698" cy="0"/>
          </a:xfrm>
          <a:prstGeom prst="line">
            <a:avLst/>
          </a:prstGeom>
          <a:solidFill>
            <a:schemeClr val="accent1"/>
          </a:solidFill>
          <a:ln w="9525" cap="flat" cmpd="sng" algn="ctr">
            <a:solidFill>
              <a:schemeClr val="tx1"/>
            </a:solidFill>
            <a:prstDash val="solid"/>
            <a:round/>
            <a:headEnd type="none" w="med" len="med"/>
            <a:tailEnd type="oval" w="lg" len="lg"/>
          </a:ln>
          <a:effectLst/>
        </p:spPr>
      </p:cxnSp>
      <p:sp>
        <p:nvSpPr>
          <p:cNvPr id="36" name="正方形/長方形 35">
            <a:extLst>
              <a:ext uri="{FF2B5EF4-FFF2-40B4-BE49-F238E27FC236}">
                <a16:creationId xmlns:a16="http://schemas.microsoft.com/office/drawing/2014/main" id="{F020F0BF-E645-BC4C-A19F-C8FC1C71805F}"/>
              </a:ext>
            </a:extLst>
          </p:cNvPr>
          <p:cNvSpPr/>
          <p:nvPr/>
        </p:nvSpPr>
        <p:spPr bwMode="auto">
          <a:xfrm>
            <a:off x="6825208" y="4869160"/>
            <a:ext cx="1131500" cy="2520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100" b="0">
                <a:latin typeface="メイリオ"/>
                <a:ea typeface="メイリオ"/>
                <a:cs typeface="メイリオ"/>
              </a:rPr>
              <a:t>ユーザ</a:t>
            </a:r>
            <a:r>
              <a:rPr kumimoji="1" lang="en-US" altLang="ja-JP" sz="1100" b="0" dirty="0">
                <a:latin typeface="メイリオ"/>
                <a:ea typeface="メイリオ"/>
                <a:cs typeface="メイリオ"/>
              </a:rPr>
              <a:t>ID</a:t>
            </a:r>
            <a:endParaRPr kumimoji="1" lang="ja-JP" altLang="en-US" sz="1100" b="0" dirty="0">
              <a:latin typeface="メイリオ"/>
              <a:ea typeface="メイリオ"/>
              <a:cs typeface="メイリオ"/>
            </a:endParaRPr>
          </a:p>
        </p:txBody>
      </p:sp>
      <p:sp>
        <p:nvSpPr>
          <p:cNvPr id="37" name="正方形/長方形 36">
            <a:extLst>
              <a:ext uri="{FF2B5EF4-FFF2-40B4-BE49-F238E27FC236}">
                <a16:creationId xmlns:a16="http://schemas.microsoft.com/office/drawing/2014/main" id="{057AD64D-1C3C-EF41-AA31-AF53485C3174}"/>
              </a:ext>
            </a:extLst>
          </p:cNvPr>
          <p:cNvSpPr/>
          <p:nvPr/>
        </p:nvSpPr>
        <p:spPr bwMode="auto">
          <a:xfrm>
            <a:off x="6825208" y="5121188"/>
            <a:ext cx="1131500" cy="86409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1100" b="0">
                <a:latin typeface="メイリオ"/>
                <a:ea typeface="メイリオ"/>
                <a:cs typeface="メイリオ"/>
              </a:rPr>
              <a:t>氏名</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メアド</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電話番号</a:t>
            </a:r>
            <a:r>
              <a:rPr kumimoji="1" lang="en-US" altLang="ja-JP" sz="1100" b="0" dirty="0">
                <a:latin typeface="メイリオ"/>
                <a:ea typeface="メイリオ"/>
                <a:cs typeface="メイリオ"/>
              </a:rPr>
              <a:t>: …,</a:t>
            </a:r>
          </a:p>
          <a:p>
            <a:r>
              <a:rPr kumimoji="1" lang="ja-JP" altLang="en-US" sz="1100" b="0">
                <a:latin typeface="メイリオ"/>
                <a:ea typeface="メイリオ"/>
                <a:cs typeface="メイリオ"/>
              </a:rPr>
              <a:t>アイコン</a:t>
            </a:r>
            <a:r>
              <a:rPr kumimoji="1" lang="en-US" altLang="ja-JP" sz="1100" b="0" dirty="0">
                <a:latin typeface="メイリオ"/>
                <a:ea typeface="メイリオ"/>
                <a:cs typeface="メイリオ"/>
              </a:rPr>
              <a:t>: …,</a:t>
            </a:r>
          </a:p>
        </p:txBody>
      </p:sp>
      <p:sp>
        <p:nvSpPr>
          <p:cNvPr id="38" name="テキスト ボックス 37">
            <a:extLst>
              <a:ext uri="{FF2B5EF4-FFF2-40B4-BE49-F238E27FC236}">
                <a16:creationId xmlns:a16="http://schemas.microsoft.com/office/drawing/2014/main" id="{081438FA-FEA3-4147-BD5E-89459DED39B5}"/>
              </a:ext>
            </a:extLst>
          </p:cNvPr>
          <p:cNvSpPr txBox="1"/>
          <p:nvPr/>
        </p:nvSpPr>
        <p:spPr>
          <a:xfrm>
            <a:off x="6634489" y="4564102"/>
            <a:ext cx="1494066" cy="307777"/>
          </a:xfrm>
          <a:prstGeom prst="rect">
            <a:avLst/>
          </a:prstGeom>
          <a:noFill/>
        </p:spPr>
        <p:txBody>
          <a:bodyPr wrap="square" rtlCol="0">
            <a:spAutoFit/>
          </a:bodyPr>
          <a:lstStyle/>
          <a:p>
            <a:pPr algn="ctr"/>
            <a:r>
              <a:rPr kumimoji="1" lang="ja-JP" altLang="en-US" b="0">
                <a:latin typeface="メイリオ"/>
                <a:ea typeface="メイリオ"/>
                <a:cs typeface="メイリオ"/>
              </a:rPr>
              <a:t>アプリ管理者</a:t>
            </a:r>
            <a:endParaRPr kumimoji="1" lang="ja-JP" altLang="en-US" b="0" dirty="0">
              <a:latin typeface="メイリオ"/>
              <a:ea typeface="メイリオ"/>
              <a:cs typeface="メイリオ"/>
            </a:endParaRPr>
          </a:p>
        </p:txBody>
      </p:sp>
      <p:sp>
        <p:nvSpPr>
          <p:cNvPr id="31" name="正方形/長方形 30">
            <a:extLst>
              <a:ext uri="{FF2B5EF4-FFF2-40B4-BE49-F238E27FC236}">
                <a16:creationId xmlns:a16="http://schemas.microsoft.com/office/drawing/2014/main" id="{7691907C-D315-4940-8813-00B81CA8C2EE}"/>
              </a:ext>
            </a:extLst>
          </p:cNvPr>
          <p:cNvSpPr/>
          <p:nvPr/>
        </p:nvSpPr>
        <p:spPr bwMode="auto">
          <a:xfrm>
            <a:off x="4354773" y="5445224"/>
            <a:ext cx="1616578" cy="25202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000" b="0">
                <a:latin typeface="メイリオ"/>
                <a:ea typeface="メイリオ"/>
                <a:cs typeface="メイリオ"/>
              </a:rPr>
              <a:t>つながりステータス</a:t>
            </a:r>
            <a:r>
              <a:rPr kumimoji="1" lang="en-US" altLang="ja-JP" sz="1000" b="0" dirty="0">
                <a:latin typeface="メイリオ"/>
                <a:ea typeface="メイリオ"/>
                <a:cs typeface="メイリオ"/>
              </a:rPr>
              <a:t>ID</a:t>
            </a:r>
            <a:endParaRPr kumimoji="1" lang="ja-JP" altLang="en-US" sz="1000" b="0" dirty="0">
              <a:latin typeface="メイリオ"/>
              <a:ea typeface="メイリオ"/>
              <a:cs typeface="メイリオ"/>
            </a:endParaRPr>
          </a:p>
        </p:txBody>
      </p:sp>
      <p:sp>
        <p:nvSpPr>
          <p:cNvPr id="32" name="正方形/長方形 31">
            <a:extLst>
              <a:ext uri="{FF2B5EF4-FFF2-40B4-BE49-F238E27FC236}">
                <a16:creationId xmlns:a16="http://schemas.microsoft.com/office/drawing/2014/main" id="{85DEF8D6-B87C-9048-9551-8CEAF5CF502D}"/>
              </a:ext>
            </a:extLst>
          </p:cNvPr>
          <p:cNvSpPr/>
          <p:nvPr/>
        </p:nvSpPr>
        <p:spPr bwMode="auto">
          <a:xfrm>
            <a:off x="4354773" y="5708474"/>
            <a:ext cx="1616578" cy="99689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t" anchorCtr="0" compatLnSpc="1">
            <a:prstTxWarp prst="textNoShape">
              <a:avLst/>
            </a:prstTxWarp>
          </a:bodyPr>
          <a:lstStyle/>
          <a:p>
            <a:r>
              <a:rPr kumimoji="1" lang="ja-JP" altLang="en-US" sz="900" b="0">
                <a:latin typeface="メイリオ"/>
                <a:ea typeface="メイリオ"/>
                <a:cs typeface="メイリオ"/>
              </a:rPr>
              <a:t>プロジェクト担当者</a:t>
            </a:r>
            <a:r>
              <a:rPr kumimoji="1" lang="en-US" altLang="ja-JP" sz="900" b="0" dirty="0">
                <a:latin typeface="メイリオ"/>
                <a:ea typeface="メイリオ"/>
                <a:cs typeface="メイリオ"/>
              </a:rPr>
              <a:t>ID: …,</a:t>
            </a:r>
          </a:p>
          <a:p>
            <a:r>
              <a:rPr kumimoji="1" lang="ja-JP" altLang="en-US" sz="900" b="0">
                <a:latin typeface="メイリオ"/>
                <a:ea typeface="メイリオ"/>
                <a:cs typeface="メイリオ"/>
              </a:rPr>
              <a:t>要員管理者</a:t>
            </a:r>
            <a:r>
              <a:rPr kumimoji="1" lang="en-US" altLang="ja-JP" sz="900" b="0" dirty="0">
                <a:latin typeface="メイリオ"/>
                <a:ea typeface="メイリオ"/>
                <a:cs typeface="メイリオ"/>
              </a:rPr>
              <a:t>ID: …,</a:t>
            </a:r>
          </a:p>
          <a:p>
            <a:r>
              <a:rPr kumimoji="1" lang="ja-JP" altLang="en-US" sz="900" b="0">
                <a:latin typeface="メイリオ"/>
                <a:ea typeface="メイリオ"/>
                <a:cs typeface="メイリオ"/>
              </a:rPr>
              <a:t>ステータス</a:t>
            </a:r>
            <a:r>
              <a:rPr kumimoji="1" lang="en-US" altLang="ja-JP" sz="900" b="0" dirty="0">
                <a:latin typeface="メイリオ"/>
                <a:ea typeface="メイリオ"/>
                <a:cs typeface="メイリオ"/>
              </a:rPr>
              <a:t>: </a:t>
            </a:r>
            <a:r>
              <a:rPr kumimoji="1" lang="ja-JP" altLang="en-US" sz="900" b="0">
                <a:latin typeface="メイリオ"/>
                <a:ea typeface="メイリオ"/>
                <a:cs typeface="メイリオ"/>
              </a:rPr>
              <a:t>要員管理者申請</a:t>
            </a:r>
            <a:endParaRPr kumimoji="1" lang="en-US" altLang="ja-JP" sz="900" b="0" dirty="0">
              <a:latin typeface="メイリオ"/>
              <a:ea typeface="メイリオ"/>
              <a:cs typeface="メイリオ"/>
            </a:endParaRPr>
          </a:p>
        </p:txBody>
      </p:sp>
      <p:sp>
        <p:nvSpPr>
          <p:cNvPr id="33" name="テキスト ボックス 32">
            <a:extLst>
              <a:ext uri="{FF2B5EF4-FFF2-40B4-BE49-F238E27FC236}">
                <a16:creationId xmlns:a16="http://schemas.microsoft.com/office/drawing/2014/main" id="{EB5AA505-2284-EF4B-82D9-C6BA76A24CD9}"/>
              </a:ext>
            </a:extLst>
          </p:cNvPr>
          <p:cNvSpPr txBox="1"/>
          <p:nvPr/>
        </p:nvSpPr>
        <p:spPr>
          <a:xfrm>
            <a:off x="4372253" y="4922004"/>
            <a:ext cx="1616578" cy="523220"/>
          </a:xfrm>
          <a:prstGeom prst="rect">
            <a:avLst/>
          </a:prstGeom>
          <a:noFill/>
        </p:spPr>
        <p:txBody>
          <a:bodyPr wrap="square" rtlCol="0">
            <a:spAutoFit/>
          </a:bodyPr>
          <a:lstStyle/>
          <a:p>
            <a:pPr algn="ctr"/>
            <a:r>
              <a:rPr kumimoji="1" lang="ja-JP" altLang="en-US" b="0">
                <a:latin typeface="メイリオ"/>
                <a:ea typeface="メイリオ"/>
                <a:cs typeface="メイリオ"/>
              </a:rPr>
              <a:t>つながり</a:t>
            </a:r>
            <a:endParaRPr kumimoji="1" lang="en-US" altLang="ja-JP" b="0" dirty="0">
              <a:latin typeface="メイリオ"/>
              <a:ea typeface="メイリオ"/>
              <a:cs typeface="メイリオ"/>
            </a:endParaRPr>
          </a:p>
          <a:p>
            <a:pPr algn="ctr"/>
            <a:r>
              <a:rPr kumimoji="1" lang="ja-JP" altLang="en-US" b="0">
                <a:latin typeface="メイリオ"/>
                <a:ea typeface="メイリオ"/>
                <a:cs typeface="メイリオ"/>
              </a:rPr>
              <a:t>ステータス</a:t>
            </a:r>
            <a:endParaRPr kumimoji="1" lang="ja-JP" altLang="en-US" b="0" dirty="0">
              <a:latin typeface="メイリオ"/>
              <a:ea typeface="メイリオ"/>
              <a:cs typeface="メイリオ"/>
            </a:endParaRPr>
          </a:p>
        </p:txBody>
      </p:sp>
      <p:cxnSp>
        <p:nvCxnSpPr>
          <p:cNvPr id="10" name="カギ線コネクタ 9">
            <a:extLst>
              <a:ext uri="{FF2B5EF4-FFF2-40B4-BE49-F238E27FC236}">
                <a16:creationId xmlns:a16="http://schemas.microsoft.com/office/drawing/2014/main" id="{EEF89A24-0E3E-2D4C-B4CF-0115C757E494}"/>
              </a:ext>
            </a:extLst>
          </p:cNvPr>
          <p:cNvCxnSpPr>
            <a:cxnSpLocks/>
            <a:stCxn id="3" idx="2"/>
          </p:cNvCxnSpPr>
          <p:nvPr/>
        </p:nvCxnSpPr>
        <p:spPr bwMode="auto">
          <a:xfrm rot="16200000" flipH="1">
            <a:off x="1219690" y="3426264"/>
            <a:ext cx="2736308" cy="3533857"/>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35" name="テキスト ボックス 34">
            <a:extLst>
              <a:ext uri="{FF2B5EF4-FFF2-40B4-BE49-F238E27FC236}">
                <a16:creationId xmlns:a16="http://schemas.microsoft.com/office/drawing/2014/main" id="{30F8235A-B725-BC4C-84E0-7D15590842BB}"/>
              </a:ext>
            </a:extLst>
          </p:cNvPr>
          <p:cNvSpPr txBox="1"/>
          <p:nvPr/>
        </p:nvSpPr>
        <p:spPr>
          <a:xfrm>
            <a:off x="3656856" y="2231286"/>
            <a:ext cx="418704" cy="261610"/>
          </a:xfrm>
          <a:prstGeom prst="rect">
            <a:avLst/>
          </a:prstGeom>
          <a:noFill/>
        </p:spPr>
        <p:txBody>
          <a:bodyPr wrap="none" rtlCol="0">
            <a:spAutoFit/>
          </a:bodyPr>
          <a:lstStyle/>
          <a:p>
            <a:r>
              <a:rPr kumimoji="1" lang="en-US" altLang="ja-JP" sz="1100" b="0" dirty="0"/>
              <a:t>0..1</a:t>
            </a:r>
            <a:endParaRPr kumimoji="1" lang="ja-JP" altLang="en-US" sz="1100" b="0"/>
          </a:p>
        </p:txBody>
      </p:sp>
      <p:sp>
        <p:nvSpPr>
          <p:cNvPr id="39" name="テキスト ボックス 38">
            <a:extLst>
              <a:ext uri="{FF2B5EF4-FFF2-40B4-BE49-F238E27FC236}">
                <a16:creationId xmlns:a16="http://schemas.microsoft.com/office/drawing/2014/main" id="{90A6A3E3-4404-5C47-BFDE-F1C93AC9BBEC}"/>
              </a:ext>
            </a:extLst>
          </p:cNvPr>
          <p:cNvSpPr txBox="1"/>
          <p:nvPr/>
        </p:nvSpPr>
        <p:spPr>
          <a:xfrm>
            <a:off x="3896960" y="6313499"/>
            <a:ext cx="418704" cy="261610"/>
          </a:xfrm>
          <a:prstGeom prst="rect">
            <a:avLst/>
          </a:prstGeom>
          <a:noFill/>
        </p:spPr>
        <p:txBody>
          <a:bodyPr wrap="none" rtlCol="0">
            <a:spAutoFit/>
          </a:bodyPr>
          <a:lstStyle/>
          <a:p>
            <a:r>
              <a:rPr kumimoji="1" lang="en-US" altLang="ja-JP" sz="1100" b="0" dirty="0"/>
              <a:t>0..1</a:t>
            </a:r>
            <a:endParaRPr kumimoji="1" lang="ja-JP" altLang="en-US" sz="1100" b="0"/>
          </a:p>
        </p:txBody>
      </p:sp>
      <p:cxnSp>
        <p:nvCxnSpPr>
          <p:cNvPr id="40" name="カギ線コネクタ 39">
            <a:extLst>
              <a:ext uri="{FF2B5EF4-FFF2-40B4-BE49-F238E27FC236}">
                <a16:creationId xmlns:a16="http://schemas.microsoft.com/office/drawing/2014/main" id="{AF8A995D-06D0-B746-9753-A1C833D83A06}"/>
              </a:ext>
            </a:extLst>
          </p:cNvPr>
          <p:cNvCxnSpPr>
            <a:cxnSpLocks/>
            <a:endCxn id="15" idx="2"/>
          </p:cNvCxnSpPr>
          <p:nvPr/>
        </p:nvCxnSpPr>
        <p:spPr bwMode="auto">
          <a:xfrm flipV="1">
            <a:off x="5971351" y="3985208"/>
            <a:ext cx="3255719" cy="2589901"/>
          </a:xfrm>
          <a:prstGeom prst="bentConnector2">
            <a:avLst/>
          </a:prstGeom>
          <a:solidFill>
            <a:schemeClr val="accent1"/>
          </a:solidFill>
          <a:ln w="9525" cap="flat" cmpd="sng" algn="ctr">
            <a:solidFill>
              <a:schemeClr val="tx1"/>
            </a:solidFill>
            <a:prstDash val="solid"/>
            <a:round/>
            <a:headEnd type="none" w="med" len="med"/>
            <a:tailEnd type="none" w="med" len="med"/>
          </a:ln>
          <a:effectLst/>
        </p:spPr>
      </p:cxnSp>
      <p:sp>
        <p:nvSpPr>
          <p:cNvPr id="41" name="テキスト ボックス 40">
            <a:extLst>
              <a:ext uri="{FF2B5EF4-FFF2-40B4-BE49-F238E27FC236}">
                <a16:creationId xmlns:a16="http://schemas.microsoft.com/office/drawing/2014/main" id="{78D2236D-F734-F849-AFA1-F202A1910471}"/>
              </a:ext>
            </a:extLst>
          </p:cNvPr>
          <p:cNvSpPr txBox="1"/>
          <p:nvPr/>
        </p:nvSpPr>
        <p:spPr>
          <a:xfrm>
            <a:off x="9246731" y="3985208"/>
            <a:ext cx="263214" cy="261610"/>
          </a:xfrm>
          <a:prstGeom prst="rect">
            <a:avLst/>
          </a:prstGeom>
          <a:noFill/>
        </p:spPr>
        <p:txBody>
          <a:bodyPr wrap="none" rtlCol="0">
            <a:spAutoFit/>
          </a:bodyPr>
          <a:lstStyle/>
          <a:p>
            <a:r>
              <a:rPr kumimoji="1" lang="en-US" altLang="ja-JP" sz="1100" b="0" dirty="0"/>
              <a:t>1</a:t>
            </a:r>
            <a:endParaRPr kumimoji="1" lang="ja-JP" altLang="en-US" sz="1100" b="0"/>
          </a:p>
        </p:txBody>
      </p:sp>
      <p:sp>
        <p:nvSpPr>
          <p:cNvPr id="43" name="テキスト ボックス 42">
            <a:extLst>
              <a:ext uri="{FF2B5EF4-FFF2-40B4-BE49-F238E27FC236}">
                <a16:creationId xmlns:a16="http://schemas.microsoft.com/office/drawing/2014/main" id="{7CC1998D-301D-464C-AD8D-65C5AD31E58C}"/>
              </a:ext>
            </a:extLst>
          </p:cNvPr>
          <p:cNvSpPr txBox="1"/>
          <p:nvPr/>
        </p:nvSpPr>
        <p:spPr>
          <a:xfrm>
            <a:off x="6010460" y="6299738"/>
            <a:ext cx="418704" cy="261610"/>
          </a:xfrm>
          <a:prstGeom prst="rect">
            <a:avLst/>
          </a:prstGeom>
          <a:noFill/>
        </p:spPr>
        <p:txBody>
          <a:bodyPr wrap="none" rtlCol="0">
            <a:spAutoFit/>
          </a:bodyPr>
          <a:lstStyle/>
          <a:p>
            <a:r>
              <a:rPr kumimoji="1" lang="en-US" altLang="ja-JP" sz="1100" b="0" dirty="0"/>
              <a:t>0..1</a:t>
            </a:r>
            <a:endParaRPr kumimoji="1" lang="ja-JP" altLang="en-US" sz="1100" b="0"/>
          </a:p>
        </p:txBody>
      </p:sp>
    </p:spTree>
    <p:extLst>
      <p:ext uri="{BB962C8B-B14F-4D97-AF65-F5344CB8AC3E}">
        <p14:creationId xmlns:p14="http://schemas.microsoft.com/office/powerpoint/2010/main" val="38131805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C730-A55A-C34B-B17B-5F608C45344E}"/>
              </a:ext>
            </a:extLst>
          </p:cNvPr>
          <p:cNvSpPr>
            <a:spLocks noGrp="1"/>
          </p:cNvSpPr>
          <p:nvPr>
            <p:ph type="title"/>
          </p:nvPr>
        </p:nvSpPr>
        <p:spPr>
          <a:xfrm>
            <a:off x="165100" y="116632"/>
            <a:ext cx="9540876" cy="624731"/>
          </a:xfrm>
        </p:spPr>
        <p:txBody>
          <a:bodyPr/>
          <a:lstStyle/>
          <a:p>
            <a:r>
              <a:rPr kumimoji="1" lang="ja-JP" altLang="en-US" sz="2800"/>
              <a:t>システム構成</a:t>
            </a:r>
          </a:p>
        </p:txBody>
      </p:sp>
      <p:sp>
        <p:nvSpPr>
          <p:cNvPr id="3" name="テキスト ボックス 2">
            <a:extLst>
              <a:ext uri="{FF2B5EF4-FFF2-40B4-BE49-F238E27FC236}">
                <a16:creationId xmlns:a16="http://schemas.microsoft.com/office/drawing/2014/main" id="{F425A748-B114-1B40-A9BE-605068F9AD90}"/>
              </a:ext>
            </a:extLst>
          </p:cNvPr>
          <p:cNvSpPr txBox="1"/>
          <p:nvPr/>
        </p:nvSpPr>
        <p:spPr>
          <a:xfrm>
            <a:off x="551781" y="872716"/>
            <a:ext cx="8685695" cy="452431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1800" b="0"/>
              <a:t>データベースは開発工数削減と拡張性から</a:t>
            </a:r>
            <a:r>
              <a:rPr kumimoji="1" lang="en-US" altLang="ja-JP" sz="1800" b="0" dirty="0"/>
              <a:t>Firebase firestore</a:t>
            </a:r>
            <a:r>
              <a:rPr kumimoji="1" lang="ja-JP" altLang="en-US" sz="1800" b="0"/>
              <a:t>を利用する。</a:t>
            </a:r>
            <a:br>
              <a:rPr kumimoji="1" lang="en-US" altLang="ja-JP" sz="1800" b="0" dirty="0"/>
            </a:br>
            <a:r>
              <a:rPr kumimoji="1" lang="ja-JP" altLang="en-US" sz="1800" b="0"/>
              <a:t>（参考）</a:t>
            </a:r>
            <a:r>
              <a:rPr kumimoji="1" lang="en-US" altLang="ja-JP" sz="1800" b="0" dirty="0"/>
              <a:t>RDB</a:t>
            </a:r>
            <a:r>
              <a:rPr kumimoji="1" lang="ja-JP" altLang="en-US" sz="1800" b="0"/>
              <a:t>とドキュメントデータベース比較）</a:t>
            </a:r>
            <a:endParaRPr kumimoji="1" lang="en-US" altLang="ja-JP" sz="1800" b="0" dirty="0"/>
          </a:p>
          <a:p>
            <a:pPr marL="285750" indent="-285750">
              <a:buFont typeface="Arial" panose="020B0604020202020204" pitchFamily="34" charset="0"/>
              <a:buChar char="•"/>
            </a:pPr>
            <a:endParaRPr kumimoji="1" lang="en-US" altLang="ja-JP" sz="1800" b="0" dirty="0"/>
          </a:p>
          <a:p>
            <a:pPr marL="285750" indent="-285750">
              <a:buFont typeface="Arial" panose="020B0604020202020204" pitchFamily="34" charset="0"/>
              <a:buChar char="•"/>
            </a:pPr>
            <a:r>
              <a:rPr kumimoji="1" lang="ja-JP" altLang="en-US" sz="1800" b="0"/>
              <a:t>参照用のドキュメントの</a:t>
            </a:r>
            <a:r>
              <a:rPr kumimoji="1" lang="en-US" altLang="ja-JP" sz="1800" b="0" dirty="0"/>
              <a:t>JOIN</a:t>
            </a:r>
            <a:r>
              <a:rPr kumimoji="1" lang="ja-JP" altLang="en-US" sz="1800" b="0"/>
              <a:t>とデータ整合性担保には</a:t>
            </a:r>
            <a:r>
              <a:rPr kumimoji="1" lang="en-US" altLang="ja-JP" sz="1800" b="0" dirty="0"/>
              <a:t>Cloud Functions</a:t>
            </a:r>
            <a:r>
              <a:rPr kumimoji="1" lang="ja-JP" altLang="en-US" sz="1800" b="0"/>
              <a:t>で行う。</a:t>
            </a:r>
            <a:endParaRPr kumimoji="1" lang="en-US" altLang="ja-JP" sz="1800" b="0" dirty="0"/>
          </a:p>
          <a:p>
            <a:pPr marL="285750" indent="-285750">
              <a:buFont typeface="Arial" panose="020B0604020202020204" pitchFamily="34" charset="0"/>
              <a:buChar char="•"/>
            </a:pPr>
            <a:endParaRPr kumimoji="1" lang="en-US" altLang="ja-JP" sz="1800" b="0" dirty="0"/>
          </a:p>
          <a:p>
            <a:pPr marL="285750" indent="-285750">
              <a:buFont typeface="Arial" panose="020B0604020202020204" pitchFamily="34" charset="0"/>
              <a:buChar char="•"/>
            </a:pPr>
            <a:r>
              <a:rPr kumimoji="1" lang="en-US" altLang="ja-JP" sz="1800" b="0" dirty="0"/>
              <a:t>Flutter</a:t>
            </a:r>
            <a:r>
              <a:rPr kumimoji="1" lang="ja-JP" altLang="en-US" sz="1800" b="0"/>
              <a:t>プロジェクトにユースケースと画面に従ったデータベース処理は、はじめ</a:t>
            </a:r>
            <a:r>
              <a:rPr kumimoji="1" lang="en-US" altLang="ja-JP" sz="1800" b="0" dirty="0"/>
              <a:t>firestore</a:t>
            </a:r>
            <a:r>
              <a:rPr kumimoji="1" lang="ja-JP" altLang="en-US" sz="1800" b="0"/>
              <a:t>のモックを</a:t>
            </a:r>
            <a:r>
              <a:rPr kumimoji="1" lang="en-US" altLang="ja-JP" sz="1800" b="0" dirty="0"/>
              <a:t>lib/models</a:t>
            </a:r>
            <a:r>
              <a:rPr kumimoji="1" lang="ja-JP" altLang="en-US" sz="1800" b="0"/>
              <a:t>フォルダ下に作成するので、最初はそれを使って実装してください。</a:t>
            </a:r>
            <a:endParaRPr kumimoji="1" lang="en-US" altLang="ja-JP" sz="1800" b="0" dirty="0"/>
          </a:p>
          <a:p>
            <a:pPr marL="285750" indent="-285750">
              <a:buFont typeface="Arial" panose="020B0604020202020204" pitchFamily="34" charset="0"/>
              <a:buChar char="•"/>
            </a:pPr>
            <a:endParaRPr kumimoji="1" lang="en-US" altLang="ja-JP" sz="1800" b="0" dirty="0"/>
          </a:p>
          <a:p>
            <a:pPr marL="285750" indent="-285750">
              <a:buFont typeface="Arial" panose="020B0604020202020204" pitchFamily="34" charset="0"/>
              <a:buChar char="•"/>
            </a:pPr>
            <a:r>
              <a:rPr kumimoji="1" lang="en-US" altLang="ja-JP" sz="1800" b="0" dirty="0"/>
              <a:t>Firestore</a:t>
            </a:r>
            <a:r>
              <a:rPr kumimoji="1" lang="ja-JP" altLang="en-US" sz="1800" b="0"/>
              <a:t>と</a:t>
            </a:r>
            <a:r>
              <a:rPr kumimoji="1" lang="en-US" altLang="ja-JP" sz="1800" b="0" dirty="0"/>
              <a:t>Cloud Functions</a:t>
            </a:r>
            <a:r>
              <a:rPr kumimoji="1" lang="ja-JP" altLang="en-US" sz="1800" b="0"/>
              <a:t>の実装は、</a:t>
            </a:r>
            <a:r>
              <a:rPr kumimoji="1" lang="en-US" altLang="ja-JP" sz="1800" b="0" dirty="0"/>
              <a:t>firestore</a:t>
            </a:r>
            <a:r>
              <a:rPr kumimoji="1" lang="ja-JP" altLang="en-US" sz="1800" b="0"/>
              <a:t>フォルダを作ってアクセスルールやインデックスと</a:t>
            </a:r>
            <a:r>
              <a:rPr kumimoji="1" lang="en-US" altLang="ja-JP" sz="1800" b="0" dirty="0"/>
              <a:t>functions</a:t>
            </a:r>
            <a:r>
              <a:rPr kumimoji="1" lang="ja-JP" altLang="en-US" sz="1800" b="0"/>
              <a:t>フォルダ下に</a:t>
            </a:r>
            <a:r>
              <a:rPr kumimoji="1" lang="en-US" altLang="ja-JP" sz="1800" b="0" dirty="0"/>
              <a:t>Cloud Functions</a:t>
            </a:r>
            <a:r>
              <a:rPr kumimoji="1" lang="ja-JP" altLang="en-US" sz="1800" b="0"/>
              <a:t>を</a:t>
            </a:r>
            <a:r>
              <a:rPr kumimoji="1" lang="en-US" altLang="ja-JP" sz="1800" b="0" dirty="0"/>
              <a:t>TypeScript</a:t>
            </a:r>
            <a:r>
              <a:rPr kumimoji="1" lang="ja-JP" altLang="en-US" sz="1800" b="0"/>
              <a:t>で実装する。この実装を使って</a:t>
            </a:r>
            <a:r>
              <a:rPr kumimoji="1" lang="en-US" altLang="ja-JP" sz="1800" b="0" dirty="0"/>
              <a:t>firestore</a:t>
            </a:r>
            <a:r>
              <a:rPr kumimoji="1" lang="ja-JP" altLang="en-US" sz="1800" b="0"/>
              <a:t>と</a:t>
            </a:r>
            <a:r>
              <a:rPr kumimoji="1" lang="en-US" altLang="ja-JP" sz="1800" b="0" dirty="0"/>
              <a:t>Functions</a:t>
            </a:r>
            <a:r>
              <a:rPr kumimoji="1" lang="ja-JP" altLang="en-US" sz="1800" b="0"/>
              <a:t>のエミュレータで単体テストを行う。また、</a:t>
            </a:r>
            <a:r>
              <a:rPr kumimoji="1" lang="en-US" altLang="ja-JP" sz="1800" b="0" dirty="0"/>
              <a:t>lib/models</a:t>
            </a:r>
            <a:r>
              <a:rPr kumimoji="1" lang="ja-JP" altLang="en-US" sz="1800" b="0"/>
              <a:t>フォルダ下にこれらを使うモデルの</a:t>
            </a:r>
            <a:r>
              <a:rPr kumimoji="1" lang="en-US" altLang="ja-JP" sz="1800" b="0" dirty="0"/>
              <a:t>Dart</a:t>
            </a:r>
            <a:r>
              <a:rPr kumimoji="1" lang="ja-JP" altLang="en-US" sz="1800" b="0"/>
              <a:t>プログラムを実装する。</a:t>
            </a:r>
            <a:endParaRPr kumimoji="1" lang="en-US" altLang="ja-JP" sz="1800" b="0" dirty="0"/>
          </a:p>
          <a:p>
            <a:pPr marL="285750" indent="-285750">
              <a:buFont typeface="Arial" panose="020B0604020202020204" pitchFamily="34" charset="0"/>
              <a:buChar char="•"/>
            </a:pPr>
            <a:endParaRPr kumimoji="1" lang="en-US" altLang="ja-JP" sz="1800" b="0" dirty="0"/>
          </a:p>
          <a:p>
            <a:pPr marL="285750" indent="-285750">
              <a:buFont typeface="Arial" panose="020B0604020202020204" pitchFamily="34" charset="0"/>
              <a:buChar char="•"/>
            </a:pPr>
            <a:r>
              <a:rPr kumimoji="1" lang="ja-JP" altLang="en-US" sz="1800" b="0"/>
              <a:t>認証には</a:t>
            </a:r>
            <a:r>
              <a:rPr kumimoji="1" lang="en-US" altLang="ja-JP" sz="1800" b="0" dirty="0"/>
              <a:t>Firebase Auth</a:t>
            </a:r>
            <a:r>
              <a:rPr kumimoji="1" lang="ja-JP" altLang="en-US" sz="1800" b="0"/>
              <a:t>の「メール</a:t>
            </a:r>
            <a:r>
              <a:rPr kumimoji="1" lang="en-US" altLang="ja-JP" sz="1800" b="0" dirty="0"/>
              <a:t>/</a:t>
            </a:r>
            <a:r>
              <a:rPr kumimoji="1" lang="ja-JP" altLang="en-US" sz="1800" b="0"/>
              <a:t>パスワード」を使い、データモデルのユーザ</a:t>
            </a:r>
            <a:r>
              <a:rPr kumimoji="1" lang="en-US" altLang="ja-JP" sz="1800" b="0" dirty="0"/>
              <a:t>ID</a:t>
            </a:r>
            <a:r>
              <a:rPr kumimoji="1" lang="ja-JP" altLang="en-US" sz="1800" b="0"/>
              <a:t>は</a:t>
            </a:r>
            <a:br>
              <a:rPr kumimoji="1" lang="en-US" altLang="ja-JP" sz="1800" b="0" dirty="0"/>
            </a:br>
            <a:r>
              <a:rPr kumimoji="1" lang="ja-JP" altLang="en-US" sz="1800" b="0"/>
              <a:t>ここで自動発行されるユーザ</a:t>
            </a:r>
            <a:r>
              <a:rPr kumimoji="1" lang="en-US" altLang="ja-JP" sz="1800" b="0" dirty="0"/>
              <a:t>ID</a:t>
            </a:r>
            <a:r>
              <a:rPr kumimoji="1" lang="ja-JP" altLang="en-US" sz="1800" b="0"/>
              <a:t>を利用する。</a:t>
            </a:r>
            <a:endParaRPr kumimoji="1" lang="en-US" altLang="ja-JP" sz="1800" b="0" dirty="0"/>
          </a:p>
        </p:txBody>
      </p:sp>
    </p:spTree>
    <p:extLst>
      <p:ext uri="{BB962C8B-B14F-4D97-AF65-F5344CB8AC3E}">
        <p14:creationId xmlns:p14="http://schemas.microsoft.com/office/powerpoint/2010/main" val="1195810107"/>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テキスト ボックス 8">
            <a:extLst>
              <a:ext uri="{FF2B5EF4-FFF2-40B4-BE49-F238E27FC236}">
                <a16:creationId xmlns:a16="http://schemas.microsoft.com/office/drawing/2014/main" id="{DED96F5B-1D56-0D41-ABC9-459C67FC5598}"/>
              </a:ext>
            </a:extLst>
          </p:cNvPr>
          <p:cNvSpPr txBox="1"/>
          <p:nvPr/>
        </p:nvSpPr>
        <p:spPr>
          <a:xfrm>
            <a:off x="272480" y="224644"/>
            <a:ext cx="9037004" cy="523220"/>
          </a:xfrm>
          <a:prstGeom prst="rect">
            <a:avLst/>
          </a:prstGeom>
          <a:noFill/>
        </p:spPr>
        <p:txBody>
          <a:bodyPr wrap="square" rtlCol="0">
            <a:spAutoFit/>
          </a:bodyPr>
          <a:lstStyle/>
          <a:p>
            <a:r>
              <a:rPr kumimoji="1" lang="ja-JP" altLang="en-US" sz="2800"/>
              <a:t>参考）</a:t>
            </a:r>
            <a:r>
              <a:rPr kumimoji="1" lang="en-US" altLang="ja-JP" sz="2800" dirty="0"/>
              <a:t>RDB</a:t>
            </a:r>
            <a:r>
              <a:rPr kumimoji="1" lang="ja-JP" altLang="en-US" sz="2800"/>
              <a:t>とドキュメントデータベース比較</a:t>
            </a:r>
          </a:p>
        </p:txBody>
      </p:sp>
      <p:graphicFrame>
        <p:nvGraphicFramePr>
          <p:cNvPr id="10" name="表 9">
            <a:extLst>
              <a:ext uri="{FF2B5EF4-FFF2-40B4-BE49-F238E27FC236}">
                <a16:creationId xmlns:a16="http://schemas.microsoft.com/office/drawing/2014/main" id="{11200AE2-2938-4C48-B9D2-947C0134B6D9}"/>
              </a:ext>
            </a:extLst>
          </p:cNvPr>
          <p:cNvGraphicFramePr>
            <a:graphicFrameLocks noGrp="1"/>
          </p:cNvGraphicFramePr>
          <p:nvPr/>
        </p:nvGraphicFramePr>
        <p:xfrm>
          <a:off x="308484" y="836712"/>
          <a:ext cx="9289032" cy="5544616"/>
        </p:xfrm>
        <a:graphic>
          <a:graphicData uri="http://schemas.openxmlformats.org/drawingml/2006/table">
            <a:tbl>
              <a:tblPr firstRow="1" bandRow="1">
                <a:tableStyleId>{5C22544A-7EE6-4342-B048-85BDC9FD1C3A}</a:tableStyleId>
              </a:tblPr>
              <a:tblGrid>
                <a:gridCol w="1332148">
                  <a:extLst>
                    <a:ext uri="{9D8B030D-6E8A-4147-A177-3AD203B41FA5}">
                      <a16:colId xmlns:a16="http://schemas.microsoft.com/office/drawing/2014/main" val="1775382760"/>
                    </a:ext>
                  </a:extLst>
                </a:gridCol>
                <a:gridCol w="3888432">
                  <a:extLst>
                    <a:ext uri="{9D8B030D-6E8A-4147-A177-3AD203B41FA5}">
                      <a16:colId xmlns:a16="http://schemas.microsoft.com/office/drawing/2014/main" val="3168741833"/>
                    </a:ext>
                  </a:extLst>
                </a:gridCol>
                <a:gridCol w="4068452">
                  <a:extLst>
                    <a:ext uri="{9D8B030D-6E8A-4147-A177-3AD203B41FA5}">
                      <a16:colId xmlns:a16="http://schemas.microsoft.com/office/drawing/2014/main" val="2093912373"/>
                    </a:ext>
                  </a:extLst>
                </a:gridCol>
              </a:tblGrid>
              <a:tr h="396044">
                <a:tc>
                  <a:txBody>
                    <a:bodyPr/>
                    <a:lstStyle/>
                    <a:p>
                      <a:pPr algn="ctr"/>
                      <a:r>
                        <a:rPr kumimoji="1" lang="ja-JP" altLang="en-US" sz="1600" b="1">
                          <a:solidFill>
                            <a:schemeClr val="tx1"/>
                          </a:solidFill>
                        </a:rPr>
                        <a:t>比較項目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kumimoji="1" lang="ja-JP" altLang="en-US" sz="1600" b="1">
                          <a:solidFill>
                            <a:schemeClr val="tx1"/>
                          </a:solidFill>
                        </a:rPr>
                        <a:t>リレーショナルデータベース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tc>
                  <a:txBody>
                    <a:bodyPr/>
                    <a:lstStyle/>
                    <a:p>
                      <a:pPr algn="ctr"/>
                      <a:r>
                        <a:rPr kumimoji="1" lang="ja-JP" altLang="en-US" sz="1600" b="1">
                          <a:solidFill>
                            <a:schemeClr val="tx1"/>
                          </a:solidFill>
                        </a:rPr>
                        <a:t>ドキュメントデータベース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lumMod val="20000"/>
                        <a:lumOff val="80000"/>
                      </a:schemeClr>
                    </a:solidFill>
                  </a:tcPr>
                </a:tc>
                <a:extLst>
                  <a:ext uri="{0D108BD9-81ED-4DB2-BD59-A6C34878D82A}">
                    <a16:rowId xmlns:a16="http://schemas.microsoft.com/office/drawing/2014/main" val="2026585013"/>
                  </a:ext>
                </a:extLst>
              </a:tr>
              <a:tr h="504396">
                <a:tc>
                  <a:txBody>
                    <a:bodyPr/>
                    <a:lstStyle/>
                    <a:p>
                      <a:r>
                        <a:rPr kumimoji="1" lang="ja-JP" altLang="en-US" sz="1600">
                          <a:solidFill>
                            <a:schemeClr val="tx1"/>
                          </a:solidFill>
                        </a:rPr>
                        <a:t>インフラ候補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Cloud SQL</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b="0" dirty="0">
                          <a:solidFill>
                            <a:schemeClr val="tx1"/>
                          </a:solidFill>
                        </a:rPr>
                        <a:t>Firebase firestore</a:t>
                      </a:r>
                      <a:endParaRPr kumimoji="1" lang="ja-JP" altLang="en-US" sz="1600"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85356585"/>
                  </a:ext>
                </a:extLst>
              </a:tr>
              <a:tr h="647732">
                <a:tc>
                  <a:txBody>
                    <a:bodyPr/>
                    <a:lstStyle/>
                    <a:p>
                      <a:r>
                        <a:rPr kumimoji="1" lang="ja-JP" altLang="en-US" sz="1600">
                          <a:solidFill>
                            <a:schemeClr val="tx1"/>
                          </a:solidFill>
                        </a:rPr>
                        <a:t>アクセス方法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クライアントからの</a:t>
                      </a:r>
                      <a:r>
                        <a:rPr kumimoji="1" lang="en-US" altLang="ja-JP" sz="1600" dirty="0">
                          <a:solidFill>
                            <a:schemeClr val="tx1"/>
                          </a:solidFill>
                        </a:rPr>
                        <a:t>Request</a:t>
                      </a:r>
                      <a:r>
                        <a:rPr kumimoji="1" lang="ja-JP" altLang="en-US" sz="1600">
                          <a:solidFill>
                            <a:schemeClr val="tx1"/>
                          </a:solidFill>
                        </a:rPr>
                        <a:t>を契機に</a:t>
                      </a:r>
                      <a:r>
                        <a:rPr kumimoji="1" lang="en-US" altLang="ja-JP" sz="1600" dirty="0">
                          <a:solidFill>
                            <a:schemeClr val="tx1"/>
                          </a:solidFill>
                        </a:rPr>
                        <a:t>Response</a:t>
                      </a:r>
                      <a:r>
                        <a:rPr kumimoji="1" lang="ja-JP" altLang="en-US" sz="1600">
                          <a:solidFill>
                            <a:schemeClr val="tx1"/>
                          </a:solidFill>
                        </a:rPr>
                        <a:t>を返す</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firestore</a:t>
                      </a:r>
                      <a:r>
                        <a:rPr kumimoji="1" lang="ja-JP" altLang="en-US" sz="1600">
                          <a:solidFill>
                            <a:schemeClr val="tx1"/>
                          </a:solidFill>
                        </a:rPr>
                        <a:t>の状態変化を契機に表示を変えることができる（チャットシステムに対応）</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12411959"/>
                  </a:ext>
                </a:extLst>
              </a:tr>
              <a:tr h="864096">
                <a:tc>
                  <a:txBody>
                    <a:bodyPr/>
                    <a:lstStyle/>
                    <a:p>
                      <a:r>
                        <a:rPr kumimoji="1" lang="ja-JP" altLang="en-US" sz="1600">
                          <a:solidFill>
                            <a:schemeClr val="tx1"/>
                          </a:solidFill>
                        </a:rPr>
                        <a:t>インフラ運用</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マネージドサービス</a:t>
                      </a:r>
                      <a:endParaRPr kumimoji="1" lang="en-US" altLang="ja-JP" sz="1600" dirty="0">
                        <a:solidFill>
                          <a:schemeClr val="tx1"/>
                        </a:solidFill>
                      </a:endParaRPr>
                    </a:p>
                    <a:p>
                      <a:r>
                        <a:rPr lang="ja-JP" altLang="en-US" sz="1600" b="0" i="0" kern="1200">
                          <a:solidFill>
                            <a:schemeClr val="dk1"/>
                          </a:solidFill>
                          <a:effectLst/>
                          <a:latin typeface="+mn-lt"/>
                          <a:ea typeface="+mn-ea"/>
                          <a:cs typeface="+mn-cs"/>
                        </a:rPr>
                        <a:t>信頼性、安全性、スケーラビリティ自動確保</a:t>
                      </a:r>
                      <a:endParaRPr lang="en-US" altLang="ja-JP" sz="1600" b="0" i="0" kern="1200" dirty="0">
                        <a:solidFill>
                          <a:schemeClr val="dk1"/>
                        </a:solidFill>
                        <a:effectLst/>
                        <a:latin typeface="+mn-lt"/>
                        <a:ea typeface="+mn-ea"/>
                        <a:cs typeface="+mn-cs"/>
                      </a:endParaRPr>
                    </a:p>
                    <a:p>
                      <a:r>
                        <a:rPr lang="en-US" altLang="ja-JP" sz="1600" b="0" i="0" kern="1200" dirty="0">
                          <a:solidFill>
                            <a:schemeClr val="dk1"/>
                          </a:solidFill>
                          <a:effectLst/>
                          <a:latin typeface="+mn-lt"/>
                          <a:ea typeface="+mn-ea"/>
                          <a:cs typeface="+mn-cs"/>
                        </a:rPr>
                        <a:t>99.95% </a:t>
                      </a:r>
                      <a:r>
                        <a:rPr lang="ja-JP" altLang="en-US" sz="1600" b="0" i="0" kern="1200">
                          <a:solidFill>
                            <a:schemeClr val="dk1"/>
                          </a:solidFill>
                          <a:effectLst/>
                          <a:latin typeface="+mn-lt"/>
                          <a:ea typeface="+mn-ea"/>
                          <a:cs typeface="+mn-cs"/>
                        </a:rPr>
                        <a:t>を超える可用性</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マネージドサービス</a:t>
                      </a:r>
                      <a:endParaRPr kumimoji="1" lang="en-US" altLang="ja-JP" sz="1600" dirty="0">
                        <a:solidFill>
                          <a:schemeClr val="tx1"/>
                        </a:solidFill>
                      </a:endParaRPr>
                    </a:p>
                    <a:p>
                      <a:r>
                        <a:rPr lang="ja-JP" altLang="en-US" sz="1600" b="0" i="0" kern="1200">
                          <a:solidFill>
                            <a:schemeClr val="dk1"/>
                          </a:solidFill>
                          <a:effectLst/>
                          <a:latin typeface="+mn-lt"/>
                          <a:ea typeface="+mn-ea"/>
                          <a:cs typeface="+mn-cs"/>
                        </a:rPr>
                        <a:t>信頼性、安全性、スケーラビリティ自動確保</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2704103"/>
                  </a:ext>
                </a:extLst>
              </a:tr>
              <a:tr h="827522">
                <a:tc>
                  <a:txBody>
                    <a:bodyPr/>
                    <a:lstStyle/>
                    <a:p>
                      <a:r>
                        <a:rPr kumimoji="1" lang="ja-JP" altLang="en-US" sz="1600">
                          <a:solidFill>
                            <a:schemeClr val="tx1"/>
                          </a:solidFill>
                        </a:rPr>
                        <a:t>開発物</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rgbClr val="FF0000"/>
                          </a:solidFill>
                        </a:rPr>
                        <a:t>テーブル定義</a:t>
                      </a:r>
                      <a:endParaRPr kumimoji="1" lang="en-US" altLang="ja-JP" sz="1600" dirty="0">
                        <a:solidFill>
                          <a:srgbClr val="FF0000"/>
                        </a:solidFill>
                      </a:endParaRPr>
                    </a:p>
                    <a:p>
                      <a:r>
                        <a:rPr kumimoji="1" lang="en-US" altLang="ja-JP" sz="1600" dirty="0">
                          <a:solidFill>
                            <a:srgbClr val="FF0000"/>
                          </a:solidFill>
                        </a:rPr>
                        <a:t>OR</a:t>
                      </a:r>
                      <a:r>
                        <a:rPr kumimoji="1" lang="ja-JP" altLang="en-US" sz="1600">
                          <a:solidFill>
                            <a:srgbClr val="FF0000"/>
                          </a:solidFill>
                        </a:rPr>
                        <a:t>マッピング</a:t>
                      </a:r>
                      <a:endParaRPr kumimoji="1" lang="en-US" altLang="ja-JP" sz="1600" dirty="0">
                        <a:solidFill>
                          <a:srgbClr val="FF0000"/>
                        </a:solidFill>
                      </a:endParaRPr>
                    </a:p>
                    <a:p>
                      <a:r>
                        <a:rPr kumimoji="1" lang="en-US" altLang="ja-JP" sz="1600" dirty="0">
                          <a:solidFill>
                            <a:srgbClr val="FF0000"/>
                          </a:solidFill>
                        </a:rPr>
                        <a:t>API</a:t>
                      </a:r>
                      <a:r>
                        <a:rPr kumimoji="1" lang="ja-JP" altLang="en-US" sz="1600">
                          <a:solidFill>
                            <a:srgbClr val="FF0000"/>
                          </a:solidFill>
                        </a:rPr>
                        <a:t>の作成</a:t>
                      </a:r>
                      <a:endParaRPr kumimoji="1" lang="en-US" altLang="ja-JP" sz="1600" dirty="0">
                        <a:solidFill>
                          <a:srgbClr val="FF0000"/>
                        </a:solidFill>
                      </a:endParaRPr>
                    </a:p>
                    <a:p>
                      <a:r>
                        <a:rPr kumimoji="1" lang="en-US" altLang="ja-JP" sz="1600" dirty="0">
                          <a:solidFill>
                            <a:srgbClr val="FF0000"/>
                          </a:solidFill>
                        </a:rPr>
                        <a:t>API</a:t>
                      </a:r>
                      <a:r>
                        <a:rPr kumimoji="1" lang="ja-JP" altLang="en-US" sz="1600">
                          <a:solidFill>
                            <a:srgbClr val="FF0000"/>
                          </a:solidFill>
                        </a:rPr>
                        <a:t>の認証認可の作成</a:t>
                      </a:r>
                      <a:endParaRPr kumimoji="1" lang="en-US" altLang="ja-JP" sz="1600" dirty="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rgbClr val="3333CC"/>
                          </a:solidFill>
                        </a:rPr>
                        <a:t>コレクションとドキュメント定義</a:t>
                      </a:r>
                      <a:endParaRPr kumimoji="1" lang="en-US" altLang="ja-JP" sz="1600" dirty="0">
                        <a:solidFill>
                          <a:srgbClr val="3333CC"/>
                        </a:solidFill>
                      </a:endParaRPr>
                    </a:p>
                    <a:p>
                      <a:r>
                        <a:rPr kumimoji="1" lang="en-US" altLang="ja-JP" sz="1600" dirty="0">
                          <a:solidFill>
                            <a:srgbClr val="3333CC"/>
                          </a:solidFill>
                        </a:rPr>
                        <a:t>Cloud</a:t>
                      </a:r>
                      <a:r>
                        <a:rPr kumimoji="1" lang="ja-JP" altLang="en-US" sz="1600">
                          <a:solidFill>
                            <a:srgbClr val="3333CC"/>
                          </a:solidFill>
                        </a:rPr>
                        <a:t>ファンクション作成（必要な場合）</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3557792"/>
                  </a:ext>
                </a:extLst>
              </a:tr>
              <a:tr h="5893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600">
                          <a:solidFill>
                            <a:schemeClr val="tx1"/>
                          </a:solidFill>
                        </a:rPr>
                        <a:t>拡張性</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600" b="0" i="0" kern="1200">
                          <a:solidFill>
                            <a:schemeClr val="dk1"/>
                          </a:solidFill>
                          <a:effectLst/>
                          <a:latin typeface="+mn-lt"/>
                          <a:ea typeface="+mn-ea"/>
                          <a:cs typeface="+mn-cs"/>
                        </a:rPr>
                        <a:t>容量増加自動確保</a:t>
                      </a:r>
                      <a:endParaRPr lang="en-US" altLang="ja-JP" sz="1600" b="0" i="0" kern="120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ja-JP" altLang="en-US" sz="1600" b="0" i="0" kern="1200">
                          <a:solidFill>
                            <a:schemeClr val="dk1"/>
                          </a:solidFill>
                          <a:effectLst/>
                          <a:latin typeface="+mn-lt"/>
                          <a:ea typeface="+mn-ea"/>
                          <a:cs typeface="+mn-cs"/>
                        </a:rPr>
                        <a:t>容量増加自動確保</a:t>
                      </a:r>
                      <a:endParaRPr lang="en-US" altLang="ja-JP" sz="1600" b="0" i="0" kern="1200" dirty="0">
                        <a:solidFill>
                          <a:schemeClr val="dk1"/>
                        </a:solidFill>
                        <a:effectLst/>
                        <a:latin typeface="+mn-lt"/>
                        <a:ea typeface="+mn-ea"/>
                        <a:cs typeface="+mn-cs"/>
                      </a:endParaRPr>
                    </a:p>
                    <a:p>
                      <a:r>
                        <a:rPr kumimoji="1" lang="ja-JP" altLang="en-US" sz="1600" b="0" i="0" kern="1200">
                          <a:solidFill>
                            <a:srgbClr val="3333CC"/>
                          </a:solidFill>
                          <a:effectLst/>
                          <a:latin typeface="+mn-lt"/>
                          <a:ea typeface="+mn-ea"/>
                          <a:cs typeface="+mn-cs"/>
                        </a:rPr>
                        <a:t>スキーマレスのためアプリの拡張がしやすい</a:t>
                      </a:r>
                      <a:endParaRPr kumimoji="1" lang="ja-JP" altLang="en-US" sz="1600">
                        <a:solidFill>
                          <a:srgbClr val="3333CC"/>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4487959"/>
                  </a:ext>
                </a:extLst>
              </a:tr>
              <a:tr h="288032">
                <a:tc>
                  <a:txBody>
                    <a:bodyPr/>
                    <a:lstStyle/>
                    <a:p>
                      <a:r>
                        <a:rPr kumimoji="1" lang="ja-JP" altLang="en-US" sz="1600">
                          <a:solidFill>
                            <a:schemeClr val="tx1"/>
                          </a:solidFill>
                        </a:rPr>
                        <a:t>開発環境</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ローカルに</a:t>
                      </a:r>
                      <a:r>
                        <a:rPr kumimoji="1" lang="en-US" altLang="ja-JP" sz="1600" dirty="0">
                          <a:solidFill>
                            <a:schemeClr val="tx1"/>
                          </a:solidFill>
                        </a:rPr>
                        <a:t>PostgreSQL</a:t>
                      </a:r>
                      <a:r>
                        <a:rPr kumimoji="1" lang="ja-JP" altLang="en-US" sz="1600">
                          <a:solidFill>
                            <a:schemeClr val="tx1"/>
                          </a:solidFill>
                        </a:rPr>
                        <a:t>を設置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ローカルエミュレータ</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812231"/>
                  </a:ext>
                </a:extLst>
              </a:tr>
              <a:tr h="1140884">
                <a:tc>
                  <a:txBody>
                    <a:bodyPr/>
                    <a:lstStyle/>
                    <a:p>
                      <a:r>
                        <a:rPr kumimoji="1" lang="ja-JP" altLang="en-US" sz="1600">
                          <a:solidFill>
                            <a:schemeClr val="tx1"/>
                          </a:solidFill>
                        </a:rPr>
                        <a:t>注意点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en-US" altLang="ja-JP" sz="1600" dirty="0">
                          <a:solidFill>
                            <a:schemeClr val="tx1"/>
                          </a:solidFill>
                        </a:rPr>
                        <a:t>-</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kumimoji="1" lang="ja-JP" altLang="en-US" sz="1600">
                          <a:solidFill>
                            <a:schemeClr val="tx1"/>
                          </a:solidFill>
                        </a:rPr>
                        <a:t>ドキュメントの更新は</a:t>
                      </a:r>
                      <a:r>
                        <a:rPr kumimoji="1" lang="en-US" altLang="ja-JP" sz="1600" dirty="0">
                          <a:solidFill>
                            <a:schemeClr val="tx1"/>
                          </a:solidFill>
                        </a:rPr>
                        <a:t>1</a:t>
                      </a:r>
                      <a:r>
                        <a:rPr kumimoji="1" lang="ja-JP" altLang="en-US" sz="1600">
                          <a:solidFill>
                            <a:schemeClr val="tx1"/>
                          </a:solidFill>
                        </a:rPr>
                        <a:t>秒に</a:t>
                      </a:r>
                      <a:r>
                        <a:rPr kumimoji="1" lang="en-US" altLang="ja-JP" sz="1600" dirty="0">
                          <a:solidFill>
                            <a:schemeClr val="tx1"/>
                          </a:solidFill>
                        </a:rPr>
                        <a:t>1</a:t>
                      </a:r>
                      <a:r>
                        <a:rPr kumimoji="1" lang="ja-JP" altLang="en-US" sz="1600">
                          <a:solidFill>
                            <a:schemeClr val="tx1"/>
                          </a:solidFill>
                        </a:rPr>
                        <a:t>回</a:t>
                      </a:r>
                      <a:endParaRPr kumimoji="1" lang="en-US" altLang="ja-JP" sz="1600" dirty="0">
                        <a:solidFill>
                          <a:schemeClr val="tx1"/>
                        </a:solidFill>
                      </a:endParaRPr>
                    </a:p>
                    <a:p>
                      <a:r>
                        <a:rPr kumimoji="1" lang="ja-JP" altLang="en-US" sz="1600">
                          <a:solidFill>
                            <a:schemeClr val="tx1"/>
                          </a:solidFill>
                        </a:rPr>
                        <a:t>ドキュメントの最大サイズは</a:t>
                      </a:r>
                      <a:r>
                        <a:rPr kumimoji="1" lang="en-US" altLang="ja-JP" sz="1600" dirty="0">
                          <a:solidFill>
                            <a:schemeClr val="tx1"/>
                          </a:solidFill>
                        </a:rPr>
                        <a:t>1MB</a:t>
                      </a:r>
                      <a:endParaRPr kumimoji="1" lang="ja-JP" altLang="en-US" sz="16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9429997"/>
                  </a:ext>
                </a:extLst>
              </a:tr>
            </a:tbl>
          </a:graphicData>
        </a:graphic>
      </p:graphicFrame>
    </p:spTree>
    <p:extLst>
      <p:ext uri="{BB962C8B-B14F-4D97-AF65-F5344CB8AC3E}">
        <p14:creationId xmlns:p14="http://schemas.microsoft.com/office/powerpoint/2010/main" val="3431881005"/>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BEC730-A55A-C34B-B17B-5F608C45344E}"/>
              </a:ext>
            </a:extLst>
          </p:cNvPr>
          <p:cNvSpPr>
            <a:spLocks noGrp="1"/>
          </p:cNvSpPr>
          <p:nvPr>
            <p:ph type="title"/>
          </p:nvPr>
        </p:nvSpPr>
        <p:spPr>
          <a:xfrm>
            <a:off x="165100" y="116632"/>
            <a:ext cx="9540876" cy="624731"/>
          </a:xfrm>
        </p:spPr>
        <p:txBody>
          <a:bodyPr/>
          <a:lstStyle/>
          <a:p>
            <a:r>
              <a:rPr kumimoji="1" lang="ja-JP" altLang="en-US" sz="2800"/>
              <a:t>データベース関連の開発ステップ</a:t>
            </a:r>
          </a:p>
        </p:txBody>
      </p:sp>
      <p:sp>
        <p:nvSpPr>
          <p:cNvPr id="4" name="正方形/長方形 3">
            <a:extLst>
              <a:ext uri="{FF2B5EF4-FFF2-40B4-BE49-F238E27FC236}">
                <a16:creationId xmlns:a16="http://schemas.microsoft.com/office/drawing/2014/main" id="{6303CF7A-5DE9-364D-AD94-5FA429168513}"/>
              </a:ext>
            </a:extLst>
          </p:cNvPr>
          <p:cNvSpPr/>
          <p:nvPr/>
        </p:nvSpPr>
        <p:spPr bwMode="auto">
          <a:xfrm>
            <a:off x="890676" y="2369693"/>
            <a:ext cx="3456384" cy="2196244"/>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Flutter</a:t>
            </a:r>
            <a:r>
              <a:rPr kumimoji="1" lang="ja-JP" altLang="en-US" sz="1200" b="0">
                <a:latin typeface="+mn-lt"/>
                <a:ea typeface="+mn-ea"/>
              </a:rPr>
              <a:t>の画面・画面遷移を作成</a:t>
            </a:r>
            <a:endParaRPr kumimoji="1" lang="en-US" altLang="ja-JP" sz="1200" b="0" dirty="0">
              <a:latin typeface="+mn-lt"/>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Firebase Auth</a:t>
            </a:r>
            <a:r>
              <a:rPr kumimoji="1" lang="ja-JP" altLang="en-US" sz="1200" b="0">
                <a:latin typeface="+mn-lt"/>
                <a:ea typeface="+mn-ea"/>
              </a:rPr>
              <a:t>を利用したログイン実装</a:t>
            </a:r>
            <a:endParaRPr kumimoji="1" lang="ja-JP" altLang="en-US" sz="1200" b="0" dirty="0">
              <a:latin typeface="+mn-lt"/>
              <a:ea typeface="+mn-ea"/>
            </a:endParaRPr>
          </a:p>
        </p:txBody>
      </p:sp>
      <p:sp>
        <p:nvSpPr>
          <p:cNvPr id="5" name="正方形/長方形 4">
            <a:extLst>
              <a:ext uri="{FF2B5EF4-FFF2-40B4-BE49-F238E27FC236}">
                <a16:creationId xmlns:a16="http://schemas.microsoft.com/office/drawing/2014/main" id="{3635E78F-D8D6-DF40-9A84-328D9E314ED7}"/>
              </a:ext>
            </a:extLst>
          </p:cNvPr>
          <p:cNvSpPr/>
          <p:nvPr/>
        </p:nvSpPr>
        <p:spPr bwMode="auto">
          <a:xfrm>
            <a:off x="902468" y="1217565"/>
            <a:ext cx="3456384" cy="3913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ユースケース、業務フロー、画面設計の完成</a:t>
            </a:r>
            <a:endParaRPr kumimoji="1" lang="ja-JP" altLang="en-US" sz="1200" b="0" dirty="0">
              <a:latin typeface="+mn-lt"/>
              <a:ea typeface="+mn-ea"/>
            </a:endParaRPr>
          </a:p>
        </p:txBody>
      </p:sp>
      <p:sp>
        <p:nvSpPr>
          <p:cNvPr id="6" name="正方形/長方形 5">
            <a:extLst>
              <a:ext uri="{FF2B5EF4-FFF2-40B4-BE49-F238E27FC236}">
                <a16:creationId xmlns:a16="http://schemas.microsoft.com/office/drawing/2014/main" id="{6866F3D0-C135-014A-8DD7-55C7B7E63888}"/>
              </a:ext>
            </a:extLst>
          </p:cNvPr>
          <p:cNvSpPr/>
          <p:nvPr/>
        </p:nvSpPr>
        <p:spPr bwMode="auto">
          <a:xfrm>
            <a:off x="890676" y="1812285"/>
            <a:ext cx="3456384" cy="39135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Flutter</a:t>
            </a:r>
            <a:r>
              <a:rPr kumimoji="1" lang="ja-JP" altLang="en-US" sz="1200" b="0">
                <a:latin typeface="+mn-lt"/>
                <a:ea typeface="+mn-ea"/>
              </a:rPr>
              <a:t>プロジェクトの作成、</a:t>
            </a:r>
            <a:r>
              <a:rPr kumimoji="1" lang="en-US" altLang="ja-JP" sz="1200" b="0" dirty="0">
                <a:latin typeface="+mn-lt"/>
                <a:ea typeface="+mn-ea"/>
              </a:rPr>
              <a:t>Github</a:t>
            </a:r>
            <a:r>
              <a:rPr kumimoji="1" lang="ja-JP" altLang="en-US" sz="1200" b="0">
                <a:latin typeface="+mn-lt"/>
                <a:ea typeface="+mn-ea"/>
              </a:rPr>
              <a:t>に登録</a:t>
            </a:r>
            <a:endParaRPr kumimoji="1" lang="ja-JP" altLang="en-US" sz="1200" b="0" dirty="0">
              <a:latin typeface="+mn-lt"/>
              <a:ea typeface="+mn-ea"/>
            </a:endParaRPr>
          </a:p>
        </p:txBody>
      </p:sp>
      <p:sp>
        <p:nvSpPr>
          <p:cNvPr id="8" name="正方形/長方形 7">
            <a:extLst>
              <a:ext uri="{FF2B5EF4-FFF2-40B4-BE49-F238E27FC236}">
                <a16:creationId xmlns:a16="http://schemas.microsoft.com/office/drawing/2014/main" id="{1626C6B4-7677-934A-AF1E-CBE971DF3252}"/>
              </a:ext>
            </a:extLst>
          </p:cNvPr>
          <p:cNvSpPr/>
          <p:nvPr/>
        </p:nvSpPr>
        <p:spPr bwMode="auto">
          <a:xfrm>
            <a:off x="5133020" y="2945757"/>
            <a:ext cx="4176464" cy="663731"/>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Flutter</a:t>
            </a:r>
            <a:r>
              <a:rPr kumimoji="1" lang="ja-JP" altLang="en-US" sz="1200" b="0">
                <a:latin typeface="+mn-lt"/>
                <a:ea typeface="+mn-ea"/>
              </a:rPr>
              <a:t>プロジェクト内に</a:t>
            </a:r>
            <a:r>
              <a:rPr kumimoji="1" lang="en-US" altLang="ja-JP" sz="1200" b="0" dirty="0">
                <a:latin typeface="+mn-lt"/>
                <a:ea typeface="+mn-ea"/>
              </a:rPr>
              <a:t>firestore</a:t>
            </a:r>
            <a:r>
              <a:rPr kumimoji="1" lang="ja-JP" altLang="en-US" sz="1200" b="0">
                <a:latin typeface="+mn-lt"/>
                <a:ea typeface="+mn-ea"/>
              </a:rPr>
              <a:t>フォルダを作成して</a:t>
            </a:r>
            <a:endParaRPr kumimoji="1" lang="en-US" altLang="ja-JP" sz="1200" b="0" dirty="0">
              <a:latin typeface="+mn-lt"/>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Firestore</a:t>
            </a:r>
            <a:r>
              <a:rPr kumimoji="1" lang="ja-JP" altLang="en-US" sz="1200" b="0">
                <a:latin typeface="+mn-lt"/>
                <a:ea typeface="+mn-ea"/>
              </a:rPr>
              <a:t>と</a:t>
            </a:r>
            <a:r>
              <a:rPr kumimoji="1" lang="en-US" altLang="ja-JP" sz="1200" b="0" dirty="0">
                <a:latin typeface="+mn-lt"/>
                <a:ea typeface="+mn-ea"/>
              </a:rPr>
              <a:t>Cloud Functions</a:t>
            </a:r>
            <a:r>
              <a:rPr kumimoji="1" lang="ja-JP" altLang="en-US" sz="1200" b="0">
                <a:latin typeface="+mn-lt"/>
                <a:ea typeface="+mn-ea"/>
              </a:rPr>
              <a:t>関連ファイルを開発</a:t>
            </a:r>
            <a:endParaRPr kumimoji="1" lang="ja-JP" altLang="en-US" sz="1200" b="0" dirty="0">
              <a:latin typeface="+mn-lt"/>
              <a:ea typeface="+mn-ea"/>
            </a:endParaRPr>
          </a:p>
        </p:txBody>
      </p:sp>
      <p:sp>
        <p:nvSpPr>
          <p:cNvPr id="9" name="テキスト ボックス 8">
            <a:extLst>
              <a:ext uri="{FF2B5EF4-FFF2-40B4-BE49-F238E27FC236}">
                <a16:creationId xmlns:a16="http://schemas.microsoft.com/office/drawing/2014/main" id="{A0E42247-C846-7840-9441-1DB562967B8B}"/>
              </a:ext>
            </a:extLst>
          </p:cNvPr>
          <p:cNvSpPr txBox="1"/>
          <p:nvPr/>
        </p:nvSpPr>
        <p:spPr>
          <a:xfrm>
            <a:off x="6246465" y="1854075"/>
            <a:ext cx="1770036" cy="307777"/>
          </a:xfrm>
          <a:prstGeom prst="rect">
            <a:avLst/>
          </a:prstGeom>
          <a:noFill/>
        </p:spPr>
        <p:txBody>
          <a:bodyPr wrap="none" rtlCol="0">
            <a:spAutoFit/>
          </a:bodyPr>
          <a:lstStyle/>
          <a:p>
            <a:r>
              <a:rPr kumimoji="1" lang="ja-JP" altLang="en-US" b="0"/>
              <a:t>高城が支援する作業</a:t>
            </a:r>
          </a:p>
        </p:txBody>
      </p:sp>
      <p:sp>
        <p:nvSpPr>
          <p:cNvPr id="10" name="正方形/長方形 9">
            <a:extLst>
              <a:ext uri="{FF2B5EF4-FFF2-40B4-BE49-F238E27FC236}">
                <a16:creationId xmlns:a16="http://schemas.microsoft.com/office/drawing/2014/main" id="{29CE2408-361B-CB4B-9E09-D565F3D39142}"/>
              </a:ext>
            </a:extLst>
          </p:cNvPr>
          <p:cNvSpPr/>
          <p:nvPr/>
        </p:nvSpPr>
        <p:spPr bwMode="auto">
          <a:xfrm>
            <a:off x="5133020" y="2297685"/>
            <a:ext cx="4176464" cy="48350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Github</a:t>
            </a:r>
            <a:r>
              <a:rPr kumimoji="1" lang="ja-JP" altLang="en-US" sz="1200" b="0">
                <a:latin typeface="+mn-lt"/>
                <a:ea typeface="+mn-ea"/>
              </a:rPr>
              <a:t>上のアクセス権限を</a:t>
            </a:r>
            <a:endParaRPr kumimoji="1" lang="en-US" altLang="ja-JP" sz="1200" b="0" dirty="0">
              <a:latin typeface="+mn-lt"/>
              <a:ea typeface="+mn-ea"/>
            </a:endParaRPr>
          </a:p>
          <a:p>
            <a:pPr marL="0" marR="0" indent="0"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takagi_masanobu@intec.co.jp</a:t>
            </a:r>
            <a:r>
              <a:rPr kumimoji="1" lang="ja-JP" altLang="en-US" sz="1200" b="0">
                <a:latin typeface="+mn-lt"/>
                <a:ea typeface="+mn-ea"/>
              </a:rPr>
              <a:t>に付与してください</a:t>
            </a:r>
            <a:endParaRPr kumimoji="1" lang="ja-JP" altLang="en-US" sz="1200" b="0" dirty="0">
              <a:latin typeface="+mn-lt"/>
              <a:ea typeface="+mn-ea"/>
            </a:endParaRPr>
          </a:p>
        </p:txBody>
      </p:sp>
      <p:sp>
        <p:nvSpPr>
          <p:cNvPr id="11" name="正方形/長方形 10">
            <a:extLst>
              <a:ext uri="{FF2B5EF4-FFF2-40B4-BE49-F238E27FC236}">
                <a16:creationId xmlns:a16="http://schemas.microsoft.com/office/drawing/2014/main" id="{9775A65C-E8E3-234E-9234-20D966FD6DF3}"/>
              </a:ext>
            </a:extLst>
          </p:cNvPr>
          <p:cNvSpPr/>
          <p:nvPr/>
        </p:nvSpPr>
        <p:spPr bwMode="auto">
          <a:xfrm>
            <a:off x="5133020" y="3778578"/>
            <a:ext cx="4176464" cy="391360"/>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lib/models</a:t>
            </a:r>
            <a:r>
              <a:rPr kumimoji="1" lang="ja-JP" altLang="en-US" sz="1200" b="0">
                <a:latin typeface="+mn-lt"/>
                <a:ea typeface="+mn-ea"/>
              </a:rPr>
              <a:t>にモデルクラス（モック）を作成</a:t>
            </a:r>
            <a:endParaRPr kumimoji="1" lang="ja-JP" altLang="en-US" sz="1200" b="0" dirty="0">
              <a:latin typeface="+mn-lt"/>
              <a:ea typeface="+mn-ea"/>
            </a:endParaRPr>
          </a:p>
        </p:txBody>
      </p:sp>
      <p:sp>
        <p:nvSpPr>
          <p:cNvPr id="12" name="正方形/長方形 11">
            <a:extLst>
              <a:ext uri="{FF2B5EF4-FFF2-40B4-BE49-F238E27FC236}">
                <a16:creationId xmlns:a16="http://schemas.microsoft.com/office/drawing/2014/main" id="{D27DFA08-4726-264F-88AC-71B5E4C941FC}"/>
              </a:ext>
            </a:extLst>
          </p:cNvPr>
          <p:cNvSpPr/>
          <p:nvPr/>
        </p:nvSpPr>
        <p:spPr bwMode="auto">
          <a:xfrm>
            <a:off x="902468" y="4759927"/>
            <a:ext cx="3456384" cy="4900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Firebase</a:t>
            </a:r>
            <a:r>
              <a:rPr kumimoji="1" lang="ja-JP" altLang="en-US" sz="1200" b="0">
                <a:latin typeface="+mn-lt"/>
                <a:ea typeface="+mn-ea"/>
              </a:rPr>
              <a:t>部分の取り込み</a:t>
            </a:r>
            <a:endParaRPr kumimoji="1" lang="ja-JP" altLang="en-US" sz="1200" b="0" dirty="0">
              <a:latin typeface="+mn-lt"/>
              <a:ea typeface="+mn-ea"/>
            </a:endParaRPr>
          </a:p>
        </p:txBody>
      </p:sp>
      <p:sp>
        <p:nvSpPr>
          <p:cNvPr id="13" name="正方形/長方形 12">
            <a:extLst>
              <a:ext uri="{FF2B5EF4-FFF2-40B4-BE49-F238E27FC236}">
                <a16:creationId xmlns:a16="http://schemas.microsoft.com/office/drawing/2014/main" id="{9ADD392A-4600-594B-A0FB-E3C8EB888FB6}"/>
              </a:ext>
            </a:extLst>
          </p:cNvPr>
          <p:cNvSpPr/>
          <p:nvPr/>
        </p:nvSpPr>
        <p:spPr bwMode="auto">
          <a:xfrm>
            <a:off x="5133020" y="4362575"/>
            <a:ext cx="4176464" cy="887438"/>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Firebase</a:t>
            </a:r>
            <a:r>
              <a:rPr kumimoji="1" lang="ja-JP" altLang="en-US" sz="1200" b="0">
                <a:latin typeface="+mn-lt"/>
                <a:ea typeface="+mn-ea"/>
              </a:rPr>
              <a:t>関連部分の実装</a:t>
            </a:r>
            <a:endParaRPr kumimoji="1" lang="en-US" altLang="ja-JP" sz="1200" b="0" dirty="0">
              <a:latin typeface="+mn-lt"/>
              <a:ea typeface="+mn-ea"/>
            </a:endParaRPr>
          </a:p>
          <a:p>
            <a:pPr algn="ctr"/>
            <a:r>
              <a:rPr kumimoji="1" lang="ja-JP" altLang="en-US" sz="1200" b="0"/>
              <a:t>逐次</a:t>
            </a:r>
            <a:r>
              <a:rPr kumimoji="1" lang="en-US" altLang="ja-JP" sz="1200" b="0" dirty="0"/>
              <a:t>Flutter</a:t>
            </a:r>
            <a:r>
              <a:rPr kumimoji="1" lang="ja-JP" altLang="en-US" sz="1200" b="0"/>
              <a:t>コードレビュー</a:t>
            </a:r>
            <a:endParaRPr kumimoji="1" lang="en-US" altLang="ja-JP" sz="1200" b="0" dirty="0"/>
          </a:p>
        </p:txBody>
      </p:sp>
      <p:sp>
        <p:nvSpPr>
          <p:cNvPr id="14" name="正方形/長方形 13">
            <a:extLst>
              <a:ext uri="{FF2B5EF4-FFF2-40B4-BE49-F238E27FC236}">
                <a16:creationId xmlns:a16="http://schemas.microsoft.com/office/drawing/2014/main" id="{1C2E5505-484B-E74D-81E4-1C3E4F2D662D}"/>
              </a:ext>
            </a:extLst>
          </p:cNvPr>
          <p:cNvSpPr/>
          <p:nvPr/>
        </p:nvSpPr>
        <p:spPr bwMode="auto">
          <a:xfrm>
            <a:off x="905336" y="5439552"/>
            <a:ext cx="3456384" cy="4900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動作テスト</a:t>
            </a:r>
            <a:endParaRPr kumimoji="1" lang="ja-JP" altLang="en-US" sz="1200" b="0" dirty="0">
              <a:latin typeface="+mn-lt"/>
              <a:ea typeface="+mn-ea"/>
            </a:endParaRPr>
          </a:p>
        </p:txBody>
      </p:sp>
      <p:sp>
        <p:nvSpPr>
          <p:cNvPr id="15" name="正方形/長方形 14">
            <a:extLst>
              <a:ext uri="{FF2B5EF4-FFF2-40B4-BE49-F238E27FC236}">
                <a16:creationId xmlns:a16="http://schemas.microsoft.com/office/drawing/2014/main" id="{952285DA-6A69-DF46-96B8-8BBDE784C739}"/>
              </a:ext>
            </a:extLst>
          </p:cNvPr>
          <p:cNvSpPr/>
          <p:nvPr/>
        </p:nvSpPr>
        <p:spPr bwMode="auto">
          <a:xfrm>
            <a:off x="902468" y="6143270"/>
            <a:ext cx="3456384" cy="490086"/>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リリース</a:t>
            </a:r>
            <a:endParaRPr kumimoji="1" lang="ja-JP" altLang="en-US" sz="1200" b="0" dirty="0">
              <a:latin typeface="+mn-lt"/>
              <a:ea typeface="+mn-ea"/>
            </a:endParaRPr>
          </a:p>
        </p:txBody>
      </p:sp>
      <p:sp>
        <p:nvSpPr>
          <p:cNvPr id="16" name="正方形/長方形 15">
            <a:extLst>
              <a:ext uri="{FF2B5EF4-FFF2-40B4-BE49-F238E27FC236}">
                <a16:creationId xmlns:a16="http://schemas.microsoft.com/office/drawing/2014/main" id="{F4EF206D-33EA-E74D-A00B-98B4FE8377DD}"/>
              </a:ext>
            </a:extLst>
          </p:cNvPr>
          <p:cNvSpPr/>
          <p:nvPr/>
        </p:nvSpPr>
        <p:spPr bwMode="auto">
          <a:xfrm>
            <a:off x="5133020" y="5430559"/>
            <a:ext cx="4176464" cy="499079"/>
          </a:xfrm>
          <a:prstGeom prst="rect">
            <a:avLst/>
          </a:prstGeom>
          <a:solidFill>
            <a:schemeClr val="bg1"/>
          </a:solidFill>
          <a:ln w="9525" cap="flat" cmpd="sng" algn="ctr">
            <a:solidFill>
              <a:schemeClr val="tx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ja-JP" altLang="en-US" sz="1200" b="0">
                <a:latin typeface="+mn-lt"/>
                <a:ea typeface="+mn-ea"/>
              </a:rPr>
              <a:t>単体テストやウィジットテスト、</a:t>
            </a:r>
            <a:r>
              <a:rPr kumimoji="1" lang="en-US" altLang="ja-JP" sz="1200" b="0" dirty="0">
                <a:latin typeface="+mn-lt"/>
                <a:ea typeface="+mn-ea"/>
              </a:rPr>
              <a:t>Firebase</a:t>
            </a:r>
            <a:r>
              <a:rPr kumimoji="1" lang="ja-JP" altLang="en-US" sz="1200" b="0">
                <a:latin typeface="+mn-lt"/>
                <a:ea typeface="+mn-ea"/>
              </a:rPr>
              <a:t>部分のテスト支援</a:t>
            </a:r>
            <a:endParaRPr kumimoji="1" lang="en-US" altLang="ja-JP" sz="1200" b="0" dirty="0">
              <a:latin typeface="+mn-lt"/>
              <a:ea typeface="+mn-ea"/>
            </a:endParaRPr>
          </a:p>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Firebase</a:t>
            </a:r>
            <a:r>
              <a:rPr kumimoji="1" lang="ja-JP" altLang="en-US" sz="1200" b="0">
                <a:latin typeface="+mn-lt"/>
                <a:ea typeface="+mn-ea"/>
              </a:rPr>
              <a:t>の運用設計支援</a:t>
            </a:r>
            <a:endParaRPr kumimoji="1" lang="ja-JP" altLang="en-US" sz="1200" b="0" dirty="0">
              <a:latin typeface="+mn-lt"/>
              <a:ea typeface="+mn-ea"/>
            </a:endParaRPr>
          </a:p>
        </p:txBody>
      </p:sp>
      <p:sp>
        <p:nvSpPr>
          <p:cNvPr id="17" name="テキスト ボックス 16">
            <a:extLst>
              <a:ext uri="{FF2B5EF4-FFF2-40B4-BE49-F238E27FC236}">
                <a16:creationId xmlns:a16="http://schemas.microsoft.com/office/drawing/2014/main" id="{2F0FB2C5-BF9C-1045-9377-C1E8A54D6974}"/>
              </a:ext>
            </a:extLst>
          </p:cNvPr>
          <p:cNvSpPr txBox="1"/>
          <p:nvPr/>
        </p:nvSpPr>
        <p:spPr>
          <a:xfrm>
            <a:off x="2091319" y="784392"/>
            <a:ext cx="1055097" cy="307777"/>
          </a:xfrm>
          <a:prstGeom prst="rect">
            <a:avLst/>
          </a:prstGeom>
          <a:noFill/>
        </p:spPr>
        <p:txBody>
          <a:bodyPr wrap="none" rtlCol="0">
            <a:spAutoFit/>
          </a:bodyPr>
          <a:lstStyle/>
          <a:p>
            <a:r>
              <a:rPr kumimoji="1" lang="ja-JP" altLang="en-US" b="0"/>
              <a:t>開発チーム</a:t>
            </a:r>
          </a:p>
        </p:txBody>
      </p:sp>
      <p:sp>
        <p:nvSpPr>
          <p:cNvPr id="3" name="円/楕円 2">
            <a:extLst>
              <a:ext uri="{FF2B5EF4-FFF2-40B4-BE49-F238E27FC236}">
                <a16:creationId xmlns:a16="http://schemas.microsoft.com/office/drawing/2014/main" id="{38C3FB96-F421-7D4B-A6B3-F60729781499}"/>
              </a:ext>
            </a:extLst>
          </p:cNvPr>
          <p:cNvSpPr/>
          <p:nvPr/>
        </p:nvSpPr>
        <p:spPr bwMode="auto">
          <a:xfrm>
            <a:off x="8733420" y="3861048"/>
            <a:ext cx="828092" cy="30889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〜8/12</a:t>
            </a:r>
            <a:endParaRPr kumimoji="1" lang="ja-JP" altLang="en-US" sz="1200" b="0" dirty="0">
              <a:latin typeface="+mn-lt"/>
              <a:ea typeface="+mn-ea"/>
            </a:endParaRPr>
          </a:p>
        </p:txBody>
      </p:sp>
      <p:sp>
        <p:nvSpPr>
          <p:cNvPr id="18" name="円/楕円 17">
            <a:extLst>
              <a:ext uri="{FF2B5EF4-FFF2-40B4-BE49-F238E27FC236}">
                <a16:creationId xmlns:a16="http://schemas.microsoft.com/office/drawing/2014/main" id="{F8716084-019D-6344-94E6-997AA61B98D7}"/>
              </a:ext>
            </a:extLst>
          </p:cNvPr>
          <p:cNvSpPr/>
          <p:nvPr/>
        </p:nvSpPr>
        <p:spPr bwMode="auto">
          <a:xfrm>
            <a:off x="8733420" y="4466073"/>
            <a:ext cx="828092" cy="30889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〜8/19</a:t>
            </a:r>
            <a:endParaRPr kumimoji="1" lang="ja-JP" altLang="en-US" sz="1200" b="0" dirty="0">
              <a:latin typeface="+mn-lt"/>
              <a:ea typeface="+mn-ea"/>
            </a:endParaRPr>
          </a:p>
        </p:txBody>
      </p:sp>
      <p:sp>
        <p:nvSpPr>
          <p:cNvPr id="19" name="円/楕円 18">
            <a:extLst>
              <a:ext uri="{FF2B5EF4-FFF2-40B4-BE49-F238E27FC236}">
                <a16:creationId xmlns:a16="http://schemas.microsoft.com/office/drawing/2014/main" id="{DBAA9B43-5E93-7E40-B9A7-8EA1DFAA1C13}"/>
              </a:ext>
            </a:extLst>
          </p:cNvPr>
          <p:cNvSpPr/>
          <p:nvPr/>
        </p:nvSpPr>
        <p:spPr bwMode="auto">
          <a:xfrm>
            <a:off x="8782632" y="5746434"/>
            <a:ext cx="828092" cy="308890"/>
          </a:xfrm>
          <a:prstGeom prst="ellipse">
            <a:avLst/>
          </a:prstGeom>
          <a:solidFill>
            <a:schemeClr val="bg1"/>
          </a:solidFill>
          <a:ln w="9525" cap="flat" cmpd="sng" algn="ctr">
            <a:solidFill>
              <a:schemeClr val="tx1"/>
            </a:solidFill>
            <a:prstDash val="solid"/>
            <a:round/>
            <a:headEnd type="none" w="med" len="med"/>
            <a:tailEnd type="none" w="med" len="med"/>
          </a:ln>
          <a:effectLst/>
        </p:spPr>
        <p:txBody>
          <a:bodyPr vert="horz" wrap="square" lIns="36000" tIns="36000" rIns="36000" bIns="3600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1" lang="en-US" altLang="ja-JP" sz="1200" b="0" dirty="0">
                <a:latin typeface="+mn-lt"/>
                <a:ea typeface="+mn-ea"/>
              </a:rPr>
              <a:t>〜9/2</a:t>
            </a:r>
            <a:endParaRPr kumimoji="1" lang="ja-JP" altLang="en-US" sz="1200" b="0" dirty="0">
              <a:latin typeface="+mn-lt"/>
              <a:ea typeface="+mn-ea"/>
            </a:endParaRPr>
          </a:p>
        </p:txBody>
      </p:sp>
    </p:spTree>
    <p:extLst>
      <p:ext uri="{BB962C8B-B14F-4D97-AF65-F5344CB8AC3E}">
        <p14:creationId xmlns:p14="http://schemas.microsoft.com/office/powerpoint/2010/main" val="3128564166"/>
      </p:ext>
    </p:extLst>
  </p:cSld>
  <p:clrMapOvr>
    <a:masterClrMapping/>
  </p:clrMapOvr>
  <p:transition/>
</p:sld>
</file>

<file path=ppt/theme/theme1.xml><?xml version="1.0" encoding="utf-8"?>
<a:theme xmlns:a="http://schemas.openxmlformats.org/drawingml/2006/main" name="Blue">
  <a:themeElements>
    <a:clrScheme name="Briscola">
      <a:dk1>
        <a:srgbClr val="000000"/>
      </a:dk1>
      <a:lt1>
        <a:srgbClr val="FFFFFF"/>
      </a:lt1>
      <a:dk2>
        <a:srgbClr val="000000"/>
      </a:dk2>
      <a:lt2>
        <a:srgbClr val="969696"/>
      </a:lt2>
      <a:accent1>
        <a:srgbClr val="FFFFFF"/>
      </a:accent1>
      <a:accent2>
        <a:srgbClr val="488437"/>
      </a:accent2>
      <a:accent3>
        <a:srgbClr val="333333"/>
      </a:accent3>
      <a:accent4>
        <a:srgbClr val="E60012"/>
      </a:accent4>
      <a:accent5>
        <a:srgbClr val="FFF100"/>
      </a:accent5>
      <a:accent6>
        <a:srgbClr val="0068B7"/>
      </a:accent6>
      <a:hlink>
        <a:srgbClr val="CCCCFF"/>
      </a:hlink>
      <a:folHlink>
        <a:srgbClr val="B2B2B2"/>
      </a:folHlink>
    </a:clrScheme>
    <a:fontScheme name="Blue">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9525" cap="flat" cmpd="sng" algn="ctr">
          <a:solidFill>
            <a:schemeClr val="tx1"/>
          </a:solidFill>
          <a:prstDash val="solid"/>
          <a:round/>
          <a:headEnd type="none" w="med" len="med"/>
          <a:tailEnd type="none" w="med" len="med"/>
        </a:ln>
        <a:effectLst/>
      </a:spPr>
      <a:bodyPr vert="horz" wrap="square" lIns="36000" tIns="36000" rIns="36000" bIns="3600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sz="1200" b="0" dirty="0" smtClean="0">
            <a:latin typeface="+mn-lt"/>
            <a:ea typeface="+mn-ea"/>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0" tIns="0" rIns="0" bIns="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ea typeface="ＭＳ Ｐゴシック" pitchFamily="50" charset="-128"/>
          </a:defRPr>
        </a:defPPr>
      </a:lstStyle>
    </a:lnDef>
  </a:objectDefaults>
  <a:extraClrSchemeLst>
    <a:extraClrScheme>
      <a:clrScheme name="Blu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u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u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u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u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u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u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Blue 8">
        <a:dk1>
          <a:srgbClr val="000000"/>
        </a:dk1>
        <a:lt1>
          <a:srgbClr val="FFFFFF"/>
        </a:lt1>
        <a:dk2>
          <a:srgbClr val="000000"/>
        </a:dk2>
        <a:lt2>
          <a:srgbClr val="969696"/>
        </a:lt2>
        <a:accent1>
          <a:srgbClr val="FFFFFF"/>
        </a:accent1>
        <a:accent2>
          <a:srgbClr val="3333CC"/>
        </a:accent2>
        <a:accent3>
          <a:srgbClr val="FFFFFF"/>
        </a:accent3>
        <a:accent4>
          <a:srgbClr val="000000"/>
        </a:accent4>
        <a:accent5>
          <a:srgbClr val="FFFF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128372</TotalTime>
  <Words>2079</Words>
  <Application>Microsoft Macintosh PowerPoint</Application>
  <PresentationFormat>A4 210 x 297 mm</PresentationFormat>
  <Paragraphs>296</Paragraphs>
  <Slides>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9</vt:i4>
      </vt:variant>
    </vt:vector>
  </HeadingPairs>
  <TitlesOfParts>
    <vt:vector size="13" baseType="lpstr">
      <vt:lpstr>メイリオ</vt:lpstr>
      <vt:lpstr>Arial</vt:lpstr>
      <vt:lpstr>Book Antiqua</vt:lpstr>
      <vt:lpstr>Blue</vt:lpstr>
      <vt:lpstr>PowerPoint プレゼンテーション</vt:lpstr>
      <vt:lpstr>PowerPoint プレゼンテーション</vt:lpstr>
      <vt:lpstr>PowerPoint プレゼンテーション</vt:lpstr>
      <vt:lpstr>ビジネスルール</vt:lpstr>
      <vt:lpstr>アプリの機能追加の候補について</vt:lpstr>
      <vt:lpstr>PowerPoint プレゼンテーション</vt:lpstr>
      <vt:lpstr>システム構成</vt:lpstr>
      <vt:lpstr>PowerPoint プレゼンテーション</vt:lpstr>
      <vt:lpstr>データベース関連の開発ステップ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M2M Business Strategy</dc:title>
  <dc:creator>Imaoka, Yusuke</dc:creator>
  <cp:lastModifiedBy>高城　勝信</cp:lastModifiedBy>
  <cp:revision>8716</cp:revision>
  <cp:lastPrinted>2013-06-04T05:52:42Z</cp:lastPrinted>
  <dcterms:created xsi:type="dcterms:W3CDTF">2002-01-28T04:39:01Z</dcterms:created>
  <dcterms:modified xsi:type="dcterms:W3CDTF">2020-08-04T23:53:43Z</dcterms:modified>
</cp:coreProperties>
</file>