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13"/>
  </p:notesMasterIdLst>
  <p:handoutMasterIdLst>
    <p:handoutMasterId r:id="rId14"/>
  </p:handoutMasterIdLst>
  <p:sldIdLst>
    <p:sldId id="1330" r:id="rId2"/>
    <p:sldId id="1331" r:id="rId3"/>
    <p:sldId id="1332" r:id="rId4"/>
    <p:sldId id="1333" r:id="rId5"/>
    <p:sldId id="1324" r:id="rId6"/>
    <p:sldId id="1329" r:id="rId7"/>
    <p:sldId id="1334" r:id="rId8"/>
    <p:sldId id="1326" r:id="rId9"/>
    <p:sldId id="1327" r:id="rId10"/>
    <p:sldId id="1325" r:id="rId11"/>
    <p:sldId id="1328" r:id="rId12"/>
  </p:sldIdLst>
  <p:sldSz cx="9906000" cy="6858000" type="A4"/>
  <p:notesSz cx="7031038" cy="9875838"/>
  <p:defaultTextStyle>
    <a:defPPr>
      <a:defRPr lang="en-US"/>
    </a:defPPr>
    <a:lvl1pPr algn="l" rtl="0" fontAlgn="base">
      <a:spcBef>
        <a:spcPct val="0"/>
      </a:spcBef>
      <a:spcAft>
        <a:spcPct val="0"/>
      </a:spcAft>
      <a:defRPr sz="1400" b="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sz="1400" b="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sz="1400" b="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sz="1400" b="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sz="1400" b="1" kern="1200">
        <a:solidFill>
          <a:schemeClr val="tx1"/>
        </a:solidFill>
        <a:latin typeface="Arial" charset="0"/>
        <a:ea typeface="ＭＳ Ｐゴシック" pitchFamily="50" charset="-128"/>
        <a:cs typeface="+mn-cs"/>
      </a:defRPr>
    </a:lvl5pPr>
    <a:lvl6pPr marL="2286000" algn="l" defTabSz="914400" rtl="0" eaLnBrk="1" latinLnBrk="0" hangingPunct="1">
      <a:defRPr sz="1400" b="1" kern="1200">
        <a:solidFill>
          <a:schemeClr val="tx1"/>
        </a:solidFill>
        <a:latin typeface="Arial" charset="0"/>
        <a:ea typeface="ＭＳ Ｐゴシック" pitchFamily="50" charset="-128"/>
        <a:cs typeface="+mn-cs"/>
      </a:defRPr>
    </a:lvl6pPr>
    <a:lvl7pPr marL="2743200" algn="l" defTabSz="914400" rtl="0" eaLnBrk="1" latinLnBrk="0" hangingPunct="1">
      <a:defRPr sz="1400" b="1" kern="1200">
        <a:solidFill>
          <a:schemeClr val="tx1"/>
        </a:solidFill>
        <a:latin typeface="Arial" charset="0"/>
        <a:ea typeface="ＭＳ Ｐゴシック" pitchFamily="50" charset="-128"/>
        <a:cs typeface="+mn-cs"/>
      </a:defRPr>
    </a:lvl7pPr>
    <a:lvl8pPr marL="3200400" algn="l" defTabSz="914400" rtl="0" eaLnBrk="1" latinLnBrk="0" hangingPunct="1">
      <a:defRPr sz="1400" b="1" kern="1200">
        <a:solidFill>
          <a:schemeClr val="tx1"/>
        </a:solidFill>
        <a:latin typeface="Arial" charset="0"/>
        <a:ea typeface="ＭＳ Ｐゴシック" pitchFamily="50" charset="-128"/>
        <a:cs typeface="+mn-cs"/>
      </a:defRPr>
    </a:lvl8pPr>
    <a:lvl9pPr marL="3657600" algn="l" defTabSz="914400" rtl="0" eaLnBrk="1" latinLnBrk="0" hangingPunct="1">
      <a:defRPr sz="1400" b="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1661">
          <p15:clr>
            <a:srgbClr val="A4A3A4"/>
          </p15:clr>
        </p15:guide>
        <p15:guide id="2" orient="horz" pos="232">
          <p15:clr>
            <a:srgbClr val="A4A3A4"/>
          </p15:clr>
        </p15:guide>
        <p15:guide id="3" orient="horz" pos="51">
          <p15:clr>
            <a:srgbClr val="A4A3A4"/>
          </p15:clr>
        </p15:guide>
        <p15:guide id="4" pos="3755">
          <p15:clr>
            <a:srgbClr val="A4A3A4"/>
          </p15:clr>
        </p15:guide>
        <p15:guide id="5" pos="3120">
          <p15:clr>
            <a:srgbClr val="A4A3A4"/>
          </p15:clr>
        </p15:guide>
        <p15:guide id="6" pos="376">
          <p15:clr>
            <a:srgbClr val="A4A3A4"/>
          </p15:clr>
        </p15:guide>
      </p15:sldGuideLst>
    </p:ext>
    <p:ext uri="{2D200454-40CA-4A62-9FC3-DE9A4176ACB9}">
      <p15:notesGuideLst xmlns:p15="http://schemas.microsoft.com/office/powerpoint/2012/main">
        <p15:guide id="1" orient="horz" pos="3110">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7B53"/>
    <a:srgbClr val="3333CC"/>
    <a:srgbClr val="9999FF"/>
    <a:srgbClr val="CC0066"/>
    <a:srgbClr val="FF6600"/>
    <a:srgbClr val="E60012"/>
    <a:srgbClr val="99CCFF"/>
    <a:srgbClr val="333399"/>
    <a:srgbClr val="CCE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3" autoAdjust="0"/>
    <p:restoredTop sz="91555" autoAdjust="0"/>
  </p:normalViewPr>
  <p:slideViewPr>
    <p:cSldViewPr>
      <p:cViewPr varScale="1">
        <p:scale>
          <a:sx n="80" d="100"/>
          <a:sy n="80" d="100"/>
        </p:scale>
        <p:origin x="1432" y="192"/>
      </p:cViewPr>
      <p:guideLst>
        <p:guide orient="horz" pos="1661"/>
        <p:guide orient="horz" pos="232"/>
        <p:guide orient="horz" pos="51"/>
        <p:guide pos="3755"/>
        <p:guide pos="3120"/>
        <p:guide pos="376"/>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1" d="100"/>
          <a:sy n="71" d="100"/>
        </p:scale>
        <p:origin x="-2544" y="-90"/>
      </p:cViewPr>
      <p:guideLst>
        <p:guide orient="horz" pos="3110"/>
        <p:guide pos="2213"/>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971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1" name="Rectangle 3"/>
          <p:cNvSpPr>
            <a:spLocks noGrp="1" noChangeArrowheads="1"/>
          </p:cNvSpPr>
          <p:nvPr>
            <p:ph type="dt" idx="1"/>
          </p:nvPr>
        </p:nvSpPr>
        <p:spPr bwMode="auto">
          <a:xfrm>
            <a:off x="3985306"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857250" y="749300"/>
            <a:ext cx="5319713" cy="36845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37916" y="4692414"/>
            <a:ext cx="5155211" cy="4441345"/>
          </a:xfrm>
          <a:prstGeom prst="rect">
            <a:avLst/>
          </a:prstGeom>
          <a:noFill/>
          <a:ln w="9525">
            <a:noFill/>
            <a:miter lim="800000"/>
            <a:headEnd/>
            <a:tailEnd/>
          </a:ln>
        </p:spPr>
        <p:txBody>
          <a:bodyPr vert="horz" wrap="square" lIns="95756" tIns="47869" rIns="95756" bIns="47869"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2054" name="Rectangle 6"/>
          <p:cNvSpPr>
            <a:spLocks noGrp="1" noChangeArrowheads="1"/>
          </p:cNvSpPr>
          <p:nvPr>
            <p:ph type="ftr" sz="quarter" idx="4"/>
          </p:nvPr>
        </p:nvSpPr>
        <p:spPr bwMode="auto">
          <a:xfrm>
            <a:off x="1"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5" name="Rectangle 7"/>
          <p:cNvSpPr>
            <a:spLocks noGrp="1" noChangeArrowheads="1"/>
          </p:cNvSpPr>
          <p:nvPr>
            <p:ph type="sldNum" sz="quarter" idx="5"/>
          </p:nvPr>
        </p:nvSpPr>
        <p:spPr bwMode="auto">
          <a:xfrm>
            <a:off x="3985306"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fld id="{83A5123E-EA03-42B0-B23C-7455D6BF1623}" type="slidenum">
              <a:rPr lang="ja-JP" altLang="en-US"/>
              <a:pPr>
                <a:defRPr/>
              </a:pPr>
              <a:t>‹#›</a:t>
            </a:fld>
            <a:endParaRPr lang="en-US" altLang="ja-JP"/>
          </a:p>
        </p:txBody>
      </p:sp>
    </p:spTree>
    <p:extLst>
      <p:ext uri="{BB962C8B-B14F-4D97-AF65-F5344CB8AC3E}">
        <p14:creationId xmlns:p14="http://schemas.microsoft.com/office/powerpoint/2010/main" val="3682696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qiita.com</a:t>
            </a:r>
            <a:r>
              <a:rPr kumimoji="1" lang="en" altLang="ja-JP" dirty="0"/>
              <a:t>/SLEAZOIDS/items/d6fb9c2d131c3fdd1387</a:t>
            </a:r>
            <a:endParaRPr kumimoji="1" lang="ja-JP" altLang="en-US"/>
          </a:p>
        </p:txBody>
      </p:sp>
      <p:sp>
        <p:nvSpPr>
          <p:cNvPr id="4" name="スライド番号プレースホルダー 3"/>
          <p:cNvSpPr>
            <a:spLocks noGrp="1"/>
          </p:cNvSpPr>
          <p:nvPr>
            <p:ph type="sldNum" sz="quarter" idx="5"/>
          </p:nvPr>
        </p:nvSpPr>
        <p:spPr/>
        <p:txBody>
          <a:bodyPr/>
          <a:lstStyle/>
          <a:p>
            <a:pPr>
              <a:defRPr/>
            </a:pPr>
            <a:fld id="{83A5123E-EA03-42B0-B23C-7455D6BF1623}" type="slidenum">
              <a:rPr lang="ja-JP" altLang="en-US" smtClean="0"/>
              <a:pPr>
                <a:defRPr/>
              </a:pPr>
              <a:t>5</a:t>
            </a:fld>
            <a:endParaRPr lang="en-US" altLang="ja-JP"/>
          </a:p>
        </p:txBody>
      </p:sp>
    </p:spTree>
    <p:extLst>
      <p:ext uri="{BB962C8B-B14F-4D97-AF65-F5344CB8AC3E}">
        <p14:creationId xmlns:p14="http://schemas.microsoft.com/office/powerpoint/2010/main" val="281022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qiita.com</a:t>
            </a:r>
            <a:r>
              <a:rPr kumimoji="1" lang="en" altLang="ja-JP" dirty="0"/>
              <a:t>/SLEAZOIDS/items/d6fb9c2d131c3fdd1387</a:t>
            </a:r>
            <a:endParaRPr kumimoji="1" lang="ja-JP" altLang="en-US"/>
          </a:p>
        </p:txBody>
      </p:sp>
      <p:sp>
        <p:nvSpPr>
          <p:cNvPr id="4" name="スライド番号プレースホルダー 3"/>
          <p:cNvSpPr>
            <a:spLocks noGrp="1"/>
          </p:cNvSpPr>
          <p:nvPr>
            <p:ph type="sldNum" sz="quarter" idx="5"/>
          </p:nvPr>
        </p:nvSpPr>
        <p:spPr/>
        <p:txBody>
          <a:bodyPr/>
          <a:lstStyle/>
          <a:p>
            <a:pPr>
              <a:defRPr/>
            </a:pPr>
            <a:fld id="{83A5123E-EA03-42B0-B23C-7455D6BF1623}" type="slidenum">
              <a:rPr lang="ja-JP" altLang="en-US" smtClean="0"/>
              <a:pPr>
                <a:defRPr/>
              </a:pPr>
              <a:t>6</a:t>
            </a:fld>
            <a:endParaRPr lang="en-US" altLang="ja-JP"/>
          </a:p>
        </p:txBody>
      </p:sp>
    </p:spTree>
    <p:extLst>
      <p:ext uri="{BB962C8B-B14F-4D97-AF65-F5344CB8AC3E}">
        <p14:creationId xmlns:p14="http://schemas.microsoft.com/office/powerpoint/2010/main" val="1811688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5" name="Rectangle 2"/>
          <p:cNvSpPr>
            <a:spLocks noGrp="1" noChangeArrowheads="1"/>
          </p:cNvSpPr>
          <p:nvPr>
            <p:ph type="subTitle" idx="1"/>
          </p:nvPr>
        </p:nvSpPr>
        <p:spPr bwMode="auto">
          <a:xfrm>
            <a:off x="2846711" y="4592784"/>
            <a:ext cx="4322763" cy="358432"/>
          </a:xfrm>
        </p:spPr>
        <p:txBody>
          <a:bodyPr anchor="ctr"/>
          <a:lstStyle>
            <a:lvl1pPr algn="ctr">
              <a:defRPr sz="1800"/>
            </a:lvl1pPr>
          </a:lstStyle>
          <a:p>
            <a:r>
              <a:rPr lang="ja-JP" altLang="en-US"/>
              <a:t>マスター サブタイトルの書式設定</a:t>
            </a:r>
          </a:p>
        </p:txBody>
      </p:sp>
      <p:sp>
        <p:nvSpPr>
          <p:cNvPr id="16" name="Rectangle 3"/>
          <p:cNvSpPr>
            <a:spLocks noGrp="1" noChangeArrowheads="1"/>
          </p:cNvSpPr>
          <p:nvPr>
            <p:ph type="ctrTitle"/>
          </p:nvPr>
        </p:nvSpPr>
        <p:spPr bwMode="auto">
          <a:xfrm>
            <a:off x="817886" y="2636912"/>
            <a:ext cx="8383588" cy="1371600"/>
          </a:xfrm>
          <a:prstGeom prst="rect">
            <a:avLst/>
          </a:prstGeom>
        </p:spPr>
        <p:txBody>
          <a:bodyPr anchor="ctr"/>
          <a:lstStyle>
            <a:lvl1pPr algn="ctr">
              <a:lnSpc>
                <a:spcPct val="105000"/>
              </a:lnSpc>
              <a:spcBef>
                <a:spcPct val="50000"/>
              </a:spcBef>
              <a:defRPr sz="2800" b="0">
                <a:solidFill>
                  <a:schemeClr val="tx1"/>
                </a:solidFill>
              </a:defRPr>
            </a:lvl1pPr>
          </a:lstStyle>
          <a:p>
            <a:r>
              <a:rPr lang="ja-JP" altLang="en-US" dirty="0"/>
              <a:t>マスター タイトルの書式設定</a:t>
            </a:r>
          </a:p>
        </p:txBody>
      </p:sp>
      <p:cxnSp>
        <p:nvCxnSpPr>
          <p:cNvPr id="20" name="直線コネクタ 19"/>
          <p:cNvCxnSpPr/>
          <p:nvPr userDrawn="1"/>
        </p:nvCxnSpPr>
        <p:spPr bwMode="auto">
          <a:xfrm>
            <a:off x="-15552" y="629308"/>
            <a:ext cx="9937104"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1823281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826294"/>
            <a:ext cx="9540876" cy="1331776"/>
          </a:xfrm>
        </p:spPr>
        <p:txBody>
          <a:bodyPr/>
          <a:lstStyle>
            <a:lvl1pPr>
              <a:defRPr>
                <a:latin typeface="メイリオ"/>
                <a:ea typeface="メイリオ"/>
                <a:cs typeface="メイリオ"/>
              </a:defRPr>
            </a:lvl1pPr>
            <a:lvl2pPr>
              <a:defRPr>
                <a:latin typeface="メイリオ"/>
                <a:ea typeface="メイリオ"/>
                <a:cs typeface="メイリオ"/>
              </a:defRPr>
            </a:lvl2pPr>
            <a:lvl3pPr>
              <a:defRPr>
                <a:latin typeface="メイリオ"/>
                <a:ea typeface="メイリオ"/>
                <a:cs typeface="メイリオ"/>
              </a:defRPr>
            </a:lvl3pPr>
            <a:lvl4pPr>
              <a:defRPr>
                <a:latin typeface="メイリオ"/>
                <a:ea typeface="メイリオ"/>
                <a:cs typeface="メイリオ"/>
              </a:defRPr>
            </a:lvl4pPr>
            <a:lvl5pPr>
              <a:defRPr>
                <a:latin typeface="メイリオ"/>
                <a:ea typeface="メイリオ"/>
                <a:cs typeface="メイリオ"/>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64390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4"/>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4018972"/>
            <a:ext cx="8420100" cy="38792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0944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20002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5140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2543957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26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gray">
          <a:xfrm>
            <a:off x="165100" y="826294"/>
            <a:ext cx="9540876"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r>
              <a:rPr lang="en-US" altLang="ja-JP"/>
              <a:t>Click to edit Master text styles</a:t>
            </a:r>
          </a:p>
        </p:txBody>
      </p:sp>
      <p:sp>
        <p:nvSpPr>
          <p:cNvPr id="1027" name="Rectangle 3"/>
          <p:cNvSpPr>
            <a:spLocks noChangeArrowheads="1"/>
          </p:cNvSpPr>
          <p:nvPr/>
        </p:nvSpPr>
        <p:spPr bwMode="gray">
          <a:xfrm>
            <a:off x="9553577" y="6629404"/>
            <a:ext cx="263525" cy="28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algn="ctr" eaLnBrk="0" hangingPunct="0"/>
            <a:fld id="{A9A5FBE9-AF36-4C25-930E-A44870AF15C2}" type="slidenum">
              <a:rPr lang="ja-JP" altLang="en-US" sz="1000" b="0"/>
              <a:pPr algn="ctr" eaLnBrk="0" hangingPunct="0"/>
              <a:t>‹#›</a:t>
            </a:fld>
            <a:endParaRPr lang="en-US" altLang="ja-JP" sz="1000" b="0" dirty="0"/>
          </a:p>
        </p:txBody>
      </p:sp>
      <p:sp>
        <p:nvSpPr>
          <p:cNvPr id="11" name="Rectangle 5"/>
          <p:cNvSpPr>
            <a:spLocks noGrp="1" noChangeArrowheads="1"/>
          </p:cNvSpPr>
          <p:nvPr>
            <p:ph type="title"/>
          </p:nvPr>
        </p:nvSpPr>
        <p:spPr bwMode="gray">
          <a:xfrm>
            <a:off x="165100" y="356716"/>
            <a:ext cx="9540876" cy="407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ja-JP" dirty="0"/>
              <a:t>Click to edit Master title style</a:t>
            </a:r>
          </a:p>
        </p:txBody>
      </p:sp>
    </p:spTree>
  </p:cSld>
  <p:clrMap bg1="lt1" tx1="dk1" bg2="lt2" tx2="dk2" accent1="accent1" accent2="accent2" accent3="accent3" accent4="accent4" accent5="accent5" accent6="accent6" hlink="hlink" folHlink="folHlink"/>
  <p:sldLayoutIdLst>
    <p:sldLayoutId id="2147484299" r:id="rId1"/>
    <p:sldLayoutId id="2147484293" r:id="rId2"/>
    <p:sldLayoutId id="2147484294" r:id="rId3"/>
    <p:sldLayoutId id="2147484295" r:id="rId4"/>
    <p:sldLayoutId id="2147484297" r:id="rId5"/>
    <p:sldLayoutId id="2147484298" r:id="rId6"/>
  </p:sldLayoutIdLst>
  <p:transition/>
  <p:txStyles>
    <p:titleStyle>
      <a:lvl1pPr algn="l" rtl="0" eaLnBrk="0" fontAlgn="base" hangingPunct="0">
        <a:lnSpc>
          <a:spcPct val="90000"/>
        </a:lnSpc>
        <a:spcBef>
          <a:spcPct val="0"/>
        </a:spcBef>
        <a:spcAft>
          <a:spcPct val="0"/>
        </a:spcAft>
        <a:defRPr sz="2000" b="1">
          <a:solidFill>
            <a:schemeClr val="tx1"/>
          </a:solidFill>
          <a:latin typeface="メイリオ"/>
          <a:ea typeface="メイリオ"/>
          <a:cs typeface="メイリオ"/>
        </a:defRPr>
      </a:lvl1pPr>
      <a:lvl2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2pPr>
      <a:lvl3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3pPr>
      <a:lvl4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4pPr>
      <a:lvl5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5pPr>
      <a:lvl6pPr marL="457200" algn="l" rtl="0" fontAlgn="base">
        <a:lnSpc>
          <a:spcPct val="90000"/>
        </a:lnSpc>
        <a:spcBef>
          <a:spcPct val="0"/>
        </a:spcBef>
        <a:spcAft>
          <a:spcPct val="0"/>
        </a:spcAft>
        <a:defRPr sz="2000" b="1">
          <a:solidFill>
            <a:schemeClr val="bg1"/>
          </a:solidFill>
          <a:latin typeface="Arial" charset="0"/>
          <a:ea typeface="ＭＳ Ｐゴシック" pitchFamily="50" charset="-128"/>
        </a:defRPr>
      </a:lvl6pPr>
      <a:lvl7pPr marL="914400" algn="l" rtl="0" fontAlgn="base">
        <a:lnSpc>
          <a:spcPct val="90000"/>
        </a:lnSpc>
        <a:spcBef>
          <a:spcPct val="0"/>
        </a:spcBef>
        <a:spcAft>
          <a:spcPct val="0"/>
        </a:spcAft>
        <a:defRPr sz="2000" b="1">
          <a:solidFill>
            <a:schemeClr val="bg1"/>
          </a:solidFill>
          <a:latin typeface="Arial" charset="0"/>
          <a:ea typeface="ＭＳ Ｐゴシック" pitchFamily="50" charset="-128"/>
        </a:defRPr>
      </a:lvl7pPr>
      <a:lvl8pPr marL="1371600" algn="l" rtl="0" fontAlgn="base">
        <a:lnSpc>
          <a:spcPct val="90000"/>
        </a:lnSpc>
        <a:spcBef>
          <a:spcPct val="0"/>
        </a:spcBef>
        <a:spcAft>
          <a:spcPct val="0"/>
        </a:spcAft>
        <a:defRPr sz="2000" b="1">
          <a:solidFill>
            <a:schemeClr val="bg1"/>
          </a:solidFill>
          <a:latin typeface="Arial" charset="0"/>
          <a:ea typeface="ＭＳ Ｐゴシック" pitchFamily="50" charset="-128"/>
        </a:defRPr>
      </a:lvl8pPr>
      <a:lvl9pPr marL="1828800" algn="l" rtl="0" fontAlgn="base">
        <a:lnSpc>
          <a:spcPct val="90000"/>
        </a:lnSpc>
        <a:spcBef>
          <a:spcPct val="0"/>
        </a:spcBef>
        <a:spcAft>
          <a:spcPct val="0"/>
        </a:spcAft>
        <a:defRPr sz="2000" b="1">
          <a:solidFill>
            <a:schemeClr val="bg1"/>
          </a:solidFill>
          <a:latin typeface="Arial" charset="0"/>
          <a:ea typeface="ＭＳ Ｐゴシック" pitchFamily="50" charset="-128"/>
        </a:defRPr>
      </a:lvl9pPr>
    </p:titleStyle>
    <p:bodyStyle>
      <a:lvl1pPr marL="342900" indent="-342900" algn="l" rtl="0" eaLnBrk="0" fontAlgn="base" hangingPunct="0">
        <a:lnSpc>
          <a:spcPct val="95000"/>
        </a:lnSpc>
        <a:spcBef>
          <a:spcPct val="20000"/>
        </a:spcBef>
        <a:spcAft>
          <a:spcPct val="0"/>
        </a:spcAft>
        <a:defRPr sz="1400">
          <a:solidFill>
            <a:schemeClr val="tx1"/>
          </a:solidFill>
          <a:latin typeface="メイリオ"/>
          <a:ea typeface="メイリオ"/>
          <a:cs typeface="メイリオ"/>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272480" y="8620"/>
            <a:ext cx="9037004" cy="523220"/>
          </a:xfrm>
          <a:prstGeom prst="rect">
            <a:avLst/>
          </a:prstGeom>
          <a:noFill/>
        </p:spPr>
        <p:txBody>
          <a:bodyPr wrap="square" rtlCol="0">
            <a:spAutoFit/>
          </a:bodyPr>
          <a:lstStyle/>
          <a:p>
            <a:r>
              <a:rPr kumimoji="1" lang="en-US" altLang="ja-JP" sz="2800" dirty="0"/>
              <a:t>RDB</a:t>
            </a:r>
            <a:r>
              <a:rPr kumimoji="1" lang="ja-JP" altLang="en-US" sz="2800"/>
              <a:t>と</a:t>
            </a:r>
            <a:r>
              <a:rPr kumimoji="1" lang="en-US" altLang="ja-JP" sz="2800" dirty="0"/>
              <a:t>NoSQL</a:t>
            </a:r>
            <a:r>
              <a:rPr kumimoji="1" lang="ja-JP" altLang="en-US" sz="2800"/>
              <a:t>の比較</a:t>
            </a:r>
          </a:p>
        </p:txBody>
      </p:sp>
      <p:graphicFrame>
        <p:nvGraphicFramePr>
          <p:cNvPr id="10" name="表 9">
            <a:extLst>
              <a:ext uri="{FF2B5EF4-FFF2-40B4-BE49-F238E27FC236}">
                <a16:creationId xmlns:a16="http://schemas.microsoft.com/office/drawing/2014/main" id="{11200AE2-2938-4C48-B9D2-947C0134B6D9}"/>
              </a:ext>
            </a:extLst>
          </p:cNvPr>
          <p:cNvGraphicFramePr>
            <a:graphicFrameLocks noGrp="1"/>
          </p:cNvGraphicFramePr>
          <p:nvPr>
            <p:extLst>
              <p:ext uri="{D42A27DB-BD31-4B8C-83A1-F6EECF244321}">
                <p14:modId xmlns:p14="http://schemas.microsoft.com/office/powerpoint/2010/main" val="1926240883"/>
              </p:ext>
            </p:extLst>
          </p:nvPr>
        </p:nvGraphicFramePr>
        <p:xfrm>
          <a:off x="308484" y="512676"/>
          <a:ext cx="9289032" cy="6266316"/>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1775382760"/>
                    </a:ext>
                  </a:extLst>
                </a:gridCol>
                <a:gridCol w="3888432">
                  <a:extLst>
                    <a:ext uri="{9D8B030D-6E8A-4147-A177-3AD203B41FA5}">
                      <a16:colId xmlns:a16="http://schemas.microsoft.com/office/drawing/2014/main" val="3168741833"/>
                    </a:ext>
                  </a:extLst>
                </a:gridCol>
                <a:gridCol w="4068452">
                  <a:extLst>
                    <a:ext uri="{9D8B030D-6E8A-4147-A177-3AD203B41FA5}">
                      <a16:colId xmlns:a16="http://schemas.microsoft.com/office/drawing/2014/main" val="2093912373"/>
                    </a:ext>
                  </a:extLst>
                </a:gridCol>
              </a:tblGrid>
              <a:tr h="216024">
                <a:tc>
                  <a:txBody>
                    <a:bodyPr/>
                    <a:lstStyle/>
                    <a:p>
                      <a:pPr algn="ctr"/>
                      <a:r>
                        <a:rPr kumimoji="1" lang="ja-JP" altLang="en-US" sz="1600" b="1">
                          <a:solidFill>
                            <a:schemeClr val="tx1"/>
                          </a:solidFill>
                        </a:rPr>
                        <a:t>比較項目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ja-JP" altLang="en-US" sz="1600" b="1">
                          <a:solidFill>
                            <a:schemeClr val="tx1"/>
                          </a:solidFill>
                        </a:rPr>
                        <a:t>リレーショナルデータベース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ja-JP" altLang="en-US" sz="1600" b="1">
                          <a:solidFill>
                            <a:schemeClr val="tx1"/>
                          </a:solidFill>
                        </a:rPr>
                        <a:t>ドキュメントデータベース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26585013"/>
                  </a:ext>
                </a:extLst>
              </a:tr>
              <a:tr h="288032">
                <a:tc>
                  <a:txBody>
                    <a:bodyPr/>
                    <a:lstStyle/>
                    <a:p>
                      <a:r>
                        <a:rPr kumimoji="1" lang="ja-JP" altLang="en-US" sz="1600">
                          <a:solidFill>
                            <a:schemeClr val="tx1"/>
                          </a:solidFill>
                        </a:rPr>
                        <a:t>インフラ候補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Cloud SQL + GCP</a:t>
                      </a:r>
                      <a:r>
                        <a:rPr kumimoji="1" lang="ja-JP" altLang="en-US" sz="1600">
                          <a:solidFill>
                            <a:schemeClr val="tx1"/>
                          </a:solidFill>
                        </a:rPr>
                        <a:t>上に実装した</a:t>
                      </a:r>
                      <a:r>
                        <a:rPr kumimoji="1" lang="en-US" altLang="ja-JP" sz="1600" dirty="0">
                          <a:solidFill>
                            <a:schemeClr val="tx1"/>
                          </a:solidFill>
                        </a:rPr>
                        <a:t>API</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Firebase firestore</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5356585"/>
                  </a:ext>
                </a:extLst>
              </a:tr>
              <a:tr h="132772">
                <a:tc>
                  <a:txBody>
                    <a:bodyPr/>
                    <a:lstStyle/>
                    <a:p>
                      <a:r>
                        <a:rPr kumimoji="1" lang="ja-JP" altLang="en-US" sz="1600">
                          <a:solidFill>
                            <a:schemeClr val="tx1"/>
                          </a:solidFill>
                        </a:rPr>
                        <a:t>認証認可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Firebase Auth</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Firebase Auth</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4188885"/>
                  </a:ext>
                </a:extLst>
              </a:tr>
              <a:tr h="647732">
                <a:tc>
                  <a:txBody>
                    <a:bodyPr/>
                    <a:lstStyle/>
                    <a:p>
                      <a:r>
                        <a:rPr kumimoji="1" lang="ja-JP" altLang="en-US" sz="1600">
                          <a:solidFill>
                            <a:schemeClr val="tx1"/>
                          </a:solidFill>
                        </a:rPr>
                        <a:t>アクセス方法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クライアントからの</a:t>
                      </a:r>
                      <a:r>
                        <a:rPr kumimoji="1" lang="en-US" altLang="ja-JP" sz="1600" dirty="0">
                          <a:solidFill>
                            <a:schemeClr val="tx1"/>
                          </a:solidFill>
                        </a:rPr>
                        <a:t>Request</a:t>
                      </a:r>
                      <a:r>
                        <a:rPr kumimoji="1" lang="ja-JP" altLang="en-US" sz="1600">
                          <a:solidFill>
                            <a:schemeClr val="tx1"/>
                          </a:solidFill>
                        </a:rPr>
                        <a:t>を契機に認証認可を実装した</a:t>
                      </a:r>
                      <a:r>
                        <a:rPr kumimoji="1" lang="en-US" altLang="ja-JP" sz="1600" dirty="0">
                          <a:solidFill>
                            <a:schemeClr val="tx1"/>
                          </a:solidFill>
                        </a:rPr>
                        <a:t>API</a:t>
                      </a:r>
                      <a:r>
                        <a:rPr kumimoji="1" lang="ja-JP" altLang="en-US" sz="1600">
                          <a:solidFill>
                            <a:schemeClr val="tx1"/>
                          </a:solidFill>
                        </a:rPr>
                        <a:t>経由で</a:t>
                      </a:r>
                      <a:r>
                        <a:rPr kumimoji="1" lang="en-US" altLang="ja-JP" sz="1600" dirty="0">
                          <a:solidFill>
                            <a:schemeClr val="tx1"/>
                          </a:solidFill>
                        </a:rPr>
                        <a:t>Response</a:t>
                      </a:r>
                      <a:r>
                        <a:rPr kumimoji="1" lang="ja-JP" altLang="en-US" sz="1600">
                          <a:solidFill>
                            <a:schemeClr val="tx1"/>
                          </a:solidFill>
                        </a:rPr>
                        <a:t>を返す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firestore</a:t>
                      </a:r>
                      <a:r>
                        <a:rPr kumimoji="1" lang="ja-JP" altLang="en-US" sz="1600">
                          <a:solidFill>
                            <a:schemeClr val="tx1"/>
                          </a:solidFill>
                        </a:rPr>
                        <a:t>の状態変化を契機にクライアントの表示を変更できる（チャットシステムに対応）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411959"/>
                  </a:ext>
                </a:extLst>
              </a:tr>
              <a:tr h="864096">
                <a:tc>
                  <a:txBody>
                    <a:bodyPr/>
                    <a:lstStyle/>
                    <a:p>
                      <a:r>
                        <a:rPr kumimoji="1" lang="ja-JP" altLang="en-US" sz="1600">
                          <a:solidFill>
                            <a:schemeClr val="tx1"/>
                          </a:solidFill>
                        </a:rPr>
                        <a:t>インフラ運用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Cloud SQL</a:t>
                      </a:r>
                      <a:r>
                        <a:rPr kumimoji="1" lang="ja-JP" altLang="en-US" sz="1600">
                          <a:solidFill>
                            <a:schemeClr val="tx1"/>
                          </a:solidFill>
                        </a:rPr>
                        <a:t>はマネージドサービス</a:t>
                      </a:r>
                      <a:r>
                        <a:rPr kumimoji="1" lang="ja-JP" altLang="en-US" sz="1600" b="0" i="0" kern="1200">
                          <a:solidFill>
                            <a:schemeClr val="tx1"/>
                          </a:solidFill>
                          <a:effectLst/>
                          <a:latin typeface="+mn-lt"/>
                          <a:ea typeface="+mn-ea"/>
                          <a:cs typeface="+mn-cs"/>
                        </a:rPr>
                        <a:t>で</a:t>
                      </a:r>
                      <a:r>
                        <a:rPr lang="ja-JP" altLang="en-US" sz="1600" b="0" i="0" kern="1200">
                          <a:solidFill>
                            <a:schemeClr val="dk1"/>
                          </a:solidFill>
                          <a:effectLst/>
                          <a:latin typeface="+mn-lt"/>
                          <a:ea typeface="+mn-ea"/>
                          <a:cs typeface="+mn-cs"/>
                        </a:rPr>
                        <a:t>信頼性、安全性、スケーラビリティ自動確保</a:t>
                      </a:r>
                      <a:r>
                        <a:rPr lang="en-US" altLang="ja-JP" sz="1600" b="0" i="0" kern="1200" dirty="0">
                          <a:solidFill>
                            <a:schemeClr val="dk1"/>
                          </a:solidFill>
                          <a:effectLst/>
                          <a:latin typeface="+mn-lt"/>
                          <a:ea typeface="+mn-ea"/>
                          <a:cs typeface="+mn-cs"/>
                        </a:rPr>
                        <a:t>99.95% </a:t>
                      </a:r>
                      <a:r>
                        <a:rPr lang="ja-JP" altLang="en-US" sz="1600" b="0" i="0" kern="1200">
                          <a:solidFill>
                            <a:schemeClr val="dk1"/>
                          </a:solidFill>
                          <a:effectLst/>
                          <a:latin typeface="+mn-lt"/>
                          <a:ea typeface="+mn-ea"/>
                          <a:cs typeface="+mn-cs"/>
                        </a:rPr>
                        <a:t>を超える可用性確保。</a:t>
                      </a:r>
                      <a:r>
                        <a:rPr lang="en-US" altLang="ja-JP" sz="1600" b="0" i="0" kern="1200" dirty="0">
                          <a:solidFill>
                            <a:schemeClr val="dk1"/>
                          </a:solidFill>
                          <a:effectLst/>
                          <a:latin typeface="+mn-lt"/>
                          <a:ea typeface="+mn-ea"/>
                          <a:cs typeface="+mn-cs"/>
                        </a:rPr>
                        <a:t>GCP</a:t>
                      </a:r>
                      <a:r>
                        <a:rPr lang="ja-JP" altLang="en-US" sz="1600" b="0" i="0" kern="1200">
                          <a:solidFill>
                            <a:schemeClr val="dk1"/>
                          </a:solidFill>
                          <a:effectLst/>
                          <a:latin typeface="+mn-lt"/>
                          <a:ea typeface="+mn-ea"/>
                          <a:cs typeface="+mn-cs"/>
                        </a:rPr>
                        <a:t>上に実装した</a:t>
                      </a:r>
                      <a:r>
                        <a:rPr lang="en-US" altLang="ja-JP" sz="1600" b="0" i="0" kern="1200" dirty="0">
                          <a:solidFill>
                            <a:schemeClr val="dk1"/>
                          </a:solidFill>
                          <a:effectLst/>
                          <a:latin typeface="+mn-lt"/>
                          <a:ea typeface="+mn-ea"/>
                          <a:cs typeface="+mn-cs"/>
                        </a:rPr>
                        <a:t>API</a:t>
                      </a:r>
                      <a:r>
                        <a:rPr lang="ja-JP" altLang="en-US" sz="1600" b="0" i="0" kern="1200">
                          <a:solidFill>
                            <a:schemeClr val="dk1"/>
                          </a:solidFill>
                          <a:effectLst/>
                          <a:latin typeface="+mn-lt"/>
                          <a:ea typeface="+mn-ea"/>
                          <a:cs typeface="+mn-cs"/>
                        </a:rPr>
                        <a:t>は可用性実装と運用実装が必要。</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マネージドサービス</a:t>
                      </a:r>
                      <a:r>
                        <a:rPr kumimoji="1" lang="ja-JP" altLang="en-US" sz="1600" b="0" i="0" kern="1200">
                          <a:solidFill>
                            <a:schemeClr val="tx1"/>
                          </a:solidFill>
                          <a:effectLst/>
                          <a:latin typeface="+mn-lt"/>
                          <a:ea typeface="+mn-ea"/>
                          <a:cs typeface="+mn-cs"/>
                        </a:rPr>
                        <a:t>で</a:t>
                      </a:r>
                      <a:r>
                        <a:rPr lang="ja-JP" altLang="en-US" sz="1600" b="0" i="0" kern="1200">
                          <a:solidFill>
                            <a:schemeClr val="dk1"/>
                          </a:solidFill>
                          <a:effectLst/>
                          <a:latin typeface="+mn-lt"/>
                          <a:ea typeface="+mn-ea"/>
                          <a:cs typeface="+mn-cs"/>
                        </a:rPr>
                        <a:t>信頼性、安全性、</a:t>
                      </a:r>
                      <a:br>
                        <a:rPr lang="en-US" altLang="ja-JP" sz="1600" b="0" i="0" kern="1200" dirty="0">
                          <a:solidFill>
                            <a:schemeClr val="dk1"/>
                          </a:solidFill>
                          <a:effectLst/>
                          <a:latin typeface="+mn-lt"/>
                          <a:ea typeface="+mn-ea"/>
                          <a:cs typeface="+mn-cs"/>
                        </a:rPr>
                      </a:br>
                      <a:r>
                        <a:rPr lang="ja-JP" altLang="en-US" sz="1600" b="0" i="0" kern="1200">
                          <a:solidFill>
                            <a:schemeClr val="dk1"/>
                          </a:solidFill>
                          <a:effectLst/>
                          <a:latin typeface="+mn-lt"/>
                          <a:ea typeface="+mn-ea"/>
                          <a:cs typeface="+mn-cs"/>
                        </a:rPr>
                        <a:t>スケーラビリティ自動確保</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2704103"/>
                  </a:ext>
                </a:extLst>
              </a:tr>
              <a:tr h="827522">
                <a:tc>
                  <a:txBody>
                    <a:bodyPr/>
                    <a:lstStyle/>
                    <a:p>
                      <a:r>
                        <a:rPr kumimoji="1" lang="ja-JP" altLang="en-US" sz="1600">
                          <a:solidFill>
                            <a:schemeClr val="tx1"/>
                          </a:solidFill>
                        </a:rPr>
                        <a:t>開発物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rgbClr val="FF0000"/>
                          </a:solidFill>
                        </a:rPr>
                        <a:t>テーブル定義</a:t>
                      </a:r>
                      <a:endParaRPr kumimoji="1" lang="en-US" altLang="ja-JP" sz="1600" dirty="0">
                        <a:solidFill>
                          <a:srgbClr val="FF0000"/>
                        </a:solidFill>
                      </a:endParaRPr>
                    </a:p>
                    <a:p>
                      <a:r>
                        <a:rPr kumimoji="1" lang="en-US" altLang="ja-JP" sz="1600" dirty="0">
                          <a:solidFill>
                            <a:srgbClr val="FF0000"/>
                          </a:solidFill>
                        </a:rPr>
                        <a:t>OR</a:t>
                      </a:r>
                      <a:r>
                        <a:rPr kumimoji="1" lang="ja-JP" altLang="en-US" sz="1600">
                          <a:solidFill>
                            <a:srgbClr val="FF0000"/>
                          </a:solidFill>
                        </a:rPr>
                        <a:t>マッピング設計</a:t>
                      </a:r>
                      <a:endParaRPr kumimoji="1" lang="en-US" altLang="ja-JP" sz="1600" dirty="0">
                        <a:solidFill>
                          <a:srgbClr val="FF0000"/>
                        </a:solidFill>
                      </a:endParaRPr>
                    </a:p>
                    <a:p>
                      <a:r>
                        <a:rPr kumimoji="1" lang="en-US" altLang="ja-JP" sz="1600" dirty="0">
                          <a:solidFill>
                            <a:srgbClr val="FF0000"/>
                          </a:solidFill>
                        </a:rPr>
                        <a:t>API</a:t>
                      </a:r>
                      <a:r>
                        <a:rPr kumimoji="1" lang="ja-JP" altLang="en-US" sz="1600">
                          <a:solidFill>
                            <a:srgbClr val="FF0000"/>
                          </a:solidFill>
                        </a:rPr>
                        <a:t>の作成</a:t>
                      </a:r>
                      <a:endParaRPr kumimoji="1" lang="en-US" altLang="ja-JP" sz="1600" dirty="0">
                        <a:solidFill>
                          <a:srgbClr val="FF0000"/>
                        </a:solidFill>
                      </a:endParaRPr>
                    </a:p>
                    <a:p>
                      <a:r>
                        <a:rPr kumimoji="1" lang="en-US" altLang="ja-JP" sz="1600" dirty="0">
                          <a:solidFill>
                            <a:srgbClr val="FF0000"/>
                          </a:solidFill>
                        </a:rPr>
                        <a:t>API</a:t>
                      </a:r>
                      <a:r>
                        <a:rPr kumimoji="1" lang="ja-JP" altLang="en-US" sz="1600">
                          <a:solidFill>
                            <a:srgbClr val="FF0000"/>
                          </a:solidFill>
                        </a:rPr>
                        <a:t>の認証認可の作成</a:t>
                      </a:r>
                      <a:endParaRPr kumimoji="1" lang="en-US" altLang="ja-JP" sz="1600" dirty="0">
                        <a:solidFill>
                          <a:srgbClr val="FF0000"/>
                        </a:solidFill>
                      </a:endParaRPr>
                    </a:p>
                    <a:p>
                      <a:r>
                        <a:rPr kumimoji="1" lang="en-US" altLang="ja-JP" sz="1600" dirty="0">
                          <a:solidFill>
                            <a:srgbClr val="FF0000"/>
                          </a:solidFill>
                        </a:rPr>
                        <a:t>API</a:t>
                      </a:r>
                      <a:r>
                        <a:rPr kumimoji="1" lang="ja-JP" altLang="en-US" sz="1600">
                          <a:solidFill>
                            <a:srgbClr val="FF0000"/>
                          </a:solidFill>
                        </a:rPr>
                        <a:t>を呼び出すクライアント実装</a:t>
                      </a:r>
                      <a:endParaRPr kumimoji="1" lang="en-US" altLang="ja-JP"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rgbClr val="3333CC"/>
                          </a:solidFill>
                        </a:rPr>
                        <a:t>コレクションとドキュメント定義</a:t>
                      </a:r>
                      <a:endParaRPr kumimoji="1" lang="en-US" altLang="ja-JP" sz="1600" dirty="0">
                        <a:solidFill>
                          <a:srgbClr val="3333CC"/>
                        </a:solidFill>
                      </a:endParaRPr>
                    </a:p>
                    <a:p>
                      <a:r>
                        <a:rPr kumimoji="1" lang="en-US" altLang="ja-JP" sz="1600" dirty="0">
                          <a:solidFill>
                            <a:srgbClr val="3333CC"/>
                          </a:solidFill>
                        </a:rPr>
                        <a:t>firestore</a:t>
                      </a:r>
                      <a:r>
                        <a:rPr kumimoji="1" lang="ja-JP" altLang="en-US" sz="1600">
                          <a:solidFill>
                            <a:srgbClr val="3333CC"/>
                          </a:solidFill>
                        </a:rPr>
                        <a:t>を呼び出すクライアント実装</a:t>
                      </a:r>
                      <a:endParaRPr kumimoji="1" lang="en-US" altLang="ja-JP" sz="1600" dirty="0">
                        <a:solidFill>
                          <a:srgbClr val="3333CC"/>
                        </a:solidFill>
                      </a:endParaRPr>
                    </a:p>
                    <a:p>
                      <a:r>
                        <a:rPr kumimoji="1" lang="ja-JP" altLang="en-US" sz="1600">
                          <a:solidFill>
                            <a:srgbClr val="3333CC"/>
                          </a:solidFill>
                        </a:rPr>
                        <a:t>インデックスとセキュリティルール作成</a:t>
                      </a:r>
                      <a:endParaRPr kumimoji="1" lang="en-US" altLang="ja-JP" sz="1600" dirty="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557792"/>
                  </a:ext>
                </a:extLst>
              </a:tr>
              <a:tr h="589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solidFill>
                            <a:schemeClr val="tx1"/>
                          </a:solidFill>
                        </a:rPr>
                        <a:t>拡張性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b="0" i="0" kern="1200" dirty="0">
                          <a:solidFill>
                            <a:schemeClr val="dk1"/>
                          </a:solidFill>
                          <a:effectLst/>
                          <a:latin typeface="+mn-lt"/>
                          <a:ea typeface="+mn-ea"/>
                          <a:cs typeface="+mn-cs"/>
                        </a:rPr>
                        <a:t>Cloud SQL</a:t>
                      </a:r>
                      <a:r>
                        <a:rPr lang="ja-JP" altLang="en-US" sz="1600" b="0" i="0" kern="1200">
                          <a:solidFill>
                            <a:schemeClr val="dk1"/>
                          </a:solidFill>
                          <a:effectLst/>
                          <a:latin typeface="+mn-lt"/>
                          <a:ea typeface="+mn-ea"/>
                          <a:cs typeface="+mn-cs"/>
                        </a:rPr>
                        <a:t>は容量増加自動確保</a:t>
                      </a:r>
                      <a:endParaRPr lang="en-US" altLang="ja-JP"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ja-JP" sz="1600" b="0" i="0" kern="1200" dirty="0">
                          <a:solidFill>
                            <a:schemeClr val="dk1"/>
                          </a:solidFill>
                          <a:effectLst/>
                          <a:latin typeface="+mn-lt"/>
                          <a:ea typeface="+mn-ea"/>
                          <a:cs typeface="+mn-cs"/>
                        </a:rPr>
                        <a:t>firestore</a:t>
                      </a:r>
                      <a:r>
                        <a:rPr lang="ja-JP" altLang="en-US" sz="1600" b="0" i="0" kern="1200">
                          <a:solidFill>
                            <a:schemeClr val="dk1"/>
                          </a:solidFill>
                          <a:effectLst/>
                          <a:latin typeface="+mn-lt"/>
                          <a:ea typeface="+mn-ea"/>
                          <a:cs typeface="+mn-cs"/>
                        </a:rPr>
                        <a:t>は容量増加自動確保</a:t>
                      </a:r>
                      <a:endParaRPr lang="en-US" altLang="ja-JP" sz="1600" b="0" i="0" kern="1200" dirty="0">
                        <a:solidFill>
                          <a:schemeClr val="dk1"/>
                        </a:solidFill>
                        <a:effectLst/>
                        <a:latin typeface="+mn-lt"/>
                        <a:ea typeface="+mn-ea"/>
                        <a:cs typeface="+mn-cs"/>
                      </a:endParaRPr>
                    </a:p>
                    <a:p>
                      <a:r>
                        <a:rPr kumimoji="1" lang="ja-JP" altLang="en-US" sz="1600" b="0" i="0" kern="1200">
                          <a:solidFill>
                            <a:srgbClr val="3333CC"/>
                          </a:solidFill>
                          <a:effectLst/>
                          <a:latin typeface="+mn-lt"/>
                          <a:ea typeface="+mn-ea"/>
                          <a:cs typeface="+mn-cs"/>
                        </a:rPr>
                        <a:t>スキーマレスのためアプリの拡張がしやすい</a:t>
                      </a:r>
                      <a:endParaRPr kumimoji="1" lang="ja-JP" altLang="en-US" sz="160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4487959"/>
                  </a:ext>
                </a:extLst>
              </a:tr>
              <a:tr h="288032">
                <a:tc>
                  <a:txBody>
                    <a:bodyPr/>
                    <a:lstStyle/>
                    <a:p>
                      <a:r>
                        <a:rPr kumimoji="1" lang="ja-JP" altLang="en-US" sz="1600">
                          <a:solidFill>
                            <a:schemeClr val="tx1"/>
                          </a:solidFill>
                        </a:rPr>
                        <a:t>開発環境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ローカルに</a:t>
                      </a:r>
                      <a:r>
                        <a:rPr kumimoji="1" lang="en-US" altLang="ja-JP" sz="1600" dirty="0">
                          <a:solidFill>
                            <a:schemeClr val="tx1"/>
                          </a:solidFill>
                        </a:rPr>
                        <a:t>PostgreSQL</a:t>
                      </a:r>
                      <a:r>
                        <a:rPr kumimoji="1" lang="ja-JP" altLang="en-US" sz="1600">
                          <a:solidFill>
                            <a:schemeClr val="tx1"/>
                          </a:solidFill>
                        </a:rPr>
                        <a:t>を設置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ローカルエミュレータ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12231"/>
                  </a:ext>
                </a:extLst>
              </a:tr>
              <a:tr h="1140884">
                <a:tc>
                  <a:txBody>
                    <a:bodyPr/>
                    <a:lstStyle/>
                    <a:p>
                      <a:r>
                        <a:rPr kumimoji="1" lang="ja-JP" altLang="en-US" sz="1600">
                          <a:solidFill>
                            <a:schemeClr val="tx1"/>
                          </a:solidFill>
                        </a:rPr>
                        <a:t>特徴・留意点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開発と運用保守に追加コストがかかる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accent4"/>
                          </a:solidFill>
                        </a:rPr>
                        <a:t>ドキュメントの更新は</a:t>
                      </a:r>
                      <a:r>
                        <a:rPr kumimoji="1" lang="en-US" altLang="ja-JP" sz="1600" dirty="0">
                          <a:solidFill>
                            <a:schemeClr val="accent4"/>
                          </a:solidFill>
                        </a:rPr>
                        <a:t>1</a:t>
                      </a:r>
                      <a:r>
                        <a:rPr kumimoji="1" lang="ja-JP" altLang="en-US" sz="1600">
                          <a:solidFill>
                            <a:schemeClr val="accent4"/>
                          </a:solidFill>
                        </a:rPr>
                        <a:t>秒に</a:t>
                      </a:r>
                      <a:r>
                        <a:rPr kumimoji="1" lang="en-US" altLang="ja-JP" sz="1600" dirty="0">
                          <a:solidFill>
                            <a:schemeClr val="accent4"/>
                          </a:solidFill>
                        </a:rPr>
                        <a:t>1</a:t>
                      </a:r>
                      <a:r>
                        <a:rPr kumimoji="1" lang="ja-JP" altLang="en-US" sz="1600">
                          <a:solidFill>
                            <a:schemeClr val="accent4"/>
                          </a:solidFill>
                        </a:rPr>
                        <a:t>回</a:t>
                      </a:r>
                      <a:endParaRPr kumimoji="1" lang="en-US" altLang="ja-JP" sz="1600" dirty="0">
                        <a:solidFill>
                          <a:schemeClr val="accent4"/>
                        </a:solidFill>
                      </a:endParaRPr>
                    </a:p>
                    <a:p>
                      <a:r>
                        <a:rPr kumimoji="1" lang="ja-JP" altLang="en-US" sz="1600">
                          <a:solidFill>
                            <a:schemeClr val="accent4"/>
                          </a:solidFill>
                        </a:rPr>
                        <a:t>ドキュメントの最大サイズは</a:t>
                      </a:r>
                      <a:r>
                        <a:rPr kumimoji="1" lang="en-US" altLang="ja-JP" sz="1600" dirty="0">
                          <a:solidFill>
                            <a:schemeClr val="accent4"/>
                          </a:solidFill>
                        </a:rPr>
                        <a:t>1MB</a:t>
                      </a:r>
                    </a:p>
                    <a:p>
                      <a:r>
                        <a:rPr kumimoji="1" lang="ja-JP" altLang="en-US" sz="1600">
                          <a:solidFill>
                            <a:schemeClr val="accent4"/>
                          </a:solidFill>
                        </a:rPr>
                        <a:t>ドキュメントの最大フィールド数は</a:t>
                      </a:r>
                      <a:r>
                        <a:rPr kumimoji="1" lang="en-US" altLang="ja-JP" sz="1600" dirty="0">
                          <a:solidFill>
                            <a:schemeClr val="accent4"/>
                          </a:solidFill>
                        </a:rPr>
                        <a:t>40,000</a:t>
                      </a:r>
                      <a:r>
                        <a:rPr kumimoji="1" lang="ja-JP" altLang="en-US" sz="1600">
                          <a:solidFill>
                            <a:schemeClr val="accent4"/>
                          </a:solidFill>
                        </a:rPr>
                        <a:t>個</a:t>
                      </a:r>
                      <a:endParaRPr kumimoji="1" lang="en-US" altLang="ja-JP" sz="1600" dirty="0">
                        <a:solidFill>
                          <a:schemeClr val="accent4"/>
                        </a:solidFill>
                      </a:endParaRPr>
                    </a:p>
                    <a:p>
                      <a:r>
                        <a:rPr kumimoji="1" lang="ja-JP" altLang="en-US" sz="1600">
                          <a:solidFill>
                            <a:schemeClr val="accent4"/>
                          </a:solidFill>
                        </a:rPr>
                        <a:t>中間テーブルを使った機能拡張（オブジェクト間の関係を使った検索など）は不可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9429997"/>
                  </a:ext>
                </a:extLst>
              </a:tr>
            </a:tbl>
          </a:graphicData>
        </a:graphic>
      </p:graphicFrame>
    </p:spTree>
    <p:extLst>
      <p:ext uri="{BB962C8B-B14F-4D97-AF65-F5344CB8AC3E}">
        <p14:creationId xmlns:p14="http://schemas.microsoft.com/office/powerpoint/2010/main" val="12733952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638279-3763-294F-92BF-038EECF1FC61}"/>
              </a:ext>
            </a:extLst>
          </p:cNvPr>
          <p:cNvSpPr/>
          <p:nvPr/>
        </p:nvSpPr>
        <p:spPr bwMode="auto">
          <a:xfrm>
            <a:off x="2252700" y="1124744"/>
            <a:ext cx="2412268" cy="43205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PROJECT</a:t>
            </a:r>
            <a:endParaRPr kumimoji="1" lang="ja-JP" altLang="en-US" b="0" dirty="0">
              <a:latin typeface="メイリオ"/>
              <a:ea typeface="メイリオ"/>
              <a:cs typeface="メイリオ"/>
            </a:endParaRPr>
          </a:p>
        </p:txBody>
      </p:sp>
      <p:sp>
        <p:nvSpPr>
          <p:cNvPr id="6" name="正方形/長方形 5">
            <a:extLst>
              <a:ext uri="{FF2B5EF4-FFF2-40B4-BE49-F238E27FC236}">
                <a16:creationId xmlns:a16="http://schemas.microsoft.com/office/drawing/2014/main" id="{FE60D186-ACE7-6041-99DA-E1DB9DC41B40}"/>
              </a:ext>
            </a:extLst>
          </p:cNvPr>
          <p:cNvSpPr/>
          <p:nvPr/>
        </p:nvSpPr>
        <p:spPr bwMode="auto">
          <a:xfrm>
            <a:off x="2252700" y="1556796"/>
            <a:ext cx="2412268" cy="51845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en-US" altLang="ja-JP" sz="1000" b="0" dirty="0">
                <a:latin typeface="メイリオ"/>
                <a:ea typeface="メイリオ"/>
                <a:cs typeface="メイリオ"/>
              </a:rPr>
              <a:t>ID: “xxx”,</a:t>
            </a:r>
          </a:p>
          <a:p>
            <a:r>
              <a:rPr kumimoji="1" lang="en-US" altLang="ja-JP" sz="1000" b="0" dirty="0">
                <a:latin typeface="メイリオ"/>
                <a:ea typeface="メイリオ"/>
                <a:cs typeface="メイリオ"/>
              </a:rPr>
              <a:t>NAME: …, </a:t>
            </a:r>
          </a:p>
          <a:p>
            <a:r>
              <a:rPr kumimoji="1" lang="en-US" altLang="ja-JP" sz="1000" b="0" dirty="0">
                <a:latin typeface="メイリオ"/>
                <a:ea typeface="メイリオ"/>
                <a:cs typeface="メイリオ"/>
              </a:rPr>
              <a:t>DESCRIBE: … , </a:t>
            </a:r>
          </a:p>
          <a:p>
            <a:r>
              <a:rPr kumimoji="1" lang="en-US" altLang="ja-JP" sz="1000" b="0" dirty="0">
                <a:latin typeface="メイリオ"/>
                <a:ea typeface="メイリオ"/>
                <a:cs typeface="メイリオ"/>
              </a:rPr>
              <a:t>REQUEST: [</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000" b="0" dirty="0">
                <a:solidFill>
                  <a:schemeClr val="accent4"/>
                </a:solidFill>
                <a:latin typeface="メイリオ"/>
                <a:ea typeface="メイリオ"/>
                <a:cs typeface="メイリオ"/>
              </a:rPr>
              <a:t>      ID: 0,</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2020/09/01,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“Java”,</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“C</a:t>
            </a:r>
            <a:r>
              <a:rPr kumimoji="1" lang="ja-JP" altLang="en-US" sz="1000" b="0">
                <a:solidFill>
                  <a:schemeClr val="accent4"/>
                </a:solidFill>
                <a:latin typeface="メイリオ"/>
                <a:ea typeface="メイリオ"/>
                <a:cs typeface="メイリオ"/>
              </a:rPr>
              <a:t>言語</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solidFill>
                  <a:schemeClr val="accent4"/>
                </a:solidFill>
                <a:latin typeface="メイリオ"/>
                <a:ea typeface="メイリオ"/>
                <a:cs typeface="メイリオ"/>
              </a:rPr>
              <a:t>      ID: 1,</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2020/08/01,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“Linux”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solidFill>
                  <a:schemeClr val="accent4"/>
                </a:solidFill>
                <a:latin typeface="メイリオ"/>
                <a:ea typeface="メイリオ"/>
                <a:cs typeface="メイリオ"/>
              </a:rPr>
              <a:t>      ID: 2,</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2020/09/01,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“Python”,</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r>
              <a:rPr kumimoji="1" lang="ja-JP" altLang="en-US" sz="1000" b="0">
                <a:solidFill>
                  <a:schemeClr val="accent4"/>
                </a:solidFill>
                <a:latin typeface="メイリオ"/>
                <a:ea typeface="メイリオ"/>
                <a:cs typeface="メイリオ"/>
              </a:rPr>
              <a:t>機械学習</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latin typeface="メイリオ"/>
                <a:ea typeface="メイリオ"/>
                <a:cs typeface="メイリオ"/>
              </a:rPr>
              <a:t>],</a:t>
            </a:r>
          </a:p>
        </p:txBody>
      </p:sp>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9541060" cy="523220"/>
          </a:xfrm>
          <a:prstGeom prst="rect">
            <a:avLst/>
          </a:prstGeom>
          <a:noFill/>
        </p:spPr>
        <p:txBody>
          <a:bodyPr wrap="square" rtlCol="0">
            <a:spAutoFit/>
          </a:bodyPr>
          <a:lstStyle/>
          <a:p>
            <a:r>
              <a:rPr kumimoji="1" lang="ja-JP" altLang="en-US" sz="2800"/>
              <a:t>マッチングを実現する</a:t>
            </a:r>
            <a:r>
              <a:rPr kumimoji="1" lang="en-US" altLang="ja-JP" sz="2800" dirty="0"/>
              <a:t>NoSQL</a:t>
            </a:r>
            <a:r>
              <a:rPr kumimoji="1" lang="ja-JP" altLang="en-US" sz="2800"/>
              <a:t>でのデータモデル</a:t>
            </a:r>
          </a:p>
        </p:txBody>
      </p:sp>
      <p:sp>
        <p:nvSpPr>
          <p:cNvPr id="11" name="正方形/長方形 10">
            <a:extLst>
              <a:ext uri="{FF2B5EF4-FFF2-40B4-BE49-F238E27FC236}">
                <a16:creationId xmlns:a16="http://schemas.microsoft.com/office/drawing/2014/main" id="{70EAEFB5-A245-884B-9654-65DA4B83F390}"/>
              </a:ext>
            </a:extLst>
          </p:cNvPr>
          <p:cNvSpPr/>
          <p:nvPr/>
        </p:nvSpPr>
        <p:spPr bwMode="auto">
          <a:xfrm>
            <a:off x="5709084" y="1124744"/>
            <a:ext cx="2412268" cy="43205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en-US" altLang="ja-JP" b="0" dirty="0">
                <a:latin typeface="メイリオ"/>
                <a:ea typeface="メイリオ"/>
                <a:cs typeface="メイリオ"/>
              </a:rPr>
              <a:t>ENGINEER</a:t>
            </a:r>
            <a:endParaRPr kumimoji="1" lang="ja-JP" altLang="en-US" b="0" dirty="0">
              <a:latin typeface="メイリオ"/>
              <a:ea typeface="メイリオ"/>
              <a:cs typeface="メイリオ"/>
            </a:endParaRPr>
          </a:p>
        </p:txBody>
      </p:sp>
      <p:sp>
        <p:nvSpPr>
          <p:cNvPr id="12" name="正方形/長方形 11">
            <a:extLst>
              <a:ext uri="{FF2B5EF4-FFF2-40B4-BE49-F238E27FC236}">
                <a16:creationId xmlns:a16="http://schemas.microsoft.com/office/drawing/2014/main" id="{914B3E78-3F27-7F4B-BD4E-825B84ABE9BC}"/>
              </a:ext>
            </a:extLst>
          </p:cNvPr>
          <p:cNvSpPr/>
          <p:nvPr/>
        </p:nvSpPr>
        <p:spPr bwMode="auto">
          <a:xfrm>
            <a:off x="5709084" y="1556794"/>
            <a:ext cx="2412268" cy="51845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ja-JP" altLang="en-US" sz="1050" b="0">
                <a:latin typeface="メイリオ"/>
                <a:ea typeface="メイリオ"/>
                <a:cs typeface="メイリオ"/>
              </a:rPr>
              <a:t>氏名</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ユーザ</a:t>
            </a:r>
            <a:r>
              <a:rPr kumimoji="1" lang="en-US" altLang="ja-JP" sz="1050" b="0" dirty="0">
                <a:latin typeface="メイリオ"/>
                <a:ea typeface="メイリオ"/>
                <a:cs typeface="メイリオ"/>
              </a:rPr>
              <a:t>ID (</a:t>
            </a:r>
            <a:r>
              <a:rPr kumimoji="1" lang="ja-JP" altLang="en-US" sz="1050" b="0">
                <a:latin typeface="メイリオ"/>
                <a:ea typeface="メイリオ"/>
                <a:cs typeface="メイリオ"/>
              </a:rPr>
              <a:t>管理者</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年齢</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性別</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住所</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履歴書</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開始可能日</a:t>
            </a:r>
            <a:r>
              <a:rPr kumimoji="1" lang="en-US" altLang="ja-JP" sz="1050" b="0" dirty="0">
                <a:latin typeface="メイリオ"/>
                <a:ea typeface="メイリオ"/>
                <a:cs typeface="メイリオ"/>
              </a:rPr>
              <a:t>: 2020/09/1</a:t>
            </a:r>
          </a:p>
          <a:p>
            <a:r>
              <a:rPr kumimoji="1" lang="ja-JP" altLang="en-US" sz="1050" b="0">
                <a:latin typeface="メイリオ"/>
                <a:ea typeface="メイリオ"/>
                <a:cs typeface="メイリオ"/>
              </a:rPr>
              <a:t>スキル</a:t>
            </a:r>
            <a:r>
              <a:rPr kumimoji="1" lang="en-US" altLang="ja-JP" sz="1050" b="0" dirty="0">
                <a:latin typeface="メイリオ"/>
                <a:ea typeface="メイリオ"/>
                <a:cs typeface="メイリオ"/>
              </a:rPr>
              <a:t>: [</a:t>
            </a:r>
          </a:p>
          <a:p>
            <a:r>
              <a:rPr kumimoji="1" lang="en-US" altLang="ja-JP" sz="1050" b="0" dirty="0">
                <a:latin typeface="メイリオ"/>
                <a:ea typeface="メイリオ"/>
                <a:cs typeface="メイリオ"/>
              </a:rPr>
              <a:t>  “Java”,</a:t>
            </a:r>
          </a:p>
          <a:p>
            <a:r>
              <a:rPr kumimoji="1" lang="en-US" altLang="ja-JP" sz="1050" b="0" dirty="0">
                <a:latin typeface="メイリオ"/>
                <a:ea typeface="メイリオ"/>
                <a:cs typeface="メイリオ"/>
              </a:rPr>
              <a:t>  “C</a:t>
            </a:r>
            <a:r>
              <a:rPr kumimoji="1" lang="ja-JP" altLang="en-US" sz="1050" b="0">
                <a:latin typeface="メイリオ"/>
                <a:ea typeface="メイリオ"/>
                <a:cs typeface="メイリオ"/>
              </a:rPr>
              <a:t>言語</a:t>
            </a:r>
            <a:r>
              <a:rPr kumimoji="1" lang="en-US" altLang="ja-JP" sz="1050" b="0" dirty="0">
                <a:latin typeface="メイリオ"/>
                <a:ea typeface="メイリオ"/>
                <a:cs typeface="メイリオ"/>
              </a:rPr>
              <a:t>”,</a:t>
            </a:r>
          </a:p>
          <a:p>
            <a:r>
              <a:rPr kumimoji="1" lang="en-US" altLang="ja-JP" sz="1050" b="0" dirty="0">
                <a:latin typeface="メイリオ"/>
                <a:ea typeface="メイリオ"/>
                <a:cs typeface="メイリオ"/>
              </a:rPr>
              <a:t>],</a:t>
            </a:r>
          </a:p>
          <a:p>
            <a:r>
              <a:rPr kumimoji="1" lang="ja-JP" altLang="en-US" sz="1050" b="0">
                <a:latin typeface="メイリオ"/>
                <a:ea typeface="メイリオ"/>
                <a:cs typeface="メイリオ"/>
              </a:rPr>
              <a:t>相性</a:t>
            </a:r>
            <a:r>
              <a:rPr kumimoji="1" lang="en-US" altLang="ja-JP" sz="1050" b="0" dirty="0">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0.8</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0.1</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0.5</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latin typeface="メイリオ"/>
                <a:ea typeface="メイリオ"/>
                <a:cs typeface="メイリオ"/>
              </a:rPr>
              <a:t>]</a:t>
            </a:r>
          </a:p>
        </p:txBody>
      </p:sp>
      <p:cxnSp>
        <p:nvCxnSpPr>
          <p:cNvPr id="13" name="カギ線コネクタ 12">
            <a:extLst>
              <a:ext uri="{FF2B5EF4-FFF2-40B4-BE49-F238E27FC236}">
                <a16:creationId xmlns:a16="http://schemas.microsoft.com/office/drawing/2014/main" id="{03D77A68-28E9-C044-B8D2-F6F6F490D3C3}"/>
              </a:ext>
            </a:extLst>
          </p:cNvPr>
          <p:cNvCxnSpPr>
            <a:cxnSpLocks/>
            <a:stCxn id="6" idx="3"/>
            <a:endCxn id="12" idx="1"/>
          </p:cNvCxnSpPr>
          <p:nvPr/>
        </p:nvCxnSpPr>
        <p:spPr bwMode="auto">
          <a:xfrm flipV="1">
            <a:off x="4664968" y="4149080"/>
            <a:ext cx="1044116" cy="2"/>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sp>
        <p:nvSpPr>
          <p:cNvPr id="7" name="左中かっこ 6">
            <a:extLst>
              <a:ext uri="{FF2B5EF4-FFF2-40B4-BE49-F238E27FC236}">
                <a16:creationId xmlns:a16="http://schemas.microsoft.com/office/drawing/2014/main" id="{1841A432-C60F-334A-9E2C-FD00E0CBB553}"/>
              </a:ext>
            </a:extLst>
          </p:cNvPr>
          <p:cNvSpPr/>
          <p:nvPr/>
        </p:nvSpPr>
        <p:spPr bwMode="auto">
          <a:xfrm flipH="1">
            <a:off x="7185248" y="3753036"/>
            <a:ext cx="396044" cy="2556279"/>
          </a:xfrm>
          <a:prstGeom prst="leftBrace">
            <a:avLst>
              <a:gd name="adj1" fmla="val 60807"/>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8" name="テキスト ボックス 7">
            <a:extLst>
              <a:ext uri="{FF2B5EF4-FFF2-40B4-BE49-F238E27FC236}">
                <a16:creationId xmlns:a16="http://schemas.microsoft.com/office/drawing/2014/main" id="{440B83FD-AB91-234C-845E-9B692FE73697}"/>
              </a:ext>
            </a:extLst>
          </p:cNvPr>
          <p:cNvSpPr txBox="1"/>
          <p:nvPr/>
        </p:nvSpPr>
        <p:spPr>
          <a:xfrm>
            <a:off x="7442368" y="5207722"/>
            <a:ext cx="2335168" cy="738664"/>
          </a:xfrm>
          <a:prstGeom prst="rect">
            <a:avLst/>
          </a:prstGeom>
          <a:solidFill>
            <a:schemeClr val="bg1"/>
          </a:solidFill>
        </p:spPr>
        <p:txBody>
          <a:bodyPr wrap="square" rtlCol="0">
            <a:spAutoFit/>
          </a:bodyPr>
          <a:lstStyle/>
          <a:p>
            <a:r>
              <a:rPr kumimoji="1" lang="ja-JP" altLang="en-US" b="0"/>
              <a:t>プロジェクトの要員希望分の相性値をフィールドとして</a:t>
            </a:r>
            <a:br>
              <a:rPr kumimoji="1" lang="en-US" altLang="ja-JP" b="0" dirty="0"/>
            </a:br>
            <a:r>
              <a:rPr kumimoji="1" lang="ja-JP" altLang="en-US" b="0"/>
              <a:t>追加します。</a:t>
            </a:r>
          </a:p>
        </p:txBody>
      </p:sp>
      <p:sp>
        <p:nvSpPr>
          <p:cNvPr id="15" name="左中かっこ 14">
            <a:extLst>
              <a:ext uri="{FF2B5EF4-FFF2-40B4-BE49-F238E27FC236}">
                <a16:creationId xmlns:a16="http://schemas.microsoft.com/office/drawing/2014/main" id="{CEC75DC0-AE44-5449-997F-22C26754B2CC}"/>
              </a:ext>
            </a:extLst>
          </p:cNvPr>
          <p:cNvSpPr/>
          <p:nvPr/>
        </p:nvSpPr>
        <p:spPr bwMode="auto">
          <a:xfrm>
            <a:off x="1774032" y="2312877"/>
            <a:ext cx="396044" cy="4150326"/>
          </a:xfrm>
          <a:prstGeom prst="leftBrace">
            <a:avLst>
              <a:gd name="adj1" fmla="val 60807"/>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16" name="テキスト ボックス 15">
            <a:extLst>
              <a:ext uri="{FF2B5EF4-FFF2-40B4-BE49-F238E27FC236}">
                <a16:creationId xmlns:a16="http://schemas.microsoft.com/office/drawing/2014/main" id="{6AF41339-D77E-EA47-9E51-517AC7DEC9B9}"/>
              </a:ext>
            </a:extLst>
          </p:cNvPr>
          <p:cNvSpPr txBox="1"/>
          <p:nvPr/>
        </p:nvSpPr>
        <p:spPr>
          <a:xfrm>
            <a:off x="320620" y="3662444"/>
            <a:ext cx="1824068" cy="738664"/>
          </a:xfrm>
          <a:prstGeom prst="rect">
            <a:avLst/>
          </a:prstGeom>
          <a:noFill/>
        </p:spPr>
        <p:txBody>
          <a:bodyPr wrap="square" rtlCol="0">
            <a:spAutoFit/>
          </a:bodyPr>
          <a:lstStyle/>
          <a:p>
            <a:r>
              <a:rPr kumimoji="1" lang="ja-JP" altLang="en-US" b="0"/>
              <a:t>このプロジェクトでは</a:t>
            </a:r>
            <a:endParaRPr kumimoji="1" lang="en-US" altLang="ja-JP" b="0" dirty="0"/>
          </a:p>
          <a:p>
            <a:r>
              <a:rPr kumimoji="1" lang="en-US" altLang="ja-JP" b="0" dirty="0"/>
              <a:t>3</a:t>
            </a:r>
            <a:r>
              <a:rPr kumimoji="1" lang="ja-JP" altLang="en-US" b="0"/>
              <a:t>つの要員希望が</a:t>
            </a:r>
            <a:endParaRPr kumimoji="1" lang="en-US" altLang="ja-JP" b="0" dirty="0"/>
          </a:p>
          <a:p>
            <a:r>
              <a:rPr kumimoji="1" lang="ja-JP" altLang="en-US" b="0"/>
              <a:t>登録されています</a:t>
            </a:r>
          </a:p>
        </p:txBody>
      </p:sp>
      <p:sp>
        <p:nvSpPr>
          <p:cNvPr id="17" name="テキスト ボックス 16">
            <a:extLst>
              <a:ext uri="{FF2B5EF4-FFF2-40B4-BE49-F238E27FC236}">
                <a16:creationId xmlns:a16="http://schemas.microsoft.com/office/drawing/2014/main" id="{56625FD3-57C7-9047-AF70-AABE165B4EDE}"/>
              </a:ext>
            </a:extLst>
          </p:cNvPr>
          <p:cNvSpPr txBox="1"/>
          <p:nvPr/>
        </p:nvSpPr>
        <p:spPr>
          <a:xfrm>
            <a:off x="128464" y="512676"/>
            <a:ext cx="9668932" cy="523220"/>
          </a:xfrm>
          <a:prstGeom prst="rect">
            <a:avLst/>
          </a:prstGeom>
          <a:noFill/>
        </p:spPr>
        <p:txBody>
          <a:bodyPr wrap="square" rtlCol="0">
            <a:spAutoFit/>
          </a:bodyPr>
          <a:lstStyle/>
          <a:p>
            <a:r>
              <a:rPr kumimoji="1" lang="en-US" altLang="ja-JP" b="0" dirty="0"/>
              <a:t>NoSQL</a:t>
            </a:r>
            <a:r>
              <a:rPr kumimoji="1" lang="ja-JP" altLang="en-US" b="0"/>
              <a:t>でマッチングを実現するには案件（</a:t>
            </a:r>
            <a:r>
              <a:rPr kumimoji="1" lang="en-US" altLang="ja-JP" b="0" dirty="0"/>
              <a:t>PROJECT</a:t>
            </a:r>
            <a:r>
              <a:rPr kumimoji="1" lang="ja-JP" altLang="en-US" b="0"/>
              <a:t>）と要員（</a:t>
            </a:r>
            <a:r>
              <a:rPr kumimoji="1" lang="en-US" altLang="ja-JP" b="0" dirty="0"/>
              <a:t>ENGINEER</a:t>
            </a:r>
            <a:r>
              <a:rPr kumimoji="1" lang="ja-JP" altLang="en-US" b="0"/>
              <a:t>）に対応する数の相性値をフィールドとしてセット</a:t>
            </a:r>
            <a:br>
              <a:rPr kumimoji="1" lang="en-US" altLang="ja-JP" b="0" dirty="0"/>
            </a:br>
            <a:r>
              <a:rPr kumimoji="1" lang="ja-JP" altLang="en-US" b="0"/>
              <a:t>する必要があります。しかし要員数は多い（例えば</a:t>
            </a:r>
            <a:r>
              <a:rPr kumimoji="1" lang="en-US" altLang="ja-JP" b="0" dirty="0"/>
              <a:t>100</a:t>
            </a:r>
            <a:r>
              <a:rPr kumimoji="1" lang="ja-JP" altLang="en-US" b="0"/>
              <a:t>名）ので要員希望すべてに</a:t>
            </a:r>
            <a:r>
              <a:rPr kumimoji="1" lang="en-US" altLang="ja-JP" b="0" dirty="0"/>
              <a:t>100</a:t>
            </a:r>
            <a:r>
              <a:rPr kumimoji="1" lang="ja-JP" altLang="en-US" b="0"/>
              <a:t>名分の相性値をセットするのは困難。</a:t>
            </a:r>
          </a:p>
        </p:txBody>
      </p:sp>
    </p:spTree>
    <p:extLst>
      <p:ext uri="{BB962C8B-B14F-4D97-AF65-F5344CB8AC3E}">
        <p14:creationId xmlns:p14="http://schemas.microsoft.com/office/powerpoint/2010/main" val="271292853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820980" cy="523220"/>
          </a:xfrm>
          <a:prstGeom prst="rect">
            <a:avLst/>
          </a:prstGeom>
          <a:noFill/>
        </p:spPr>
        <p:txBody>
          <a:bodyPr wrap="square" rtlCol="0">
            <a:spAutoFit/>
          </a:bodyPr>
          <a:lstStyle/>
          <a:p>
            <a:r>
              <a:rPr kumimoji="1" lang="ja-JP" altLang="en-US" sz="2800"/>
              <a:t>マッチングを実現する検索プログラム</a:t>
            </a:r>
            <a:r>
              <a:rPr kumimoji="1" lang="en-US" altLang="ja-JP" sz="2800" dirty="0"/>
              <a:t> </a:t>
            </a:r>
            <a:r>
              <a:rPr kumimoji="1" lang="en-US" altLang="ja-JP" sz="2000" b="0" dirty="0"/>
              <a:t>※ Firestore</a:t>
            </a:r>
            <a:r>
              <a:rPr kumimoji="1" lang="ja-JP" altLang="en-US" sz="2000" b="0"/>
              <a:t>での例</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3631763"/>
          </a:xfrm>
          <a:prstGeom prst="rect">
            <a:avLst/>
          </a:prstGeom>
          <a:noFill/>
        </p:spPr>
        <p:txBody>
          <a:bodyPr wrap="square" rtlCol="0">
            <a:spAutoFit/>
          </a:bodyPr>
          <a:lstStyle/>
          <a:p>
            <a:r>
              <a:rPr kumimoji="1" lang="en-US" altLang="ja-JP" sz="1800" b="0" dirty="0"/>
              <a:t>① </a:t>
            </a:r>
            <a:r>
              <a:rPr kumimoji="1" lang="ja-JP" altLang="en-US" sz="1800" b="0"/>
              <a:t>要員希望にあった要員名を相性値の降順で検索する</a:t>
            </a:r>
            <a:r>
              <a:rPr kumimoji="1" lang="en-US" altLang="ja-JP" sz="1800" b="0" dirty="0"/>
              <a:t>Dart</a:t>
            </a:r>
            <a:r>
              <a:rPr kumimoji="1" lang="ja-JP" altLang="en-US" sz="1800" b="0"/>
              <a:t>プログラム</a:t>
            </a:r>
            <a:endParaRPr kumimoji="1" lang="en-US" altLang="ja-JP" sz="1800" b="0" dirty="0"/>
          </a:p>
          <a:p>
            <a:pPr lvl="1"/>
            <a:endParaRPr kumimoji="1" lang="en-US" altLang="ja-JP" sz="1800" b="0" dirty="0"/>
          </a:p>
          <a:p>
            <a:pPr lvl="1"/>
            <a:r>
              <a:rPr kumimoji="1" lang="en-US" altLang="ja-JP" sz="1600" b="0" dirty="0"/>
              <a:t>// "engineer"</a:t>
            </a:r>
            <a:r>
              <a:rPr kumimoji="1" lang="ja-JP" altLang="en-US" sz="1600" b="0"/>
              <a:t>コレクションのクエリを取得</a:t>
            </a:r>
          </a:p>
          <a:p>
            <a:pPr lvl="1"/>
            <a:r>
              <a:rPr kumimoji="1" lang="en-US" altLang="ja-JP" sz="1600" b="0" dirty="0"/>
              <a:t>Query engineerColRef = </a:t>
            </a:r>
            <a:r>
              <a:rPr kumimoji="1" lang="en-US" altLang="ja-JP" sz="1600" b="0" dirty="0" err="1"/>
              <a:t>FirebaseFirestore.instance.collectionGroup</a:t>
            </a:r>
            <a:r>
              <a:rPr kumimoji="1" lang="en-US" altLang="ja-JP" sz="1600" b="0" dirty="0"/>
              <a:t>("engineer");</a:t>
            </a:r>
          </a:p>
          <a:p>
            <a:pPr lvl="1"/>
            <a:endParaRPr kumimoji="1" lang="en-US" altLang="ja-JP" sz="1600" b="0" dirty="0"/>
          </a:p>
          <a:p>
            <a:pPr lvl="1"/>
            <a:r>
              <a:rPr kumimoji="1" lang="en-US" altLang="ja-JP" sz="1600" b="0" dirty="0"/>
              <a:t>// "project"</a:t>
            </a:r>
            <a:r>
              <a:rPr kumimoji="1" lang="ja-JP" altLang="en-US" sz="1600" b="0"/>
              <a:t>ドキュメントの</a:t>
            </a:r>
            <a:r>
              <a:rPr kumimoji="1" lang="en-US" altLang="ja-JP" sz="1600" b="0" dirty="0"/>
              <a:t>ID(projectId)</a:t>
            </a:r>
            <a:r>
              <a:rPr kumimoji="1" lang="ja-JP" altLang="en-US" sz="1600" b="0"/>
              <a:t>と</a:t>
            </a:r>
            <a:r>
              <a:rPr kumimoji="1" lang="en-US" altLang="ja-JP" sz="1600" b="0" dirty="0"/>
              <a:t>"request"</a:t>
            </a:r>
            <a:r>
              <a:rPr kumimoji="1" lang="ja-JP" altLang="en-US" sz="1600" b="0"/>
              <a:t>配列の</a:t>
            </a:r>
            <a:r>
              <a:rPr kumimoji="1" lang="en-US" altLang="ja-JP" sz="1600" b="0" dirty="0"/>
              <a:t>ID(requestId)</a:t>
            </a:r>
            <a:r>
              <a:rPr kumimoji="1" lang="ja-JP" altLang="en-US" sz="1600" b="0"/>
              <a:t>を条件に</a:t>
            </a:r>
          </a:p>
          <a:p>
            <a:pPr lvl="1"/>
            <a:r>
              <a:rPr kumimoji="1" lang="en-US" altLang="ja-JP" sz="1600" b="0" dirty="0"/>
              <a:t>// </a:t>
            </a:r>
            <a:r>
              <a:rPr kumimoji="1" lang="ja-JP" altLang="en-US" sz="1600" b="0"/>
              <a:t>要員</a:t>
            </a:r>
            <a:r>
              <a:rPr kumimoji="1" lang="en-US" altLang="ja-JP" sz="1600" b="0" dirty="0"/>
              <a:t>(engineer)</a:t>
            </a:r>
            <a:r>
              <a:rPr kumimoji="1" lang="ja-JP" altLang="en-US" sz="1600" b="0"/>
              <a:t>のリストを相性</a:t>
            </a:r>
            <a:r>
              <a:rPr kumimoji="1" lang="en-US" altLang="ja-JP" sz="1600" b="0" dirty="0"/>
              <a:t>(</a:t>
            </a:r>
            <a:r>
              <a:rPr kumimoji="1" lang="en-US" altLang="ja-JP" sz="1600" b="0" dirty="0" err="1"/>
              <a:t>compat</a:t>
            </a:r>
            <a:r>
              <a:rPr kumimoji="1" lang="en-US" altLang="ja-JP" sz="1600" b="0" dirty="0"/>
              <a:t>)</a:t>
            </a:r>
            <a:r>
              <a:rPr kumimoji="1" lang="ja-JP" altLang="en-US" sz="1600" b="0"/>
              <a:t>の降順に並べます。</a:t>
            </a:r>
          </a:p>
          <a:p>
            <a:pPr lvl="1"/>
            <a:r>
              <a:rPr kumimoji="1" lang="en-US" altLang="ja-JP" sz="1600" b="0" dirty="0" err="1"/>
              <a:t>engineerColRef.where</a:t>
            </a:r>
            <a:r>
              <a:rPr kumimoji="1" lang="en-US" altLang="ja-JP" sz="1600" b="0" dirty="0"/>
              <a:t>("project_id",</a:t>
            </a:r>
            <a:r>
              <a:rPr kumimoji="1" lang="en-US" altLang="ja-JP" sz="1600" b="0" dirty="0" err="1"/>
              <a:t>isEqualTo:projectId</a:t>
            </a:r>
            <a:r>
              <a:rPr kumimoji="1" lang="en-US" altLang="ja-JP" sz="1600" b="0" dirty="0"/>
              <a:t>)</a:t>
            </a:r>
          </a:p>
          <a:p>
            <a:pPr lvl="1"/>
            <a:r>
              <a:rPr kumimoji="1" lang="en-US" altLang="ja-JP" sz="1600" b="0" dirty="0"/>
              <a:t>	.where("request_id",</a:t>
            </a:r>
            <a:r>
              <a:rPr kumimoji="1" lang="en-US" altLang="ja-JP" sz="1600" b="0" dirty="0" err="1"/>
              <a:t>isEqualTo:requestId</a:t>
            </a:r>
            <a:r>
              <a:rPr kumimoji="1" lang="en-US" altLang="ja-JP" sz="1600" b="0" dirty="0"/>
              <a:t>)</a:t>
            </a:r>
          </a:p>
          <a:p>
            <a:pPr lvl="1"/>
            <a:r>
              <a:rPr kumimoji="1" lang="en-US" altLang="ja-JP" sz="1600" b="0" dirty="0"/>
              <a:t>	.</a:t>
            </a:r>
            <a:r>
              <a:rPr kumimoji="1" lang="en-US" altLang="ja-JP" sz="1600" b="0" dirty="0" err="1"/>
              <a:t>orderBy</a:t>
            </a:r>
            <a:r>
              <a:rPr kumimoji="1" lang="en-US" altLang="ja-JP" sz="1600" b="0" dirty="0"/>
              <a:t>("</a:t>
            </a:r>
            <a:r>
              <a:rPr kumimoji="1" lang="en-US" altLang="ja-JP" sz="1600" b="0" dirty="0" err="1"/>
              <a:t>compat</a:t>
            </a:r>
            <a:r>
              <a:rPr kumimoji="1" lang="en-US" altLang="ja-JP" sz="1600" b="0" dirty="0"/>
              <a:t>","desc");</a:t>
            </a:r>
          </a:p>
          <a:p>
            <a:pPr lvl="1"/>
            <a:endParaRPr kumimoji="1" lang="en-US" altLang="ja-JP" sz="1600" b="0" dirty="0"/>
          </a:p>
          <a:p>
            <a:r>
              <a:rPr kumimoji="1" lang="en-US" altLang="ja-JP" sz="1800" b="0" dirty="0"/>
              <a:t>② </a:t>
            </a:r>
            <a:r>
              <a:rPr kumimoji="1" lang="ja-JP" altLang="en-US" sz="1800" b="0"/>
              <a:t>要員希望にあった案件名と要員希望</a:t>
            </a:r>
            <a:r>
              <a:rPr kumimoji="1" lang="en-US" altLang="ja-JP" sz="1800" b="0" dirty="0"/>
              <a:t>ID</a:t>
            </a:r>
            <a:r>
              <a:rPr kumimoji="1" lang="ja-JP" altLang="en-US" sz="1800" b="0"/>
              <a:t>を相性値の降順で検索する</a:t>
            </a:r>
            <a:r>
              <a:rPr kumimoji="1" lang="en-US" altLang="ja-JP" sz="1800" b="0" dirty="0"/>
              <a:t>Dart</a:t>
            </a:r>
            <a:r>
              <a:rPr kumimoji="1" lang="ja-JP" altLang="en-US" sz="1800" b="0"/>
              <a:t>プログラム</a:t>
            </a:r>
            <a:endParaRPr kumimoji="1" lang="en-US" altLang="ja-JP" sz="1800" b="0" dirty="0"/>
          </a:p>
          <a:p>
            <a:pPr lvl="1"/>
            <a:endParaRPr kumimoji="1" lang="en-US" altLang="ja-JP" sz="1600" b="0" dirty="0"/>
          </a:p>
          <a:p>
            <a:pPr lvl="1"/>
            <a:r>
              <a:rPr kumimoji="1" lang="ja-JP" altLang="en-US" sz="1600" b="0"/>
              <a:t>案件（</a:t>
            </a:r>
            <a:r>
              <a:rPr kumimoji="1" lang="en-US" altLang="ja-JP" sz="1600" b="0" dirty="0"/>
              <a:t>PROJECT</a:t>
            </a:r>
            <a:r>
              <a:rPr kumimoji="1" lang="ja-JP" altLang="en-US" sz="1600" b="0"/>
              <a:t>）に相性値フィールドを設けていないので未対応</a:t>
            </a:r>
            <a:endParaRPr kumimoji="1" lang="en-US" altLang="ja-JP" sz="1600" b="0" dirty="0"/>
          </a:p>
        </p:txBody>
      </p:sp>
    </p:spTree>
    <p:extLst>
      <p:ext uri="{BB962C8B-B14F-4D97-AF65-F5344CB8AC3E}">
        <p14:creationId xmlns:p14="http://schemas.microsoft.com/office/powerpoint/2010/main" val="207134185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72280" y="44624"/>
            <a:ext cx="9237204" cy="523220"/>
          </a:xfrm>
          <a:prstGeom prst="rect">
            <a:avLst/>
          </a:prstGeom>
          <a:noFill/>
        </p:spPr>
        <p:txBody>
          <a:bodyPr wrap="square" rtlCol="0">
            <a:spAutoFit/>
          </a:bodyPr>
          <a:lstStyle/>
          <a:p>
            <a:r>
              <a:rPr kumimoji="1" lang="ja-JP" altLang="en-US" sz="2800"/>
              <a:t>インフラ機能と実装方法</a:t>
            </a:r>
          </a:p>
        </p:txBody>
      </p:sp>
      <p:graphicFrame>
        <p:nvGraphicFramePr>
          <p:cNvPr id="10" name="表 9">
            <a:extLst>
              <a:ext uri="{FF2B5EF4-FFF2-40B4-BE49-F238E27FC236}">
                <a16:creationId xmlns:a16="http://schemas.microsoft.com/office/drawing/2014/main" id="{11200AE2-2938-4C48-B9D2-947C0134B6D9}"/>
              </a:ext>
            </a:extLst>
          </p:cNvPr>
          <p:cNvGraphicFramePr>
            <a:graphicFrameLocks noGrp="1"/>
          </p:cNvGraphicFramePr>
          <p:nvPr>
            <p:extLst>
              <p:ext uri="{D42A27DB-BD31-4B8C-83A1-F6EECF244321}">
                <p14:modId xmlns:p14="http://schemas.microsoft.com/office/powerpoint/2010/main" val="909631863"/>
              </p:ext>
            </p:extLst>
          </p:nvPr>
        </p:nvGraphicFramePr>
        <p:xfrm>
          <a:off x="64232" y="2109321"/>
          <a:ext cx="9777536" cy="4344015"/>
        </p:xfrm>
        <a:graphic>
          <a:graphicData uri="http://schemas.openxmlformats.org/drawingml/2006/table">
            <a:tbl>
              <a:tblPr firstRow="1" bandRow="1">
                <a:tableStyleId>{5C22544A-7EE6-4342-B048-85BDC9FD1C3A}</a:tableStyleId>
              </a:tblPr>
              <a:tblGrid>
                <a:gridCol w="1064568">
                  <a:extLst>
                    <a:ext uri="{9D8B030D-6E8A-4147-A177-3AD203B41FA5}">
                      <a16:colId xmlns:a16="http://schemas.microsoft.com/office/drawing/2014/main" val="1775382760"/>
                    </a:ext>
                  </a:extLst>
                </a:gridCol>
                <a:gridCol w="2124236">
                  <a:extLst>
                    <a:ext uri="{9D8B030D-6E8A-4147-A177-3AD203B41FA5}">
                      <a16:colId xmlns:a16="http://schemas.microsoft.com/office/drawing/2014/main" val="3168741833"/>
                    </a:ext>
                  </a:extLst>
                </a:gridCol>
                <a:gridCol w="2377434">
                  <a:extLst>
                    <a:ext uri="{9D8B030D-6E8A-4147-A177-3AD203B41FA5}">
                      <a16:colId xmlns:a16="http://schemas.microsoft.com/office/drawing/2014/main" val="2345402768"/>
                    </a:ext>
                  </a:extLst>
                </a:gridCol>
                <a:gridCol w="2233819">
                  <a:extLst>
                    <a:ext uri="{9D8B030D-6E8A-4147-A177-3AD203B41FA5}">
                      <a16:colId xmlns:a16="http://schemas.microsoft.com/office/drawing/2014/main" val="2093912373"/>
                    </a:ext>
                  </a:extLst>
                </a:gridCol>
                <a:gridCol w="1977479">
                  <a:extLst>
                    <a:ext uri="{9D8B030D-6E8A-4147-A177-3AD203B41FA5}">
                      <a16:colId xmlns:a16="http://schemas.microsoft.com/office/drawing/2014/main" val="4278683958"/>
                    </a:ext>
                  </a:extLst>
                </a:gridCol>
              </a:tblGrid>
              <a:tr h="360040">
                <a:tc rowSpan="2">
                  <a:txBody>
                    <a:bodyPr/>
                    <a:lstStyle/>
                    <a:p>
                      <a:pPr algn="ctr"/>
                      <a:r>
                        <a:rPr kumimoji="1" lang="ja-JP" altLang="en-US" sz="1600" b="1">
                          <a:solidFill>
                            <a:schemeClr val="tx1"/>
                          </a:solidFill>
                        </a:rPr>
                        <a:t>機能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3">
                  <a:txBody>
                    <a:bodyPr/>
                    <a:lstStyle/>
                    <a:p>
                      <a:pPr algn="ctr"/>
                      <a:r>
                        <a:rPr kumimoji="1" lang="ja-JP" altLang="en-US" sz="1600" b="1">
                          <a:solidFill>
                            <a:schemeClr val="tx1"/>
                          </a:solidFill>
                        </a:rPr>
                        <a:t>クラウド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algn="ct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algn="ct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rowSpan="2">
                  <a:txBody>
                    <a:bodyPr/>
                    <a:lstStyle/>
                    <a:p>
                      <a:pPr algn="ctr"/>
                      <a:r>
                        <a:rPr kumimoji="1" lang="ja-JP" altLang="en-US" sz="1600" b="1">
                          <a:solidFill>
                            <a:schemeClr val="tx1"/>
                          </a:solidFill>
                        </a:rPr>
                        <a:t>オンプレミス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88861567"/>
                  </a:ext>
                </a:extLst>
              </a:tr>
              <a:tr h="360040">
                <a:tc vMerge="1">
                  <a:txBody>
                    <a:bodyPr/>
                    <a:lstStyle/>
                    <a:p>
                      <a:pPr algn="ctr"/>
                      <a:endParaRPr kumimoji="1" lang="ja-JP" altLang="en-US" sz="16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en-US" altLang="ja-JP" sz="1600" b="1" dirty="0">
                          <a:solidFill>
                            <a:schemeClr val="tx1"/>
                          </a:solidFill>
                        </a:rPr>
                        <a:t>Firebase</a:t>
                      </a:r>
                      <a:endParaRPr kumimoji="1" lang="ja-JP" altLang="en-US" sz="16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en-US" altLang="ja-JP" sz="1600" b="1" dirty="0">
                          <a:solidFill>
                            <a:schemeClr val="tx1"/>
                          </a:solidFill>
                        </a:rPr>
                        <a:t>GCP</a:t>
                      </a:r>
                      <a:endParaRPr kumimoji="1" lang="ja-JP" altLang="en-US" sz="16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en-US" altLang="ja-JP" sz="1600" b="1" dirty="0">
                          <a:solidFill>
                            <a:schemeClr val="tx1"/>
                          </a:solidFill>
                        </a:rPr>
                        <a:t>AWS</a:t>
                      </a:r>
                      <a:endParaRPr kumimoji="1" lang="ja-JP" altLang="en-US" sz="16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vMerge="1">
                  <a:txBody>
                    <a:bodyPr/>
                    <a:lstStyle/>
                    <a:p>
                      <a:pPr algn="ctr"/>
                      <a:endParaRPr kumimoji="1" lang="ja-JP" altLang="en-US" sz="1600" b="1">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26585013"/>
                  </a:ext>
                </a:extLst>
              </a:tr>
              <a:tr h="451745">
                <a:tc>
                  <a:txBody>
                    <a:bodyPr/>
                    <a:lstStyle/>
                    <a:p>
                      <a:r>
                        <a:rPr kumimoji="1" lang="ja-JP" altLang="en-US" sz="1400">
                          <a:solidFill>
                            <a:schemeClr val="tx1"/>
                          </a:solidFill>
                        </a:rPr>
                        <a:t>データ</a:t>
                      </a:r>
                      <a:endParaRPr kumimoji="1" lang="en-US" altLang="ja-JP" sz="1400" dirty="0">
                        <a:solidFill>
                          <a:schemeClr val="tx1"/>
                        </a:solidFill>
                      </a:endParaRPr>
                    </a:p>
                    <a:p>
                      <a:r>
                        <a:rPr kumimoji="1" lang="ja-JP" altLang="en-US" sz="1400">
                          <a:solidFill>
                            <a:schemeClr val="tx1"/>
                          </a:solidFill>
                        </a:rPr>
                        <a:t>センター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クラウドが提供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クラウドが提供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クラウドが提供</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b="0">
                          <a:solidFill>
                            <a:schemeClr val="tx1"/>
                          </a:solidFill>
                        </a:rPr>
                        <a:t>自前で準備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02964939"/>
                  </a:ext>
                </a:extLst>
              </a:tr>
              <a:tr h="562811">
                <a:tc>
                  <a:txBody>
                    <a:bodyPr/>
                    <a:lstStyle/>
                    <a:p>
                      <a:r>
                        <a:rPr kumimoji="1" lang="ja-JP" altLang="en-US" sz="1600">
                          <a:solidFill>
                            <a:schemeClr val="tx1"/>
                          </a:solidFill>
                        </a:rPr>
                        <a:t>業務</a:t>
                      </a:r>
                      <a:r>
                        <a:rPr kumimoji="1" lang="en-US" altLang="ja-JP" sz="1600" dirty="0">
                          <a:solidFill>
                            <a:schemeClr val="tx1"/>
                          </a:solidFill>
                        </a:rPr>
                        <a:t>DB</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firestore</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Cloud SQL</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Amazon RDS</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accent4"/>
                          </a:solidFill>
                        </a:rPr>
                        <a:t>MySQL</a:t>
                      </a:r>
                      <a:r>
                        <a:rPr kumimoji="1" lang="ja-JP" altLang="en-US" sz="1600" b="0">
                          <a:solidFill>
                            <a:schemeClr val="accent4"/>
                          </a:solidFill>
                        </a:rPr>
                        <a:t>などを自前で用意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5356585"/>
                  </a:ext>
                </a:extLst>
              </a:tr>
              <a:tr h="595759">
                <a:tc>
                  <a:txBody>
                    <a:bodyPr/>
                    <a:lstStyle/>
                    <a:p>
                      <a:r>
                        <a:rPr kumimoji="1" lang="ja-JP" altLang="en-US" sz="1600">
                          <a:solidFill>
                            <a:schemeClr val="tx1"/>
                          </a:solidFill>
                        </a:rPr>
                        <a:t>リアルタイム</a:t>
                      </a:r>
                      <a:r>
                        <a:rPr kumimoji="1" lang="en-US" altLang="ja-JP" sz="1600" dirty="0">
                          <a:solidFill>
                            <a:schemeClr val="tx1"/>
                          </a:solidFill>
                        </a:rPr>
                        <a:t>DB</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firestore</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firestore</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Amazon DocumentDB</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accent4"/>
                          </a:solidFill>
                        </a:rPr>
                        <a:t>MongoDB</a:t>
                      </a:r>
                      <a:r>
                        <a:rPr kumimoji="1" lang="ja-JP" altLang="en-US" sz="1600">
                          <a:solidFill>
                            <a:schemeClr val="accent4"/>
                          </a:solidFill>
                        </a:rPr>
                        <a:t>などを自前で用意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4570469"/>
                  </a:ext>
                </a:extLst>
              </a:tr>
              <a:tr h="864096">
                <a:tc>
                  <a:txBody>
                    <a:bodyPr/>
                    <a:lstStyle/>
                    <a:p>
                      <a:r>
                        <a:rPr kumimoji="1" lang="ja-JP" altLang="en-US" sz="1600">
                          <a:solidFill>
                            <a:schemeClr val="tx1"/>
                          </a:solidFill>
                        </a:rPr>
                        <a:t>ｸﾗｲｱﾝﾄと</a:t>
                      </a:r>
                      <a:r>
                        <a:rPr kumimoji="1" lang="en-US" altLang="ja-JP" sz="1600" dirty="0">
                          <a:solidFill>
                            <a:schemeClr val="tx1"/>
                          </a:solidFill>
                        </a:rPr>
                        <a:t>DB</a:t>
                      </a:r>
                      <a:r>
                        <a:rPr kumimoji="1" lang="ja-JP" altLang="en-US" sz="1600">
                          <a:solidFill>
                            <a:schemeClr val="tx1"/>
                          </a:solidFill>
                        </a:rPr>
                        <a:t>接続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サーバ側もクライアント側も</a:t>
                      </a:r>
                      <a:r>
                        <a:rPr kumimoji="1" lang="en-US" altLang="ja-JP" sz="1600" dirty="0">
                          <a:solidFill>
                            <a:schemeClr val="tx1"/>
                          </a:solidFill>
                        </a:rPr>
                        <a:t>firestore</a:t>
                      </a:r>
                      <a:r>
                        <a:rPr kumimoji="1" lang="ja-JP" altLang="en-US" sz="1600">
                          <a:solidFill>
                            <a:schemeClr val="tx1"/>
                          </a:solidFill>
                        </a:rPr>
                        <a:t>が提供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accent4"/>
                          </a:solidFill>
                        </a:rPr>
                        <a:t>業務</a:t>
                      </a:r>
                      <a:r>
                        <a:rPr kumimoji="1" lang="en-US" altLang="ja-JP" sz="1600" dirty="0">
                          <a:solidFill>
                            <a:schemeClr val="accent4"/>
                          </a:solidFill>
                        </a:rPr>
                        <a:t>DB</a:t>
                      </a:r>
                      <a:r>
                        <a:rPr kumimoji="1" lang="ja-JP" altLang="en-US" sz="1600">
                          <a:solidFill>
                            <a:schemeClr val="accent4"/>
                          </a:solidFill>
                        </a:rPr>
                        <a:t>とは</a:t>
                      </a:r>
                      <a:r>
                        <a:rPr kumimoji="1" lang="en-US" altLang="ja-JP" sz="1600" dirty="0">
                          <a:solidFill>
                            <a:schemeClr val="accent4"/>
                          </a:solidFill>
                        </a:rPr>
                        <a:t>API</a:t>
                      </a:r>
                      <a:r>
                        <a:rPr kumimoji="1" lang="ja-JP" altLang="en-US" sz="1600">
                          <a:solidFill>
                            <a:schemeClr val="accent4"/>
                          </a:solidFill>
                        </a:rPr>
                        <a:t>実装</a:t>
                      </a:r>
                      <a:endParaRPr kumimoji="1" lang="en-US" altLang="ja-JP" sz="1600" dirty="0">
                        <a:solidFill>
                          <a:schemeClr val="accent4"/>
                        </a:solidFill>
                      </a:endParaRPr>
                    </a:p>
                    <a:p>
                      <a:r>
                        <a:rPr kumimoji="1" lang="ja-JP" altLang="en-US" sz="1600">
                          <a:solidFill>
                            <a:schemeClr val="tx1"/>
                          </a:solidFill>
                        </a:rPr>
                        <a:t>リアルタイム</a:t>
                      </a:r>
                      <a:r>
                        <a:rPr kumimoji="1" lang="en-US" altLang="ja-JP" sz="1600" dirty="0">
                          <a:solidFill>
                            <a:schemeClr val="tx1"/>
                          </a:solidFill>
                        </a:rPr>
                        <a:t>DB</a:t>
                      </a:r>
                      <a:r>
                        <a:rPr kumimoji="1" lang="ja-JP" altLang="en-US" sz="1600">
                          <a:solidFill>
                            <a:schemeClr val="tx1"/>
                          </a:solidFill>
                        </a:rPr>
                        <a:t>用は</a:t>
                      </a:r>
                      <a:r>
                        <a:rPr kumimoji="1" lang="en-US" altLang="ja-JP" sz="1600" dirty="0">
                          <a:solidFill>
                            <a:schemeClr val="tx1"/>
                          </a:solidFill>
                        </a:rPr>
                        <a:t>firestore</a:t>
                      </a:r>
                      <a:r>
                        <a:rPr kumimoji="1" lang="ja-JP" altLang="en-US" sz="1600">
                          <a:solidFill>
                            <a:schemeClr val="tx1"/>
                          </a:solidFill>
                        </a:rPr>
                        <a:t>が提供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solidFill>
                            <a:schemeClr val="accent4"/>
                          </a:solidFill>
                        </a:rPr>
                        <a:t>業務</a:t>
                      </a:r>
                      <a:r>
                        <a:rPr kumimoji="1" lang="en-US" altLang="ja-JP" sz="1600" dirty="0">
                          <a:solidFill>
                            <a:schemeClr val="accent4"/>
                          </a:solidFill>
                        </a:rPr>
                        <a:t>DB</a:t>
                      </a:r>
                      <a:r>
                        <a:rPr kumimoji="1" lang="ja-JP" altLang="en-US" sz="1600">
                          <a:solidFill>
                            <a:schemeClr val="accent4"/>
                          </a:solidFill>
                        </a:rPr>
                        <a:t>とは</a:t>
                      </a:r>
                      <a:r>
                        <a:rPr kumimoji="1" lang="en-US" altLang="ja-JP" sz="1600" dirty="0">
                          <a:solidFill>
                            <a:schemeClr val="accent4"/>
                          </a:solidFill>
                        </a:rPr>
                        <a:t>API</a:t>
                      </a:r>
                      <a:r>
                        <a:rPr kumimoji="1" lang="ja-JP" altLang="en-US" sz="1600">
                          <a:solidFill>
                            <a:schemeClr val="accent4"/>
                          </a:solidFill>
                        </a:rPr>
                        <a:t>実装</a:t>
                      </a:r>
                      <a:endParaRPr kumimoji="1" lang="en-US" altLang="ja-JP" sz="1600" dirty="0">
                        <a:solidFill>
                          <a:schemeClr val="accent4"/>
                        </a:solidFill>
                      </a:endParaRPr>
                    </a:p>
                    <a:p>
                      <a:r>
                        <a:rPr kumimoji="1" lang="ja-JP" altLang="en-US" sz="1600">
                          <a:solidFill>
                            <a:schemeClr val="accent4"/>
                          </a:solidFill>
                        </a:rPr>
                        <a:t>リアルタイム</a:t>
                      </a:r>
                      <a:r>
                        <a:rPr kumimoji="1" lang="en-US" altLang="ja-JP" sz="1600" dirty="0">
                          <a:solidFill>
                            <a:schemeClr val="accent4"/>
                          </a:solidFill>
                        </a:rPr>
                        <a:t>DB</a:t>
                      </a:r>
                      <a:r>
                        <a:rPr kumimoji="1" lang="ja-JP" altLang="en-US" sz="1600">
                          <a:solidFill>
                            <a:schemeClr val="accent4"/>
                          </a:solidFill>
                        </a:rPr>
                        <a:t>用は</a:t>
                      </a:r>
                      <a:br>
                        <a:rPr kumimoji="1" lang="en-US" altLang="ja-JP" sz="1600" dirty="0">
                          <a:solidFill>
                            <a:schemeClr val="accent4"/>
                          </a:solidFill>
                        </a:rPr>
                      </a:br>
                      <a:r>
                        <a:rPr kumimoji="1" lang="en-US" altLang="ja-JP" sz="1600" dirty="0">
                          <a:solidFill>
                            <a:schemeClr val="accent4"/>
                          </a:solidFill>
                        </a:rPr>
                        <a:t>gRPC</a:t>
                      </a:r>
                      <a:r>
                        <a:rPr kumimoji="1" lang="ja-JP" altLang="en-US" sz="1600">
                          <a:solidFill>
                            <a:schemeClr val="accent4"/>
                          </a:solidFill>
                        </a:rPr>
                        <a:t>で実装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solidFill>
                            <a:schemeClr val="accent4"/>
                          </a:solidFill>
                        </a:rPr>
                        <a:t>業務</a:t>
                      </a:r>
                      <a:r>
                        <a:rPr kumimoji="1" lang="en-US" altLang="ja-JP" sz="1600" dirty="0">
                          <a:solidFill>
                            <a:schemeClr val="accent4"/>
                          </a:solidFill>
                        </a:rPr>
                        <a:t>DB</a:t>
                      </a:r>
                      <a:r>
                        <a:rPr kumimoji="1" lang="ja-JP" altLang="en-US" sz="1600">
                          <a:solidFill>
                            <a:schemeClr val="accent4"/>
                          </a:solidFill>
                        </a:rPr>
                        <a:t>とは</a:t>
                      </a:r>
                      <a:r>
                        <a:rPr kumimoji="1" lang="en-US" altLang="ja-JP" sz="1600" dirty="0">
                          <a:solidFill>
                            <a:schemeClr val="accent4"/>
                          </a:solidFill>
                        </a:rPr>
                        <a:t>API</a:t>
                      </a:r>
                      <a:r>
                        <a:rPr kumimoji="1" lang="ja-JP" altLang="en-US" sz="1600">
                          <a:solidFill>
                            <a:schemeClr val="accent4"/>
                          </a:solidFill>
                        </a:rPr>
                        <a:t>実装</a:t>
                      </a:r>
                      <a:endParaRPr kumimoji="1" lang="en-US" altLang="ja-JP" sz="1600" dirty="0">
                        <a:solidFill>
                          <a:schemeClr val="accent4"/>
                        </a:solidFill>
                      </a:endParaRPr>
                    </a:p>
                    <a:p>
                      <a:r>
                        <a:rPr kumimoji="1" lang="ja-JP" altLang="en-US" sz="1600">
                          <a:solidFill>
                            <a:schemeClr val="accent4"/>
                          </a:solidFill>
                        </a:rPr>
                        <a:t>リアルタイム</a:t>
                      </a:r>
                      <a:r>
                        <a:rPr kumimoji="1" lang="en-US" altLang="ja-JP" sz="1600" dirty="0">
                          <a:solidFill>
                            <a:schemeClr val="accent4"/>
                          </a:solidFill>
                        </a:rPr>
                        <a:t>DB</a:t>
                      </a:r>
                      <a:r>
                        <a:rPr kumimoji="1" lang="ja-JP" altLang="en-US" sz="1600">
                          <a:solidFill>
                            <a:schemeClr val="accent4"/>
                          </a:solidFill>
                        </a:rPr>
                        <a:t>用は</a:t>
                      </a:r>
                      <a:br>
                        <a:rPr kumimoji="1" lang="en-US" altLang="ja-JP" sz="1600" dirty="0">
                          <a:solidFill>
                            <a:schemeClr val="accent4"/>
                          </a:solidFill>
                        </a:rPr>
                      </a:br>
                      <a:r>
                        <a:rPr kumimoji="1" lang="en-US" altLang="ja-JP" sz="1600" dirty="0">
                          <a:solidFill>
                            <a:schemeClr val="accent4"/>
                          </a:solidFill>
                        </a:rPr>
                        <a:t>gRPC</a:t>
                      </a:r>
                      <a:r>
                        <a:rPr kumimoji="1" lang="ja-JP" altLang="en-US" sz="1600">
                          <a:solidFill>
                            <a:schemeClr val="accent4"/>
                          </a:solidFill>
                        </a:rPr>
                        <a:t>で実装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411959"/>
                  </a:ext>
                </a:extLst>
              </a:tr>
              <a:tr h="1043265">
                <a:tc>
                  <a:txBody>
                    <a:bodyPr/>
                    <a:lstStyle/>
                    <a:p>
                      <a:r>
                        <a:rPr kumimoji="1" lang="ja-JP" altLang="en-US" sz="1600">
                          <a:solidFill>
                            <a:schemeClr val="tx1"/>
                          </a:solidFill>
                        </a:rPr>
                        <a:t>認証認可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Firebase Auth</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Firebase Auth</a:t>
                      </a:r>
                    </a:p>
                    <a:p>
                      <a:r>
                        <a:rPr kumimoji="1" lang="en-US" altLang="ja-JP" sz="1600" dirty="0">
                          <a:solidFill>
                            <a:schemeClr val="tx1"/>
                          </a:solidFill>
                        </a:rPr>
                        <a:t>(</a:t>
                      </a:r>
                      <a:r>
                        <a:rPr kumimoji="1" lang="en-US" altLang="ja-JP" sz="1600" dirty="0">
                          <a:solidFill>
                            <a:schemeClr val="accent4"/>
                          </a:solidFill>
                        </a:rPr>
                        <a:t>API</a:t>
                      </a:r>
                      <a:r>
                        <a:rPr kumimoji="1" lang="ja-JP" altLang="en-US" sz="1600">
                          <a:solidFill>
                            <a:schemeClr val="accent4"/>
                          </a:solidFill>
                        </a:rPr>
                        <a:t>は連携部分要実装</a:t>
                      </a:r>
                      <a:r>
                        <a:rPr kumimoji="1" lang="en-US" altLang="ja-JP" sz="1600" dirty="0">
                          <a:solidFill>
                            <a:schemeClr val="tx1"/>
                          </a:solidFill>
                        </a:rPr>
                        <a:t>)</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accent4"/>
                          </a:solidFill>
                        </a:rPr>
                        <a:t>API Gateway</a:t>
                      </a:r>
                      <a:r>
                        <a:rPr kumimoji="1" lang="ja-JP" altLang="en-US" sz="1600">
                          <a:solidFill>
                            <a:schemeClr val="accent4"/>
                          </a:solidFill>
                        </a:rPr>
                        <a:t>と</a:t>
                      </a:r>
                      <a:r>
                        <a:rPr kumimoji="1" lang="en-US" altLang="ja-JP" sz="1600" dirty="0">
                          <a:solidFill>
                            <a:schemeClr val="accent4"/>
                          </a:solidFill>
                        </a:rPr>
                        <a:t>IAM</a:t>
                      </a:r>
                      <a:r>
                        <a:rPr kumimoji="1" lang="ja-JP" altLang="en-US" sz="1600">
                          <a:solidFill>
                            <a:schemeClr val="accent4"/>
                          </a:solidFill>
                        </a:rPr>
                        <a:t>を連携するか</a:t>
                      </a:r>
                      <a:r>
                        <a:rPr kumimoji="1" lang="en-US" altLang="ja-JP" sz="1600" dirty="0">
                          <a:solidFill>
                            <a:schemeClr val="accent4"/>
                          </a:solidFill>
                        </a:rPr>
                        <a:t>keycloak</a:t>
                      </a:r>
                      <a:r>
                        <a:rPr kumimoji="1" lang="ja-JP" altLang="en-US" sz="1600">
                          <a:solidFill>
                            <a:schemeClr val="accent4"/>
                          </a:solidFill>
                        </a:rPr>
                        <a:t>などを自前で用意して</a:t>
                      </a:r>
                      <a:r>
                        <a:rPr kumimoji="1" lang="en-US" altLang="ja-JP" sz="1600" dirty="0">
                          <a:solidFill>
                            <a:schemeClr val="accent4"/>
                          </a:solidFill>
                        </a:rPr>
                        <a:t>API</a:t>
                      </a:r>
                      <a:r>
                        <a:rPr kumimoji="1" lang="ja-JP" altLang="en-US" sz="1600">
                          <a:solidFill>
                            <a:schemeClr val="accent4"/>
                          </a:solidFill>
                        </a:rPr>
                        <a:t>との連携部分を実装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accent4"/>
                          </a:solidFill>
                        </a:rPr>
                        <a:t>keycloak</a:t>
                      </a:r>
                      <a:r>
                        <a:rPr kumimoji="1" lang="ja-JP" altLang="en-US" sz="1600">
                          <a:solidFill>
                            <a:schemeClr val="accent4"/>
                          </a:solidFill>
                        </a:rPr>
                        <a:t>などを自前で用意して</a:t>
                      </a:r>
                      <a:r>
                        <a:rPr kumimoji="1" lang="en-US" altLang="ja-JP" sz="1600" dirty="0">
                          <a:solidFill>
                            <a:schemeClr val="accent4"/>
                          </a:solidFill>
                        </a:rPr>
                        <a:t>API</a:t>
                      </a:r>
                      <a:r>
                        <a:rPr kumimoji="1" lang="ja-JP" altLang="en-US" sz="1600">
                          <a:solidFill>
                            <a:schemeClr val="accent4"/>
                          </a:solidFill>
                        </a:rPr>
                        <a:t>との連携部分を実装</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2704103"/>
                  </a:ext>
                </a:extLst>
              </a:tr>
            </a:tbl>
          </a:graphicData>
        </a:graphic>
      </p:graphicFrame>
      <p:sp>
        <p:nvSpPr>
          <p:cNvPr id="2" name="テキスト ボックス 1">
            <a:extLst>
              <a:ext uri="{FF2B5EF4-FFF2-40B4-BE49-F238E27FC236}">
                <a16:creationId xmlns:a16="http://schemas.microsoft.com/office/drawing/2014/main" id="{6C673E26-6360-D744-A615-01DAB317CAE0}"/>
              </a:ext>
            </a:extLst>
          </p:cNvPr>
          <p:cNvSpPr txBox="1"/>
          <p:nvPr/>
        </p:nvSpPr>
        <p:spPr>
          <a:xfrm>
            <a:off x="72280" y="620688"/>
            <a:ext cx="9769488" cy="1323439"/>
          </a:xfrm>
          <a:prstGeom prst="rect">
            <a:avLst/>
          </a:prstGeom>
          <a:noFill/>
        </p:spPr>
        <p:txBody>
          <a:bodyPr wrap="square" rtlCol="0">
            <a:spAutoFit/>
          </a:bodyPr>
          <a:lstStyle/>
          <a:p>
            <a:r>
              <a:rPr kumimoji="1" lang="ja-JP" altLang="en-US" sz="1600" b="0"/>
              <a:t>アプリには中間テーブルをうまく扱う必要のある</a:t>
            </a:r>
            <a:r>
              <a:rPr kumimoji="1" lang="en-US" altLang="ja-JP" sz="1600" b="0" dirty="0"/>
              <a:t>RDB</a:t>
            </a:r>
            <a:r>
              <a:rPr kumimoji="1" lang="ja-JP" altLang="en-US" sz="1600" b="0"/>
              <a:t>が必要な機能とチャットのような双方向のリアルタイムデータベースを扱う機能の両方があり、スマホアプリや</a:t>
            </a:r>
            <a:r>
              <a:rPr kumimoji="1" lang="en-US" altLang="ja-JP" sz="1600" b="0" dirty="0"/>
              <a:t>SPA</a:t>
            </a:r>
            <a:r>
              <a:rPr kumimoji="1" lang="ja-JP" altLang="en-US" sz="1600" b="0"/>
              <a:t>の</a:t>
            </a:r>
            <a:r>
              <a:rPr kumimoji="1" lang="en-US" altLang="ja-JP" sz="1600" b="0" dirty="0"/>
              <a:t>Web</a:t>
            </a:r>
            <a:r>
              <a:rPr kumimoji="1" lang="ja-JP" altLang="en-US" sz="1600" b="0"/>
              <a:t>アプリから要件どおり安全に扱うには用途にあった</a:t>
            </a:r>
            <a:r>
              <a:rPr kumimoji="1" lang="en-US" altLang="ja-JP" sz="1600" b="0" dirty="0"/>
              <a:t>API</a:t>
            </a:r>
            <a:r>
              <a:rPr kumimoji="1" lang="ja-JP" altLang="en-US" sz="1600" b="0"/>
              <a:t>を開発する必要がある場合が発生します（赤字部分）。業務</a:t>
            </a:r>
            <a:r>
              <a:rPr kumimoji="1" lang="en-US" altLang="ja-JP" sz="1600" b="0" dirty="0"/>
              <a:t>DB</a:t>
            </a:r>
            <a:r>
              <a:rPr kumimoji="1" lang="ja-JP" altLang="en-US" sz="1600" b="0"/>
              <a:t>も</a:t>
            </a:r>
            <a:r>
              <a:rPr kumimoji="1" lang="en-US" altLang="ja-JP" sz="1600" b="0" dirty="0"/>
              <a:t>firestore</a:t>
            </a:r>
            <a:r>
              <a:rPr kumimoji="1" lang="ja-JP" altLang="en-US" sz="1600" b="0"/>
              <a:t>であつかいはじめるのは開発工数を劇的に削減するにはよいですが、汎化していくには下表の左から右へマイグレーションできるしくみも作っておくとよいでしょう。</a:t>
            </a:r>
          </a:p>
        </p:txBody>
      </p:sp>
    </p:spTree>
    <p:extLst>
      <p:ext uri="{BB962C8B-B14F-4D97-AF65-F5344CB8AC3E}">
        <p14:creationId xmlns:p14="http://schemas.microsoft.com/office/powerpoint/2010/main" val="359376124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04338" y="188640"/>
            <a:ext cx="9529181" cy="523220"/>
          </a:xfrm>
          <a:prstGeom prst="rect">
            <a:avLst/>
          </a:prstGeom>
          <a:noFill/>
        </p:spPr>
        <p:txBody>
          <a:bodyPr wrap="square" rtlCol="0">
            <a:spAutoFit/>
          </a:bodyPr>
          <a:lstStyle/>
          <a:p>
            <a:r>
              <a:rPr kumimoji="1" lang="ja-JP" altLang="en-US" sz="2800"/>
              <a:t>設計と実装の</a:t>
            </a:r>
            <a:r>
              <a:rPr kumimoji="1" lang="en-US" altLang="ja-JP" sz="2800" dirty="0"/>
              <a:t>WBS</a:t>
            </a:r>
            <a:endParaRPr kumimoji="1" lang="ja-JP" altLang="en-US" sz="2800"/>
          </a:p>
        </p:txBody>
      </p:sp>
      <p:sp>
        <p:nvSpPr>
          <p:cNvPr id="2" name="テキスト ボックス 1">
            <a:extLst>
              <a:ext uri="{FF2B5EF4-FFF2-40B4-BE49-F238E27FC236}">
                <a16:creationId xmlns:a16="http://schemas.microsoft.com/office/drawing/2014/main" id="{41AA36D7-778B-3E4E-A2FB-ACA9B3090984}"/>
              </a:ext>
            </a:extLst>
          </p:cNvPr>
          <p:cNvSpPr txBox="1"/>
          <p:nvPr/>
        </p:nvSpPr>
        <p:spPr>
          <a:xfrm>
            <a:off x="723043" y="2055649"/>
            <a:ext cx="880369" cy="307777"/>
          </a:xfrm>
          <a:prstGeom prst="rect">
            <a:avLst/>
          </a:prstGeom>
          <a:noFill/>
        </p:spPr>
        <p:txBody>
          <a:bodyPr wrap="none" rtlCol="0">
            <a:spAutoFit/>
          </a:bodyPr>
          <a:lstStyle/>
          <a:p>
            <a:pPr algn="r"/>
            <a:r>
              <a:rPr kumimoji="1" lang="en-US" altLang="ja-JP" b="0" dirty="0"/>
              <a:t>Firebase</a:t>
            </a:r>
            <a:endParaRPr kumimoji="1" lang="ja-JP" altLang="en-US" b="0"/>
          </a:p>
        </p:txBody>
      </p:sp>
      <p:sp>
        <p:nvSpPr>
          <p:cNvPr id="3" name="正方形/長方形 2">
            <a:extLst>
              <a:ext uri="{FF2B5EF4-FFF2-40B4-BE49-F238E27FC236}">
                <a16:creationId xmlns:a16="http://schemas.microsoft.com/office/drawing/2014/main" id="{9E95955C-F605-454B-9ED5-9AE332D3D729}"/>
              </a:ext>
            </a:extLst>
          </p:cNvPr>
          <p:cNvSpPr/>
          <p:nvPr/>
        </p:nvSpPr>
        <p:spPr bwMode="auto">
          <a:xfrm>
            <a:off x="1639926" y="2035651"/>
            <a:ext cx="2479986" cy="4871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ユースケースまとめ、設計</a:t>
            </a:r>
            <a:endParaRPr kumimoji="1" lang="ja-JP" altLang="en-US" sz="1200" b="0" dirty="0">
              <a:latin typeface="+mn-lt"/>
              <a:ea typeface="+mn-ea"/>
            </a:endParaRPr>
          </a:p>
        </p:txBody>
      </p:sp>
      <p:sp>
        <p:nvSpPr>
          <p:cNvPr id="7" name="正方形/長方形 6">
            <a:extLst>
              <a:ext uri="{FF2B5EF4-FFF2-40B4-BE49-F238E27FC236}">
                <a16:creationId xmlns:a16="http://schemas.microsoft.com/office/drawing/2014/main" id="{140FB1F3-A778-5F40-A2F1-B65EE967995A}"/>
              </a:ext>
            </a:extLst>
          </p:cNvPr>
          <p:cNvSpPr/>
          <p:nvPr/>
        </p:nvSpPr>
        <p:spPr bwMode="auto">
          <a:xfrm>
            <a:off x="4119087" y="2035763"/>
            <a:ext cx="1682848" cy="4871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フロント開発</a:t>
            </a:r>
            <a:endParaRPr kumimoji="1" lang="ja-JP" altLang="en-US" sz="1200" b="0" dirty="0">
              <a:latin typeface="+mn-lt"/>
              <a:ea typeface="+mn-ea"/>
            </a:endParaRPr>
          </a:p>
        </p:txBody>
      </p:sp>
      <p:sp>
        <p:nvSpPr>
          <p:cNvPr id="8" name="正方形/長方形 7">
            <a:extLst>
              <a:ext uri="{FF2B5EF4-FFF2-40B4-BE49-F238E27FC236}">
                <a16:creationId xmlns:a16="http://schemas.microsoft.com/office/drawing/2014/main" id="{20CE3C6E-A444-B848-9FC9-4391A0837261}"/>
              </a:ext>
            </a:extLst>
          </p:cNvPr>
          <p:cNvSpPr/>
          <p:nvPr/>
        </p:nvSpPr>
        <p:spPr bwMode="auto">
          <a:xfrm>
            <a:off x="5801934" y="2035651"/>
            <a:ext cx="842249" cy="4871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ﾊﾞｯｸｴﾝﾄﾞ</a:t>
            </a:r>
            <a:endParaRPr kumimoji="1" lang="en-US" altLang="ja-JP" sz="1200" b="0" dirty="0">
              <a:latin typeface="+mn-lt"/>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開発</a:t>
            </a:r>
            <a:endParaRPr kumimoji="1" lang="ja-JP" altLang="en-US" sz="1200" b="0" dirty="0">
              <a:latin typeface="+mn-lt"/>
              <a:ea typeface="+mn-ea"/>
            </a:endParaRPr>
          </a:p>
        </p:txBody>
      </p:sp>
      <p:sp>
        <p:nvSpPr>
          <p:cNvPr id="12" name="正方形/長方形 11">
            <a:extLst>
              <a:ext uri="{FF2B5EF4-FFF2-40B4-BE49-F238E27FC236}">
                <a16:creationId xmlns:a16="http://schemas.microsoft.com/office/drawing/2014/main" id="{DDFB0A8E-D161-0E45-A245-CAAA12BA74B6}"/>
              </a:ext>
            </a:extLst>
          </p:cNvPr>
          <p:cNvSpPr/>
          <p:nvPr/>
        </p:nvSpPr>
        <p:spPr bwMode="auto">
          <a:xfrm>
            <a:off x="6644183" y="2035651"/>
            <a:ext cx="1682848" cy="48714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テスト</a:t>
            </a:r>
            <a:endParaRPr kumimoji="1" lang="ja-JP" altLang="en-US" sz="1200" b="0" dirty="0">
              <a:latin typeface="+mn-lt"/>
              <a:ea typeface="+mn-ea"/>
            </a:endParaRPr>
          </a:p>
        </p:txBody>
      </p:sp>
      <p:sp>
        <p:nvSpPr>
          <p:cNvPr id="5" name="テキスト ボックス 4">
            <a:extLst>
              <a:ext uri="{FF2B5EF4-FFF2-40B4-BE49-F238E27FC236}">
                <a16:creationId xmlns:a16="http://schemas.microsoft.com/office/drawing/2014/main" id="{368D8687-8D30-AD47-B2FB-4077F6AF1D7E}"/>
              </a:ext>
            </a:extLst>
          </p:cNvPr>
          <p:cNvSpPr txBox="1"/>
          <p:nvPr/>
        </p:nvSpPr>
        <p:spPr>
          <a:xfrm>
            <a:off x="4429910" y="1646274"/>
            <a:ext cx="820629" cy="378570"/>
          </a:xfrm>
          <a:prstGeom prst="rect">
            <a:avLst/>
          </a:prstGeom>
          <a:noFill/>
        </p:spPr>
        <p:txBody>
          <a:bodyPr wrap="none" rtlCol="0">
            <a:spAutoFit/>
          </a:bodyPr>
          <a:lstStyle/>
          <a:p>
            <a:r>
              <a:rPr kumimoji="1" lang="ja-JP" altLang="en-US" b="0"/>
              <a:t>８週間</a:t>
            </a:r>
          </a:p>
        </p:txBody>
      </p:sp>
      <p:sp>
        <p:nvSpPr>
          <p:cNvPr id="13" name="テキスト ボックス 12">
            <a:extLst>
              <a:ext uri="{FF2B5EF4-FFF2-40B4-BE49-F238E27FC236}">
                <a16:creationId xmlns:a16="http://schemas.microsoft.com/office/drawing/2014/main" id="{FEC184C8-715A-D246-B0F2-114CFD8FCF85}"/>
              </a:ext>
            </a:extLst>
          </p:cNvPr>
          <p:cNvSpPr txBox="1"/>
          <p:nvPr/>
        </p:nvSpPr>
        <p:spPr>
          <a:xfrm>
            <a:off x="1029216" y="3984211"/>
            <a:ext cx="574196" cy="307777"/>
          </a:xfrm>
          <a:prstGeom prst="rect">
            <a:avLst/>
          </a:prstGeom>
          <a:noFill/>
        </p:spPr>
        <p:txBody>
          <a:bodyPr wrap="none" rtlCol="0">
            <a:spAutoFit/>
          </a:bodyPr>
          <a:lstStyle/>
          <a:p>
            <a:pPr algn="r"/>
            <a:r>
              <a:rPr kumimoji="1" lang="en-US" altLang="ja-JP" b="0" dirty="0"/>
              <a:t>GCP</a:t>
            </a:r>
            <a:endParaRPr kumimoji="1" lang="ja-JP" altLang="en-US" b="0"/>
          </a:p>
        </p:txBody>
      </p:sp>
      <p:sp>
        <p:nvSpPr>
          <p:cNvPr id="18" name="テキスト ボックス 17">
            <a:extLst>
              <a:ext uri="{FF2B5EF4-FFF2-40B4-BE49-F238E27FC236}">
                <a16:creationId xmlns:a16="http://schemas.microsoft.com/office/drawing/2014/main" id="{6BB3A7CD-5196-A240-8CF5-3BD14DFF6BCC}"/>
              </a:ext>
            </a:extLst>
          </p:cNvPr>
          <p:cNvSpPr txBox="1"/>
          <p:nvPr/>
        </p:nvSpPr>
        <p:spPr>
          <a:xfrm>
            <a:off x="4385625" y="3517070"/>
            <a:ext cx="919215" cy="378570"/>
          </a:xfrm>
          <a:prstGeom prst="rect">
            <a:avLst/>
          </a:prstGeom>
          <a:noFill/>
        </p:spPr>
        <p:txBody>
          <a:bodyPr wrap="none" rtlCol="0">
            <a:spAutoFit/>
          </a:bodyPr>
          <a:lstStyle/>
          <a:p>
            <a:r>
              <a:rPr kumimoji="1" lang="en-US" altLang="ja-JP" b="0" dirty="0"/>
              <a:t>+7</a:t>
            </a:r>
            <a:r>
              <a:rPr kumimoji="1" lang="ja-JP" altLang="en-US" b="0"/>
              <a:t>週間</a:t>
            </a:r>
          </a:p>
        </p:txBody>
      </p:sp>
      <p:sp>
        <p:nvSpPr>
          <p:cNvPr id="19" name="正方形/長方形 18">
            <a:extLst>
              <a:ext uri="{FF2B5EF4-FFF2-40B4-BE49-F238E27FC236}">
                <a16:creationId xmlns:a16="http://schemas.microsoft.com/office/drawing/2014/main" id="{B61A34B1-C8CC-8E42-94EF-26546C84D7C0}"/>
              </a:ext>
            </a:extLst>
          </p:cNvPr>
          <p:cNvSpPr/>
          <p:nvPr/>
        </p:nvSpPr>
        <p:spPr bwMode="auto">
          <a:xfrm>
            <a:off x="1640632" y="3939814"/>
            <a:ext cx="842249"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DB</a:t>
            </a:r>
            <a:r>
              <a:rPr kumimoji="1" lang="ja-JP" altLang="en-US" sz="1200" b="0">
                <a:latin typeface="+mn-lt"/>
                <a:ea typeface="+mn-ea"/>
              </a:rPr>
              <a:t>移行</a:t>
            </a:r>
            <a:endParaRPr kumimoji="1" lang="ja-JP" altLang="en-US" sz="1200" b="0" dirty="0">
              <a:latin typeface="+mn-lt"/>
              <a:ea typeface="+mn-ea"/>
            </a:endParaRPr>
          </a:p>
        </p:txBody>
      </p:sp>
      <p:sp>
        <p:nvSpPr>
          <p:cNvPr id="20" name="正方形/長方形 19">
            <a:extLst>
              <a:ext uri="{FF2B5EF4-FFF2-40B4-BE49-F238E27FC236}">
                <a16:creationId xmlns:a16="http://schemas.microsoft.com/office/drawing/2014/main" id="{695F4D2F-B5DC-3C41-9184-8C7D2D43CBD4}"/>
              </a:ext>
            </a:extLst>
          </p:cNvPr>
          <p:cNvSpPr/>
          <p:nvPr/>
        </p:nvSpPr>
        <p:spPr bwMode="auto">
          <a:xfrm>
            <a:off x="2488560" y="3939814"/>
            <a:ext cx="2479986"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API</a:t>
            </a:r>
            <a:r>
              <a:rPr kumimoji="1" lang="ja-JP" altLang="en-US" sz="1200" b="0">
                <a:latin typeface="+mn-lt"/>
                <a:ea typeface="+mn-ea"/>
              </a:rPr>
              <a:t>設計・開発・認証認可追加</a:t>
            </a:r>
            <a:endParaRPr kumimoji="1" lang="ja-JP" altLang="en-US" sz="1200" b="0" dirty="0">
              <a:latin typeface="+mn-lt"/>
              <a:ea typeface="+mn-ea"/>
            </a:endParaRPr>
          </a:p>
        </p:txBody>
      </p:sp>
      <p:sp>
        <p:nvSpPr>
          <p:cNvPr id="22" name="正方形/長方形 21">
            <a:extLst>
              <a:ext uri="{FF2B5EF4-FFF2-40B4-BE49-F238E27FC236}">
                <a16:creationId xmlns:a16="http://schemas.microsoft.com/office/drawing/2014/main" id="{70BF517E-3675-6748-8241-D1FCBE92EDE6}"/>
              </a:ext>
            </a:extLst>
          </p:cNvPr>
          <p:cNvSpPr/>
          <p:nvPr/>
        </p:nvSpPr>
        <p:spPr bwMode="auto">
          <a:xfrm>
            <a:off x="4954951" y="3939926"/>
            <a:ext cx="2479986"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API</a:t>
            </a:r>
            <a:r>
              <a:rPr kumimoji="1" lang="ja-JP" altLang="en-US" sz="1200" b="0">
                <a:latin typeface="+mn-lt"/>
                <a:ea typeface="+mn-ea"/>
              </a:rPr>
              <a:t>テスト・結合テスト</a:t>
            </a:r>
            <a:endParaRPr kumimoji="1" lang="ja-JP" altLang="en-US" sz="1200" b="0" dirty="0">
              <a:latin typeface="+mn-lt"/>
              <a:ea typeface="+mn-ea"/>
            </a:endParaRPr>
          </a:p>
        </p:txBody>
      </p:sp>
      <p:sp>
        <p:nvSpPr>
          <p:cNvPr id="23" name="テキスト ボックス 22">
            <a:extLst>
              <a:ext uri="{FF2B5EF4-FFF2-40B4-BE49-F238E27FC236}">
                <a16:creationId xmlns:a16="http://schemas.microsoft.com/office/drawing/2014/main" id="{10C1F72F-6D6A-984F-A62F-C9CB56D97DE8}"/>
              </a:ext>
            </a:extLst>
          </p:cNvPr>
          <p:cNvSpPr txBox="1"/>
          <p:nvPr/>
        </p:nvSpPr>
        <p:spPr>
          <a:xfrm>
            <a:off x="1015046" y="5047062"/>
            <a:ext cx="588366" cy="307777"/>
          </a:xfrm>
          <a:prstGeom prst="rect">
            <a:avLst/>
          </a:prstGeom>
          <a:noFill/>
        </p:spPr>
        <p:txBody>
          <a:bodyPr wrap="none" rtlCol="0">
            <a:spAutoFit/>
          </a:bodyPr>
          <a:lstStyle/>
          <a:p>
            <a:pPr algn="r"/>
            <a:r>
              <a:rPr kumimoji="1" lang="en-US" altLang="ja-JP" b="0" dirty="0"/>
              <a:t>AWS</a:t>
            </a:r>
            <a:endParaRPr kumimoji="1" lang="ja-JP" altLang="en-US" b="0"/>
          </a:p>
        </p:txBody>
      </p:sp>
      <p:sp>
        <p:nvSpPr>
          <p:cNvPr id="25" name="テキスト ボックス 24">
            <a:extLst>
              <a:ext uri="{FF2B5EF4-FFF2-40B4-BE49-F238E27FC236}">
                <a16:creationId xmlns:a16="http://schemas.microsoft.com/office/drawing/2014/main" id="{5BE04FC0-19B1-3F4F-8FF9-53E858B0271A}"/>
              </a:ext>
            </a:extLst>
          </p:cNvPr>
          <p:cNvSpPr txBox="1"/>
          <p:nvPr/>
        </p:nvSpPr>
        <p:spPr>
          <a:xfrm>
            <a:off x="700601" y="2877074"/>
            <a:ext cx="902811" cy="523220"/>
          </a:xfrm>
          <a:prstGeom prst="rect">
            <a:avLst/>
          </a:prstGeom>
          <a:noFill/>
        </p:spPr>
        <p:txBody>
          <a:bodyPr wrap="none" rtlCol="0">
            <a:spAutoFit/>
          </a:bodyPr>
          <a:lstStyle/>
          <a:p>
            <a:pPr algn="r"/>
            <a:r>
              <a:rPr kumimoji="1" lang="ja-JP" altLang="en-US" b="0"/>
              <a:t>チャット</a:t>
            </a:r>
            <a:endParaRPr kumimoji="1" lang="en-US" altLang="ja-JP" b="0" dirty="0"/>
          </a:p>
          <a:p>
            <a:pPr algn="r"/>
            <a:r>
              <a:rPr kumimoji="1" lang="ja-JP" altLang="en-US" b="0"/>
              <a:t>機能開発</a:t>
            </a:r>
          </a:p>
        </p:txBody>
      </p:sp>
      <p:sp>
        <p:nvSpPr>
          <p:cNvPr id="30" name="テキスト ボックス 29">
            <a:extLst>
              <a:ext uri="{FF2B5EF4-FFF2-40B4-BE49-F238E27FC236}">
                <a16:creationId xmlns:a16="http://schemas.microsoft.com/office/drawing/2014/main" id="{8445DBC0-8FF4-034A-8A19-325B40B7B8F4}"/>
              </a:ext>
            </a:extLst>
          </p:cNvPr>
          <p:cNvSpPr txBox="1"/>
          <p:nvPr/>
        </p:nvSpPr>
        <p:spPr>
          <a:xfrm>
            <a:off x="4415299" y="2587075"/>
            <a:ext cx="948791" cy="378570"/>
          </a:xfrm>
          <a:prstGeom prst="rect">
            <a:avLst/>
          </a:prstGeom>
          <a:noFill/>
        </p:spPr>
        <p:txBody>
          <a:bodyPr wrap="none" rtlCol="0">
            <a:spAutoFit/>
          </a:bodyPr>
          <a:lstStyle/>
          <a:p>
            <a:r>
              <a:rPr kumimoji="1" lang="en-US" altLang="ja-JP" b="0" dirty="0"/>
              <a:t>+</a:t>
            </a:r>
            <a:r>
              <a:rPr kumimoji="1" lang="ja-JP" altLang="en-US" b="0"/>
              <a:t>８週間</a:t>
            </a:r>
          </a:p>
        </p:txBody>
      </p:sp>
      <p:sp>
        <p:nvSpPr>
          <p:cNvPr id="32" name="正方形/長方形 31">
            <a:extLst>
              <a:ext uri="{FF2B5EF4-FFF2-40B4-BE49-F238E27FC236}">
                <a16:creationId xmlns:a16="http://schemas.microsoft.com/office/drawing/2014/main" id="{A3EFF089-5610-894B-94FD-DF3C9A863C19}"/>
              </a:ext>
            </a:extLst>
          </p:cNvPr>
          <p:cNvSpPr/>
          <p:nvPr/>
        </p:nvSpPr>
        <p:spPr bwMode="auto">
          <a:xfrm>
            <a:off x="1639926" y="2969387"/>
            <a:ext cx="1682848"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設計</a:t>
            </a:r>
            <a:endParaRPr kumimoji="1" lang="ja-JP" altLang="en-US" sz="1200" b="0" dirty="0">
              <a:latin typeface="+mn-lt"/>
              <a:ea typeface="+mn-ea"/>
            </a:endParaRPr>
          </a:p>
        </p:txBody>
      </p:sp>
      <p:sp>
        <p:nvSpPr>
          <p:cNvPr id="33" name="正方形/長方形 32">
            <a:extLst>
              <a:ext uri="{FF2B5EF4-FFF2-40B4-BE49-F238E27FC236}">
                <a16:creationId xmlns:a16="http://schemas.microsoft.com/office/drawing/2014/main" id="{F4BBF23E-234B-5F44-A631-B6552BFED1D8}"/>
              </a:ext>
            </a:extLst>
          </p:cNvPr>
          <p:cNvSpPr/>
          <p:nvPr/>
        </p:nvSpPr>
        <p:spPr bwMode="auto">
          <a:xfrm>
            <a:off x="3322774" y="2965645"/>
            <a:ext cx="1682848"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フロント開発</a:t>
            </a:r>
            <a:endParaRPr kumimoji="1" lang="ja-JP" altLang="en-US" sz="1200" b="0" dirty="0">
              <a:latin typeface="+mn-lt"/>
              <a:ea typeface="+mn-ea"/>
            </a:endParaRPr>
          </a:p>
        </p:txBody>
      </p:sp>
      <p:sp>
        <p:nvSpPr>
          <p:cNvPr id="34" name="正方形/長方形 33">
            <a:extLst>
              <a:ext uri="{FF2B5EF4-FFF2-40B4-BE49-F238E27FC236}">
                <a16:creationId xmlns:a16="http://schemas.microsoft.com/office/drawing/2014/main" id="{CE6120FD-11A0-274A-A1E4-6ACCD34D07DB}"/>
              </a:ext>
            </a:extLst>
          </p:cNvPr>
          <p:cNvSpPr/>
          <p:nvPr/>
        </p:nvSpPr>
        <p:spPr bwMode="auto">
          <a:xfrm>
            <a:off x="5005621" y="2965645"/>
            <a:ext cx="1682848"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バックエンド開発</a:t>
            </a:r>
            <a:endParaRPr kumimoji="1" lang="ja-JP" altLang="en-US" sz="1200" b="0" dirty="0">
              <a:latin typeface="+mn-lt"/>
              <a:ea typeface="+mn-ea"/>
            </a:endParaRPr>
          </a:p>
        </p:txBody>
      </p:sp>
      <p:sp>
        <p:nvSpPr>
          <p:cNvPr id="35" name="正方形/長方形 34">
            <a:extLst>
              <a:ext uri="{FF2B5EF4-FFF2-40B4-BE49-F238E27FC236}">
                <a16:creationId xmlns:a16="http://schemas.microsoft.com/office/drawing/2014/main" id="{75230F6E-0046-854C-BAAC-80F687D9D469}"/>
              </a:ext>
            </a:extLst>
          </p:cNvPr>
          <p:cNvSpPr/>
          <p:nvPr/>
        </p:nvSpPr>
        <p:spPr bwMode="auto">
          <a:xfrm>
            <a:off x="6688469" y="2965645"/>
            <a:ext cx="1682848"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テスト</a:t>
            </a:r>
            <a:endParaRPr kumimoji="1" lang="ja-JP" altLang="en-US" sz="1200" b="0" dirty="0">
              <a:latin typeface="+mn-lt"/>
              <a:ea typeface="+mn-ea"/>
            </a:endParaRPr>
          </a:p>
        </p:txBody>
      </p:sp>
      <p:sp>
        <p:nvSpPr>
          <p:cNvPr id="36" name="正方形/長方形 35">
            <a:extLst>
              <a:ext uri="{FF2B5EF4-FFF2-40B4-BE49-F238E27FC236}">
                <a16:creationId xmlns:a16="http://schemas.microsoft.com/office/drawing/2014/main" id="{E6CE44F3-65D3-7149-8B6A-E828F325DE88}"/>
              </a:ext>
            </a:extLst>
          </p:cNvPr>
          <p:cNvSpPr/>
          <p:nvPr/>
        </p:nvSpPr>
        <p:spPr bwMode="auto">
          <a:xfrm>
            <a:off x="5010704" y="4984593"/>
            <a:ext cx="1682848"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DB</a:t>
            </a:r>
            <a:r>
              <a:rPr kumimoji="1" lang="ja-JP" altLang="en-US" sz="1200" b="0">
                <a:latin typeface="+mn-lt"/>
                <a:ea typeface="+mn-ea"/>
              </a:rPr>
              <a:t>移行</a:t>
            </a:r>
            <a:endParaRPr kumimoji="1" lang="ja-JP" altLang="en-US" sz="1200" b="0" dirty="0">
              <a:latin typeface="+mn-lt"/>
              <a:ea typeface="+mn-ea"/>
            </a:endParaRPr>
          </a:p>
        </p:txBody>
      </p:sp>
      <p:sp>
        <p:nvSpPr>
          <p:cNvPr id="37" name="正方形/長方形 36">
            <a:extLst>
              <a:ext uri="{FF2B5EF4-FFF2-40B4-BE49-F238E27FC236}">
                <a16:creationId xmlns:a16="http://schemas.microsoft.com/office/drawing/2014/main" id="{6905FEE8-56B1-234F-9A18-AAA52CF25B36}"/>
              </a:ext>
            </a:extLst>
          </p:cNvPr>
          <p:cNvSpPr/>
          <p:nvPr/>
        </p:nvSpPr>
        <p:spPr bwMode="auto">
          <a:xfrm>
            <a:off x="1639101" y="4984593"/>
            <a:ext cx="2525922"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API</a:t>
            </a:r>
            <a:r>
              <a:rPr kumimoji="1" lang="ja-JP" altLang="en-US" sz="1200" b="0">
                <a:latin typeface="+mn-lt"/>
                <a:ea typeface="+mn-ea"/>
              </a:rPr>
              <a:t>設計・開発・認証認可追加</a:t>
            </a:r>
            <a:endParaRPr kumimoji="1" lang="ja-JP" altLang="en-US" sz="1200" b="0" dirty="0">
              <a:latin typeface="+mn-lt"/>
              <a:ea typeface="+mn-ea"/>
            </a:endParaRPr>
          </a:p>
        </p:txBody>
      </p:sp>
      <p:sp>
        <p:nvSpPr>
          <p:cNvPr id="38" name="正方形/長方形 37">
            <a:extLst>
              <a:ext uri="{FF2B5EF4-FFF2-40B4-BE49-F238E27FC236}">
                <a16:creationId xmlns:a16="http://schemas.microsoft.com/office/drawing/2014/main" id="{B406CBAD-6605-4446-B5A5-7143550D3624}"/>
              </a:ext>
            </a:extLst>
          </p:cNvPr>
          <p:cNvSpPr/>
          <p:nvPr/>
        </p:nvSpPr>
        <p:spPr bwMode="auto">
          <a:xfrm>
            <a:off x="6681192" y="4984593"/>
            <a:ext cx="2479986"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API</a:t>
            </a:r>
            <a:r>
              <a:rPr kumimoji="1" lang="ja-JP" altLang="en-US" sz="1200" b="0">
                <a:latin typeface="+mn-lt"/>
                <a:ea typeface="+mn-ea"/>
              </a:rPr>
              <a:t>テスト・結合テスト</a:t>
            </a:r>
            <a:endParaRPr kumimoji="1" lang="ja-JP" altLang="en-US" sz="1200" b="0" dirty="0">
              <a:latin typeface="+mn-lt"/>
              <a:ea typeface="+mn-ea"/>
            </a:endParaRPr>
          </a:p>
        </p:txBody>
      </p:sp>
      <p:sp>
        <p:nvSpPr>
          <p:cNvPr id="39" name="テキスト ボックス 38">
            <a:extLst>
              <a:ext uri="{FF2B5EF4-FFF2-40B4-BE49-F238E27FC236}">
                <a16:creationId xmlns:a16="http://schemas.microsoft.com/office/drawing/2014/main" id="{EB639413-A07E-984A-8FB9-729E46279F07}"/>
              </a:ext>
            </a:extLst>
          </p:cNvPr>
          <p:cNvSpPr txBox="1"/>
          <p:nvPr/>
        </p:nvSpPr>
        <p:spPr>
          <a:xfrm>
            <a:off x="4415299" y="4590347"/>
            <a:ext cx="919215" cy="378570"/>
          </a:xfrm>
          <a:prstGeom prst="rect">
            <a:avLst/>
          </a:prstGeom>
          <a:noFill/>
        </p:spPr>
        <p:txBody>
          <a:bodyPr wrap="none" rtlCol="0">
            <a:spAutoFit/>
          </a:bodyPr>
          <a:lstStyle/>
          <a:p>
            <a:r>
              <a:rPr kumimoji="1" lang="en-US" altLang="ja-JP" b="0" dirty="0"/>
              <a:t>+9</a:t>
            </a:r>
            <a:r>
              <a:rPr kumimoji="1" lang="ja-JP" altLang="en-US" b="0"/>
              <a:t>週間</a:t>
            </a:r>
          </a:p>
        </p:txBody>
      </p:sp>
      <p:sp>
        <p:nvSpPr>
          <p:cNvPr id="40" name="正方形/長方形 39">
            <a:extLst>
              <a:ext uri="{FF2B5EF4-FFF2-40B4-BE49-F238E27FC236}">
                <a16:creationId xmlns:a16="http://schemas.microsoft.com/office/drawing/2014/main" id="{45DAAA83-B48E-F045-8A1E-95A20AC182BD}"/>
              </a:ext>
            </a:extLst>
          </p:cNvPr>
          <p:cNvSpPr/>
          <p:nvPr/>
        </p:nvSpPr>
        <p:spPr bwMode="auto">
          <a:xfrm>
            <a:off x="4164198" y="4984593"/>
            <a:ext cx="842249" cy="487140"/>
          </a:xfrm>
          <a:prstGeom prst="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認証認可</a:t>
            </a:r>
            <a:endParaRPr kumimoji="1" lang="en-US" altLang="ja-JP" sz="1200" b="0" dirty="0">
              <a:latin typeface="+mn-lt"/>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移行</a:t>
            </a:r>
            <a:endParaRPr kumimoji="1" lang="ja-JP" altLang="en-US" sz="1200" b="0" dirty="0">
              <a:latin typeface="+mn-lt"/>
              <a:ea typeface="+mn-ea"/>
            </a:endParaRPr>
          </a:p>
        </p:txBody>
      </p:sp>
    </p:spTree>
    <p:extLst>
      <p:ext uri="{BB962C8B-B14F-4D97-AF65-F5344CB8AC3E}">
        <p14:creationId xmlns:p14="http://schemas.microsoft.com/office/powerpoint/2010/main" val="23998464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272480" y="224644"/>
            <a:ext cx="9037004" cy="523220"/>
          </a:xfrm>
          <a:prstGeom prst="rect">
            <a:avLst/>
          </a:prstGeom>
          <a:noFill/>
        </p:spPr>
        <p:txBody>
          <a:bodyPr wrap="square" rtlCol="0">
            <a:spAutoFit/>
          </a:bodyPr>
          <a:lstStyle/>
          <a:p>
            <a:r>
              <a:rPr kumimoji="1" lang="ja-JP" altLang="en-US" sz="2800"/>
              <a:t>参考）インテックでの</a:t>
            </a:r>
            <a:r>
              <a:rPr kumimoji="1" lang="en-US" altLang="ja-JP" sz="2800" dirty="0"/>
              <a:t>Flutter</a:t>
            </a:r>
            <a:r>
              <a:rPr kumimoji="1" lang="ja-JP" altLang="en-US" sz="2800"/>
              <a:t>と</a:t>
            </a:r>
            <a:r>
              <a:rPr kumimoji="1" lang="en-US" altLang="ja-JP" sz="2800" dirty="0"/>
              <a:t>Firestore</a:t>
            </a:r>
            <a:r>
              <a:rPr kumimoji="1" lang="ja-JP" altLang="en-US" sz="2800"/>
              <a:t>指導実績</a:t>
            </a:r>
          </a:p>
        </p:txBody>
      </p:sp>
      <p:sp>
        <p:nvSpPr>
          <p:cNvPr id="2" name="テキスト ボックス 1">
            <a:extLst>
              <a:ext uri="{FF2B5EF4-FFF2-40B4-BE49-F238E27FC236}">
                <a16:creationId xmlns:a16="http://schemas.microsoft.com/office/drawing/2014/main" id="{3D241C78-56A6-1C4D-B3A1-39866192B84E}"/>
              </a:ext>
            </a:extLst>
          </p:cNvPr>
          <p:cNvSpPr txBox="1"/>
          <p:nvPr/>
        </p:nvSpPr>
        <p:spPr>
          <a:xfrm>
            <a:off x="848544" y="1304764"/>
            <a:ext cx="8208912" cy="3416320"/>
          </a:xfrm>
          <a:prstGeom prst="rect">
            <a:avLst/>
          </a:prstGeom>
          <a:noFill/>
        </p:spPr>
        <p:txBody>
          <a:bodyPr wrap="square" rtlCol="0">
            <a:spAutoFit/>
          </a:bodyPr>
          <a:lstStyle/>
          <a:p>
            <a:r>
              <a:rPr kumimoji="1" lang="en-US" altLang="ja-JP" sz="1800" b="0" dirty="0"/>
              <a:t>2019/06		</a:t>
            </a:r>
            <a:r>
              <a:rPr kumimoji="1" lang="ja-JP" altLang="en-US" sz="1800" b="0"/>
              <a:t>インテックに</a:t>
            </a:r>
            <a:r>
              <a:rPr kumimoji="1" lang="en-US" altLang="ja-JP" sz="1800" b="0" dirty="0"/>
              <a:t>Flutter</a:t>
            </a:r>
            <a:r>
              <a:rPr kumimoji="1" lang="ja-JP" altLang="en-US" sz="1800" b="0"/>
              <a:t>紹介、</a:t>
            </a:r>
            <a:r>
              <a:rPr kumimoji="1" lang="en-US" altLang="ja-JP" sz="1800" b="0" dirty="0"/>
              <a:t>Kubernetes</a:t>
            </a:r>
            <a:r>
              <a:rPr kumimoji="1" lang="ja-JP" altLang="en-US" sz="1800" b="0"/>
              <a:t>の紹介もこのころ</a:t>
            </a:r>
            <a:endParaRPr kumimoji="1" lang="en-US" altLang="ja-JP" sz="1800" b="0" dirty="0"/>
          </a:p>
          <a:p>
            <a:r>
              <a:rPr kumimoji="1" lang="en-US" altLang="ja-JP" sz="1800" b="0" dirty="0"/>
              <a:t>2019/10		Kubernetes</a:t>
            </a:r>
            <a:r>
              <a:rPr kumimoji="1" lang="ja-JP" altLang="en-US" sz="1800" b="0"/>
              <a:t>研修レビュー実施</a:t>
            </a:r>
            <a:endParaRPr kumimoji="1" lang="en-US" altLang="ja-JP" sz="1800" b="0" dirty="0"/>
          </a:p>
          <a:p>
            <a:r>
              <a:rPr kumimoji="1" lang="en-US" altLang="ja-JP" sz="1800" b="0" dirty="0"/>
              <a:t>2019/12		Flutter</a:t>
            </a:r>
            <a:r>
              <a:rPr kumimoji="1" lang="ja-JP" altLang="en-US" sz="1800" b="0"/>
              <a:t>内部勉強会</a:t>
            </a:r>
            <a:endParaRPr kumimoji="1" lang="en-US" altLang="ja-JP" sz="1800" b="0" dirty="0"/>
          </a:p>
          <a:p>
            <a:r>
              <a:rPr kumimoji="1" lang="en-US" altLang="ja-JP" sz="1800" b="0" dirty="0"/>
              <a:t>2020/02		</a:t>
            </a:r>
            <a:r>
              <a:rPr kumimoji="1" lang="ja-JP" altLang="en-US" sz="1800" b="0"/>
              <a:t>新規事業このころ開始</a:t>
            </a:r>
            <a:endParaRPr kumimoji="1" lang="en-US" altLang="ja-JP" sz="1800" b="0" dirty="0"/>
          </a:p>
          <a:p>
            <a:r>
              <a:rPr kumimoji="1" lang="en-US" altLang="ja-JP" sz="1800" b="0" dirty="0"/>
              <a:t>2020/05		Flutter</a:t>
            </a:r>
            <a:r>
              <a:rPr kumimoji="1" lang="ja-JP" altLang="en-US" sz="1800" b="0"/>
              <a:t>研修レビュー実施</a:t>
            </a:r>
            <a:endParaRPr kumimoji="1" lang="en-US" altLang="ja-JP" sz="1800" b="0" dirty="0"/>
          </a:p>
          <a:p>
            <a:r>
              <a:rPr kumimoji="1" lang="en-US" altLang="ja-JP" sz="1800" b="0" dirty="0"/>
              <a:t>2020/08		</a:t>
            </a:r>
            <a:r>
              <a:rPr kumimoji="1" lang="ja-JP" altLang="en-US" sz="1800" b="0"/>
              <a:t>営業支援アプリ開発プロジェクト開始</a:t>
            </a:r>
            <a:endParaRPr kumimoji="1" lang="en-US" altLang="ja-JP" sz="1800" b="0" dirty="0"/>
          </a:p>
          <a:p>
            <a:endParaRPr kumimoji="1" lang="en-US" altLang="ja-JP" sz="1800" b="0" dirty="0"/>
          </a:p>
          <a:p>
            <a:r>
              <a:rPr kumimoji="1" lang="ja-JP" altLang="en-US" sz="1800" b="0"/>
              <a:t>以下、要件定義・設計・開発・学習の実績</a:t>
            </a:r>
            <a:endParaRPr kumimoji="1" lang="en-US" altLang="ja-JP" sz="1800" b="0" dirty="0"/>
          </a:p>
          <a:p>
            <a:r>
              <a:rPr kumimoji="1" lang="ja-JP" altLang="en-US" sz="1800" b="0"/>
              <a:t>ユースケースまとめ、デザイン</a:t>
            </a:r>
            <a:r>
              <a:rPr kumimoji="1" lang="en-US" altLang="ja-JP" sz="1800" b="0" dirty="0"/>
              <a:t>	3</a:t>
            </a:r>
            <a:r>
              <a:rPr kumimoji="1" lang="ja-JP" altLang="en-US" sz="1800" b="0"/>
              <a:t>週間</a:t>
            </a:r>
            <a:endParaRPr kumimoji="1" lang="en-US" altLang="ja-JP" sz="1800" b="0" dirty="0"/>
          </a:p>
          <a:p>
            <a:r>
              <a:rPr kumimoji="1" lang="ja-JP" altLang="en-US" sz="1800" b="0"/>
              <a:t>フロント開発</a:t>
            </a:r>
            <a:r>
              <a:rPr kumimoji="1" lang="en-US" altLang="ja-JP" sz="1800" b="0" dirty="0"/>
              <a:t>			2</a:t>
            </a:r>
            <a:r>
              <a:rPr kumimoji="1" lang="ja-JP" altLang="en-US" sz="1800" b="0"/>
              <a:t>週間</a:t>
            </a:r>
            <a:endParaRPr kumimoji="1" lang="en-US" altLang="ja-JP" sz="1800" b="0" dirty="0"/>
          </a:p>
          <a:p>
            <a:r>
              <a:rPr kumimoji="1" lang="ja-JP" altLang="en-US" sz="1800" b="0"/>
              <a:t>バックエンド開発</a:t>
            </a:r>
            <a:r>
              <a:rPr kumimoji="1" lang="en-US" altLang="ja-JP" sz="1800" b="0" dirty="0"/>
              <a:t>			1</a:t>
            </a:r>
            <a:r>
              <a:rPr kumimoji="1" lang="ja-JP" altLang="en-US" sz="1800" b="0"/>
              <a:t>週間（想定）</a:t>
            </a:r>
            <a:endParaRPr kumimoji="1" lang="en-US" altLang="ja-JP" sz="1800" b="0" dirty="0"/>
          </a:p>
          <a:p>
            <a:r>
              <a:rPr kumimoji="1" lang="ja-JP" altLang="en-US" sz="1800" b="0"/>
              <a:t>テスト</a:t>
            </a:r>
            <a:r>
              <a:rPr kumimoji="1" lang="en-US" altLang="ja-JP" sz="1800" b="0" dirty="0"/>
              <a:t>				1</a:t>
            </a:r>
            <a:r>
              <a:rPr kumimoji="1" lang="ja-JP" altLang="en-US" sz="1800" b="0"/>
              <a:t>から</a:t>
            </a:r>
            <a:r>
              <a:rPr kumimoji="1" lang="en-US" altLang="ja-JP" sz="1800" b="0" dirty="0"/>
              <a:t>2</a:t>
            </a:r>
            <a:r>
              <a:rPr kumimoji="1" lang="ja-JP" altLang="en-US" sz="1800" b="0"/>
              <a:t>週間（想定）</a:t>
            </a:r>
          </a:p>
        </p:txBody>
      </p:sp>
    </p:spTree>
    <p:extLst>
      <p:ext uri="{BB962C8B-B14F-4D97-AF65-F5344CB8AC3E}">
        <p14:creationId xmlns:p14="http://schemas.microsoft.com/office/powerpoint/2010/main" val="571978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638279-3763-294F-92BF-038EECF1FC61}"/>
              </a:ext>
            </a:extLst>
          </p:cNvPr>
          <p:cNvSpPr/>
          <p:nvPr/>
        </p:nvSpPr>
        <p:spPr bwMode="auto">
          <a:xfrm>
            <a:off x="308484" y="2652439"/>
            <a:ext cx="151216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dirty="0">
                <a:solidFill>
                  <a:srgbClr val="3333CC"/>
                </a:solidFill>
                <a:latin typeface="メイリオ"/>
                <a:ea typeface="メイリオ"/>
                <a:cs typeface="メイリオ"/>
              </a:rPr>
              <a:t>PROJECT</a:t>
            </a:r>
            <a:endParaRPr kumimoji="1" lang="ja-JP" altLang="en-US" dirty="0">
              <a:solidFill>
                <a:srgbClr val="3333CC"/>
              </a:solidFill>
              <a:latin typeface="メイリオ"/>
              <a:ea typeface="メイリオ"/>
              <a:cs typeface="メイリオ"/>
            </a:endParaRPr>
          </a:p>
        </p:txBody>
      </p:sp>
      <p:sp>
        <p:nvSpPr>
          <p:cNvPr id="6" name="正方形/長方形 5">
            <a:extLst>
              <a:ext uri="{FF2B5EF4-FFF2-40B4-BE49-F238E27FC236}">
                <a16:creationId xmlns:a16="http://schemas.microsoft.com/office/drawing/2014/main" id="{FE60D186-ACE7-6041-99DA-E1DB9DC41B40}"/>
              </a:ext>
            </a:extLst>
          </p:cNvPr>
          <p:cNvSpPr/>
          <p:nvPr/>
        </p:nvSpPr>
        <p:spPr bwMode="auto">
          <a:xfrm>
            <a:off x="308484" y="2995351"/>
            <a:ext cx="1512168" cy="7265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3333CC"/>
                </a:solidFill>
                <a:latin typeface="メイリオ"/>
                <a:ea typeface="メイリオ"/>
                <a:cs typeface="メイリオ"/>
              </a:rPr>
              <a:t>1</a:t>
            </a:r>
            <a:endParaRPr kumimoji="1" lang="en-US" altLang="ja-JP" sz="1050" dirty="0">
              <a:solidFill>
                <a:srgbClr val="3333CC"/>
              </a:solidFill>
              <a:latin typeface="メイリオ"/>
              <a:ea typeface="メイリオ"/>
              <a:cs typeface="メイリオ"/>
            </a:endParaRPr>
          </a:p>
          <a:p>
            <a:r>
              <a:rPr kumimoji="1" lang="ja-JP" altLang="en-US" sz="1050" b="0">
                <a:latin typeface="メイリオ"/>
                <a:ea typeface="メイリオ"/>
                <a:cs typeface="メイリオ"/>
              </a:rPr>
              <a:t>プロジェクト名</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プロジェクト説明</a:t>
            </a:r>
            <a:r>
              <a:rPr kumimoji="1" lang="en-US" altLang="ja-JP" sz="1050" b="0" dirty="0">
                <a:latin typeface="メイリオ"/>
                <a:ea typeface="メイリオ"/>
                <a:cs typeface="メイリオ"/>
              </a:rPr>
              <a:t>: …</a:t>
            </a:r>
          </a:p>
        </p:txBody>
      </p:sp>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7560840" cy="523220"/>
          </a:xfrm>
          <a:prstGeom prst="rect">
            <a:avLst/>
          </a:prstGeom>
          <a:noFill/>
        </p:spPr>
        <p:txBody>
          <a:bodyPr wrap="square" rtlCol="0">
            <a:spAutoFit/>
          </a:bodyPr>
          <a:lstStyle/>
          <a:p>
            <a:r>
              <a:rPr kumimoji="1" lang="ja-JP" altLang="en-US" sz="2800"/>
              <a:t>マッチングを実現する</a:t>
            </a:r>
            <a:r>
              <a:rPr kumimoji="1" lang="en-US" altLang="ja-JP" sz="2800" dirty="0"/>
              <a:t>RDB</a:t>
            </a:r>
            <a:r>
              <a:rPr kumimoji="1" lang="ja-JP" altLang="en-US" sz="2800"/>
              <a:t>でのデータモデル</a:t>
            </a:r>
          </a:p>
        </p:txBody>
      </p:sp>
      <p:sp>
        <p:nvSpPr>
          <p:cNvPr id="11" name="正方形/長方形 10">
            <a:extLst>
              <a:ext uri="{FF2B5EF4-FFF2-40B4-BE49-F238E27FC236}">
                <a16:creationId xmlns:a16="http://schemas.microsoft.com/office/drawing/2014/main" id="{70EAEFB5-A245-884B-9654-65DA4B83F390}"/>
              </a:ext>
            </a:extLst>
          </p:cNvPr>
          <p:cNvSpPr/>
          <p:nvPr/>
        </p:nvSpPr>
        <p:spPr bwMode="auto">
          <a:xfrm>
            <a:off x="7401272" y="2472419"/>
            <a:ext cx="187220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en-US" altLang="ja-JP" dirty="0">
                <a:solidFill>
                  <a:srgbClr val="7030A0"/>
                </a:solidFill>
                <a:latin typeface="メイリオ"/>
                <a:ea typeface="メイリオ"/>
                <a:cs typeface="メイリオ"/>
              </a:rPr>
              <a:t>ENGINEER</a:t>
            </a:r>
            <a:endParaRPr kumimoji="1" lang="ja-JP" altLang="en-US" dirty="0">
              <a:solidFill>
                <a:srgbClr val="7030A0"/>
              </a:solidFill>
              <a:latin typeface="メイリオ"/>
              <a:ea typeface="メイリオ"/>
              <a:cs typeface="メイリオ"/>
            </a:endParaRPr>
          </a:p>
        </p:txBody>
      </p:sp>
      <p:sp>
        <p:nvSpPr>
          <p:cNvPr id="12" name="正方形/長方形 11">
            <a:extLst>
              <a:ext uri="{FF2B5EF4-FFF2-40B4-BE49-F238E27FC236}">
                <a16:creationId xmlns:a16="http://schemas.microsoft.com/office/drawing/2014/main" id="{914B3E78-3F27-7F4B-BD4E-825B84ABE9BC}"/>
              </a:ext>
            </a:extLst>
          </p:cNvPr>
          <p:cNvSpPr/>
          <p:nvPr/>
        </p:nvSpPr>
        <p:spPr bwMode="auto">
          <a:xfrm>
            <a:off x="7401272" y="2826345"/>
            <a:ext cx="1872208" cy="15653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00" b="0" dirty="0">
                <a:latin typeface="メイリオ"/>
                <a:ea typeface="メイリオ"/>
                <a:cs typeface="メイリオ"/>
              </a:rPr>
              <a:t>ID: </a:t>
            </a:r>
            <a:r>
              <a:rPr kumimoji="1" lang="en-US" altLang="ja-JP" sz="1600" dirty="0">
                <a:solidFill>
                  <a:srgbClr val="7030A0"/>
                </a:solidFill>
                <a:latin typeface="メイリオ"/>
                <a:ea typeface="メイリオ"/>
                <a:cs typeface="メイリオ"/>
              </a:rPr>
              <a:t>1</a:t>
            </a:r>
            <a:endParaRPr kumimoji="1" lang="en-US" altLang="ja-JP" dirty="0">
              <a:solidFill>
                <a:srgbClr val="7030A0"/>
              </a:solidFill>
              <a:latin typeface="メイリオ"/>
              <a:ea typeface="メイリオ"/>
              <a:cs typeface="メイリオ"/>
            </a:endParaRPr>
          </a:p>
          <a:p>
            <a:r>
              <a:rPr kumimoji="1" lang="en-US" altLang="ja-JP" sz="1000" b="0" dirty="0">
                <a:latin typeface="メイリオ"/>
                <a:ea typeface="メイリオ"/>
                <a:cs typeface="メイリオ"/>
              </a:rPr>
              <a:t>NAME: …,</a:t>
            </a:r>
          </a:p>
          <a:p>
            <a:r>
              <a:rPr kumimoji="1" lang="ja-JP" altLang="en-US" sz="1000" b="0">
                <a:latin typeface="メイリオ"/>
                <a:ea typeface="メイリオ"/>
                <a:cs typeface="メイリオ"/>
              </a:rPr>
              <a:t>要員管理者</a:t>
            </a:r>
            <a:r>
              <a:rPr kumimoji="1" lang="en-US" altLang="ja-JP" sz="1000" b="0" dirty="0">
                <a:latin typeface="メイリオ"/>
                <a:ea typeface="メイリオ"/>
                <a:cs typeface="メイリオ"/>
              </a:rPr>
              <a:t>ID: …,</a:t>
            </a:r>
          </a:p>
          <a:p>
            <a:r>
              <a:rPr kumimoji="1" lang="ja-JP" altLang="en-US" sz="1000" b="0">
                <a:latin typeface="メイリオ"/>
                <a:ea typeface="メイリオ"/>
                <a:cs typeface="メイリオ"/>
              </a:rPr>
              <a:t>年齢</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性別</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住所</a:t>
            </a:r>
            <a:r>
              <a:rPr kumimoji="1" lang="en-US" altLang="ja-JP" sz="1000" b="0" dirty="0">
                <a:latin typeface="メイリオ"/>
                <a:ea typeface="メイリオ"/>
                <a:cs typeface="メイリオ"/>
              </a:rPr>
              <a:t>: …, </a:t>
            </a:r>
          </a:p>
          <a:p>
            <a:r>
              <a:rPr kumimoji="1" lang="en-US" altLang="ja-JP" sz="1000" b="0" dirty="0">
                <a:latin typeface="メイリオ"/>
                <a:ea typeface="メイリオ"/>
                <a:cs typeface="メイリオ"/>
              </a:rPr>
              <a:t>STARTABLE: 2020/09/1</a:t>
            </a:r>
          </a:p>
        </p:txBody>
      </p:sp>
      <p:sp>
        <p:nvSpPr>
          <p:cNvPr id="10" name="正方形/長方形 9">
            <a:extLst>
              <a:ext uri="{FF2B5EF4-FFF2-40B4-BE49-F238E27FC236}">
                <a16:creationId xmlns:a16="http://schemas.microsoft.com/office/drawing/2014/main" id="{1845656F-8C68-A644-8E7E-56CC1ED04B55}"/>
              </a:ext>
            </a:extLst>
          </p:cNvPr>
          <p:cNvSpPr/>
          <p:nvPr/>
        </p:nvSpPr>
        <p:spPr bwMode="auto">
          <a:xfrm>
            <a:off x="4620452" y="2456892"/>
            <a:ext cx="187220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dirty="0">
                <a:latin typeface="メイリオ"/>
                <a:ea typeface="メイリオ"/>
                <a:cs typeface="メイリオ"/>
              </a:rPr>
              <a:t>MATCH</a:t>
            </a:r>
            <a:endParaRPr kumimoji="1" lang="ja-JP" altLang="en-US" dirty="0">
              <a:latin typeface="メイリオ"/>
              <a:ea typeface="メイリオ"/>
              <a:cs typeface="メイリオ"/>
            </a:endParaRPr>
          </a:p>
        </p:txBody>
      </p:sp>
      <p:sp>
        <p:nvSpPr>
          <p:cNvPr id="14" name="正方形/長方形 13">
            <a:extLst>
              <a:ext uri="{FF2B5EF4-FFF2-40B4-BE49-F238E27FC236}">
                <a16:creationId xmlns:a16="http://schemas.microsoft.com/office/drawing/2014/main" id="{64C76315-7922-B049-83F3-9B3DA3BC68AA}"/>
              </a:ext>
            </a:extLst>
          </p:cNvPr>
          <p:cNvSpPr/>
          <p:nvPr/>
        </p:nvSpPr>
        <p:spPr bwMode="auto">
          <a:xfrm>
            <a:off x="4620452" y="2810819"/>
            <a:ext cx="1872208" cy="10956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00" b="0" dirty="0">
                <a:latin typeface="メイリオ"/>
                <a:ea typeface="メイリオ"/>
                <a:cs typeface="メイリオ"/>
              </a:rPr>
              <a:t>ID: </a:t>
            </a:r>
            <a:r>
              <a:rPr kumimoji="1" lang="en-US" altLang="ja-JP" sz="1600" dirty="0">
                <a:latin typeface="メイリオ"/>
                <a:ea typeface="メイリオ"/>
                <a:cs typeface="メイリオ"/>
              </a:rPr>
              <a:t>1</a:t>
            </a:r>
            <a:endParaRPr kumimoji="1" lang="en-US" altLang="ja-JP" sz="1200" dirty="0">
              <a:latin typeface="メイリオ"/>
              <a:ea typeface="メイリオ"/>
              <a:cs typeface="メイリオ"/>
            </a:endParaRPr>
          </a:p>
          <a:p>
            <a:r>
              <a:rPr kumimoji="1" lang="en-US" altLang="ja-JP" sz="1000" b="0" dirty="0">
                <a:latin typeface="メイリオ"/>
                <a:ea typeface="メイリオ"/>
                <a:cs typeface="メイリオ"/>
              </a:rPr>
              <a:t>REQUEST_ID: </a:t>
            </a:r>
            <a:r>
              <a:rPr kumimoji="1" lang="en-US" altLang="ja-JP" sz="1600" dirty="0">
                <a:solidFill>
                  <a:srgbClr val="FF0000"/>
                </a:solidFill>
                <a:latin typeface="メイリオ"/>
                <a:ea typeface="メイリオ"/>
                <a:cs typeface="メイリオ"/>
              </a:rPr>
              <a:t>1</a:t>
            </a:r>
            <a:endParaRPr kumimoji="1" lang="en-US" altLang="ja-JP" b="0" dirty="0">
              <a:latin typeface="メイリオ"/>
              <a:ea typeface="メイリオ"/>
              <a:cs typeface="メイリオ"/>
            </a:endParaRPr>
          </a:p>
          <a:p>
            <a:r>
              <a:rPr kumimoji="1" lang="en-US" altLang="ja-JP" sz="1000" b="0" dirty="0">
                <a:latin typeface="メイリオ"/>
                <a:ea typeface="メイリオ"/>
                <a:cs typeface="メイリオ"/>
              </a:rPr>
              <a:t>ENGINEER_ID: </a:t>
            </a:r>
            <a:r>
              <a:rPr kumimoji="1" lang="en-US" altLang="ja-JP" sz="1600" dirty="0">
                <a:solidFill>
                  <a:srgbClr val="7030A0"/>
                </a:solidFill>
                <a:latin typeface="メイリオ"/>
                <a:ea typeface="メイリオ"/>
                <a:cs typeface="メイリオ"/>
              </a:rPr>
              <a:t>1</a:t>
            </a:r>
            <a:endParaRPr kumimoji="1" lang="en-US" altLang="ja-JP" sz="1000" b="0" dirty="0">
              <a:latin typeface="メイリオ"/>
              <a:ea typeface="メイリオ"/>
              <a:cs typeface="メイリオ"/>
            </a:endParaRPr>
          </a:p>
          <a:p>
            <a:r>
              <a:rPr kumimoji="1" lang="en-US" altLang="ja-JP" sz="1000" b="0" dirty="0">
                <a:latin typeface="メイリオ"/>
                <a:ea typeface="メイリオ"/>
                <a:cs typeface="メイリオ"/>
              </a:rPr>
              <a:t>COMPAT: </a:t>
            </a:r>
            <a:r>
              <a:rPr kumimoji="1" lang="en-US" altLang="ja-JP" sz="1600" b="0" dirty="0">
                <a:latin typeface="メイリオ"/>
                <a:ea typeface="メイリオ"/>
                <a:cs typeface="メイリオ"/>
              </a:rPr>
              <a:t>0.4</a:t>
            </a:r>
          </a:p>
        </p:txBody>
      </p:sp>
      <p:sp>
        <p:nvSpPr>
          <p:cNvPr id="19" name="正方形/長方形 18">
            <a:extLst>
              <a:ext uri="{FF2B5EF4-FFF2-40B4-BE49-F238E27FC236}">
                <a16:creationId xmlns:a16="http://schemas.microsoft.com/office/drawing/2014/main" id="{D20575DC-74F1-7146-B043-C1951048EB44}"/>
              </a:ext>
            </a:extLst>
          </p:cNvPr>
          <p:cNvSpPr/>
          <p:nvPr/>
        </p:nvSpPr>
        <p:spPr bwMode="auto">
          <a:xfrm>
            <a:off x="2036676" y="2456893"/>
            <a:ext cx="1808714"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dirty="0">
                <a:solidFill>
                  <a:schemeClr val="accent4"/>
                </a:solidFill>
                <a:latin typeface="メイリオ"/>
                <a:ea typeface="メイリオ"/>
                <a:cs typeface="メイリオ"/>
              </a:rPr>
              <a:t>REQUEST</a:t>
            </a:r>
            <a:endParaRPr kumimoji="1" lang="ja-JP" altLang="en-US" dirty="0">
              <a:solidFill>
                <a:schemeClr val="accent4"/>
              </a:solidFill>
              <a:latin typeface="メイリオ"/>
              <a:ea typeface="メイリオ"/>
              <a:cs typeface="メイリオ"/>
            </a:endParaRPr>
          </a:p>
        </p:txBody>
      </p:sp>
      <p:sp>
        <p:nvSpPr>
          <p:cNvPr id="20" name="正方形/長方形 19">
            <a:extLst>
              <a:ext uri="{FF2B5EF4-FFF2-40B4-BE49-F238E27FC236}">
                <a16:creationId xmlns:a16="http://schemas.microsoft.com/office/drawing/2014/main" id="{A5BDA18F-D024-E84C-AAB6-390920A93F4E}"/>
              </a:ext>
            </a:extLst>
          </p:cNvPr>
          <p:cNvSpPr/>
          <p:nvPr/>
        </p:nvSpPr>
        <p:spPr bwMode="auto">
          <a:xfrm>
            <a:off x="2036676" y="2810820"/>
            <a:ext cx="1808714" cy="10956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FF0000"/>
                </a:solidFill>
                <a:latin typeface="メイリオ"/>
                <a:ea typeface="メイリオ"/>
                <a:cs typeface="メイリオ"/>
              </a:rPr>
              <a:t>1</a:t>
            </a:r>
            <a:endParaRPr kumimoji="1" lang="en-US" altLang="ja-JP" sz="1050" dirty="0">
              <a:solidFill>
                <a:srgbClr val="FF0000"/>
              </a:solidFill>
              <a:latin typeface="メイリオ"/>
              <a:ea typeface="メイリオ"/>
              <a:cs typeface="メイリオ"/>
            </a:endParaRPr>
          </a:p>
          <a:p>
            <a:r>
              <a:rPr kumimoji="1" lang="ja-JP" altLang="en-US" sz="1050" b="0">
                <a:latin typeface="メイリオ"/>
                <a:ea typeface="メイリオ"/>
                <a:cs typeface="メイリオ"/>
              </a:rPr>
              <a:t>人数</a:t>
            </a:r>
            <a:r>
              <a:rPr kumimoji="1" lang="en-US" altLang="ja-JP" sz="1050" b="0" dirty="0">
                <a:latin typeface="メイリオ"/>
                <a:ea typeface="メイリオ"/>
                <a:cs typeface="メイリオ"/>
              </a:rPr>
              <a:t>: … </a:t>
            </a:r>
          </a:p>
          <a:p>
            <a:r>
              <a:rPr kumimoji="1" lang="ja-JP" altLang="en-US" sz="1050" b="0">
                <a:latin typeface="メイリオ"/>
                <a:ea typeface="メイリオ"/>
                <a:cs typeface="メイリオ"/>
              </a:rPr>
              <a:t>希望単価</a:t>
            </a:r>
            <a:r>
              <a:rPr kumimoji="1" lang="en-US" altLang="ja-JP" sz="1050" b="0" dirty="0">
                <a:latin typeface="メイリオ"/>
                <a:ea typeface="メイリオ"/>
                <a:cs typeface="メイリオ"/>
              </a:rPr>
              <a:t>: … </a:t>
            </a:r>
          </a:p>
          <a:p>
            <a:r>
              <a:rPr kumimoji="1" lang="en-US" altLang="ja-JP" sz="1050" b="0" dirty="0">
                <a:latin typeface="メイリオ"/>
                <a:ea typeface="メイリオ"/>
                <a:cs typeface="メイリオ"/>
              </a:rPr>
              <a:t>START: 2020/09/01</a:t>
            </a:r>
          </a:p>
          <a:p>
            <a:r>
              <a:rPr kumimoji="1" lang="en-US" altLang="ja-JP" sz="1050" b="0" dirty="0">
                <a:latin typeface="メイリオ"/>
                <a:ea typeface="メイリオ"/>
                <a:cs typeface="メイリオ"/>
              </a:rPr>
              <a:t>PROJECT_ID: </a:t>
            </a:r>
            <a:r>
              <a:rPr kumimoji="1" lang="en-US" altLang="ja-JP" sz="1600" dirty="0">
                <a:solidFill>
                  <a:srgbClr val="3333CC"/>
                </a:solidFill>
                <a:latin typeface="メイリオ"/>
                <a:ea typeface="メイリオ"/>
                <a:cs typeface="メイリオ"/>
              </a:rPr>
              <a:t>1</a:t>
            </a:r>
            <a:endParaRPr kumimoji="1" lang="en-US" altLang="ja-JP" sz="1050" dirty="0">
              <a:solidFill>
                <a:srgbClr val="3333CC"/>
              </a:solidFill>
              <a:latin typeface="メイリオ"/>
              <a:ea typeface="メイリオ"/>
              <a:cs typeface="メイリオ"/>
            </a:endParaRPr>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1384995"/>
          </a:xfrm>
          <a:prstGeom prst="rect">
            <a:avLst/>
          </a:prstGeom>
          <a:noFill/>
        </p:spPr>
        <p:txBody>
          <a:bodyPr wrap="square" rtlCol="0">
            <a:spAutoFit/>
          </a:bodyPr>
          <a:lstStyle/>
          <a:p>
            <a:pPr marL="141288" indent="-141288">
              <a:buFont typeface="Arial" panose="020B0604020202020204" pitchFamily="34" charset="0"/>
              <a:buChar char="•"/>
            </a:pPr>
            <a:r>
              <a:rPr kumimoji="1" lang="ja-JP" altLang="en-US" b="0"/>
              <a:t>例えば、</a:t>
            </a:r>
            <a:r>
              <a:rPr kumimoji="1" lang="en-US" altLang="ja-JP" b="0" dirty="0"/>
              <a:t>50</a:t>
            </a:r>
            <a:r>
              <a:rPr kumimoji="1" lang="ja-JP" altLang="en-US" b="0"/>
              <a:t>の案件（</a:t>
            </a:r>
            <a:r>
              <a:rPr kumimoji="1" lang="en-US" altLang="ja-JP" b="0" dirty="0"/>
              <a:t>PROJECT</a:t>
            </a:r>
            <a:r>
              <a:rPr kumimoji="1" lang="ja-JP" altLang="en-US" b="0"/>
              <a:t>）がそれぞれ</a:t>
            </a:r>
            <a:r>
              <a:rPr kumimoji="1" lang="en-US" altLang="ja-JP" b="0" dirty="0"/>
              <a:t>3</a:t>
            </a:r>
            <a:r>
              <a:rPr kumimoji="1" lang="ja-JP" altLang="en-US" b="0"/>
              <a:t>種類の要員希望（</a:t>
            </a:r>
            <a:r>
              <a:rPr kumimoji="1" lang="en-US" altLang="ja-JP" b="0" dirty="0"/>
              <a:t>REQUEST</a:t>
            </a:r>
            <a:r>
              <a:rPr kumimoji="1" lang="ja-JP" altLang="en-US" b="0"/>
              <a:t>）を出して、</a:t>
            </a:r>
            <a:r>
              <a:rPr kumimoji="1" lang="en-US" altLang="ja-JP" b="0" dirty="0"/>
              <a:t>100</a:t>
            </a:r>
            <a:r>
              <a:rPr kumimoji="1" lang="ja-JP" altLang="en-US" b="0"/>
              <a:t>名の要員（</a:t>
            </a:r>
            <a:r>
              <a:rPr kumimoji="1" lang="en-US" altLang="ja-JP" b="0" dirty="0"/>
              <a:t>ENGINEER</a:t>
            </a:r>
            <a:r>
              <a:rPr kumimoji="1" lang="ja-JP" altLang="en-US" b="0"/>
              <a:t>）との</a:t>
            </a:r>
            <a:br>
              <a:rPr kumimoji="1" lang="en-US" altLang="ja-JP" b="0" dirty="0"/>
            </a:br>
            <a:r>
              <a:rPr kumimoji="1" lang="ja-JP" altLang="en-US" b="0"/>
              <a:t>マッチングを行おうとすると、その組合せである</a:t>
            </a:r>
            <a:r>
              <a:rPr kumimoji="1" lang="en-US" altLang="ja-JP" b="0" dirty="0"/>
              <a:t>50 x 3 x 100 = 1500</a:t>
            </a:r>
            <a:r>
              <a:rPr kumimoji="1" lang="ja-JP" altLang="en-US" b="0"/>
              <a:t>の相性値（</a:t>
            </a:r>
            <a:r>
              <a:rPr kumimoji="1" lang="en-US" altLang="ja-JP" b="0" dirty="0"/>
              <a:t>COMPAT</a:t>
            </a:r>
            <a:r>
              <a:rPr kumimoji="1" lang="ja-JP" altLang="en-US" b="0"/>
              <a:t>）を含むのレコードを</a:t>
            </a:r>
            <a:br>
              <a:rPr kumimoji="1" lang="en-US" altLang="ja-JP" b="0" dirty="0"/>
            </a:br>
            <a:r>
              <a:rPr kumimoji="1" lang="ja-JP" altLang="en-US" b="0"/>
              <a:t>マッチング（</a:t>
            </a:r>
            <a:r>
              <a:rPr kumimoji="1" lang="en-US" altLang="ja-JP" b="0" dirty="0"/>
              <a:t>MATCH</a:t>
            </a:r>
            <a:r>
              <a:rPr kumimoji="1" lang="ja-JP" altLang="en-US" b="0"/>
              <a:t>）テーブルに保存します。</a:t>
            </a:r>
            <a:endParaRPr kumimoji="1" lang="en-US" altLang="ja-JP" b="0" dirty="0"/>
          </a:p>
          <a:p>
            <a:pPr marL="141288" indent="-141288">
              <a:buFont typeface="Arial" panose="020B0604020202020204" pitchFamily="34" charset="0"/>
              <a:buChar char="•"/>
            </a:pPr>
            <a:r>
              <a:rPr kumimoji="1" lang="ja-JP" altLang="en-US" b="0"/>
              <a:t>相性値（</a:t>
            </a:r>
            <a:r>
              <a:rPr kumimoji="1" lang="en-US" altLang="ja-JP" b="0" dirty="0"/>
              <a:t>COMPAT</a:t>
            </a:r>
            <a:r>
              <a:rPr kumimoji="1" lang="ja-JP" altLang="en-US" b="0"/>
              <a:t>）は、要員希望（</a:t>
            </a:r>
            <a:r>
              <a:rPr kumimoji="1" lang="en-US" altLang="ja-JP" b="0" dirty="0"/>
              <a:t>REQUEST</a:t>
            </a:r>
            <a:r>
              <a:rPr kumimoji="1" lang="ja-JP" altLang="en-US" b="0"/>
              <a:t>）や要員（</a:t>
            </a:r>
            <a:r>
              <a:rPr kumimoji="1" lang="en-US" altLang="ja-JP" b="0" dirty="0"/>
              <a:t>ENGINEER</a:t>
            </a:r>
            <a:r>
              <a:rPr kumimoji="1" lang="ja-JP" altLang="en-US" b="0"/>
              <a:t>）にレコードが保存・更新・削除されるタイミングで</a:t>
            </a:r>
            <a:br>
              <a:rPr kumimoji="1" lang="en-US" altLang="ja-JP" b="0" dirty="0"/>
            </a:br>
            <a:r>
              <a:rPr kumimoji="1" lang="ja-JP" altLang="en-US" b="0"/>
              <a:t>決められた計算式を使って計算し、マッチング（</a:t>
            </a:r>
            <a:r>
              <a:rPr kumimoji="1" lang="en-US" altLang="ja-JP" b="0" dirty="0"/>
              <a:t>MATCH</a:t>
            </a:r>
            <a:r>
              <a:rPr kumimoji="1" lang="ja-JP" altLang="en-US" b="0"/>
              <a:t>）テーブルに保存されます。</a:t>
            </a:r>
            <a:endParaRPr kumimoji="1" lang="en-US" altLang="ja-JP" b="0" dirty="0"/>
          </a:p>
          <a:p>
            <a:pPr marL="141288" indent="-141288">
              <a:buFont typeface="Arial" panose="020B0604020202020204" pitchFamily="34" charset="0"/>
              <a:buChar char="•"/>
            </a:pPr>
            <a:r>
              <a:rPr kumimoji="1" lang="ja-JP" altLang="en-US" b="0"/>
              <a:t>要員希望もエンジニアも複数スキルをもつので、</a:t>
            </a:r>
            <a:r>
              <a:rPr kumimoji="1" lang="en-US" altLang="ja-JP" b="0" dirty="0"/>
              <a:t>REQUEST_SKILL</a:t>
            </a:r>
            <a:r>
              <a:rPr kumimoji="1" lang="ja-JP" altLang="en-US" b="0"/>
              <a:t>や</a:t>
            </a:r>
            <a:r>
              <a:rPr kumimoji="1" lang="en-US" altLang="ja-JP" b="0" dirty="0"/>
              <a:t>ENGINEER_SKILL</a:t>
            </a:r>
            <a:r>
              <a:rPr kumimoji="1" lang="ja-JP" altLang="en-US" b="0"/>
              <a:t>という中間テーブルを持ちます。</a:t>
            </a:r>
          </a:p>
        </p:txBody>
      </p:sp>
      <p:sp>
        <p:nvSpPr>
          <p:cNvPr id="21" name="正方形/長方形 20">
            <a:extLst>
              <a:ext uri="{FF2B5EF4-FFF2-40B4-BE49-F238E27FC236}">
                <a16:creationId xmlns:a16="http://schemas.microsoft.com/office/drawing/2014/main" id="{E0B4726B-CF9E-A141-A1D9-15DA2C153FE0}"/>
              </a:ext>
            </a:extLst>
          </p:cNvPr>
          <p:cNvSpPr/>
          <p:nvPr/>
        </p:nvSpPr>
        <p:spPr bwMode="auto">
          <a:xfrm>
            <a:off x="2036676" y="4567298"/>
            <a:ext cx="1808714" cy="4254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dirty="0">
                <a:latin typeface="メイリオ"/>
                <a:ea typeface="メイリオ"/>
                <a:cs typeface="メイリオ"/>
              </a:rPr>
              <a:t>REQUEST_SKILL</a:t>
            </a:r>
            <a:endParaRPr kumimoji="1" lang="ja-JP" altLang="en-US" dirty="0">
              <a:latin typeface="メイリオ"/>
              <a:ea typeface="メイリオ"/>
              <a:cs typeface="メイリオ"/>
            </a:endParaRPr>
          </a:p>
        </p:txBody>
      </p:sp>
      <p:sp>
        <p:nvSpPr>
          <p:cNvPr id="22" name="正方形/長方形 21">
            <a:extLst>
              <a:ext uri="{FF2B5EF4-FFF2-40B4-BE49-F238E27FC236}">
                <a16:creationId xmlns:a16="http://schemas.microsoft.com/office/drawing/2014/main" id="{E0EFC879-F46F-9740-B203-2637771494B9}"/>
              </a:ext>
            </a:extLst>
          </p:cNvPr>
          <p:cNvSpPr/>
          <p:nvPr/>
        </p:nvSpPr>
        <p:spPr bwMode="auto">
          <a:xfrm>
            <a:off x="2036676" y="4992735"/>
            <a:ext cx="1808714" cy="9283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latin typeface="メイリオ"/>
                <a:ea typeface="メイリオ"/>
                <a:cs typeface="メイリオ"/>
              </a:rPr>
              <a:t>1</a:t>
            </a:r>
            <a:endParaRPr kumimoji="1" lang="en-US" altLang="ja-JP" sz="1050" dirty="0">
              <a:latin typeface="メイリオ"/>
              <a:ea typeface="メイリオ"/>
              <a:cs typeface="メイリオ"/>
            </a:endParaRPr>
          </a:p>
          <a:p>
            <a:r>
              <a:rPr kumimoji="1" lang="en-US" altLang="ja-JP" sz="1050" b="0" dirty="0">
                <a:latin typeface="メイリオ"/>
                <a:ea typeface="メイリオ"/>
                <a:cs typeface="メイリオ"/>
              </a:rPr>
              <a:t>REQUEST_ID: </a:t>
            </a:r>
            <a:r>
              <a:rPr kumimoji="1" lang="en-US" altLang="ja-JP" sz="1600" dirty="0">
                <a:solidFill>
                  <a:srgbClr val="FF0000"/>
                </a:solidFill>
                <a:latin typeface="メイリオ"/>
                <a:ea typeface="メイリオ"/>
                <a:cs typeface="メイリオ"/>
              </a:rPr>
              <a:t>1</a:t>
            </a:r>
            <a:endParaRPr kumimoji="1" lang="en-US" altLang="ja-JP" sz="1050" dirty="0">
              <a:latin typeface="メイリオ"/>
              <a:ea typeface="メイリオ"/>
              <a:cs typeface="メイリオ"/>
            </a:endParaRPr>
          </a:p>
          <a:p>
            <a:r>
              <a:rPr kumimoji="1" lang="en-US" altLang="ja-JP" sz="1050" b="0" dirty="0">
                <a:latin typeface="メイリオ"/>
                <a:ea typeface="メイリオ"/>
                <a:cs typeface="メイリオ"/>
              </a:rPr>
              <a:t>SKILL_ID: </a:t>
            </a:r>
            <a:r>
              <a:rPr kumimoji="1" lang="en-US" altLang="ja-JP" sz="1600" dirty="0">
                <a:solidFill>
                  <a:schemeClr val="accent2">
                    <a:lumMod val="75000"/>
                  </a:schemeClr>
                </a:solidFill>
                <a:latin typeface="メイリオ"/>
                <a:ea typeface="メイリオ"/>
                <a:cs typeface="メイリオ"/>
              </a:rPr>
              <a:t>1</a:t>
            </a:r>
            <a:endParaRPr kumimoji="1" lang="en-US" altLang="ja-JP" sz="1050" dirty="0">
              <a:solidFill>
                <a:schemeClr val="accent2">
                  <a:lumMod val="75000"/>
                </a:schemeClr>
              </a:solidFill>
              <a:latin typeface="メイリオ"/>
              <a:ea typeface="メイリオ"/>
              <a:cs typeface="メイリオ"/>
            </a:endParaRPr>
          </a:p>
        </p:txBody>
      </p:sp>
      <p:cxnSp>
        <p:nvCxnSpPr>
          <p:cNvPr id="4" name="カギ線コネクタ 3">
            <a:extLst>
              <a:ext uri="{FF2B5EF4-FFF2-40B4-BE49-F238E27FC236}">
                <a16:creationId xmlns:a16="http://schemas.microsoft.com/office/drawing/2014/main" id="{88727C40-06FC-5742-B1C3-BDF12FF37507}"/>
              </a:ext>
            </a:extLst>
          </p:cNvPr>
          <p:cNvCxnSpPr>
            <a:cxnSpLocks/>
            <a:stCxn id="6" idx="3"/>
            <a:endCxn id="20" idx="1"/>
          </p:cNvCxnSpPr>
          <p:nvPr/>
        </p:nvCxnSpPr>
        <p:spPr bwMode="auto">
          <a:xfrm>
            <a:off x="1820652" y="3358643"/>
            <a:ext cx="216024" cy="1"/>
          </a:xfrm>
          <a:prstGeom prst="bentConnector3">
            <a:avLst/>
          </a:prstGeom>
          <a:solidFill>
            <a:schemeClr val="accent1"/>
          </a:solidFill>
          <a:ln w="9525" cap="flat" cmpd="sng" algn="ctr">
            <a:solidFill>
              <a:schemeClr val="tx1"/>
            </a:solidFill>
            <a:prstDash val="solid"/>
            <a:round/>
            <a:headEnd type="none" w="med" len="med"/>
            <a:tailEnd type="oval" w="lg" len="lg"/>
          </a:ln>
          <a:effectLst/>
        </p:spPr>
      </p:cxnSp>
      <p:cxnSp>
        <p:nvCxnSpPr>
          <p:cNvPr id="26" name="カギ線コネクタ 25">
            <a:extLst>
              <a:ext uri="{FF2B5EF4-FFF2-40B4-BE49-F238E27FC236}">
                <a16:creationId xmlns:a16="http://schemas.microsoft.com/office/drawing/2014/main" id="{C16C555F-9D96-A246-9FF3-7B3A767C4E3A}"/>
              </a:ext>
            </a:extLst>
          </p:cNvPr>
          <p:cNvCxnSpPr>
            <a:cxnSpLocks/>
            <a:stCxn id="20" idx="2"/>
            <a:endCxn id="21" idx="0"/>
          </p:cNvCxnSpPr>
          <p:nvPr/>
        </p:nvCxnSpPr>
        <p:spPr bwMode="auto">
          <a:xfrm>
            <a:off x="2941033" y="3906467"/>
            <a:ext cx="0" cy="660831"/>
          </a:xfrm>
          <a:prstGeom prst="straightConnector1">
            <a:avLst/>
          </a:prstGeom>
          <a:solidFill>
            <a:schemeClr val="accent1"/>
          </a:solidFill>
          <a:ln w="9525" cap="flat" cmpd="sng" algn="ctr">
            <a:solidFill>
              <a:schemeClr val="tx1"/>
            </a:solidFill>
            <a:prstDash val="solid"/>
            <a:round/>
            <a:headEnd type="none" w="med" len="med"/>
            <a:tailEnd type="oval" w="lg" len="lg"/>
          </a:ln>
          <a:effectLst/>
        </p:spPr>
      </p:cxnSp>
      <p:cxnSp>
        <p:nvCxnSpPr>
          <p:cNvPr id="31" name="カギ線コネクタ 30">
            <a:extLst>
              <a:ext uri="{FF2B5EF4-FFF2-40B4-BE49-F238E27FC236}">
                <a16:creationId xmlns:a16="http://schemas.microsoft.com/office/drawing/2014/main" id="{22D06CB8-B560-174C-B60C-9298A105BA05}"/>
              </a:ext>
            </a:extLst>
          </p:cNvPr>
          <p:cNvCxnSpPr>
            <a:cxnSpLocks/>
            <a:stCxn id="20" idx="3"/>
            <a:endCxn id="14" idx="1"/>
          </p:cNvCxnSpPr>
          <p:nvPr/>
        </p:nvCxnSpPr>
        <p:spPr bwMode="auto">
          <a:xfrm flipV="1">
            <a:off x="3845390" y="3358643"/>
            <a:ext cx="775062" cy="1"/>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sp>
        <p:nvSpPr>
          <p:cNvPr id="34" name="正方形/長方形 33">
            <a:extLst>
              <a:ext uri="{FF2B5EF4-FFF2-40B4-BE49-F238E27FC236}">
                <a16:creationId xmlns:a16="http://schemas.microsoft.com/office/drawing/2014/main" id="{4F2DCD41-8A72-DE4F-90A2-8EC667A10248}"/>
              </a:ext>
            </a:extLst>
          </p:cNvPr>
          <p:cNvSpPr/>
          <p:nvPr/>
        </p:nvSpPr>
        <p:spPr bwMode="auto">
          <a:xfrm>
            <a:off x="4693430" y="5491877"/>
            <a:ext cx="1808714" cy="429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dirty="0">
                <a:solidFill>
                  <a:schemeClr val="accent2">
                    <a:lumMod val="75000"/>
                  </a:schemeClr>
                </a:solidFill>
                <a:latin typeface="メイリオ"/>
                <a:ea typeface="メイリオ"/>
                <a:cs typeface="メイリオ"/>
              </a:rPr>
              <a:t>SKILL</a:t>
            </a:r>
            <a:endParaRPr kumimoji="1" lang="ja-JP" altLang="en-US" dirty="0">
              <a:solidFill>
                <a:schemeClr val="accent2">
                  <a:lumMod val="75000"/>
                </a:schemeClr>
              </a:solidFill>
              <a:latin typeface="メイリオ"/>
              <a:ea typeface="メイリオ"/>
              <a:cs typeface="メイリオ"/>
            </a:endParaRPr>
          </a:p>
        </p:txBody>
      </p:sp>
      <p:sp>
        <p:nvSpPr>
          <p:cNvPr id="35" name="正方形/長方形 34">
            <a:extLst>
              <a:ext uri="{FF2B5EF4-FFF2-40B4-BE49-F238E27FC236}">
                <a16:creationId xmlns:a16="http://schemas.microsoft.com/office/drawing/2014/main" id="{5FA758B8-DF09-874A-A461-26D11536E325}"/>
              </a:ext>
            </a:extLst>
          </p:cNvPr>
          <p:cNvSpPr/>
          <p:nvPr/>
        </p:nvSpPr>
        <p:spPr bwMode="auto">
          <a:xfrm>
            <a:off x="4693430" y="5921077"/>
            <a:ext cx="1808714" cy="5322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chemeClr val="accent2">
                    <a:lumMod val="75000"/>
                  </a:schemeClr>
                </a:solidFill>
                <a:latin typeface="メイリオ"/>
                <a:ea typeface="メイリオ"/>
                <a:cs typeface="メイリオ"/>
              </a:rPr>
              <a:t>1</a:t>
            </a:r>
            <a:endParaRPr kumimoji="1" lang="en-US" altLang="ja-JP" dirty="0">
              <a:solidFill>
                <a:schemeClr val="accent2">
                  <a:lumMod val="75000"/>
                </a:schemeClr>
              </a:solidFill>
              <a:latin typeface="メイリオ"/>
              <a:ea typeface="メイリオ"/>
              <a:cs typeface="メイリオ"/>
            </a:endParaRPr>
          </a:p>
          <a:p>
            <a:r>
              <a:rPr kumimoji="1" lang="en-US" altLang="ja-JP" sz="1050" b="0" dirty="0">
                <a:latin typeface="メイリオ"/>
                <a:ea typeface="メイリオ"/>
                <a:cs typeface="メイリオ"/>
              </a:rPr>
              <a:t>NAME: “Java”</a:t>
            </a:r>
            <a:endParaRPr kumimoji="1" lang="en-US" altLang="ja-JP" sz="1050" b="0" dirty="0">
              <a:solidFill>
                <a:srgbClr val="FF0000"/>
              </a:solidFill>
              <a:latin typeface="メイリオ"/>
              <a:ea typeface="メイリオ"/>
              <a:cs typeface="メイリオ"/>
            </a:endParaRPr>
          </a:p>
        </p:txBody>
      </p:sp>
      <p:cxnSp>
        <p:nvCxnSpPr>
          <p:cNvPr id="36" name="カギ線コネクタ 35">
            <a:extLst>
              <a:ext uri="{FF2B5EF4-FFF2-40B4-BE49-F238E27FC236}">
                <a16:creationId xmlns:a16="http://schemas.microsoft.com/office/drawing/2014/main" id="{91A75104-6EE9-1440-A634-4D2401E6FAFF}"/>
              </a:ext>
            </a:extLst>
          </p:cNvPr>
          <p:cNvCxnSpPr>
            <a:cxnSpLocks/>
            <a:stCxn id="22" idx="2"/>
            <a:endCxn id="35" idx="1"/>
          </p:cNvCxnSpPr>
          <p:nvPr/>
        </p:nvCxnSpPr>
        <p:spPr bwMode="auto">
          <a:xfrm rot="16200000" flipH="1">
            <a:off x="3684166" y="5177943"/>
            <a:ext cx="266130" cy="1752397"/>
          </a:xfrm>
          <a:prstGeom prst="bentConnector2">
            <a:avLst/>
          </a:prstGeom>
          <a:solidFill>
            <a:schemeClr val="accent1"/>
          </a:solidFill>
          <a:ln w="9525" cap="flat" cmpd="sng" algn="ctr">
            <a:solidFill>
              <a:schemeClr val="tx1"/>
            </a:solidFill>
            <a:prstDash val="solid"/>
            <a:round/>
            <a:headEnd type="none" w="med" len="med"/>
            <a:tailEnd type="oval" w="lg" len="lg"/>
          </a:ln>
          <a:effectLst/>
        </p:spPr>
      </p:cxnSp>
      <p:cxnSp>
        <p:nvCxnSpPr>
          <p:cNvPr id="39" name="カギ線コネクタ 38">
            <a:extLst>
              <a:ext uri="{FF2B5EF4-FFF2-40B4-BE49-F238E27FC236}">
                <a16:creationId xmlns:a16="http://schemas.microsoft.com/office/drawing/2014/main" id="{963FF6ED-36B5-4947-813E-DDE191EFAE1C}"/>
              </a:ext>
            </a:extLst>
          </p:cNvPr>
          <p:cNvCxnSpPr>
            <a:cxnSpLocks/>
            <a:stCxn id="41" idx="2"/>
            <a:endCxn id="35" idx="3"/>
          </p:cNvCxnSpPr>
          <p:nvPr/>
        </p:nvCxnSpPr>
        <p:spPr bwMode="auto">
          <a:xfrm rot="5400000">
            <a:off x="7321970" y="5171800"/>
            <a:ext cx="195581" cy="1835232"/>
          </a:xfrm>
          <a:prstGeom prst="bentConnector2">
            <a:avLst/>
          </a:prstGeom>
          <a:solidFill>
            <a:schemeClr val="accent1"/>
          </a:solidFill>
          <a:ln w="9525" cap="flat" cmpd="sng" algn="ctr">
            <a:solidFill>
              <a:schemeClr val="tx1"/>
            </a:solidFill>
            <a:prstDash val="solid"/>
            <a:round/>
            <a:headEnd type="none" w="med" len="med"/>
            <a:tailEnd type="oval" w="lg" len="lg"/>
          </a:ln>
          <a:effectLst/>
        </p:spPr>
      </p:cxnSp>
      <p:sp>
        <p:nvSpPr>
          <p:cNvPr id="40" name="正方形/長方形 39">
            <a:extLst>
              <a:ext uri="{FF2B5EF4-FFF2-40B4-BE49-F238E27FC236}">
                <a16:creationId xmlns:a16="http://schemas.microsoft.com/office/drawing/2014/main" id="{A7AD4655-4548-2E4A-B53F-9F32D0B2C111}"/>
              </a:ext>
            </a:extLst>
          </p:cNvPr>
          <p:cNvSpPr/>
          <p:nvPr/>
        </p:nvSpPr>
        <p:spPr bwMode="auto">
          <a:xfrm>
            <a:off x="7433019" y="4725144"/>
            <a:ext cx="1808714" cy="389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solidFill>
                  <a:srgbClr val="FFC000"/>
                </a:solidFill>
                <a:latin typeface="メイリオ"/>
                <a:ea typeface="メイリオ"/>
                <a:cs typeface="メイリオ"/>
              </a:rPr>
              <a:t>ENGINEER_SKILL</a:t>
            </a:r>
            <a:endParaRPr kumimoji="1" lang="ja-JP" altLang="en-US" b="0" dirty="0">
              <a:solidFill>
                <a:srgbClr val="FFC000"/>
              </a:solidFill>
              <a:latin typeface="メイリオ"/>
              <a:ea typeface="メイリオ"/>
              <a:cs typeface="メイリオ"/>
            </a:endParaRPr>
          </a:p>
        </p:txBody>
      </p:sp>
      <p:sp>
        <p:nvSpPr>
          <p:cNvPr id="41" name="正方形/長方形 40">
            <a:extLst>
              <a:ext uri="{FF2B5EF4-FFF2-40B4-BE49-F238E27FC236}">
                <a16:creationId xmlns:a16="http://schemas.microsoft.com/office/drawing/2014/main" id="{3135FCF5-0DF0-EB44-B3DF-6990C47789E2}"/>
              </a:ext>
            </a:extLst>
          </p:cNvPr>
          <p:cNvSpPr/>
          <p:nvPr/>
        </p:nvSpPr>
        <p:spPr bwMode="auto">
          <a:xfrm>
            <a:off x="7433019" y="5114578"/>
            <a:ext cx="1808714" cy="877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FFC000"/>
                </a:solidFill>
                <a:latin typeface="メイリオ"/>
                <a:ea typeface="メイリオ"/>
                <a:cs typeface="メイリオ"/>
              </a:rPr>
              <a:t>1</a:t>
            </a:r>
            <a:endParaRPr kumimoji="1" lang="en-US" altLang="ja-JP" sz="1050" dirty="0">
              <a:solidFill>
                <a:srgbClr val="FFC000"/>
              </a:solidFill>
              <a:latin typeface="メイリオ"/>
              <a:ea typeface="メイリオ"/>
              <a:cs typeface="メイリオ"/>
            </a:endParaRPr>
          </a:p>
          <a:p>
            <a:r>
              <a:rPr kumimoji="1" lang="en-US" altLang="ja-JP" sz="1050" b="0" dirty="0">
                <a:latin typeface="メイリオ"/>
                <a:ea typeface="メイリオ"/>
                <a:cs typeface="メイリオ"/>
              </a:rPr>
              <a:t>ENGINEER_ID: </a:t>
            </a:r>
            <a:r>
              <a:rPr kumimoji="1" lang="en-US" altLang="ja-JP" sz="1600" dirty="0">
                <a:solidFill>
                  <a:srgbClr val="7030A0"/>
                </a:solidFill>
                <a:latin typeface="メイリオ"/>
                <a:ea typeface="メイリオ"/>
                <a:cs typeface="メイリオ"/>
              </a:rPr>
              <a:t>1</a:t>
            </a:r>
            <a:endParaRPr kumimoji="1" lang="en-US" altLang="ja-JP" sz="1050" dirty="0">
              <a:solidFill>
                <a:srgbClr val="7030A0"/>
              </a:solidFill>
              <a:latin typeface="メイリオ"/>
              <a:ea typeface="メイリオ"/>
              <a:cs typeface="メイリオ"/>
            </a:endParaRPr>
          </a:p>
          <a:p>
            <a:r>
              <a:rPr kumimoji="1" lang="en-US" altLang="ja-JP" sz="1050" b="0" dirty="0">
                <a:latin typeface="メイリオ"/>
                <a:ea typeface="メイリオ"/>
                <a:cs typeface="メイリオ"/>
              </a:rPr>
              <a:t>SKILL_ID: </a:t>
            </a:r>
            <a:r>
              <a:rPr kumimoji="1" lang="en-US" altLang="ja-JP" sz="1600" dirty="0">
                <a:solidFill>
                  <a:schemeClr val="accent2">
                    <a:lumMod val="75000"/>
                  </a:schemeClr>
                </a:solidFill>
                <a:latin typeface="メイリオ"/>
                <a:ea typeface="メイリオ"/>
                <a:cs typeface="メイリオ"/>
              </a:rPr>
              <a:t>1</a:t>
            </a:r>
            <a:endParaRPr kumimoji="1" lang="en-US" altLang="ja-JP" sz="1050" dirty="0">
              <a:solidFill>
                <a:schemeClr val="accent2">
                  <a:lumMod val="75000"/>
                </a:schemeClr>
              </a:solidFill>
              <a:latin typeface="メイリオ"/>
              <a:ea typeface="メイリオ"/>
              <a:cs typeface="メイリオ"/>
            </a:endParaRPr>
          </a:p>
        </p:txBody>
      </p:sp>
      <p:cxnSp>
        <p:nvCxnSpPr>
          <p:cNvPr id="44" name="カギ線コネクタ 43">
            <a:extLst>
              <a:ext uri="{FF2B5EF4-FFF2-40B4-BE49-F238E27FC236}">
                <a16:creationId xmlns:a16="http://schemas.microsoft.com/office/drawing/2014/main" id="{8F6FCDBA-5E37-4A4A-A701-95146EFB49E6}"/>
              </a:ext>
            </a:extLst>
          </p:cNvPr>
          <p:cNvCxnSpPr>
            <a:cxnSpLocks/>
            <a:stCxn id="14" idx="3"/>
            <a:endCxn id="12" idx="1"/>
          </p:cNvCxnSpPr>
          <p:nvPr/>
        </p:nvCxnSpPr>
        <p:spPr bwMode="auto">
          <a:xfrm>
            <a:off x="6492660" y="3358643"/>
            <a:ext cx="908612" cy="250377"/>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cxnSp>
        <p:nvCxnSpPr>
          <p:cNvPr id="47" name="カギ線コネクタ 46">
            <a:extLst>
              <a:ext uri="{FF2B5EF4-FFF2-40B4-BE49-F238E27FC236}">
                <a16:creationId xmlns:a16="http://schemas.microsoft.com/office/drawing/2014/main" id="{2881BE83-3384-B747-92CD-80163024C2E2}"/>
              </a:ext>
            </a:extLst>
          </p:cNvPr>
          <p:cNvCxnSpPr>
            <a:cxnSpLocks/>
            <a:stCxn id="12" idx="2"/>
            <a:endCxn id="40" idx="0"/>
          </p:cNvCxnSpPr>
          <p:nvPr/>
        </p:nvCxnSpPr>
        <p:spPr bwMode="auto">
          <a:xfrm>
            <a:off x="8337376" y="4391695"/>
            <a:ext cx="0" cy="333449"/>
          </a:xfrm>
          <a:prstGeom prst="straightConnector1">
            <a:avLst/>
          </a:prstGeom>
          <a:solidFill>
            <a:schemeClr val="accent1"/>
          </a:solidFill>
          <a:ln w="9525" cap="flat" cmpd="sng" algn="ctr">
            <a:solidFill>
              <a:schemeClr val="tx1"/>
            </a:solidFill>
            <a:prstDash val="solid"/>
            <a:round/>
            <a:headEnd type="none" w="med" len="med"/>
            <a:tailEnd type="oval" w="lg" len="lg"/>
          </a:ln>
          <a:effectLst/>
        </p:spPr>
      </p:cxnSp>
    </p:spTree>
    <p:extLst>
      <p:ext uri="{BB962C8B-B14F-4D97-AF65-F5344CB8AC3E}">
        <p14:creationId xmlns:p14="http://schemas.microsoft.com/office/powerpoint/2010/main" val="5514071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100900" cy="523220"/>
          </a:xfrm>
          <a:prstGeom prst="rect">
            <a:avLst/>
          </a:prstGeom>
          <a:noFill/>
        </p:spPr>
        <p:txBody>
          <a:bodyPr wrap="square" rtlCol="0">
            <a:spAutoFit/>
          </a:bodyPr>
          <a:lstStyle/>
          <a:p>
            <a:r>
              <a:rPr kumimoji="1" lang="ja-JP" altLang="en-US" sz="2800"/>
              <a:t>マッチング</a:t>
            </a:r>
            <a:r>
              <a:rPr kumimoji="1" lang="en-US" altLang="ja-JP" sz="2800" dirty="0"/>
              <a:t>DB</a:t>
            </a:r>
            <a:r>
              <a:rPr kumimoji="1" lang="ja-JP" altLang="en-US" sz="2800"/>
              <a:t>の作成とデータ登録</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0" y="646819"/>
            <a:ext cx="9797396" cy="5447645"/>
          </a:xfrm>
          <a:prstGeom prst="rect">
            <a:avLst/>
          </a:prstGeom>
          <a:noFill/>
        </p:spPr>
        <p:txBody>
          <a:bodyPr wrap="square" rtlCol="0">
            <a:spAutoFit/>
          </a:bodyPr>
          <a:lstStyle/>
          <a:p>
            <a:r>
              <a:rPr kumimoji="1" lang="ja-JP" altLang="en-US" sz="1800" b="0"/>
              <a:t>テーブルの作成</a:t>
            </a:r>
            <a:endParaRPr kumimoji="1" lang="en-US" altLang="ja-JP" sz="1800" b="0" dirty="0"/>
          </a:p>
          <a:p>
            <a:endParaRPr kumimoji="1" lang="en-US" altLang="ja-JP" sz="1800" b="0" dirty="0"/>
          </a:p>
          <a:p>
            <a:r>
              <a:rPr kumimoji="1" lang="en-US" altLang="ja-JP" sz="1200" b="0" dirty="0"/>
              <a:t>// </a:t>
            </a:r>
            <a:r>
              <a:rPr kumimoji="1" lang="ja-JP" altLang="en-US" sz="1200" b="0"/>
              <a:t>マッチング</a:t>
            </a:r>
            <a:r>
              <a:rPr kumimoji="1" lang="en-US" altLang="ja-JP" sz="1200" b="0" dirty="0"/>
              <a:t>DB</a:t>
            </a:r>
            <a:r>
              <a:rPr kumimoji="1" lang="ja-JP" altLang="en-US" sz="1200" b="0"/>
              <a:t>を作成</a:t>
            </a:r>
            <a:endParaRPr kumimoji="1" lang="en-US" altLang="ja-JP" sz="1200" b="0" dirty="0"/>
          </a:p>
          <a:p>
            <a:r>
              <a:rPr kumimoji="1" lang="en-US" altLang="ja-JP" sz="1200" b="0" dirty="0"/>
              <a:t>CREATE DATABASE MATCHING; USE MATCHING;</a:t>
            </a:r>
          </a:p>
          <a:p>
            <a:endParaRPr kumimoji="1" lang="en-US" altLang="ja-JP" sz="1200" b="0" dirty="0"/>
          </a:p>
          <a:p>
            <a:r>
              <a:rPr kumimoji="1" lang="en-US" altLang="ja-JP" sz="1200" b="0" dirty="0"/>
              <a:t>// </a:t>
            </a:r>
            <a:r>
              <a:rPr kumimoji="1" lang="ja-JP" altLang="en-US" sz="1200" b="0"/>
              <a:t>案件テーブル</a:t>
            </a:r>
            <a:endParaRPr kumimoji="1" lang="en-US" altLang="ja-JP" sz="1200" b="0" dirty="0"/>
          </a:p>
          <a:p>
            <a:r>
              <a:rPr kumimoji="1" lang="en-US" altLang="ja-JP" sz="1200" b="0" dirty="0"/>
              <a:t>CREATE TABLE </a:t>
            </a:r>
            <a:r>
              <a:rPr kumimoji="1" lang="en-US" altLang="ja-JP" sz="1200" dirty="0">
                <a:solidFill>
                  <a:srgbClr val="3333CC"/>
                </a:solidFill>
              </a:rPr>
              <a:t>PROJECT</a:t>
            </a:r>
            <a:r>
              <a:rPr kumimoji="1" lang="en-US" altLang="ja-JP" sz="1200" b="0" dirty="0"/>
              <a:t> (ID INT NOT NULL PRIMARY KEY, NAME VARCHAR(20),</a:t>
            </a:r>
            <a:r>
              <a:rPr lang="en" altLang="ja-JP" sz="1200" b="0" dirty="0"/>
              <a:t> EXP VARCHAR(1000));</a:t>
            </a:r>
          </a:p>
          <a:p>
            <a:endParaRPr kumimoji="1" lang="en" altLang="ja-JP" sz="1200" b="0" dirty="0"/>
          </a:p>
          <a:p>
            <a:r>
              <a:rPr kumimoji="1" lang="en" altLang="ja-JP" sz="1200" b="0" dirty="0"/>
              <a:t>// </a:t>
            </a:r>
            <a:r>
              <a:rPr kumimoji="1" lang="ja-JP" altLang="en-US" sz="1200" b="0"/>
              <a:t>要員希望テーブル（要員希望の参照先であるプロジェクトを削除する場合エラー）</a:t>
            </a:r>
            <a:endParaRPr kumimoji="1" lang="en-US" altLang="ja-JP" sz="1200" b="0" dirty="0"/>
          </a:p>
          <a:p>
            <a:r>
              <a:rPr kumimoji="1" lang="en-US" altLang="ja-JP" sz="1200" b="0" dirty="0"/>
              <a:t>CREATE TABLE </a:t>
            </a:r>
            <a:r>
              <a:rPr kumimoji="1" lang="en-US" altLang="ja-JP" sz="1200" dirty="0">
                <a:solidFill>
                  <a:schemeClr val="accent4"/>
                </a:solidFill>
              </a:rPr>
              <a:t>REQUEST</a:t>
            </a:r>
            <a:r>
              <a:rPr kumimoji="1" lang="en-US" altLang="ja-JP" sz="1200" b="0" dirty="0"/>
              <a:t> (ID INT NOT NULL PRIMARY KEY, NUM INT, UNIT_COST INT, START DATE, PROJECT_ID INT, CONSTRAINT FK_PROJECT_ID FOREIGN KEY (PROJECT_ID) REFERENCES PROJECT (ID) ON DELETE RESTRICT</a:t>
            </a:r>
            <a:r>
              <a:rPr lang="en" altLang="ja-JP" sz="1200" b="0" dirty="0"/>
              <a:t>);</a:t>
            </a:r>
          </a:p>
          <a:p>
            <a:endParaRPr lang="en" altLang="ja-JP" sz="1200" b="0" dirty="0"/>
          </a:p>
          <a:p>
            <a:r>
              <a:rPr lang="en" altLang="ja-JP" sz="1200" b="0" dirty="0"/>
              <a:t>// </a:t>
            </a:r>
            <a:r>
              <a:rPr lang="ja-JP" altLang="en-US" sz="1200" b="0"/>
              <a:t>スキルテーブル</a:t>
            </a:r>
            <a:endParaRPr lang="en-US" altLang="ja-JP" sz="1200" b="0" dirty="0"/>
          </a:p>
          <a:p>
            <a:r>
              <a:rPr lang="en-US" altLang="ja-JP" sz="1200" b="0" dirty="0"/>
              <a:t>CREATE TABLE </a:t>
            </a:r>
            <a:r>
              <a:rPr lang="en-US" altLang="ja-JP" sz="1200" dirty="0">
                <a:solidFill>
                  <a:srgbClr val="117B53"/>
                </a:solidFill>
              </a:rPr>
              <a:t>SKILL</a:t>
            </a:r>
            <a:r>
              <a:rPr lang="en-US" altLang="ja-JP" sz="1200" b="0" dirty="0"/>
              <a:t> (ID INT NOT NULL PRIMARY KEY, NAME VARCHAR(10));</a:t>
            </a:r>
          </a:p>
          <a:p>
            <a:endParaRPr lang="en-US" altLang="ja-JP" sz="1200" b="0" dirty="0"/>
          </a:p>
          <a:p>
            <a:r>
              <a:rPr lang="en" altLang="ja-JP" sz="1200" b="0" dirty="0"/>
              <a:t>// </a:t>
            </a:r>
            <a:r>
              <a:rPr lang="ja-JP" altLang="en-US" sz="1200" b="0"/>
              <a:t>要員希望スキルテーブル</a:t>
            </a:r>
            <a:endParaRPr lang="en-US" altLang="ja-JP" sz="1200" b="0" dirty="0"/>
          </a:p>
          <a:p>
            <a:r>
              <a:rPr lang="en-US" altLang="ja-JP" sz="1200" b="0" dirty="0"/>
              <a:t>CREATE TABLE </a:t>
            </a:r>
            <a:r>
              <a:rPr lang="en-US" altLang="ja-JP" sz="1200" dirty="0"/>
              <a:t>REQUEST_SKILL</a:t>
            </a:r>
            <a:r>
              <a:rPr lang="en-US" altLang="ja-JP" sz="1200" b="0" dirty="0"/>
              <a:t> (ID INT NOT NULL PRIMARY KEY, REQUEST_ID INT, SKILL_ID INT, CONSTRAINT FK_REQUEST_ID FOREIGN KEY (REQUEST_ID) REFERENCES REQUEST (ID) ON DELETE RESTRICT, CONSTRAINT FK_REQUEST_SKILL_ID FOREIGN KEY (SKILL_ID) REFERENCES SKILL (ID) ON DELETE RESTRICT);</a:t>
            </a:r>
          </a:p>
          <a:p>
            <a:endParaRPr lang="en-US" altLang="ja-JP" sz="1200" b="0" dirty="0"/>
          </a:p>
          <a:p>
            <a:r>
              <a:rPr lang="en" altLang="ja-JP" sz="1200" b="0" dirty="0"/>
              <a:t>// </a:t>
            </a:r>
            <a:r>
              <a:rPr lang="ja-JP" altLang="en-US" sz="1200" b="0"/>
              <a:t>要員テーブル</a:t>
            </a:r>
            <a:endParaRPr lang="en-US" altLang="ja-JP" sz="1200" b="0" dirty="0"/>
          </a:p>
          <a:p>
            <a:r>
              <a:rPr lang="en-US" altLang="ja-JP" sz="1200" b="0" dirty="0"/>
              <a:t>CREATE TABLE </a:t>
            </a:r>
            <a:r>
              <a:rPr lang="en-US" altLang="ja-JP" sz="1200" dirty="0">
                <a:solidFill>
                  <a:srgbClr val="7030A0"/>
                </a:solidFill>
              </a:rPr>
              <a:t>ENGINEER</a:t>
            </a:r>
            <a:r>
              <a:rPr lang="en-US" altLang="ja-JP" sz="1200" b="0" dirty="0"/>
              <a:t> (ID INT NOT NULL PRIMARY KEY</a:t>
            </a:r>
            <a:r>
              <a:rPr kumimoji="1" lang="en-US" altLang="ja-JP" sz="1200" b="0" dirty="0"/>
              <a:t>, NAME VARCHAR(20)</a:t>
            </a:r>
            <a:r>
              <a:rPr lang="en-US" altLang="ja-JP" sz="1200" b="0" dirty="0"/>
              <a:t>, ADMIN_ID INT, AGE INT, GENDER CHAR(1), ADDRESS VARCHAR(200), STARTABLE DATE, SKILL_ID INT);</a:t>
            </a:r>
          </a:p>
          <a:p>
            <a:endParaRPr lang="en-US" altLang="ja-JP" sz="1200" b="0" dirty="0"/>
          </a:p>
          <a:p>
            <a:r>
              <a:rPr lang="en-US" altLang="ja-JP" sz="1200" b="0" dirty="0"/>
              <a:t>// </a:t>
            </a:r>
            <a:r>
              <a:rPr lang="ja-JP" altLang="en-US" sz="1200" b="0"/>
              <a:t>要員スキルテーブル</a:t>
            </a:r>
            <a:endParaRPr lang="en-US" altLang="ja-JP" sz="1200" b="0" dirty="0"/>
          </a:p>
          <a:p>
            <a:r>
              <a:rPr lang="en-US" altLang="ja-JP" sz="1200" b="0" dirty="0"/>
              <a:t>CREATE TABLE </a:t>
            </a:r>
            <a:r>
              <a:rPr lang="en-US" altLang="ja-JP" sz="1200" dirty="0">
                <a:solidFill>
                  <a:srgbClr val="FFC000"/>
                </a:solidFill>
              </a:rPr>
              <a:t>ENGINEER_SKILL</a:t>
            </a:r>
            <a:r>
              <a:rPr lang="en-US" altLang="ja-JP" sz="1200" b="0" dirty="0"/>
              <a:t> (ID INT NOT NULL PRIMARY KEY, ENGINEER_ID INT, SKILL_ID INT, CONSTRAINT FK_ENGINEER_ID FOREIGN KEY (ENGINEER_ID) REFERENCES ENGINEER (ID) ON DELETE RESTRICT, CONSTRAINT FK_ENGINEER_SKILL_ID FOREIGN KEY (SKILL_ID) REFERENCES SKILL (ID) ON DELETE RESTRICT);</a:t>
            </a:r>
            <a:endParaRPr lang="en" altLang="ja-JP" sz="1200" b="0" dirty="0"/>
          </a:p>
        </p:txBody>
      </p:sp>
    </p:spTree>
    <p:extLst>
      <p:ext uri="{BB962C8B-B14F-4D97-AF65-F5344CB8AC3E}">
        <p14:creationId xmlns:p14="http://schemas.microsoft.com/office/powerpoint/2010/main" val="39519585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100900" cy="523220"/>
          </a:xfrm>
          <a:prstGeom prst="rect">
            <a:avLst/>
          </a:prstGeom>
          <a:noFill/>
        </p:spPr>
        <p:txBody>
          <a:bodyPr wrap="square" rtlCol="0">
            <a:spAutoFit/>
          </a:bodyPr>
          <a:lstStyle/>
          <a:p>
            <a:r>
              <a:rPr kumimoji="1" lang="ja-JP" altLang="en-US" sz="2800"/>
              <a:t>マッチング</a:t>
            </a:r>
            <a:r>
              <a:rPr kumimoji="1" lang="en-US" altLang="ja-JP" sz="2800" dirty="0"/>
              <a:t>DB</a:t>
            </a:r>
            <a:r>
              <a:rPr kumimoji="1" lang="ja-JP" altLang="en-US" sz="2800"/>
              <a:t>の作成とデータ登録</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0" y="646819"/>
            <a:ext cx="9797396" cy="923330"/>
          </a:xfrm>
          <a:prstGeom prst="rect">
            <a:avLst/>
          </a:prstGeom>
          <a:noFill/>
        </p:spPr>
        <p:txBody>
          <a:bodyPr wrap="square" rtlCol="0">
            <a:spAutoFit/>
          </a:bodyPr>
          <a:lstStyle/>
          <a:p>
            <a:r>
              <a:rPr kumimoji="1" lang="ja-JP" altLang="en-US" sz="2000" b="0"/>
              <a:t>サンプルデータの登録</a:t>
            </a:r>
            <a:endParaRPr kumimoji="1" lang="en-US" altLang="ja-JP" sz="2000" b="0" dirty="0"/>
          </a:p>
          <a:p>
            <a:endParaRPr kumimoji="1" lang="en-US" altLang="ja-JP" b="0" dirty="0"/>
          </a:p>
          <a:p>
            <a:r>
              <a:rPr kumimoji="1" lang="en-US" altLang="ja-JP" sz="2000" b="0" dirty="0"/>
              <a:t>TODO</a:t>
            </a:r>
          </a:p>
        </p:txBody>
      </p:sp>
    </p:spTree>
    <p:extLst>
      <p:ext uri="{BB962C8B-B14F-4D97-AF65-F5344CB8AC3E}">
        <p14:creationId xmlns:p14="http://schemas.microsoft.com/office/powerpoint/2010/main" val="216116993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100900" cy="523220"/>
          </a:xfrm>
          <a:prstGeom prst="rect">
            <a:avLst/>
          </a:prstGeom>
          <a:noFill/>
        </p:spPr>
        <p:txBody>
          <a:bodyPr wrap="square" rtlCol="0">
            <a:spAutoFit/>
          </a:bodyPr>
          <a:lstStyle/>
          <a:p>
            <a:r>
              <a:rPr kumimoji="1" lang="ja-JP" altLang="en-US" sz="2800"/>
              <a:t>マッチングを実現する</a:t>
            </a:r>
            <a:r>
              <a:rPr kumimoji="1" lang="en-US" altLang="ja-JP" sz="2800" dirty="0"/>
              <a:t>SQL</a:t>
            </a:r>
            <a:r>
              <a:rPr kumimoji="1" lang="ja-JP" altLang="en-US" sz="2800"/>
              <a:t>文</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4616648"/>
          </a:xfrm>
          <a:prstGeom prst="rect">
            <a:avLst/>
          </a:prstGeom>
          <a:noFill/>
        </p:spPr>
        <p:txBody>
          <a:bodyPr wrap="square" rtlCol="0">
            <a:spAutoFit/>
          </a:bodyPr>
          <a:lstStyle/>
          <a:p>
            <a:r>
              <a:rPr kumimoji="1" lang="en-US" altLang="ja-JP" sz="1800" b="0" dirty="0"/>
              <a:t>① </a:t>
            </a:r>
            <a:r>
              <a:rPr kumimoji="1" lang="ja-JP" altLang="en-US" sz="1800" b="0"/>
              <a:t>相性値を計算して登録します</a:t>
            </a:r>
            <a:endParaRPr kumimoji="1" lang="en-US" altLang="ja-JP" sz="1800" b="0" dirty="0"/>
          </a:p>
          <a:p>
            <a:endParaRPr kumimoji="1" lang="en-US" altLang="ja-JP" sz="1800" b="0" dirty="0"/>
          </a:p>
          <a:p>
            <a:r>
              <a:rPr kumimoji="1" lang="ja-JP" altLang="en-US" sz="1800" b="0"/>
              <a:t>相性値を計算するために必要な「要員希望」のスキル名を検索します。</a:t>
            </a:r>
            <a:endParaRPr kumimoji="1" lang="en-US" altLang="ja-JP" sz="1800" b="0" dirty="0"/>
          </a:p>
          <a:p>
            <a:endParaRPr kumimoji="1" lang="en-US" altLang="ja-JP" sz="1600" b="0" dirty="0"/>
          </a:p>
          <a:p>
            <a:r>
              <a:rPr lang="en" altLang="ja-JP" b="0" dirty="0"/>
              <a:t>SELECT SKILL.NAME from REQUEST_SKILL INNER JOIN SKILL ON (REQUEST_SKILL.ID=(</a:t>
            </a:r>
            <a:r>
              <a:rPr lang="ja-JP" altLang="en-US" b="0"/>
              <a:t>要員希望スキル</a:t>
            </a:r>
            <a:r>
              <a:rPr lang="en-US" altLang="ja-JP" b="0" dirty="0"/>
              <a:t>ID</a:t>
            </a:r>
            <a:r>
              <a:rPr lang="en" altLang="ja-JP" b="0" dirty="0"/>
              <a:t>) AND REQUEST_SKILL.SKILL_ID=SKILL.ID);</a:t>
            </a:r>
          </a:p>
          <a:p>
            <a:endParaRPr kumimoji="1" lang="en" altLang="ja-JP" sz="1800" b="0" dirty="0"/>
          </a:p>
          <a:p>
            <a:r>
              <a:rPr kumimoji="1" lang="ja-JP" altLang="en-US" sz="1800" b="0"/>
              <a:t>同じく、相性値を計算するために必要な「要員」のスキル名を検索します。</a:t>
            </a:r>
            <a:endParaRPr kumimoji="1" lang="en-US" altLang="ja-JP" sz="1800" b="0" dirty="0"/>
          </a:p>
          <a:p>
            <a:endParaRPr kumimoji="1" lang="en-US" altLang="ja-JP" sz="1800" b="0" dirty="0"/>
          </a:p>
          <a:p>
            <a:r>
              <a:rPr lang="en" altLang="ja-JP" b="0" dirty="0"/>
              <a:t>SELECT SKILL.NAME from ENGINEER_SKILL INNER JOIN SKILL ON (ENGINEER_SKILL.ID=0 AND ENGINEER_SKILL.SKILL_ID = SKILL.ID);</a:t>
            </a:r>
          </a:p>
          <a:p>
            <a:endParaRPr kumimoji="1" lang="en-US" altLang="ja-JP" sz="1600" b="0" dirty="0"/>
          </a:p>
          <a:p>
            <a:r>
              <a:rPr kumimoji="1" lang="ja-JP" altLang="en-US" sz="1800" b="0"/>
              <a:t>あとはいくつ名前一致するかなどの情報から相性値を計算して</a:t>
            </a:r>
            <a:r>
              <a:rPr kumimoji="1" lang="en-US" altLang="ja-JP" sz="1800" b="0" dirty="0"/>
              <a:t>MATCH</a:t>
            </a:r>
            <a:r>
              <a:rPr kumimoji="1" lang="ja-JP" altLang="en-US" sz="1800" b="0"/>
              <a:t>テーブルに登録します。</a:t>
            </a:r>
            <a:endParaRPr kumimoji="1" lang="en-US" altLang="ja-JP" sz="1800" b="0" dirty="0"/>
          </a:p>
          <a:p>
            <a:endParaRPr kumimoji="1" lang="en-US" altLang="ja-JP" sz="1600" b="0" dirty="0"/>
          </a:p>
          <a:p>
            <a:r>
              <a:rPr kumimoji="1" lang="en-US" altLang="ja-JP" sz="1600" b="0" dirty="0"/>
              <a:t>※ </a:t>
            </a:r>
            <a:r>
              <a:rPr kumimoji="1" lang="ja-JP" altLang="en-US" sz="1600" b="0"/>
              <a:t>要員希望（</a:t>
            </a:r>
            <a:r>
              <a:rPr kumimoji="1" lang="en-US" altLang="ja-JP" sz="1600" b="0" dirty="0"/>
              <a:t>REQUEST</a:t>
            </a:r>
            <a:r>
              <a:rPr kumimoji="1" lang="ja-JP" altLang="en-US" sz="1600" b="0"/>
              <a:t>）の開始日（</a:t>
            </a:r>
            <a:r>
              <a:rPr kumimoji="1" lang="en-US" altLang="ja-JP" sz="1600" b="0" dirty="0"/>
              <a:t>START</a:t>
            </a:r>
            <a:r>
              <a:rPr kumimoji="1" lang="ja-JP" altLang="en-US" sz="1600" b="0"/>
              <a:t>）より要員（</a:t>
            </a:r>
            <a:r>
              <a:rPr kumimoji="1" lang="en-US" altLang="ja-JP" sz="1600" b="0" dirty="0"/>
              <a:t>ENGINEER</a:t>
            </a:r>
            <a:r>
              <a:rPr kumimoji="1" lang="ja-JP" altLang="en-US" sz="1600" b="0"/>
              <a:t>）の開始可能日（</a:t>
            </a:r>
            <a:r>
              <a:rPr kumimoji="1" lang="en-US" altLang="ja-JP" sz="1600" b="0" dirty="0"/>
              <a:t>STARTABLE</a:t>
            </a:r>
            <a:r>
              <a:rPr kumimoji="1" lang="ja-JP" altLang="en-US" sz="1600" b="0"/>
              <a:t>）の方が</a:t>
            </a:r>
            <a:endParaRPr kumimoji="1" lang="en-US" altLang="ja-JP" sz="1600" b="0" dirty="0"/>
          </a:p>
          <a:p>
            <a:pPr marL="269875"/>
            <a:r>
              <a:rPr kumimoji="1" lang="ja-JP" altLang="en-US" sz="1600" b="0"/>
              <a:t>遅い場合はそもそも条件にあわないので相性値計算や登録の対象外にするなどの考慮は必要です。</a:t>
            </a:r>
            <a:endParaRPr kumimoji="1" lang="en-US" altLang="ja-JP" sz="1600" b="0" dirty="0"/>
          </a:p>
          <a:p>
            <a:pPr marL="269875"/>
            <a:r>
              <a:rPr kumimoji="1" lang="ja-JP" altLang="en-US" sz="1600" b="0"/>
              <a:t>もしくは、条件は変更になる可能性があるので、すべてのケースで相性値計算はしておいて、</a:t>
            </a:r>
            <a:endParaRPr kumimoji="1" lang="en-US" altLang="ja-JP" sz="1600" b="0" dirty="0"/>
          </a:p>
          <a:p>
            <a:pPr marL="269875"/>
            <a:r>
              <a:rPr kumimoji="1" lang="ja-JP" altLang="en-US" sz="1600" b="0"/>
              <a:t>次ページで説明する実際のマッチング検索時に開始可能日を検索条件に入れてもよいかもしれません。</a:t>
            </a:r>
            <a:endParaRPr kumimoji="1" lang="en-US" altLang="ja-JP" sz="1600" b="0" dirty="0"/>
          </a:p>
        </p:txBody>
      </p:sp>
    </p:spTree>
    <p:extLst>
      <p:ext uri="{BB962C8B-B14F-4D97-AF65-F5344CB8AC3E}">
        <p14:creationId xmlns:p14="http://schemas.microsoft.com/office/powerpoint/2010/main" val="423827166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6912768" cy="523220"/>
          </a:xfrm>
          <a:prstGeom prst="rect">
            <a:avLst/>
          </a:prstGeom>
          <a:noFill/>
        </p:spPr>
        <p:txBody>
          <a:bodyPr wrap="square" rtlCol="0">
            <a:spAutoFit/>
          </a:bodyPr>
          <a:lstStyle/>
          <a:p>
            <a:r>
              <a:rPr kumimoji="1" lang="ja-JP" altLang="en-US" sz="2800"/>
              <a:t>マッチングを実現する</a:t>
            </a:r>
            <a:r>
              <a:rPr kumimoji="1" lang="en-US" altLang="ja-JP" sz="2800" dirty="0"/>
              <a:t>SQL</a:t>
            </a:r>
            <a:r>
              <a:rPr kumimoji="1" lang="ja-JP" altLang="en-US" sz="2800"/>
              <a:t>文</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2677656"/>
          </a:xfrm>
          <a:prstGeom prst="rect">
            <a:avLst/>
          </a:prstGeom>
          <a:noFill/>
        </p:spPr>
        <p:txBody>
          <a:bodyPr wrap="square" rtlCol="0">
            <a:spAutoFit/>
          </a:bodyPr>
          <a:lstStyle/>
          <a:p>
            <a:r>
              <a:rPr kumimoji="1" lang="en-US" altLang="ja-JP" sz="1800" b="0" dirty="0"/>
              <a:t>② </a:t>
            </a:r>
            <a:r>
              <a:rPr kumimoji="1" lang="ja-JP" altLang="en-US" sz="1800" b="0"/>
              <a:t>要員希望にあった要員名を相性値の降順で検索する</a:t>
            </a:r>
            <a:r>
              <a:rPr kumimoji="1" lang="en-US" altLang="ja-JP" sz="1800" b="0" dirty="0"/>
              <a:t>SQL</a:t>
            </a:r>
            <a:r>
              <a:rPr kumimoji="1" lang="ja-JP" altLang="en-US" sz="1800" b="0"/>
              <a:t>文</a:t>
            </a:r>
            <a:endParaRPr kumimoji="1" lang="en-US" altLang="ja-JP" sz="1800" b="0" dirty="0"/>
          </a:p>
          <a:p>
            <a:pPr lvl="1"/>
            <a:endParaRPr kumimoji="1" lang="en-US" altLang="ja-JP" sz="1800" b="0" dirty="0"/>
          </a:p>
          <a:p>
            <a:pPr lvl="1"/>
            <a:r>
              <a:rPr kumimoji="1" lang="en-US" altLang="ja-JP" sz="1600" b="0" dirty="0"/>
              <a:t>TODO</a:t>
            </a:r>
          </a:p>
          <a:p>
            <a:pPr lvl="1"/>
            <a:endParaRPr kumimoji="1" lang="en-US" altLang="ja-JP" sz="1600" b="0" dirty="0"/>
          </a:p>
          <a:p>
            <a:r>
              <a:rPr kumimoji="1" lang="en-US" altLang="ja-JP" sz="1800" b="0" dirty="0"/>
              <a:t>③ </a:t>
            </a:r>
            <a:r>
              <a:rPr kumimoji="1" lang="ja-JP" altLang="en-US" sz="1800" b="0"/>
              <a:t>要員希望にあった案件名と要員希望</a:t>
            </a:r>
            <a:r>
              <a:rPr kumimoji="1" lang="en-US" altLang="ja-JP" sz="1800" b="0" dirty="0"/>
              <a:t>ID</a:t>
            </a:r>
            <a:r>
              <a:rPr kumimoji="1" lang="ja-JP" altLang="en-US" sz="1800" b="0"/>
              <a:t>を相性値の降順で検索する</a:t>
            </a:r>
            <a:r>
              <a:rPr kumimoji="1" lang="en-US" altLang="ja-JP" sz="1800" b="0" dirty="0"/>
              <a:t>SQL</a:t>
            </a:r>
            <a:r>
              <a:rPr kumimoji="1" lang="ja-JP" altLang="en-US" sz="1800" b="0"/>
              <a:t>文</a:t>
            </a:r>
            <a:endParaRPr kumimoji="1" lang="en-US" altLang="ja-JP" sz="1800" b="0" dirty="0"/>
          </a:p>
          <a:p>
            <a:pPr lvl="1"/>
            <a:endParaRPr kumimoji="1" lang="en-US" altLang="ja-JP" sz="1600" b="0" dirty="0"/>
          </a:p>
          <a:p>
            <a:pPr lvl="1"/>
            <a:r>
              <a:rPr kumimoji="1" lang="en-US" altLang="ja-JP" sz="1600" b="0" dirty="0"/>
              <a:t>TODO</a:t>
            </a:r>
          </a:p>
          <a:p>
            <a:endParaRPr kumimoji="1" lang="en-US" altLang="ja-JP" sz="1800" b="0" dirty="0"/>
          </a:p>
          <a:p>
            <a:r>
              <a:rPr kumimoji="1" lang="en-US" altLang="ja-JP" sz="1600" b="0" dirty="0"/>
              <a:t>※ </a:t>
            </a:r>
            <a:r>
              <a:rPr kumimoji="1" lang="ja-JP" altLang="en-US" sz="1600" b="0"/>
              <a:t>要員希望（</a:t>
            </a:r>
            <a:r>
              <a:rPr kumimoji="1" lang="en-US" altLang="ja-JP" sz="1600" b="0" dirty="0"/>
              <a:t>REQUEST</a:t>
            </a:r>
            <a:r>
              <a:rPr kumimoji="1" lang="ja-JP" altLang="en-US" sz="1600" b="0"/>
              <a:t>）の開始日（</a:t>
            </a:r>
            <a:r>
              <a:rPr kumimoji="1" lang="en-US" altLang="ja-JP" sz="1600" b="0" dirty="0"/>
              <a:t>START</a:t>
            </a:r>
            <a:r>
              <a:rPr kumimoji="1" lang="ja-JP" altLang="en-US" sz="1600" b="0"/>
              <a:t>）より要員（</a:t>
            </a:r>
            <a:r>
              <a:rPr kumimoji="1" lang="en-US" altLang="ja-JP" sz="1600" b="0" dirty="0"/>
              <a:t>ENGINEER</a:t>
            </a:r>
            <a:r>
              <a:rPr kumimoji="1" lang="ja-JP" altLang="en-US" sz="1600" b="0"/>
              <a:t>）の開始可能日（</a:t>
            </a:r>
            <a:r>
              <a:rPr kumimoji="1" lang="en-US" altLang="ja-JP" sz="1600" b="0" dirty="0"/>
              <a:t>STARTABLE</a:t>
            </a:r>
            <a:r>
              <a:rPr kumimoji="1" lang="ja-JP" altLang="en-US" sz="1600" b="0"/>
              <a:t>）の方が</a:t>
            </a:r>
            <a:endParaRPr kumimoji="1" lang="en-US" altLang="ja-JP" sz="1600" b="0" dirty="0"/>
          </a:p>
          <a:p>
            <a:pPr marL="269875"/>
            <a:r>
              <a:rPr kumimoji="1" lang="ja-JP" altLang="en-US" sz="1600" b="0"/>
              <a:t>速い場合のみ要員はその案件の候補となりうるので、その旨検索条件に入れる必要があります。</a:t>
            </a:r>
            <a:endParaRPr kumimoji="1" lang="en-US" altLang="ja-JP" sz="1600" b="0" dirty="0"/>
          </a:p>
        </p:txBody>
      </p:sp>
    </p:spTree>
    <p:extLst>
      <p:ext uri="{BB962C8B-B14F-4D97-AF65-F5344CB8AC3E}">
        <p14:creationId xmlns:p14="http://schemas.microsoft.com/office/powerpoint/2010/main" val="3699330301"/>
      </p:ext>
    </p:extLst>
  </p:cSld>
  <p:clrMapOvr>
    <a:masterClrMapping/>
  </p:clrMapOvr>
  <p:transition/>
</p:sld>
</file>

<file path=ppt/theme/theme1.xml><?xml version="1.0" encoding="utf-8"?>
<a:theme xmlns:a="http://schemas.openxmlformats.org/drawingml/2006/main" name="Blue">
  <a:themeElements>
    <a:clrScheme name="Briscola">
      <a:dk1>
        <a:srgbClr val="000000"/>
      </a:dk1>
      <a:lt1>
        <a:srgbClr val="FFFFFF"/>
      </a:lt1>
      <a:dk2>
        <a:srgbClr val="000000"/>
      </a:dk2>
      <a:lt2>
        <a:srgbClr val="969696"/>
      </a:lt2>
      <a:accent1>
        <a:srgbClr val="FFFFFF"/>
      </a:accent1>
      <a:accent2>
        <a:srgbClr val="488437"/>
      </a:accent2>
      <a:accent3>
        <a:srgbClr val="333333"/>
      </a:accent3>
      <a:accent4>
        <a:srgbClr val="E60012"/>
      </a:accent4>
      <a:accent5>
        <a:srgbClr val="FFF100"/>
      </a:accent5>
      <a:accent6>
        <a:srgbClr val="0068B7"/>
      </a:accent6>
      <a:hlink>
        <a:srgbClr val="CCCCFF"/>
      </a:hlink>
      <a:folHlink>
        <a:srgbClr val="B2B2B2"/>
      </a:folHlink>
    </a:clrScheme>
    <a:fontScheme name="Blu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36000" tIns="36000" rIns="36000" bIns="360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200" b="0" dirty="0" smtClean="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ue 8">
        <a:dk1>
          <a:srgbClr val="000000"/>
        </a:dk1>
        <a:lt1>
          <a:srgbClr val="FFFFFF"/>
        </a:lt1>
        <a:dk2>
          <a:srgbClr val="000000"/>
        </a:dk2>
        <a:lt2>
          <a:srgbClr val="969696"/>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130288</TotalTime>
  <Words>2137</Words>
  <Application>Microsoft Macintosh PowerPoint</Application>
  <PresentationFormat>A4 210 x 297 mm</PresentationFormat>
  <Paragraphs>298</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メイリオ</vt:lpstr>
      <vt:lpstr>Arial</vt:lpstr>
      <vt:lpstr>Book Antiqua</vt:lpstr>
      <vt:lpstr>Blue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M2M Business Strategy</dc:title>
  <dc:creator>Imaoka, Yusuke</dc:creator>
  <cp:lastModifiedBy>高城　勝信</cp:lastModifiedBy>
  <cp:revision>8813</cp:revision>
  <cp:lastPrinted>2013-06-04T05:52:42Z</cp:lastPrinted>
  <dcterms:created xsi:type="dcterms:W3CDTF">2002-01-28T04:39:01Z</dcterms:created>
  <dcterms:modified xsi:type="dcterms:W3CDTF">2020-09-14T13:56:14Z</dcterms:modified>
</cp:coreProperties>
</file>