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9" r:id="rId1"/>
  </p:sldMasterIdLst>
  <p:notesMasterIdLst>
    <p:notesMasterId r:id="rId3"/>
  </p:notesMasterIdLst>
  <p:sldIdLst>
    <p:sldId id="256" r:id="rId2"/>
  </p:sldIdLst>
  <p:sldSz cx="21607463" cy="32405638"/>
  <p:notesSz cx="6858000" cy="9144000"/>
  <p:defaultTextStyle>
    <a:defPPr>
      <a:defRPr lang="zh-TW"/>
    </a:defPPr>
    <a:lvl1pPr marL="0" algn="l" defTabSz="154245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2458" algn="l" defTabSz="154245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4916" algn="l" defTabSz="154245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7374" algn="l" defTabSz="154245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69832" algn="l" defTabSz="154245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2290" algn="l" defTabSz="154245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4749" algn="l" defTabSz="154245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797207" algn="l" defTabSz="154245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39665" algn="l" defTabSz="154245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88" autoAdjust="0"/>
    <p:restoredTop sz="99820" autoAdjust="0"/>
  </p:normalViewPr>
  <p:slideViewPr>
    <p:cSldViewPr snapToGrid="0" snapToObjects="1">
      <p:cViewPr>
        <p:scale>
          <a:sx n="25" d="100"/>
          <a:sy n="25" d="100"/>
        </p:scale>
        <p:origin x="-1224" y="-78"/>
      </p:cViewPr>
      <p:guideLst>
        <p:guide orient="horz" pos="10207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9B0D4-3F6C-4194-84AE-B64E6AAF5B5E}" type="datetimeFigureOut">
              <a:rPr lang="zh-TW" altLang="en-US" smtClean="0"/>
              <a:pPr/>
              <a:t>2017/1/4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D0D4-72A2-4F08-BAE1-BAFDBBD65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D0D4-72A2-4F08-BAE1-BAFDBBD65734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0560" y="10066758"/>
            <a:ext cx="18366344" cy="6946209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3241120" y="18363195"/>
            <a:ext cx="15125224" cy="82814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2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5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8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1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4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6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799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2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905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3ED6-E4F3-894A-A543-62603073B467}" type="datetimeFigureOut">
              <a:rPr kumimoji="1" lang="zh-TW" altLang="en-US" smtClean="0"/>
              <a:pPr/>
              <a:t>2017/1/4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213-78CE-8846-A009-45171BF1E5D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9728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665411" y="1297735"/>
            <a:ext cx="4861679" cy="27649811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80373" y="1297735"/>
            <a:ext cx="14224913" cy="27649811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3ED6-E4F3-894A-A543-62603073B467}" type="datetimeFigureOut">
              <a:rPr kumimoji="1" lang="zh-TW" altLang="en-US" smtClean="0"/>
              <a:pPr/>
              <a:t>2017/1/4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213-78CE-8846-A009-45171BF1E5D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3532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3ED6-E4F3-894A-A543-62603073B467}" type="datetimeFigureOut">
              <a:rPr kumimoji="1" lang="zh-TW" altLang="en-US" smtClean="0"/>
              <a:pPr/>
              <a:t>2017/1/4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213-78CE-8846-A009-45171BF1E5D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9026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06840" y="20823625"/>
            <a:ext cx="18366344" cy="6436120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06840" y="13734899"/>
            <a:ext cx="18366344" cy="7088731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282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564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8468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1291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411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6936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799758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2581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782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80373" y="7561323"/>
            <a:ext cx="9543296" cy="21386223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983794" y="7561323"/>
            <a:ext cx="9543296" cy="21386223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3ED6-E4F3-894A-A543-62603073B467}" type="datetimeFigureOut">
              <a:rPr kumimoji="1" lang="zh-TW" altLang="en-US" smtClean="0"/>
              <a:pPr/>
              <a:t>2017/1/4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213-78CE-8846-A009-45171BF1E5D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267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80373" y="7253764"/>
            <a:ext cx="9547049" cy="3023024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823" indent="0">
              <a:buNone/>
              <a:defRPr sz="6800" b="1"/>
            </a:lvl2pPr>
            <a:lvl3pPr marL="3085645" indent="0">
              <a:buNone/>
              <a:defRPr sz="6100" b="1"/>
            </a:lvl3pPr>
            <a:lvl4pPr marL="4628468" indent="0">
              <a:buNone/>
              <a:defRPr sz="5400" b="1"/>
            </a:lvl4pPr>
            <a:lvl5pPr marL="6171291" indent="0">
              <a:buNone/>
              <a:defRPr sz="5400" b="1"/>
            </a:lvl5pPr>
            <a:lvl6pPr marL="7714113" indent="0">
              <a:buNone/>
              <a:defRPr sz="5400" b="1"/>
            </a:lvl6pPr>
            <a:lvl7pPr marL="9256936" indent="0">
              <a:buNone/>
              <a:defRPr sz="5400" b="1"/>
            </a:lvl7pPr>
            <a:lvl8pPr marL="10799758" indent="0">
              <a:buNone/>
              <a:defRPr sz="5400" b="1"/>
            </a:lvl8pPr>
            <a:lvl9pPr marL="12342581" indent="0">
              <a:buNone/>
              <a:defRPr sz="54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80373" y="10276788"/>
            <a:ext cx="9547049" cy="18670751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976295" y="7253764"/>
            <a:ext cx="9550799" cy="3023024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823" indent="0">
              <a:buNone/>
              <a:defRPr sz="6800" b="1"/>
            </a:lvl2pPr>
            <a:lvl3pPr marL="3085645" indent="0">
              <a:buNone/>
              <a:defRPr sz="6100" b="1"/>
            </a:lvl3pPr>
            <a:lvl4pPr marL="4628468" indent="0">
              <a:buNone/>
              <a:defRPr sz="5400" b="1"/>
            </a:lvl4pPr>
            <a:lvl5pPr marL="6171291" indent="0">
              <a:buNone/>
              <a:defRPr sz="5400" b="1"/>
            </a:lvl5pPr>
            <a:lvl6pPr marL="7714113" indent="0">
              <a:buNone/>
              <a:defRPr sz="5400" b="1"/>
            </a:lvl6pPr>
            <a:lvl7pPr marL="9256936" indent="0">
              <a:buNone/>
              <a:defRPr sz="5400" b="1"/>
            </a:lvl7pPr>
            <a:lvl8pPr marL="10799758" indent="0">
              <a:buNone/>
              <a:defRPr sz="5400" b="1"/>
            </a:lvl8pPr>
            <a:lvl9pPr marL="12342581" indent="0">
              <a:buNone/>
              <a:defRPr sz="54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976295" y="10276788"/>
            <a:ext cx="9550799" cy="18670751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3ED6-E4F3-894A-A543-62603073B467}" type="datetimeFigureOut">
              <a:rPr kumimoji="1" lang="zh-TW" altLang="en-US" smtClean="0"/>
              <a:pPr/>
              <a:t>2017/1/4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213-78CE-8846-A009-45171BF1E5D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5757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3ED6-E4F3-894A-A543-62603073B467}" type="datetimeFigureOut">
              <a:rPr kumimoji="1" lang="zh-TW" altLang="en-US" smtClean="0"/>
              <a:pPr/>
              <a:t>2017/1/4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213-78CE-8846-A009-45171BF1E5D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993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3ED6-E4F3-894A-A543-62603073B467}" type="datetimeFigureOut">
              <a:rPr kumimoji="1" lang="zh-TW" altLang="en-US" smtClean="0"/>
              <a:pPr/>
              <a:t>2017/1/4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213-78CE-8846-A009-45171BF1E5D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5618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377" y="1290225"/>
            <a:ext cx="7108706" cy="5490955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7918" y="1290232"/>
            <a:ext cx="12079172" cy="27657314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80377" y="6781187"/>
            <a:ext cx="7108706" cy="22166359"/>
          </a:xfrm>
        </p:spPr>
        <p:txBody>
          <a:bodyPr/>
          <a:lstStyle>
            <a:lvl1pPr marL="0" indent="0">
              <a:buNone/>
              <a:defRPr sz="4700"/>
            </a:lvl1pPr>
            <a:lvl2pPr marL="1542823" indent="0">
              <a:buNone/>
              <a:defRPr sz="4100"/>
            </a:lvl2pPr>
            <a:lvl3pPr marL="3085645" indent="0">
              <a:buNone/>
              <a:defRPr sz="3400"/>
            </a:lvl3pPr>
            <a:lvl4pPr marL="4628468" indent="0">
              <a:buNone/>
              <a:defRPr sz="3000"/>
            </a:lvl4pPr>
            <a:lvl5pPr marL="6171291" indent="0">
              <a:buNone/>
              <a:defRPr sz="3000"/>
            </a:lvl5pPr>
            <a:lvl6pPr marL="7714113" indent="0">
              <a:buNone/>
              <a:defRPr sz="3000"/>
            </a:lvl6pPr>
            <a:lvl7pPr marL="9256936" indent="0">
              <a:buNone/>
              <a:defRPr sz="3000"/>
            </a:lvl7pPr>
            <a:lvl8pPr marL="10799758" indent="0">
              <a:buNone/>
              <a:defRPr sz="3000"/>
            </a:lvl8pPr>
            <a:lvl9pPr marL="12342581" indent="0">
              <a:buNone/>
              <a:defRPr sz="3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3ED6-E4F3-894A-A543-62603073B467}" type="datetimeFigureOut">
              <a:rPr kumimoji="1" lang="zh-TW" altLang="en-US" smtClean="0"/>
              <a:pPr/>
              <a:t>2017/1/4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213-78CE-8846-A009-45171BF1E5D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0357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35214" y="22683947"/>
            <a:ext cx="12964478" cy="2677968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235214" y="2895504"/>
            <a:ext cx="12964478" cy="19443383"/>
          </a:xfrm>
        </p:spPr>
        <p:txBody>
          <a:bodyPr/>
          <a:lstStyle>
            <a:lvl1pPr marL="0" indent="0">
              <a:buNone/>
              <a:defRPr sz="10800"/>
            </a:lvl1pPr>
            <a:lvl2pPr marL="1542823" indent="0">
              <a:buNone/>
              <a:defRPr sz="9500"/>
            </a:lvl2pPr>
            <a:lvl3pPr marL="3085645" indent="0">
              <a:buNone/>
              <a:defRPr sz="8100"/>
            </a:lvl3pPr>
            <a:lvl4pPr marL="4628468" indent="0">
              <a:buNone/>
              <a:defRPr sz="6800"/>
            </a:lvl4pPr>
            <a:lvl5pPr marL="6171291" indent="0">
              <a:buNone/>
              <a:defRPr sz="6800"/>
            </a:lvl5pPr>
            <a:lvl6pPr marL="7714113" indent="0">
              <a:buNone/>
              <a:defRPr sz="6800"/>
            </a:lvl6pPr>
            <a:lvl7pPr marL="9256936" indent="0">
              <a:buNone/>
              <a:defRPr sz="6800"/>
            </a:lvl7pPr>
            <a:lvl8pPr marL="10799758" indent="0">
              <a:buNone/>
              <a:defRPr sz="6800"/>
            </a:lvl8pPr>
            <a:lvl9pPr marL="12342581" indent="0">
              <a:buNone/>
              <a:defRPr sz="68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235214" y="25361915"/>
            <a:ext cx="12964478" cy="3803159"/>
          </a:xfrm>
        </p:spPr>
        <p:txBody>
          <a:bodyPr/>
          <a:lstStyle>
            <a:lvl1pPr marL="0" indent="0">
              <a:buNone/>
              <a:defRPr sz="4700"/>
            </a:lvl1pPr>
            <a:lvl2pPr marL="1542823" indent="0">
              <a:buNone/>
              <a:defRPr sz="4100"/>
            </a:lvl2pPr>
            <a:lvl3pPr marL="3085645" indent="0">
              <a:buNone/>
              <a:defRPr sz="3400"/>
            </a:lvl3pPr>
            <a:lvl4pPr marL="4628468" indent="0">
              <a:buNone/>
              <a:defRPr sz="3000"/>
            </a:lvl4pPr>
            <a:lvl5pPr marL="6171291" indent="0">
              <a:buNone/>
              <a:defRPr sz="3000"/>
            </a:lvl5pPr>
            <a:lvl6pPr marL="7714113" indent="0">
              <a:buNone/>
              <a:defRPr sz="3000"/>
            </a:lvl6pPr>
            <a:lvl7pPr marL="9256936" indent="0">
              <a:buNone/>
              <a:defRPr sz="3000"/>
            </a:lvl7pPr>
            <a:lvl8pPr marL="10799758" indent="0">
              <a:buNone/>
              <a:defRPr sz="3000"/>
            </a:lvl8pPr>
            <a:lvl9pPr marL="12342581" indent="0">
              <a:buNone/>
              <a:defRPr sz="3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3ED6-E4F3-894A-A543-62603073B467}" type="datetimeFigureOut">
              <a:rPr kumimoji="1" lang="zh-TW" altLang="en-US" smtClean="0"/>
              <a:pPr/>
              <a:t>2017/1/4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213-78CE-8846-A009-45171BF1E5D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4855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80373" y="1297728"/>
            <a:ext cx="19446717" cy="5400940"/>
          </a:xfrm>
          <a:prstGeom prst="rect">
            <a:avLst/>
          </a:prstGeom>
        </p:spPr>
        <p:txBody>
          <a:bodyPr vert="horz" lIns="308563" tIns="154282" rIns="308563" bIns="154282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80373" y="7561323"/>
            <a:ext cx="19446717" cy="21386223"/>
          </a:xfrm>
          <a:prstGeom prst="rect">
            <a:avLst/>
          </a:prstGeom>
        </p:spPr>
        <p:txBody>
          <a:bodyPr vert="horz" lIns="308563" tIns="154282" rIns="308563" bIns="154282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80373" y="30035228"/>
            <a:ext cx="5041741" cy="1725300"/>
          </a:xfrm>
          <a:prstGeom prst="rect">
            <a:avLst/>
          </a:prstGeom>
        </p:spPr>
        <p:txBody>
          <a:bodyPr vert="horz" lIns="308563" tIns="154282" rIns="308563" bIns="154282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3ED6-E4F3-894A-A543-62603073B467}" type="datetimeFigureOut">
              <a:rPr kumimoji="1" lang="zh-TW" altLang="en-US" smtClean="0"/>
              <a:pPr/>
              <a:t>2017/1/4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82550" y="30035228"/>
            <a:ext cx="6842363" cy="1725300"/>
          </a:xfrm>
          <a:prstGeom prst="rect">
            <a:avLst/>
          </a:prstGeom>
        </p:spPr>
        <p:txBody>
          <a:bodyPr vert="horz" lIns="308563" tIns="154282" rIns="308563" bIns="154282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485349" y="30035228"/>
            <a:ext cx="5041741" cy="1725300"/>
          </a:xfrm>
          <a:prstGeom prst="rect">
            <a:avLst/>
          </a:prstGeom>
        </p:spPr>
        <p:txBody>
          <a:bodyPr vert="horz" lIns="308563" tIns="154282" rIns="308563" bIns="154282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D213-78CE-8846-A009-45171BF1E5D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1586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</p:sldLayoutIdLst>
  <p:txStyles>
    <p:titleStyle>
      <a:lvl1pPr algn="ctr" defTabSz="1542823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117" indent="-1157117" algn="l" defTabSz="1542823" rtl="0" eaLnBrk="1" latinLnBrk="0" hangingPunct="1">
        <a:spcBef>
          <a:spcPct val="20000"/>
        </a:spcBef>
        <a:buFont typeface="Arial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088" indent="-964266" algn="l" defTabSz="1542823" rtl="0" eaLnBrk="1" latinLnBrk="0" hangingPunct="1">
        <a:spcBef>
          <a:spcPct val="20000"/>
        </a:spcBef>
        <a:buFont typeface="Arial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057" indent="-771411" algn="l" defTabSz="1542823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399879" indent="-771411" algn="l" defTabSz="1542823" rtl="0" eaLnBrk="1" latinLnBrk="0" hangingPunct="1">
        <a:spcBef>
          <a:spcPct val="20000"/>
        </a:spcBef>
        <a:buFont typeface="Arial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2702" indent="-771411" algn="l" defTabSz="1542823" rtl="0" eaLnBrk="1" latinLnBrk="0" hangingPunct="1">
        <a:spcBef>
          <a:spcPct val="20000"/>
        </a:spcBef>
        <a:buFont typeface="Arial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5524" indent="-771411" algn="l" defTabSz="1542823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8347" indent="-771411" algn="l" defTabSz="1542823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1170" indent="-771411" algn="l" defTabSz="1542823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3992" indent="-771411" algn="l" defTabSz="1542823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42823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823" algn="l" defTabSz="1542823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5645" algn="l" defTabSz="1542823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8468" algn="l" defTabSz="1542823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1291" algn="l" defTabSz="1542823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4113" algn="l" defTabSz="1542823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6936" algn="l" defTabSz="1542823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9758" algn="l" defTabSz="1542823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2581" algn="l" defTabSz="1542823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84464" y="3541190"/>
            <a:ext cx="10083536" cy="285923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00" tIns="45698" rIns="91400" bIns="45698" rtlCol="0">
            <a:spAutoFit/>
          </a:bodyPr>
          <a:lstStyle/>
          <a:p>
            <a:pPr marL="742950" lvl="0" indent="-742950"/>
            <a:r>
              <a:rPr lang="zh-TW" altLang="en-US" sz="4200" dirty="0" smtClean="0">
                <a:latin typeface="標楷體" pitchFamily="65" charset="-120"/>
                <a:ea typeface="標楷體" pitchFamily="65" charset="-120"/>
              </a:rPr>
              <a:t>一、專題概觀</a:t>
            </a:r>
            <a:endParaRPr lang="en-US" altLang="zh-TW" sz="4200" dirty="0" smtClean="0">
              <a:latin typeface="標楷體" pitchFamily="65" charset="-120"/>
              <a:ea typeface="標楷體" pitchFamily="65" charset="-120"/>
            </a:endParaRPr>
          </a:p>
          <a:p>
            <a:pPr marL="742950" lvl="0" indent="-742950"/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/>
            <a:endParaRPr lang="en-US" altLang="zh-TW" sz="1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42950" indent="-742950"/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隨著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Facebook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Line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發佈出專屬的 </a:t>
            </a:r>
            <a:r>
              <a:rPr lang="en-US" altLang="zh-TW" sz="32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Chatbot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API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42950" indent="-742950"/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客服問答與產品推薦等服務將逐漸被機器人取代，各類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42950" indent="-742950"/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語意分析的服務也如雨後春筍般湧現。本專題旨在研發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42950" indent="-742950"/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聊天機器人最核心的語意處理區塊，將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深度學習應用於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短語分類與語句生成上，並提供一個簡明的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Web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API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供使用者能將本專題提供的回覆交回自己開發的</a:t>
            </a:r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App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/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marL="742950" lvl="0" indent="-742950"/>
            <a:endParaRPr lang="en-US" altLang="zh-TW" sz="2700" dirty="0" smtClean="0">
              <a:latin typeface="標楷體" pitchFamily="65" charset="-120"/>
              <a:ea typeface="標楷體" pitchFamily="65" charset="-120"/>
            </a:endParaRPr>
          </a:p>
          <a:p>
            <a:pPr marL="742950" lvl="0" indent="-742950"/>
            <a:endParaRPr lang="en-US" altLang="zh-TW" sz="2700" dirty="0" smtClean="0">
              <a:latin typeface="標楷體" pitchFamily="65" charset="-120"/>
              <a:ea typeface="標楷體" pitchFamily="65" charset="-120"/>
            </a:endParaRPr>
          </a:p>
          <a:p>
            <a:pPr marL="742950" lvl="0" indent="-742950"/>
            <a:endParaRPr lang="en-US" altLang="zh-TW" sz="2700" dirty="0" smtClean="0">
              <a:latin typeface="標楷體" pitchFamily="65" charset="-120"/>
              <a:ea typeface="標楷體" pitchFamily="65" charset="-120"/>
            </a:endParaRPr>
          </a:p>
          <a:p>
            <a:pPr marL="742950" lvl="0" indent="-742950"/>
            <a:endParaRPr lang="en-US" altLang="zh-TW" sz="2700" dirty="0" smtClean="0">
              <a:latin typeface="標楷體" pitchFamily="65" charset="-120"/>
              <a:ea typeface="標楷體" pitchFamily="65" charset="-120"/>
            </a:endParaRPr>
          </a:p>
          <a:p>
            <a:pPr marL="742950" lvl="0" indent="-742950"/>
            <a:endParaRPr lang="en-US" altLang="zh-TW" sz="2700" dirty="0" smtClean="0">
              <a:latin typeface="標楷體" pitchFamily="65" charset="-120"/>
              <a:ea typeface="標楷體" pitchFamily="65" charset="-120"/>
            </a:endParaRPr>
          </a:p>
          <a:p>
            <a:pPr marL="742950" lvl="0" indent="-742950"/>
            <a:endParaRPr lang="en-US" altLang="zh-TW" sz="2700" dirty="0" smtClean="0">
              <a:latin typeface="標楷體" pitchFamily="65" charset="-120"/>
              <a:ea typeface="標楷體" pitchFamily="65" charset="-120"/>
            </a:endParaRPr>
          </a:p>
          <a:p>
            <a:pPr marL="742950" lvl="0" indent="-742950"/>
            <a:endParaRPr lang="en-US" altLang="zh-TW" sz="2700" dirty="0" smtClean="0">
              <a:latin typeface="標楷體" pitchFamily="65" charset="-120"/>
              <a:ea typeface="標楷體" pitchFamily="65" charset="-120"/>
            </a:endParaRPr>
          </a:p>
          <a:p>
            <a:pPr marL="742950" lvl="0" indent="-742950"/>
            <a:endParaRPr lang="en-US" altLang="zh-TW" sz="2700" dirty="0" smtClean="0">
              <a:latin typeface="標楷體" pitchFamily="65" charset="-120"/>
              <a:ea typeface="標楷體" pitchFamily="65" charset="-120"/>
            </a:endParaRPr>
          </a:p>
          <a:p>
            <a:pPr marL="742950" lvl="0" indent="-742950"/>
            <a:endParaRPr lang="en-US" altLang="zh-TW" sz="2700" dirty="0" smtClean="0">
              <a:latin typeface="標楷體" pitchFamily="65" charset="-120"/>
              <a:ea typeface="標楷體" pitchFamily="65" charset="-120"/>
            </a:endParaRPr>
          </a:p>
          <a:p>
            <a:pPr marL="742950" lvl="0" indent="-742950"/>
            <a:endParaRPr lang="zh-TW" altLang="zh-TW" sz="27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4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4200" dirty="0" smtClean="0">
                <a:latin typeface="標楷體" pitchFamily="65" charset="-120"/>
                <a:ea typeface="標楷體" pitchFamily="65" charset="-120"/>
              </a:rPr>
              <a:t>二、對話意圖抽取</a:t>
            </a:r>
            <a:endParaRPr lang="en-US" altLang="zh-TW" sz="42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 本專題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以中文維基百科做為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Word2Vec 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的訓練語料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，套用 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CBOW 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模型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，以周邊詞的詞意，去評估出中心詞的詞意，將約十萬維的詞袋訓練成三百維的詞向量。本專題建立了若干語意路徑，使用詞向量搭配 </a:t>
            </a:r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Cosine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相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似度，進行階層式的語意解析：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我們為每條匹配路徑銜接了對應的功能，如可讓機器人回覆天氣訊息，訂飯店，做簡單的問診，以及詢問喜歡的餐廳或景點等等。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4200" dirty="0" smtClean="0">
                <a:latin typeface="標楷體" pitchFamily="65" charset="-120"/>
                <a:ea typeface="標楷體" pitchFamily="65" charset="-120"/>
              </a:rPr>
              <a:t>三、檢索式問答模型</a:t>
            </a:r>
            <a:endParaRPr lang="en-US" altLang="zh-TW" sz="42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 本專題採用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PTT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的八卦版與西洽版做為知識庫，維護了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250,000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條標題與推文集的配對，讓聊天機器人以檢索的方式，回覆一般性的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QA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問題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如「川普選不選的上美國總統」、「人生的意義是什麼」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。</a:t>
            </a:r>
            <a:endParaRPr kumimoji="1" lang="zh-TW" altLang="en-US" sz="27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871464" y="3264966"/>
            <a:ext cx="10083536" cy="226984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00" tIns="45698" rIns="91400" bIns="45698" rtlCol="0">
            <a:spAutoFit/>
          </a:bodyPr>
          <a:lstStyle/>
          <a:p>
            <a:pPr marL="742950" lvl="0" indent="-742950"/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/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問答系統採用 </a:t>
            </a:r>
            <a:r>
              <a:rPr lang="en-US" altLang="zh-TW" sz="32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OKapi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BM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25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算法計算短語相似度，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42950" indent="-742950"/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先從知識庫中挑選出與使用者的輸入最為相關的標題後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42950" indent="-742950"/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，再評估推文的詞頻與推文長度提取出最為可靠的推文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42950" indent="-742950"/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做為問題的回應。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42950" indent="-742950"/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42950" indent="-742950"/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42950" indent="-742950"/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42950" indent="-742950"/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42950" lvl="0" indent="-742950"/>
            <a:endParaRPr lang="en-US" altLang="zh-TW" sz="27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4200" dirty="0" smtClean="0">
                <a:latin typeface="標楷體" pitchFamily="65" charset="-120"/>
                <a:ea typeface="標楷體" pitchFamily="65" charset="-120"/>
              </a:rPr>
              <a:t>四、對話生成模型</a:t>
            </a:r>
            <a:endParaRPr lang="en-US" altLang="zh-TW" sz="42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 為使系統能回覆如「在想什麼？」、「你好嗎？」等一般性聊天，本專題採用了序列生成模型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Sequence to Sequence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，以 </a:t>
            </a:r>
            <a:r>
              <a:rPr lang="en-US" altLang="zh-TW" sz="32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TensorFlow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建立了兩個時間遞歸神經網路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Recurrent Neural Network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，一個做為編碼器，將使用者的問句編碼成一個概念向量，另一個則做為解碼器，以概念向量結合前一時刻的輸出做為下一時刻的輸入，藉此生成長度可變的文字序列。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endParaRPr kumimoji="1" lang="en-US" altLang="zh-TW" sz="32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endParaRPr kumimoji="1" lang="en-US" altLang="zh-TW" sz="32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endParaRPr kumimoji="1" lang="en-US" altLang="zh-TW" sz="32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endParaRPr kumimoji="1" lang="en-US" altLang="zh-TW" sz="32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endParaRPr kumimoji="1" lang="en-US" altLang="zh-TW" sz="32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endParaRPr kumimoji="1" lang="en-US" altLang="zh-TW" sz="32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endParaRPr kumimoji="1" lang="en-US" altLang="zh-TW" sz="32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endParaRPr kumimoji="1" lang="en-US" altLang="zh-TW" sz="32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4200" dirty="0" smtClean="0">
                <a:latin typeface="標楷體" pitchFamily="65" charset="-120"/>
                <a:ea typeface="標楷體" pitchFamily="65" charset="-120"/>
              </a:rPr>
              <a:t>五、機器人客製化</a:t>
            </a:r>
            <a:endParaRPr lang="en-US" altLang="zh-TW" sz="4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本專題建立了線上編修平臺，供會員編修自己專屬的語意路徑與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QA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配對。此外也為每名會員維護了對話紀錄，用文字雲及關鍵字高亮的形式，使每次匹配的結果一目了然。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本專題亦提供了簡明的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WEB API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，只要會員送交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API_KEY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與欲解析的問句至後端，我們便會發給該會員一個對話用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ID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，會員可以此對話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ID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來取得該問句的回覆，若有需要，甚至可以透過該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ID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來獲取先前對話的記憶與內容，以進行階段性的多輪式對話。</a:t>
            </a:r>
            <a:endParaRPr kumimoji="1" lang="zh-TW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圖片 6" descr="seq2seq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398" y="12956120"/>
            <a:ext cx="9661362" cy="290755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16093" y="5938417"/>
            <a:ext cx="8342784" cy="111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群組 21"/>
          <p:cNvGrpSpPr/>
          <p:nvPr/>
        </p:nvGrpSpPr>
        <p:grpSpPr>
          <a:xfrm>
            <a:off x="11793412" y="19910913"/>
            <a:ext cx="8042037" cy="2185386"/>
            <a:chOff x="11605844" y="19825919"/>
            <a:chExt cx="8784465" cy="2185386"/>
          </a:xfrm>
        </p:grpSpPr>
        <p:sp>
          <p:nvSpPr>
            <p:cNvPr id="10" name="矩形 9"/>
            <p:cNvSpPr/>
            <p:nvPr/>
          </p:nvSpPr>
          <p:spPr>
            <a:xfrm>
              <a:off x="11605844" y="19825919"/>
              <a:ext cx="8784465" cy="203981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6000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明天會不會下雨</a:t>
              </a:r>
              <a:endParaRPr lang="zh-TW" altLang="en-US" sz="6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17418089" y="21269109"/>
              <a:ext cx="1359871" cy="0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13151422" y="21269109"/>
              <a:ext cx="1512272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12681857" y="21371920"/>
              <a:ext cx="2637694" cy="61249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 smtClean="0">
                  <a:solidFill>
                    <a:schemeClr val="accent1"/>
                  </a:solidFill>
                  <a:latin typeface="微軟正黑體" pitchFamily="34" charset="-120"/>
                  <a:ea typeface="微軟正黑體" pitchFamily="34" charset="-120"/>
                </a:rPr>
                <a:t>時間</a:t>
              </a:r>
              <a:endParaRPr lang="zh-TW" altLang="en-US" sz="40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6771152" y="21398814"/>
              <a:ext cx="2637694" cy="61249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 smtClean="0">
                  <a:solidFill>
                    <a:schemeClr val="accent3"/>
                  </a:solidFill>
                  <a:latin typeface="微軟正黑體" pitchFamily="34" charset="-120"/>
                  <a:ea typeface="微軟正黑體" pitchFamily="34" charset="-120"/>
                </a:rPr>
                <a:t>天氣</a:t>
              </a:r>
              <a:endParaRPr lang="zh-TW" altLang="en-US" sz="4000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28" name="圖片 27" descr="未命名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405" y="7755256"/>
            <a:ext cx="8672896" cy="8653096"/>
          </a:xfrm>
          <a:prstGeom prst="rect">
            <a:avLst/>
          </a:prstGeom>
        </p:spPr>
      </p:pic>
      <p:pic>
        <p:nvPicPr>
          <p:cNvPr id="31" name="圖片 30" descr="unnam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532" y="21169678"/>
            <a:ext cx="7981950" cy="4886325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793412" y="26441062"/>
            <a:ext cx="8465465" cy="435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>
            <a:off x="13896975" y="7139631"/>
            <a:ext cx="4271894" cy="5375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圖三 </a:t>
            </a:r>
            <a:r>
              <a:rPr lang="en-US" altLang="zh-TW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Okapi BM25 </a:t>
            </a:r>
            <a:r>
              <a:rPr lang="zh-TW" alt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計算公式</a:t>
            </a:r>
            <a:endParaRPr lang="zh-TW" altLang="en-US" sz="2400" b="1" u="sng" dirty="0">
              <a:solidFill>
                <a:schemeClr val="accent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323630" y="16061333"/>
            <a:ext cx="5724526" cy="5375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en-US" altLang="zh-TW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4 - Sequence to Sequence model</a:t>
            </a:r>
            <a:endParaRPr lang="zh-TW" altLang="en-US" sz="2400" b="1" u="sng" dirty="0">
              <a:solidFill>
                <a:schemeClr val="accent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964760" y="22271872"/>
            <a:ext cx="5724526" cy="5375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en-US" altLang="zh-TW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5 – </a:t>
            </a:r>
            <a:r>
              <a:rPr lang="zh-TW" alt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關鍵詞高亮</a:t>
            </a:r>
            <a:endParaRPr lang="zh-TW" altLang="en-US" sz="2400" b="1" u="sng" dirty="0">
              <a:solidFill>
                <a:schemeClr val="accent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212410" y="31018686"/>
            <a:ext cx="5724526" cy="5375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en-US" altLang="zh-TW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6 – </a:t>
            </a:r>
            <a:r>
              <a:rPr lang="zh-TW" alt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多輪式對話示例</a:t>
            </a:r>
            <a:endParaRPr lang="zh-TW" altLang="en-US" sz="2400" b="1" u="sng" dirty="0">
              <a:solidFill>
                <a:schemeClr val="accent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99573" y="16351202"/>
            <a:ext cx="4271894" cy="5375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en-US" altLang="zh-TW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系統架構</a:t>
            </a:r>
            <a:endParaRPr lang="zh-TW" altLang="en-US" sz="2400" b="1" u="sng" dirty="0">
              <a:solidFill>
                <a:schemeClr val="accent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10368" y="25772942"/>
            <a:ext cx="4271894" cy="5375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en-US" altLang="zh-TW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階層式語意解析示例</a:t>
            </a:r>
            <a:endParaRPr lang="zh-TW" altLang="en-US" sz="2400" b="1" u="sng" dirty="0">
              <a:solidFill>
                <a:schemeClr val="accent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0"/>
            <a:ext cx="21607463" cy="3184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472886"/>
            <a:ext cx="21607463" cy="2600668"/>
          </a:xfrm>
          <a:prstGeom prst="rect">
            <a:avLst/>
          </a:prstGeom>
          <a:noFill/>
        </p:spPr>
        <p:txBody>
          <a:bodyPr wrap="square" lIns="91400" tIns="45698" rIns="91400" bIns="45698" rtlCol="0">
            <a:spAutoFit/>
          </a:bodyPr>
          <a:lstStyle/>
          <a:p>
            <a:r>
              <a:rPr lang="zh-TW" altLang="en-US" sz="8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基於</a:t>
            </a:r>
            <a:r>
              <a:rPr lang="zh-TW" altLang="en-US" sz="8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詞嵌入的聊天機器人引擎</a:t>
            </a:r>
            <a:endParaRPr lang="en-US" altLang="zh-TW" sz="8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4200" b="1" dirty="0" smtClean="0">
                <a:solidFill>
                  <a:schemeClr val="bg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</a:t>
            </a:r>
            <a:r>
              <a:rPr lang="en-US" altLang="zh-TW" sz="4200" b="1" dirty="0" err="1" smtClean="0">
                <a:solidFill>
                  <a:schemeClr val="bg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Chatbot</a:t>
            </a:r>
            <a:r>
              <a:rPr lang="en-US" altLang="zh-TW" sz="4200" b="1" dirty="0" smtClean="0">
                <a:solidFill>
                  <a:schemeClr val="bg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4200" b="1" dirty="0" smtClean="0">
                <a:solidFill>
                  <a:schemeClr val="bg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engine based on word </a:t>
            </a:r>
            <a:r>
              <a:rPr lang="en-US" altLang="zh-TW" sz="4200" b="1" dirty="0" smtClean="0">
                <a:solidFill>
                  <a:schemeClr val="bg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embedding</a:t>
            </a:r>
            <a:endParaRPr lang="zh-TW" altLang="zh-TW" sz="4200" b="1" dirty="0" smtClean="0">
              <a:solidFill>
                <a:schemeClr val="bg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r"/>
            <a:endParaRPr lang="en-US" altLang="zh-TW" sz="1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r"/>
            <a:endParaRPr kumimoji="1" lang="zh-TW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16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628</Words>
  <Application>Microsoft Office PowerPoint</Application>
  <PresentationFormat>自訂</PresentationFormat>
  <Paragraphs>97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Mac</dc:creator>
  <cp:lastModifiedBy>Justin</cp:lastModifiedBy>
  <cp:revision>85</cp:revision>
  <dcterms:created xsi:type="dcterms:W3CDTF">2016-12-02T09:19:25Z</dcterms:created>
  <dcterms:modified xsi:type="dcterms:W3CDTF">2017-01-03T17:04:53Z</dcterms:modified>
</cp:coreProperties>
</file>