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14"/>
  </p:notesMasterIdLst>
  <p:sldIdLst>
    <p:sldId id="256" r:id="rId13"/>
  </p:sldIdLst>
  <p:sldSz cx="21602700" cy="2880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1800E6-9099-4DE0-9B49-53E2037A292C}">
  <a:tblStyle styleId="{1D1800E6-9099-4DE0-9B49-53E2037A2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3024" y="174"/>
      </p:cViewPr>
      <p:guideLst>
        <p:guide orient="horz" pos="9072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b0c7ea78530ac67" providerId="LiveId" clId="{D3E104FF-AA20-4420-9CB0-76DEFEEB0250}"/>
    <pc:docChg chg="undo modSld">
      <pc:chgData name="" userId="4b0c7ea78530ac67" providerId="LiveId" clId="{D3E104FF-AA20-4420-9CB0-76DEFEEB0250}" dt="2021-06-25T06:52:33.784" v="55" actId="5793"/>
      <pc:docMkLst>
        <pc:docMk/>
      </pc:docMkLst>
      <pc:sldChg chg="modSp">
        <pc:chgData name="" userId="4b0c7ea78530ac67" providerId="LiveId" clId="{D3E104FF-AA20-4420-9CB0-76DEFEEB0250}" dt="2021-06-25T06:52:33.784" v="55" actId="5793"/>
        <pc:sldMkLst>
          <pc:docMk/>
          <pc:sldMk cId="0" sldId="256"/>
        </pc:sldMkLst>
        <pc:spChg chg="mod">
          <ac:chgData name="" userId="4b0c7ea78530ac67" providerId="LiveId" clId="{D3E104FF-AA20-4420-9CB0-76DEFEEB0250}" dt="2021-06-25T06:52:33.784" v="55" actId="5793"/>
          <ac:spMkLst>
            <pc:docMk/>
            <pc:sldMk cId="0" sldId="256"/>
            <ac:spMk id="23" creationId="{AB704AC5-E245-4F19-8A89-1ED36BF88FAA}"/>
          </ac:spMkLst>
        </pc:spChg>
        <pc:spChg chg="mod">
          <ac:chgData name="" userId="4b0c7ea78530ac67" providerId="LiveId" clId="{D3E104FF-AA20-4420-9CB0-76DEFEEB0250}" dt="2021-06-25T06:52:27.028" v="53" actId="20577"/>
          <ac:spMkLst>
            <pc:docMk/>
            <pc:sldMk cId="0" sldId="256"/>
            <ac:spMk id="193" creationId="{00000000-0000-0000-0000-000000000000}"/>
          </ac:spMkLst>
        </pc:spChg>
        <pc:grpChg chg="mod">
          <ac:chgData name="" userId="4b0c7ea78530ac67" providerId="LiveId" clId="{D3E104FF-AA20-4420-9CB0-76DEFEEB0250}" dt="2021-06-25T06:51:54.048" v="14"/>
          <ac:grpSpMkLst>
            <pc:docMk/>
            <pc:sldMk cId="0" sldId="256"/>
            <ac:grpSpMk id="187" creationId="{00000000-0000-0000-0000-000000000000}"/>
          </ac:grpSpMkLst>
        </pc:grpChg>
      </pc:sldChg>
    </pc:docChg>
  </pc:docChgLst>
  <pc:docChgLst>
    <pc:chgData userId="4b0c7ea78530ac67" providerId="LiveId" clId="{06820074-B63D-4040-AA88-3AB246FC9AA7}"/>
    <pc:docChg chg="modSld">
      <pc:chgData name="" userId="4b0c7ea78530ac67" providerId="LiveId" clId="{06820074-B63D-4040-AA88-3AB246FC9AA7}" dt="2021-06-25T07:29:35.361" v="1"/>
      <pc:docMkLst>
        <pc:docMk/>
      </pc:docMkLst>
      <pc:sldChg chg="modSp">
        <pc:chgData name="" userId="4b0c7ea78530ac67" providerId="LiveId" clId="{06820074-B63D-4040-AA88-3AB246FC9AA7}" dt="2021-06-25T07:29:35.361" v="1"/>
        <pc:sldMkLst>
          <pc:docMk/>
          <pc:sldMk cId="0" sldId="256"/>
        </pc:sldMkLst>
        <pc:spChg chg="mod">
          <ac:chgData name="" userId="4b0c7ea78530ac67" providerId="LiveId" clId="{06820074-B63D-4040-AA88-3AB246FC9AA7}" dt="2021-06-25T07:29:30.964" v="0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" userId="4b0c7ea78530ac67" providerId="LiveId" clId="{06820074-B63D-4040-AA88-3AB246FC9AA7}" dt="2021-06-25T07:29:35.361" v="1"/>
          <ac:spMkLst>
            <pc:docMk/>
            <pc:sldMk cId="0" sldId="256"/>
            <ac:spMk id="1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 rot="5400000">
            <a:off x="2405857" y="7290593"/>
            <a:ext cx="16898937" cy="1782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 rot="5400000">
            <a:off x="5697890" y="11503617"/>
            <a:ext cx="24181169" cy="46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 rot="5400000">
            <a:off x="-3753288" y="6980547"/>
            <a:ext cx="24181163" cy="1370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949152" y="1871360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5670"/>
              <a:buNone/>
              <a:defRPr sz="5670"/>
            </a:lvl2pPr>
            <a:lvl3pPr lvl="2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5670"/>
              <a:buNone/>
              <a:defRPr sz="5670"/>
            </a:lvl3pPr>
            <a:lvl4pPr lvl="3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4pPr>
            <a:lvl5pPr lvl="4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5pPr>
            <a:lvl6pPr lvl="5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6pPr>
            <a:lvl7pPr lvl="6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7pPr>
            <a:lvl8pPr lvl="7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8pPr>
            <a:lvl9pPr lvl="8" algn="ctr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4725"/>
              <a:buNone/>
              <a:defRPr sz="4725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1944243" y="1870313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253"/>
              <a:buNone/>
              <a:defRPr sz="42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308"/>
              <a:buNone/>
              <a:defRPr sz="330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944243" y="7752083"/>
            <a:ext cx="8749094" cy="1689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11017377" y="7752093"/>
            <a:ext cx="8749094" cy="1689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1944243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sz="4725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sz="4725" b="1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sz="4253" b="1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1944243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3"/>
          </p:nvPr>
        </p:nvSpPr>
        <p:spPr>
          <a:xfrm>
            <a:off x="11017377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sz="4725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sz="4725" b="1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sz="4253" b="1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4"/>
          </p:nvPr>
        </p:nvSpPr>
        <p:spPr>
          <a:xfrm>
            <a:off x="11017377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10101" y="2496308"/>
            <a:ext cx="567070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5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8174811" y="3072384"/>
            <a:ext cx="11834691" cy="220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810101" y="12289536"/>
            <a:ext cx="5670709" cy="1419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2835"/>
              <a:buNone/>
              <a:defRPr sz="2835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1944243" y="21314664"/>
            <a:ext cx="17930241" cy="345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5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>
            <a:spLocks noGrp="1"/>
          </p:cNvSpPr>
          <p:nvPr>
            <p:ph type="pic" idx="2"/>
          </p:nvPr>
        </p:nvSpPr>
        <p:spPr>
          <a:xfrm>
            <a:off x="30" y="0"/>
            <a:ext cx="21602674" cy="206433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7560"/>
              <a:buFont typeface="Calibri"/>
              <a:buNone/>
              <a:defRPr sz="75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6615"/>
              <a:buFont typeface="Calibri"/>
              <a:buNone/>
              <a:defRPr sz="661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5670"/>
              <a:buFont typeface="Calibri"/>
              <a:buNone/>
              <a:defRPr sz="567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1944241" y="24809502"/>
            <a:ext cx="17930241" cy="249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418"/>
              </a:spcBef>
              <a:spcAft>
                <a:spcPts val="0"/>
              </a:spcAft>
              <a:buSzPts val="2835"/>
              <a:buNone/>
              <a:defRPr sz="2835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20802600"/>
            <a:ext cx="21596350" cy="8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20643850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6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7177087" cy="288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158037" y="0"/>
            <a:ext cx="114300" cy="288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322512" y="623887"/>
            <a:ext cx="1695767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914400" eaLnBrk="1" hangingPunct="1">
              <a:lnSpc>
                <a:spcPct val="110000"/>
              </a:lnSpc>
            </a:pPr>
            <a:r>
              <a:rPr lang="zh-TW" altLang="en-US" sz="60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台灣牧場乳量預測</a:t>
            </a:r>
          </a:p>
        </p:txBody>
      </p:sp>
      <p:sp>
        <p:nvSpPr>
          <p:cNvPr id="183" name="Google Shape;183;p24"/>
          <p:cNvSpPr txBox="1"/>
          <p:nvPr/>
        </p:nvSpPr>
        <p:spPr>
          <a:xfrm>
            <a:off x="6432550" y="2209800"/>
            <a:ext cx="8737600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spAutoFit/>
          </a:bodyPr>
          <a:lstStyle/>
          <a:p>
            <a:pPr marL="509588" indent="-509588" algn="ctr" defTabSz="3808413">
              <a:lnSpc>
                <a:spcPct val="120000"/>
              </a:lnSpc>
              <a:defRPr/>
            </a:pPr>
            <a:r>
              <a:rPr lang="en-US" altLang="zh-TW" sz="3200" b="1" dirty="0">
                <a:cs typeface="Arial" charset="0"/>
              </a:rPr>
              <a:t>Pattern Recognition Final Project</a:t>
            </a:r>
            <a:endParaRPr lang="zh-TW" altLang="en-US" sz="3200" b="1" dirty="0">
              <a:cs typeface="Arial" charset="0"/>
            </a:endParaRPr>
          </a:p>
          <a:p>
            <a:pPr marL="509588" indent="-509588" algn="ctr" defTabSz="3808413">
              <a:lnSpc>
                <a:spcPct val="120000"/>
              </a:lnSpc>
              <a:defRPr/>
            </a:pPr>
            <a:r>
              <a:rPr lang="en-US" altLang="zh-TW" sz="3200" b="1" dirty="0">
                <a:cs typeface="Arial" charset="0"/>
              </a:rPr>
              <a:t>Team member: </a:t>
            </a:r>
            <a:r>
              <a:rPr lang="zh-TW" altLang="en-US" sz="3200" b="1" dirty="0">
                <a:cs typeface="Arial" charset="0"/>
              </a:rPr>
              <a:t>洪廷維、</a:t>
            </a:r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019969" y="3857084"/>
            <a:ext cx="19867562" cy="22089016"/>
            <a:chOff x="864214" y="7705725"/>
            <a:chExt cx="20306685" cy="2016125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864214" y="7705725"/>
              <a:ext cx="20306685" cy="20161250"/>
            </a:xfrm>
            <a:prstGeom prst="rect">
              <a:avLst/>
            </a:prstGeom>
            <a:noFill/>
            <a:ln w="38100" cap="flat" cmpd="tri">
              <a:solidFill>
                <a:srgbClr val="DAD7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971928" y="7773358"/>
              <a:ext cx="9937104" cy="36423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</a:p>
            <a:p>
              <a:pPr algn="just">
                <a:buClr>
                  <a:schemeClr val="dk2"/>
                </a:buClr>
                <a:buSzPts val="5000"/>
              </a:pPr>
              <a:r>
                <a:rPr lang="zh-TW" alt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本專題的目的是實現牧場乳量預測，我們被給予四份關於乳牛的資料庫：檢測報告、分娩資料、配種紀錄、健康狀況，接著必須自己進行資料處理，篩選出有用的資料，並利用機器學習的方式預測台灣不同地區牧場生產的乳量，以掌握乳量生產的關鍵，使台灣酪農業受益。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endParaRPr sz="26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3500" b="0" i="0" u="none" strike="noStrike" cap="none" dirty="0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971928" y="10520595"/>
              <a:ext cx="3678594" cy="861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</a:t>
              </a:r>
              <a:endParaRPr sz="5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" name="Google Shape;192;p24"/>
            <p:cNvCxnSpPr/>
            <p:nvPr/>
          </p:nvCxnSpPr>
          <p:spPr>
            <a:xfrm>
              <a:off x="11016746" y="7705725"/>
              <a:ext cx="0" cy="20161250"/>
            </a:xfrm>
            <a:prstGeom prst="straightConnector1">
              <a:avLst/>
            </a:prstGeom>
            <a:noFill/>
            <a:ln w="12700" cap="flat" cmpd="sng">
              <a:solidFill>
                <a:srgbClr val="BFB97B">
                  <a:alpha val="42745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3" name="Google Shape;193;p24"/>
            <p:cNvSpPr txBox="1"/>
            <p:nvPr/>
          </p:nvSpPr>
          <p:spPr>
            <a:xfrm>
              <a:off x="11175014" y="7906554"/>
              <a:ext cx="9572700" cy="14179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lang="en-US" b="1" i="0" u="none" strike="noStrike" cap="none" dirty="0">
                <a:ea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資料預測結果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表格內數字為RMSE，最佳</a:t>
              </a:r>
              <a:r>
                <a:rPr lang="en-US" sz="2600" dirty="0" err="1">
                  <a:solidFill>
                    <a:srgbClr val="24292E"/>
                  </a:solidFill>
                  <a:highlight>
                    <a:srgbClr val="FFFFFF"/>
                  </a:highlight>
                </a:rPr>
                <a:t>private</a:t>
              </a:r>
              <a:r>
                <a:rPr lang="en-US" sz="2600" dirty="0">
                  <a:solidFill>
                    <a:srgbClr val="24292E"/>
                  </a:solidFill>
                  <a:highlight>
                    <a:srgbClr val="FFFFFF"/>
                  </a:highlight>
                </a:rPr>
                <a:t> scoreboard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• 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Neural 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Network與XGBoost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Regression相對表現較好</a:t>
              </a: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r>
                <a:rPr lang="en-US" sz="2600" dirty="0" err="1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資料正規化會加快收斂速度，節省訓練時間，但NN在資料正</a:t>
              </a:r>
              <a:endParaRPr sz="2600" dirty="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2600" dirty="0" err="1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規化後誤差較大</a:t>
              </a:r>
              <a:endParaRPr sz="2600" dirty="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此外我們用XGBoost工具裡的</a:t>
              </a:r>
              <a:r>
                <a:rPr lang="en-US" sz="2600" dirty="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Feature Importance </a:t>
              </a: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畫出圖表，可以很明顯的看出每個特徵的重要性，觀察哪些因素對乳產量的影響是最大的</a:t>
              </a:r>
              <a:r>
                <a:rPr lang="en-US" sz="2600" dirty="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。</a:t>
              </a: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可以看出泌乳天數跟分娩間隔是影響乳量的重要因素</a:t>
              </a:r>
              <a:endPara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3500" b="0" i="0" u="none" strike="noStrike" cap="none" dirty="0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endParaRPr sz="3500" b="0" i="0" u="none" strike="noStrike" cap="none" dirty="0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225558" y="11365664"/>
              <a:ext cx="9531081" cy="5964512"/>
            </a:xfrm>
            <a:prstGeom prst="rect">
              <a:avLst/>
            </a:prstGeom>
            <a:solidFill>
              <a:srgbClr val="EAECE7">
                <a:alpha val="21568"/>
              </a:srgbClr>
            </a:solidFill>
            <a:ln w="57150" cap="flat" cmpd="dbl">
              <a:solidFill>
                <a:srgbClr val="6F7B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290954" y="17493067"/>
              <a:ext cx="9251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 1 The proposed method</a:t>
              </a:r>
              <a:endParaRPr dirty="0"/>
            </a:p>
          </p:txBody>
        </p:sp>
      </p:grpSp>
      <p:sp>
        <p:nvSpPr>
          <p:cNvPr id="196" name="Google Shape;196;p24"/>
          <p:cNvSpPr/>
          <p:nvPr/>
        </p:nvSpPr>
        <p:spPr>
          <a:xfrm>
            <a:off x="11292894" y="21772624"/>
            <a:ext cx="9254700" cy="38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  <a:p>
            <a:pPr algn="just">
              <a:buClr>
                <a:schemeClr val="dk2"/>
              </a:buClr>
              <a:buSzPts val="6000"/>
            </a:pPr>
            <a:r>
              <a:rPr lang="zh-TW" alt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乳量預測的過程中，最重要的是資料的處理，影響乳量的因素非常多，我們從現有的資料中篩選數據，過濾掉不必要的資訊，提取出重要的特徵，最後根據資料的特性選擇訓練模型進行預測，並觀察預測的結果來優化模型，達到更精確的預測，除了預測乳量之外，我們還可以利用現有的工具找出最容易影響乳量的關鍵特徵，根據這些特徵來調整飼養乳牛的方式，想必對整個酪農產業有所幫助。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endParaRPr sz="26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endParaRPr sz="26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 descr="http://memorynet.nthu.edu.tw/en/images/NTHU_Badge1_round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" y="120650"/>
            <a:ext cx="2824162" cy="27955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24"/>
          <p:cNvGraphicFramePr/>
          <p:nvPr>
            <p:extLst>
              <p:ext uri="{D42A27DB-BD31-4B8C-83A1-F6EECF244321}">
                <p14:modId xmlns:p14="http://schemas.microsoft.com/office/powerpoint/2010/main" val="1168144004"/>
              </p:ext>
            </p:extLst>
          </p:nvPr>
        </p:nvGraphicFramePr>
        <p:xfrm>
          <a:off x="12248710" y="5520661"/>
          <a:ext cx="6597150" cy="3992725"/>
        </p:xfrm>
        <a:graphic>
          <a:graphicData uri="http://schemas.openxmlformats.org/drawingml/2006/table">
            <a:tbl>
              <a:tblPr>
                <a:noFill/>
                <a:tableStyleId>{1D1800E6-9099-4DE0-9B49-53E2037A292C}</a:tableStyleId>
              </a:tblPr>
              <a:tblGrid>
                <a:gridCol w="219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資料有正規化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資料無正規化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BLR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6.5585554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6.6614588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Neural   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Network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5.9772622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6.2207780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XGBoost Regression</a:t>
                      </a:r>
                      <a:endParaRPr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6.0331024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6.0301512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8534" y="12254140"/>
            <a:ext cx="7121026" cy="417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2AA79F5-961C-455A-BEB8-32313E998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550" y="8032358"/>
            <a:ext cx="7138078" cy="630208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704AC5-E245-4F19-8A89-1ED36BF88FAA}"/>
              </a:ext>
            </a:extLst>
          </p:cNvPr>
          <p:cNvSpPr txBox="1"/>
          <p:nvPr/>
        </p:nvSpPr>
        <p:spPr bwMode="auto">
          <a:xfrm>
            <a:off x="1204913" y="15084661"/>
            <a:ext cx="9563100" cy="1409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資料前處理的目的是將讀入的四份資料庫轉換為</a:t>
            </a: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  <a:r>
              <a:rPr lang="zh-TW" altLang="en-US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選擇適合欄位做為</a:t>
            </a: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特徵</a:t>
            </a:r>
            <a:endParaRPr lang="en-US" altLang="zh-TW" sz="2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透過產業知識判斷該欄位與乳量預測的關連性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參考乳量預測的論文</a:t>
            </a:r>
            <a:endParaRPr lang="en-US" altLang="zh-TW" sz="2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資料的清理與轉換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One-hot encoding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處理類別資料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將日期轉換為間隔天數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處理離群值、缺失值，資料正規化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共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33253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筆資料、每筆資料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個特徵（胎次、泌乳天數、檢測日期氣候、月齡、配種次數、分娩間隔、乾乳期、農場代號）</a:t>
            </a:r>
          </a:p>
          <a:p>
            <a:pPr marL="514350" indent="-514350" algn="just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ML Model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主要以以下三種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來進行訓練：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-Learn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實現回歸模型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回歸法的部分我們使用BLR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(Bayesian linear regression)</a:t>
            </a: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利用Keras套件建立神經網路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建立三層的Neural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Network，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誤差計算以均方誤差為基準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，優化方式選擇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Adam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優化器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(Gradient Boosting Machine)</a:t>
            </a:r>
          </a:p>
          <a:p>
            <a:pPr lvl="0"/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是將梯度下降法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(Gradient Descending)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跟 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Boosting 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套件節合在</a:t>
            </a:r>
          </a:p>
          <a:p>
            <a:pPr lvl="0"/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一起的基礎上，再加上一些改良的演算法。我們實作使用</a:t>
            </a:r>
          </a:p>
          <a:p>
            <a:pPr lvl="0"/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-learn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接口來實現回歸，最後用內建的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gridsearch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來找出最佳參數。</a:t>
            </a:r>
            <a:endParaRPr lang="en-US" altLang="zh-TW" sz="2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479</Words>
  <Application>Microsoft Office PowerPoint</Application>
  <PresentationFormat>自訂</PresentationFormat>
  <Paragraphs>98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</vt:i4>
      </vt:variant>
    </vt:vector>
  </HeadingPairs>
  <TitlesOfParts>
    <vt:vector size="17" baseType="lpstr">
      <vt:lpstr>Arial Unicode MS</vt:lpstr>
      <vt:lpstr>Arial</vt:lpstr>
      <vt:lpstr>Calibri</vt:lpstr>
      <vt:lpstr>Times New Roman</vt:lpstr>
      <vt:lpstr>7_回顧</vt:lpstr>
      <vt:lpstr>回顧</vt:lpstr>
      <vt:lpstr>1_回顧</vt:lpstr>
      <vt:lpstr>2_回顧</vt:lpstr>
      <vt:lpstr>3_回顧</vt:lpstr>
      <vt:lpstr>4_回顧</vt:lpstr>
      <vt:lpstr>5_回顧</vt:lpstr>
      <vt:lpstr>6_回顧</vt:lpstr>
      <vt:lpstr>8_回顧</vt:lpstr>
      <vt:lpstr>9_回顧</vt:lpstr>
      <vt:lpstr>10_回顧</vt:lpstr>
      <vt:lpstr>11_回顧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洪廷維</cp:lastModifiedBy>
  <cp:revision>7</cp:revision>
  <dcterms:modified xsi:type="dcterms:W3CDTF">2021-06-25T07:29:37Z</dcterms:modified>
</cp:coreProperties>
</file>