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1602700" cy="2880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000000"/>
          </p15:clr>
        </p15:guide>
        <p15:guide id="2" pos="680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1800E6-9099-4DE0-9B49-53E2037A292C}">
  <a:tblStyle styleId="{1D1800E6-9099-4DE0-9B49-53E2037A29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92" y="36"/>
      </p:cViewPr>
      <p:guideLst>
        <p:guide orient="horz" pos="9072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b0c7ea78530ac67" providerId="LiveId" clId="{D3E104FF-AA20-4420-9CB0-76DEFEEB0250}"/>
    <pc:docChg chg="undo custSel addSld delSld modSld delMainMaster">
      <pc:chgData name="" userId="4b0c7ea78530ac67" providerId="LiveId" clId="{D3E104FF-AA20-4420-9CB0-76DEFEEB0250}" dt="2021-06-25T07:27:03.346" v="143"/>
      <pc:docMkLst>
        <pc:docMk/>
      </pc:docMkLst>
      <pc:sldChg chg="addSp delSp modSp">
        <pc:chgData name="" userId="4b0c7ea78530ac67" providerId="LiveId" clId="{D3E104FF-AA20-4420-9CB0-76DEFEEB0250}" dt="2021-06-25T07:27:03.346" v="143"/>
        <pc:sldMkLst>
          <pc:docMk/>
          <pc:sldMk cId="0" sldId="256"/>
        </pc:sldMkLst>
        <pc:spChg chg="add del mod">
          <ac:chgData name="" userId="4b0c7ea78530ac67" providerId="LiveId" clId="{D3E104FF-AA20-4420-9CB0-76DEFEEB0250}" dt="2021-06-25T07:12:08.203" v="59"/>
          <ac:spMkLst>
            <pc:docMk/>
            <pc:sldMk cId="0" sldId="256"/>
            <ac:spMk id="2" creationId="{9174B21F-86AB-45FE-A24C-9A5F08B407A5}"/>
          </ac:spMkLst>
        </pc:spChg>
        <pc:spChg chg="add del mod">
          <ac:chgData name="" userId="4b0c7ea78530ac67" providerId="LiveId" clId="{D3E104FF-AA20-4420-9CB0-76DEFEEB0250}" dt="2021-06-25T07:12:08.203" v="59"/>
          <ac:spMkLst>
            <pc:docMk/>
            <pc:sldMk cId="0" sldId="256"/>
            <ac:spMk id="3" creationId="{A915CD7D-26D4-4F76-AAC6-D335B87596C5}"/>
          </ac:spMkLst>
        </pc:spChg>
        <pc:spChg chg="add del mod">
          <ac:chgData name="" userId="4b0c7ea78530ac67" providerId="LiveId" clId="{D3E104FF-AA20-4420-9CB0-76DEFEEB0250}" dt="2021-06-25T07:12:08.203" v="59"/>
          <ac:spMkLst>
            <pc:docMk/>
            <pc:sldMk cId="0" sldId="256"/>
            <ac:spMk id="5" creationId="{BF316085-8FC0-4E2B-8134-3EEDC3CF02BC}"/>
          </ac:spMkLst>
        </pc:spChg>
        <pc:spChg chg="mod">
          <ac:chgData name="" userId="4b0c7ea78530ac67" providerId="LiveId" clId="{D3E104FF-AA20-4420-9CB0-76DEFEEB0250}" dt="2021-06-25T07:25:56.188" v="136" actId="1076"/>
          <ac:spMkLst>
            <pc:docMk/>
            <pc:sldMk cId="0" sldId="256"/>
            <ac:spMk id="23" creationId="{AB704AC5-E245-4F19-8A89-1ED36BF88FAA}"/>
          </ac:spMkLst>
        </pc:spChg>
        <pc:spChg chg="mod">
          <ac:chgData name="" userId="4b0c7ea78530ac67" providerId="LiveId" clId="{D3E104FF-AA20-4420-9CB0-76DEFEEB0250}" dt="2021-06-25T07:26:56.690" v="142"/>
          <ac:spMkLst>
            <pc:docMk/>
            <pc:sldMk cId="0" sldId="256"/>
            <ac:spMk id="182" creationId="{00000000-0000-0000-0000-000000000000}"/>
          </ac:spMkLst>
        </pc:spChg>
        <pc:spChg chg="mod">
          <ac:chgData name="" userId="4b0c7ea78530ac67" providerId="LiveId" clId="{D3E104FF-AA20-4420-9CB0-76DEFEEB0250}" dt="2021-06-25T07:27:03.346" v="143"/>
          <ac:spMkLst>
            <pc:docMk/>
            <pc:sldMk cId="0" sldId="256"/>
            <ac:spMk id="183" creationId="{00000000-0000-0000-0000-000000000000}"/>
          </ac:spMkLst>
        </pc:spChg>
        <pc:spChg chg="mod">
          <ac:chgData name="" userId="4b0c7ea78530ac67" providerId="LiveId" clId="{D3E104FF-AA20-4420-9CB0-76DEFEEB0250}" dt="2021-06-25T07:17:17.878" v="70" actId="1076"/>
          <ac:spMkLst>
            <pc:docMk/>
            <pc:sldMk cId="0" sldId="256"/>
            <ac:spMk id="188" creationId="{00000000-0000-0000-0000-000000000000}"/>
          </ac:spMkLst>
        </pc:spChg>
        <pc:spChg chg="mod">
          <ac:chgData name="" userId="4b0c7ea78530ac67" providerId="LiveId" clId="{D3E104FF-AA20-4420-9CB0-76DEFEEB0250}" dt="2021-06-25T07:25:36.878" v="130" actId="14100"/>
          <ac:spMkLst>
            <pc:docMk/>
            <pc:sldMk cId="0" sldId="256"/>
            <ac:spMk id="189" creationId="{00000000-0000-0000-0000-000000000000}"/>
          </ac:spMkLst>
        </pc:spChg>
        <pc:spChg chg="mod">
          <ac:chgData name="" userId="4b0c7ea78530ac67" providerId="LiveId" clId="{D3E104FF-AA20-4420-9CB0-76DEFEEB0250}" dt="2021-06-25T07:25:40.519" v="131" actId="1076"/>
          <ac:spMkLst>
            <pc:docMk/>
            <pc:sldMk cId="0" sldId="256"/>
            <ac:spMk id="190" creationId="{00000000-0000-0000-0000-000000000000}"/>
          </ac:spMkLst>
        </pc:spChg>
        <pc:spChg chg="mod">
          <ac:chgData name="" userId="4b0c7ea78530ac67" providerId="LiveId" clId="{D3E104FF-AA20-4420-9CB0-76DEFEEB0250}" dt="2021-06-25T07:19:21.989" v="103" actId="1076"/>
          <ac:spMkLst>
            <pc:docMk/>
            <pc:sldMk cId="0" sldId="256"/>
            <ac:spMk id="193" creationId="{00000000-0000-0000-0000-000000000000}"/>
          </ac:spMkLst>
        </pc:spChg>
        <pc:spChg chg="mod">
          <ac:chgData name="" userId="4b0c7ea78530ac67" providerId="LiveId" clId="{D3E104FF-AA20-4420-9CB0-76DEFEEB0250}" dt="2021-06-25T07:25:48.681" v="133" actId="1076"/>
          <ac:spMkLst>
            <pc:docMk/>
            <pc:sldMk cId="0" sldId="256"/>
            <ac:spMk id="194" creationId="{00000000-0000-0000-0000-000000000000}"/>
          </ac:spMkLst>
        </pc:spChg>
        <pc:spChg chg="mod">
          <ac:chgData name="" userId="4b0c7ea78530ac67" providerId="LiveId" clId="{D3E104FF-AA20-4420-9CB0-76DEFEEB0250}" dt="2021-06-25T07:25:53.245" v="135" actId="1076"/>
          <ac:spMkLst>
            <pc:docMk/>
            <pc:sldMk cId="0" sldId="256"/>
            <ac:spMk id="195" creationId="{00000000-0000-0000-0000-000000000000}"/>
          </ac:spMkLst>
        </pc:spChg>
        <pc:grpChg chg="mod">
          <ac:chgData name="" userId="4b0c7ea78530ac67" providerId="LiveId" clId="{D3E104FF-AA20-4420-9CB0-76DEFEEB0250}" dt="2021-06-25T07:26:21.249" v="139" actId="1076"/>
          <ac:grpSpMkLst>
            <pc:docMk/>
            <pc:sldMk cId="0" sldId="256"/>
            <ac:grpSpMk id="187" creationId="{00000000-0000-0000-0000-000000000000}"/>
          </ac:grpSpMkLst>
        </pc:grpChg>
        <pc:graphicFrameChg chg="add del mod">
          <ac:chgData name="" userId="4b0c7ea78530ac67" providerId="LiveId" clId="{D3E104FF-AA20-4420-9CB0-76DEFEEB0250}" dt="2021-06-25T07:18:33.069" v="83" actId="478"/>
          <ac:graphicFrameMkLst>
            <pc:docMk/>
            <pc:sldMk cId="0" sldId="256"/>
            <ac:graphicFrameMk id="26" creationId="{6D00EBF4-17CB-4DF2-895F-1E26E3F8C37D}"/>
          </ac:graphicFrameMkLst>
        </pc:graphicFrameChg>
        <pc:graphicFrameChg chg="add del mod modGraphic">
          <ac:chgData name="" userId="4b0c7ea78530ac67" providerId="LiveId" clId="{D3E104FF-AA20-4420-9CB0-76DEFEEB0250}" dt="2021-06-25T07:19:29.911" v="105" actId="1076"/>
          <ac:graphicFrameMkLst>
            <pc:docMk/>
            <pc:sldMk cId="0" sldId="256"/>
            <ac:graphicFrameMk id="198" creationId="{00000000-0000-0000-0000-000000000000}"/>
          </ac:graphicFrameMkLst>
        </pc:graphicFrameChg>
        <pc:picChg chg="mod">
          <ac:chgData name="" userId="4b0c7ea78530ac67" providerId="LiveId" clId="{D3E104FF-AA20-4420-9CB0-76DEFEEB0250}" dt="2021-06-25T07:26:30.619" v="141" actId="1076"/>
          <ac:picMkLst>
            <pc:docMk/>
            <pc:sldMk cId="0" sldId="256"/>
            <ac:picMk id="4" creationId="{32AA79F5-961C-455A-BEB8-32313E9989D0}"/>
          </ac:picMkLst>
        </pc:picChg>
        <pc:picChg chg="add del mod">
          <ac:chgData name="" userId="4b0c7ea78530ac67" providerId="LiveId" clId="{D3E104FF-AA20-4420-9CB0-76DEFEEB0250}" dt="2021-06-25T07:18:36.334" v="85"/>
          <ac:picMkLst>
            <pc:docMk/>
            <pc:sldMk cId="0" sldId="256"/>
            <ac:picMk id="8" creationId="{57DCCA3E-201F-4B83-BC6B-9BB92C7B5C2F}"/>
          </ac:picMkLst>
        </pc:picChg>
        <pc:picChg chg="add del mod">
          <ac:chgData name="" userId="4b0c7ea78530ac67" providerId="LiveId" clId="{D3E104FF-AA20-4420-9CB0-76DEFEEB0250}" dt="2021-06-25T07:18:58.716" v="98"/>
          <ac:picMkLst>
            <pc:docMk/>
            <pc:sldMk cId="0" sldId="256"/>
            <ac:picMk id="28" creationId="{D29EC424-94B0-4494-9437-C38B5DE8BE17}"/>
          </ac:picMkLst>
        </pc:picChg>
        <pc:picChg chg="mod">
          <ac:chgData name="" userId="4b0c7ea78530ac67" providerId="LiveId" clId="{D3E104FF-AA20-4420-9CB0-76DEFEEB0250}" dt="2021-06-25T07:19:26.155" v="104" actId="1076"/>
          <ac:picMkLst>
            <pc:docMk/>
            <pc:sldMk cId="0" sldId="256"/>
            <ac:picMk id="199" creationId="{00000000-0000-0000-0000-000000000000}"/>
          </ac:picMkLst>
        </pc:picChg>
        <pc:cxnChg chg="mod">
          <ac:chgData name="" userId="4b0c7ea78530ac67" providerId="LiveId" clId="{D3E104FF-AA20-4420-9CB0-76DEFEEB0250}" dt="2021-06-25T07:17:41.450" v="72" actId="14100"/>
          <ac:cxnSpMkLst>
            <pc:docMk/>
            <pc:sldMk cId="0" sldId="256"/>
            <ac:cxnSpMk id="192" creationId="{00000000-0000-0000-0000-000000000000}"/>
          </ac:cxnSpMkLst>
        </pc:cxnChg>
      </pc:sldChg>
      <pc:sldChg chg="addSp modSp add del">
        <pc:chgData name="" userId="4b0c7ea78530ac67" providerId="LiveId" clId="{D3E104FF-AA20-4420-9CB0-76DEFEEB0250}" dt="2021-06-25T07:12:46.200" v="62" actId="2696"/>
        <pc:sldMkLst>
          <pc:docMk/>
          <pc:sldMk cId="1288418049" sldId="257"/>
        </pc:sldMkLst>
        <pc:spChg chg="add mod">
          <ac:chgData name="" userId="4b0c7ea78530ac67" providerId="LiveId" clId="{D3E104FF-AA20-4420-9CB0-76DEFEEB0250}" dt="2021-06-25T07:12:33.550" v="61"/>
          <ac:spMkLst>
            <pc:docMk/>
            <pc:sldMk cId="1288418049" sldId="257"/>
            <ac:spMk id="2" creationId="{389BDE5B-4858-42A7-9785-7989ECF8FE7E}"/>
          </ac:spMkLst>
        </pc:spChg>
        <pc:spChg chg="add mod">
          <ac:chgData name="" userId="4b0c7ea78530ac67" providerId="LiveId" clId="{D3E104FF-AA20-4420-9CB0-76DEFEEB0250}" dt="2021-06-25T07:12:33.550" v="61"/>
          <ac:spMkLst>
            <pc:docMk/>
            <pc:sldMk cId="1288418049" sldId="257"/>
            <ac:spMk id="3" creationId="{0A983DAA-53A2-4246-BBF4-D8BA2E6E6D92}"/>
          </ac:spMkLst>
        </pc:spChg>
        <pc:spChg chg="add mod">
          <ac:chgData name="" userId="4b0c7ea78530ac67" providerId="LiveId" clId="{D3E104FF-AA20-4420-9CB0-76DEFEEB0250}" dt="2021-06-25T07:12:33.550" v="61"/>
          <ac:spMkLst>
            <pc:docMk/>
            <pc:sldMk cId="1288418049" sldId="257"/>
            <ac:spMk id="4" creationId="{F1850844-11F1-4DE5-9788-B7C0F4BD7C7A}"/>
          </ac:spMkLst>
        </pc:spChg>
      </pc:sldChg>
      <pc:sldMasterChg chg="del delSldLayout">
        <pc:chgData name="" userId="4b0c7ea78530ac67" providerId="LiveId" clId="{D3E104FF-AA20-4420-9CB0-76DEFEEB0250}" dt="2021-06-25T07:12:46.204" v="64" actId="2696"/>
        <pc:sldMasterMkLst>
          <pc:docMk/>
          <pc:sldMasterMk cId="0" sldId="2147483664"/>
        </pc:sldMasterMkLst>
        <pc:sldLayoutChg chg="del">
          <pc:chgData name="" userId="4b0c7ea78530ac67" providerId="LiveId" clId="{D3E104FF-AA20-4420-9CB0-76DEFEEB0250}" dt="2021-06-25T07:12:46.201" v="63" actId="2696"/>
          <pc:sldLayoutMkLst>
            <pc:docMk/>
            <pc:sldMasterMk cId="0" sldId="2147483664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/>
        </p:nvSpPr>
        <p:spPr>
          <a:xfrm>
            <a:off x="2322512" y="623887"/>
            <a:ext cx="16957675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defTabSz="914400" eaLnBrk="1" hangingPunct="1">
              <a:lnSpc>
                <a:spcPct val="110000"/>
              </a:lnSpc>
            </a:pPr>
            <a:r>
              <a:rPr lang="zh-TW" altLang="en-US" sz="60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台灣牧場乳量預測</a:t>
            </a:r>
          </a:p>
        </p:txBody>
      </p:sp>
      <p:sp>
        <p:nvSpPr>
          <p:cNvPr id="183" name="Google Shape;183;p24"/>
          <p:cNvSpPr txBox="1"/>
          <p:nvPr/>
        </p:nvSpPr>
        <p:spPr>
          <a:xfrm>
            <a:off x="6432549" y="1979918"/>
            <a:ext cx="8737600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spAutoFit/>
          </a:bodyPr>
          <a:lstStyle/>
          <a:p>
            <a:pPr marL="509588" indent="-509588" algn="ctr" defTabSz="3808413">
              <a:lnSpc>
                <a:spcPct val="120000"/>
              </a:lnSpc>
              <a:defRPr/>
            </a:pPr>
            <a:r>
              <a:rPr lang="en-US" altLang="zh-TW" sz="3200" b="1" dirty="0">
                <a:cs typeface="Arial" charset="0"/>
              </a:rPr>
              <a:t>Pattern Recognition Final Project</a:t>
            </a:r>
            <a:endParaRPr lang="zh-TW" altLang="en-US" sz="3200" b="1" dirty="0">
              <a:cs typeface="Arial" charset="0"/>
            </a:endParaRPr>
          </a:p>
          <a:p>
            <a:pPr marL="509588" indent="-509588" algn="ctr" defTabSz="3808413">
              <a:lnSpc>
                <a:spcPct val="120000"/>
              </a:lnSpc>
              <a:defRPr/>
            </a:pPr>
            <a:r>
              <a:rPr lang="en-US" altLang="zh-TW" sz="3200" b="1" dirty="0">
                <a:cs typeface="Arial" charset="0"/>
              </a:rPr>
              <a:t>Team member: </a:t>
            </a:r>
            <a:r>
              <a:rPr lang="zh-TW" altLang="en-US" sz="3200" b="1">
                <a:cs typeface="Arial" charset="0"/>
              </a:rPr>
              <a:t>洪廷維、</a:t>
            </a:r>
            <a:endParaRPr lang="zh-TW" altLang="en-US" sz="3200" b="1" dirty="0">
              <a:cs typeface="Arial" charset="0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0" y="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152400" y="15240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0" y="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>
            <a:off x="1055106" y="3533874"/>
            <a:ext cx="19867562" cy="22089016"/>
            <a:chOff x="864214" y="7705726"/>
            <a:chExt cx="20306685" cy="20161250"/>
          </a:xfrm>
        </p:grpSpPr>
        <p:sp>
          <p:nvSpPr>
            <p:cNvPr id="188" name="Google Shape;188;p24"/>
            <p:cNvSpPr txBox="1"/>
            <p:nvPr/>
          </p:nvSpPr>
          <p:spPr>
            <a:xfrm>
              <a:off x="864214" y="7705726"/>
              <a:ext cx="20306685" cy="20161250"/>
            </a:xfrm>
            <a:prstGeom prst="rect">
              <a:avLst/>
            </a:prstGeom>
            <a:noFill/>
            <a:ln w="38100" cap="flat" cmpd="tri">
              <a:solidFill>
                <a:srgbClr val="DAD7B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971928" y="7773359"/>
              <a:ext cx="20030467" cy="1751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lang="en-US" sz="5000" b="1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</a:p>
            <a:p>
              <a:pPr algn="just">
                <a:buClr>
                  <a:schemeClr val="dk2"/>
                </a:buClr>
                <a:buSzPts val="5000"/>
              </a:pPr>
              <a:r>
                <a:rPr lang="zh-TW" altLang="en-US" sz="25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本專題的目的是實現牧場乳量預測，我們被給予四份關於乳牛的資料庫：檢測報告、分娩資料、配種紀錄、健康狀況，接著必須自己進行資料處理，篩選出有用的資料，並利用機器學習的方式預測台灣不同地區牧場生產的乳量，以掌握乳量生產的關鍵，使台灣酪農業受益。</a:t>
              </a: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endParaRPr sz="26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3500" b="0" i="0" u="none" strike="noStrike" cap="none" dirty="0">
                <a:solidFill>
                  <a:srgbClr val="4A533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971928" y="9406934"/>
              <a:ext cx="3678594" cy="861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lang="en-US" sz="5000" b="1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Framework</a:t>
              </a:r>
              <a:endParaRPr sz="50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2" name="Google Shape;192;p24"/>
            <p:cNvCxnSpPr>
              <a:cxnSpLocks/>
            </p:cNvCxnSpPr>
            <p:nvPr/>
          </p:nvCxnSpPr>
          <p:spPr>
            <a:xfrm>
              <a:off x="10983045" y="11046253"/>
              <a:ext cx="33701" cy="16820723"/>
            </a:xfrm>
            <a:prstGeom prst="straightConnector1">
              <a:avLst/>
            </a:prstGeom>
            <a:noFill/>
            <a:ln w="12700" cap="flat" cmpd="sng">
              <a:solidFill>
                <a:srgbClr val="BFB97B">
                  <a:alpha val="42745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93" name="Google Shape;193;p24"/>
            <p:cNvSpPr txBox="1"/>
            <p:nvPr/>
          </p:nvSpPr>
          <p:spPr>
            <a:xfrm>
              <a:off x="11243152" y="9878526"/>
              <a:ext cx="9572700" cy="14179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lang="en-US" sz="5000" b="1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</a:t>
              </a:r>
              <a:endParaRPr lang="en-US" b="1" i="0" u="none" strike="noStrike" cap="none" dirty="0">
                <a:ea typeface="Times New Roman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lang="en-US" sz="2600" dirty="0" err="1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資料預測結果</a:t>
              </a:r>
              <a:r>
                <a:rPr lang="en-US" sz="2600" dirty="0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US" sz="2600" dirty="0" err="1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表格內數字為RMSE，最佳</a:t>
              </a:r>
              <a:r>
                <a:rPr lang="en-US" sz="2600" dirty="0" err="1">
                  <a:solidFill>
                    <a:srgbClr val="24292E"/>
                  </a:solidFill>
                  <a:highlight>
                    <a:srgbClr val="FFFFFF"/>
                  </a:highlight>
                </a:rPr>
                <a:t>private</a:t>
              </a:r>
              <a:r>
                <a:rPr lang="en-US" sz="2600" dirty="0">
                  <a:solidFill>
                    <a:srgbClr val="24292E"/>
                  </a:solidFill>
                  <a:highlight>
                    <a:srgbClr val="FFFFFF"/>
                  </a:highlight>
                </a:rPr>
                <a:t> scoreboard</a:t>
              </a:r>
              <a:r>
                <a:rPr lang="en-US" sz="2600" dirty="0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lang="en-US" sz="2600" dirty="0">
                  <a:solidFill>
                    <a:srgbClr val="4D5156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• </a:t>
              </a:r>
              <a:r>
                <a:rPr lang="en-US" sz="2600" dirty="0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Neural </a:t>
              </a:r>
              <a:r>
                <a:rPr lang="en-US" sz="2600" dirty="0" err="1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Network與XGBoost</a:t>
              </a:r>
              <a:r>
                <a:rPr lang="en-US" sz="2600" dirty="0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dirty="0" err="1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Regression相對表現較好</a:t>
              </a: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just" rtl="0"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lang="en-US" sz="2600" dirty="0">
                  <a:solidFill>
                    <a:srgbClr val="4D5156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•</a:t>
              </a:r>
              <a:r>
                <a:rPr lang="en-US" sz="2600" dirty="0" err="1">
                  <a:solidFill>
                    <a:srgbClr val="4D5156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資料正規化會加快收斂速度，節省訓練時間，但NN在資料正</a:t>
              </a:r>
              <a:endParaRPr sz="2600" dirty="0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just" rtl="0"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lang="en-US" sz="2600" dirty="0">
                  <a:solidFill>
                    <a:srgbClr val="4D5156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sz="2600" dirty="0" err="1">
                  <a:solidFill>
                    <a:srgbClr val="4D5156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規化後誤差較大</a:t>
              </a:r>
              <a:endParaRPr sz="2600" dirty="0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 dirty="0" err="1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此外我們用XGBoost工具裡的</a:t>
              </a:r>
              <a:r>
                <a:rPr lang="en-US" sz="2600" dirty="0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Feature Importance </a:t>
              </a:r>
              <a:r>
                <a:rPr lang="en-US" sz="2600" dirty="0" err="1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畫出圖表，可以很明顯的看出每個特徵的重要性，觀察哪些因素對乳產量的影響是最大的</a:t>
              </a:r>
              <a:r>
                <a:rPr lang="en-US" sz="2600" dirty="0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。</a:t>
              </a: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-US" sz="2600" dirty="0" err="1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可以看出泌乳天數跟分娩間隔是影響乳量的重要因素</a:t>
              </a:r>
              <a:endPara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lang="en-US" sz="3500" b="0" i="0" u="none" strike="noStrike" cap="none" dirty="0">
                  <a:solidFill>
                    <a:srgbClr val="4A53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</a:t>
              </a:r>
              <a:endParaRPr sz="3500" b="0" i="0" u="none" strike="noStrike" cap="none" dirty="0">
                <a:solidFill>
                  <a:srgbClr val="4A533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24"/>
            <p:cNvSpPr txBox="1"/>
            <p:nvPr/>
          </p:nvSpPr>
          <p:spPr>
            <a:xfrm>
              <a:off x="1139024" y="10155882"/>
              <a:ext cx="9531081" cy="5964512"/>
            </a:xfrm>
            <a:prstGeom prst="rect">
              <a:avLst/>
            </a:prstGeom>
            <a:solidFill>
              <a:srgbClr val="EAECE7">
                <a:alpha val="21568"/>
              </a:srgbClr>
            </a:solidFill>
            <a:ln w="57150" cap="flat" cmpd="dbl">
              <a:solidFill>
                <a:srgbClr val="6F7B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 txBox="1"/>
            <p:nvPr/>
          </p:nvSpPr>
          <p:spPr>
            <a:xfrm>
              <a:off x="1278589" y="16249465"/>
              <a:ext cx="9251950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Fig. 1 The proposed method</a:t>
              </a:r>
              <a:endParaRPr dirty="0"/>
            </a:p>
          </p:txBody>
        </p:sp>
      </p:grpSp>
      <p:sp>
        <p:nvSpPr>
          <p:cNvPr id="196" name="Google Shape;196;p24"/>
          <p:cNvSpPr/>
          <p:nvPr/>
        </p:nvSpPr>
        <p:spPr>
          <a:xfrm>
            <a:off x="11292894" y="21772624"/>
            <a:ext cx="9254700" cy="38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r>
              <a:rPr lang="en-US" sz="60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</a:p>
          <a:p>
            <a:pPr algn="just">
              <a:buClr>
                <a:schemeClr val="dk2"/>
              </a:buClr>
              <a:buSzPts val="6000"/>
            </a:pPr>
            <a:r>
              <a:rPr lang="zh-TW" alt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乳量預測的過程中，最重要的是資料的處理，影響乳量的因素非常多，我們從現有的資料中篩選數據，過濾掉不必要的資訊，提取出重要的特徵，最後根據資料的特性選擇訓練模型進行預測，並觀察預測的結果來優化模型，達到更精確的預測，除了預測乳量之外，我們還可以利用現有的工具找出最容易影響乳量的關鍵特徵，根據這些特徵來調整飼養乳牛的方式，想必對整個酪農產業有所幫助。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endParaRPr sz="26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endParaRPr sz="26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4" descr="http://memorynet.nthu.edu.tw/en/images/NTHU_Badge1_round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" y="120650"/>
            <a:ext cx="2824162" cy="27955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p24"/>
          <p:cNvGraphicFramePr/>
          <p:nvPr>
            <p:extLst>
              <p:ext uri="{D42A27DB-BD31-4B8C-83A1-F6EECF244321}">
                <p14:modId xmlns:p14="http://schemas.microsoft.com/office/powerpoint/2010/main" val="1307001246"/>
              </p:ext>
            </p:extLst>
          </p:nvPr>
        </p:nvGraphicFramePr>
        <p:xfrm>
          <a:off x="11871575" y="7331635"/>
          <a:ext cx="7408611" cy="4348874"/>
        </p:xfrm>
        <a:graphic>
          <a:graphicData uri="http://schemas.openxmlformats.org/drawingml/2006/table">
            <a:tbl>
              <a:tblPr>
                <a:noFill/>
                <a:tableStyleId>{1D1800E6-9099-4DE0-9B49-53E2037A292C}</a:tableStyleId>
              </a:tblPr>
              <a:tblGrid>
                <a:gridCol w="246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9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 err="1"/>
                        <a:t>資料有正規化</a:t>
                      </a:r>
                      <a:endParaRPr sz="2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資料無正規化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2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BLR</a:t>
                      </a: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6.5585554</a:t>
                      </a: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6.6614588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15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Neural   </a:t>
                      </a: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Network</a:t>
                      </a: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5.9772622</a:t>
                      </a: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6.2207780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80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XGBoost Regression</a:t>
                      </a:r>
                      <a:endParaRPr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6.0331024</a:t>
                      </a: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6.0301512</a:t>
                      </a: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9160" y="14917507"/>
            <a:ext cx="7121026" cy="417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2AA79F5-961C-455A-BEB8-32313E998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973" y="6351895"/>
            <a:ext cx="7091942" cy="6261354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704AC5-E245-4F19-8A89-1ED36BF88FAA}"/>
              </a:ext>
            </a:extLst>
          </p:cNvPr>
          <p:cNvSpPr txBox="1"/>
          <p:nvPr/>
        </p:nvSpPr>
        <p:spPr bwMode="auto">
          <a:xfrm>
            <a:off x="1185541" y="13598644"/>
            <a:ext cx="9563100" cy="1332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 eaLnBrk="1" hangingPunct="1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Data Preprocessing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資料前處理的目的是將讀入的四份資料庫轉換為</a:t>
            </a:r>
            <a:r>
              <a:rPr lang="en-US" altLang="zh-TW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Model Inputs</a:t>
            </a:r>
            <a:r>
              <a:rPr lang="zh-TW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 indent="-514350" algn="just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選擇適合欄位做為</a:t>
            </a:r>
            <a:r>
              <a:rPr lang="en-US" altLang="zh-TW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Model Inputs</a:t>
            </a: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特徵</a:t>
            </a:r>
            <a:endParaRPr lang="en-US" altLang="zh-TW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54800" lvl="2" indent="-5143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透過產業知識判斷該欄位與乳量預測的關連性</a:t>
            </a: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54213" lvl="2" indent="-5143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參考乳量預測的論文</a:t>
            </a:r>
            <a:endParaRPr lang="en-US" altLang="zh-TW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 indent="-514350" algn="just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資料的清理與轉換</a:t>
            </a: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54213" lvl="2" indent="-5143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One-hot encoding</a:t>
            </a: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處理類別資料</a:t>
            </a: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54213" lvl="2" indent="-5143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將日期轉換為間隔天數</a:t>
            </a: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54213" lvl="2" indent="-5143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處理離群值、缺失值，資料正規化</a:t>
            </a: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 indent="-514350" algn="just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TW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Model Inputs</a:t>
            </a:r>
          </a:p>
          <a:p>
            <a:pPr marL="205650" lvl="2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共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33253</a:t>
            </a: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筆資料、每筆資料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個特徵（胎次、泌乳天數、檢測日期氣候、月齡、配種次數、分娩間隔、乾乳期、農場代號）</a:t>
            </a:r>
          </a:p>
          <a:p>
            <a:pPr marL="514350" indent="-514350" algn="just" eaLnBrk="1" hangingPunct="1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TW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ML Model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zh-TW" altLang="en-US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主要以以下三種</a:t>
            </a:r>
            <a:r>
              <a:rPr lang="en-US" altLang="zh-TW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zh-TW" altLang="en-US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來進行訓練：</a:t>
            </a:r>
            <a:endParaRPr lang="en-US" altLang="zh-TW" sz="24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marL="514350" lvl="1" indent="-514350" algn="just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TW" sz="24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Scikit</a:t>
            </a:r>
            <a:r>
              <a:rPr lang="en-US" altLang="zh-TW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-Learn</a:t>
            </a:r>
            <a:r>
              <a:rPr lang="zh-TW" altLang="en-US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實現回歸模型</a:t>
            </a:r>
            <a:endParaRPr lang="en-US" altLang="zh-TW" sz="24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lvl="2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zh-TW" sz="24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回歸法的部分我們使用BLR</a:t>
            </a:r>
            <a:r>
              <a:rPr lang="en-US" altLang="zh-TW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(Bayesian linear regression)</a:t>
            </a:r>
          </a:p>
          <a:p>
            <a:pPr marL="514350" lvl="1" indent="-514350" algn="just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TW" sz="24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利用Keras套件建立神經網路</a:t>
            </a:r>
            <a:endParaRPr lang="en-US" altLang="zh-TW" sz="24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lvl="2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zh-TW" sz="24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建立三層的Neural</a:t>
            </a:r>
            <a:r>
              <a:rPr lang="en-US" altLang="zh-TW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4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Network，</a:t>
            </a:r>
            <a:r>
              <a:rPr lang="en-US" altLang="zh-TW" sz="24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誤差計算以均方誤差為基準</a:t>
            </a:r>
            <a:r>
              <a:rPr lang="zh-TW" altLang="en-US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，優化方式選擇</a:t>
            </a:r>
            <a:r>
              <a:rPr lang="en-US" altLang="zh-TW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Adam</a:t>
            </a:r>
            <a:r>
              <a:rPr lang="zh-TW" altLang="en-US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優化器</a:t>
            </a:r>
            <a:endParaRPr lang="en-US" altLang="zh-TW" sz="24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marL="514350" lvl="1" indent="-514350" algn="just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TW" sz="24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altLang="zh-TW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(Gradient Boosting Machine)</a:t>
            </a:r>
          </a:p>
          <a:p>
            <a:pPr lvl="0"/>
            <a:r>
              <a:rPr lang="zh-TW" altLang="en-US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是將梯度下降法</a:t>
            </a:r>
            <a:r>
              <a:rPr lang="en-US" altLang="zh-TW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(Gradient Descending)</a:t>
            </a:r>
            <a:r>
              <a:rPr lang="zh-TW" altLang="en-US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跟 </a:t>
            </a:r>
            <a:r>
              <a:rPr lang="en-US" altLang="zh-TW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Boosting </a:t>
            </a:r>
            <a:r>
              <a:rPr lang="zh-TW" altLang="en-US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套件節合在</a:t>
            </a:r>
          </a:p>
          <a:p>
            <a:pPr lvl="0"/>
            <a:r>
              <a:rPr lang="zh-TW" altLang="en-US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一起的基礎上，再加上一些改良的演算法。我們實作使用</a:t>
            </a:r>
          </a:p>
          <a:p>
            <a:pPr lvl="0"/>
            <a:r>
              <a:rPr lang="zh-TW" altLang="en-US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altLang="zh-TW" sz="24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scikit</a:t>
            </a:r>
            <a:r>
              <a:rPr lang="en-US" altLang="zh-TW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-learn</a:t>
            </a:r>
            <a:r>
              <a:rPr lang="zh-TW" altLang="en-US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的</a:t>
            </a:r>
            <a:r>
              <a:rPr lang="en-US" altLang="zh-TW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lang="zh-TW" altLang="en-US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接口來實現回歸，最後用內建的</a:t>
            </a:r>
            <a:r>
              <a:rPr lang="en-US" altLang="zh-TW" sz="24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gridsearch</a:t>
            </a:r>
            <a:endParaRPr lang="en-US" altLang="zh-TW" sz="24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altLang="zh-TW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zh-TW" altLang="en-US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來找出最佳參數。</a:t>
            </a:r>
            <a:endParaRPr lang="en-US" altLang="zh-TW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479</Words>
  <Application>Microsoft Office PowerPoint</Application>
  <PresentationFormat>自訂</PresentationFormat>
  <Paragraphs>99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Times New Roman</vt:lpstr>
      <vt:lpstr>7_回顧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洪廷維</cp:lastModifiedBy>
  <cp:revision>8</cp:revision>
  <dcterms:modified xsi:type="dcterms:W3CDTF">2021-06-25T07:27:07Z</dcterms:modified>
</cp:coreProperties>
</file>