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  <p:sldMasterId id="2147483666" r:id="rId12"/>
    <p:sldMasterId id="2147483667" r:id="rId13"/>
    <p:sldMasterId id="2147483668" r:id="rId14"/>
    <p:sldMasterId id="2147483669" r:id="rId15"/>
    <p:sldMasterId id="2147483670" r:id="rId16"/>
  </p:sldMasterIdLst>
  <p:notesMasterIdLst>
    <p:notesMasterId r:id="rId17"/>
  </p:notesMasterIdLst>
  <p:sldIdLst>
    <p:sldId id="256" r:id="rId18"/>
  </p:sldIdLst>
  <p:sldSz cy="28803600" cx="216027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072">
          <p15:clr>
            <a:srgbClr val="000000"/>
          </p15:clr>
        </p15:guide>
        <p15:guide id="2" pos="680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E90C26-92D1-430F-B62F-081305F8565E}">
  <a:tblStyle styleId="{1EE90C26-92D1-430F-B62F-081305F8565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072" orient="horz"/>
        <p:guide pos="68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 rot="5400000">
            <a:off x="2405857" y="7290593"/>
            <a:ext cx="16898937" cy="178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 rot="5400000">
            <a:off x="5697890" y="11503617"/>
            <a:ext cx="24181169" cy="4658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 rot="5400000">
            <a:off x="-3753288" y="6980547"/>
            <a:ext cx="24181163" cy="1370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949152" y="1871360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5670"/>
              <a:buNone/>
              <a:defRPr sz="5670"/>
            </a:lvl2pPr>
            <a:lvl3pPr lvl="2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5670"/>
              <a:buNone/>
              <a:defRPr sz="5670"/>
            </a:lvl3pPr>
            <a:lvl4pPr lvl="3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4pPr>
            <a:lvl5pPr lvl="4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5pPr>
            <a:lvl6pPr lvl="5" algn="ctr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725"/>
              <a:buNone/>
              <a:defRPr sz="4725"/>
            </a:lvl6pPr>
            <a:lvl7pPr lvl="6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7pPr>
            <a:lvl8pPr lvl="7" algn="ctr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4725"/>
              <a:buNone/>
              <a:defRPr sz="4725"/>
            </a:lvl8pPr>
            <a:lvl9pPr lvl="8" algn="ctr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4725"/>
              <a:buNone/>
              <a:defRPr sz="4725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944243" y="3187598"/>
            <a:ext cx="17822227" cy="14977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9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944243" y="18703138"/>
            <a:ext cx="1782222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5670"/>
              <a:buNone/>
              <a:defRPr sz="567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253"/>
              <a:buNone/>
              <a:defRPr sz="425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sz="378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308"/>
              <a:buNone/>
              <a:defRPr sz="3308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308"/>
              <a:buNone/>
              <a:defRPr sz="330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944243" y="7752083"/>
            <a:ext cx="8749094" cy="1689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11017377" y="7752093"/>
            <a:ext cx="8749094" cy="16898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1944243" y="1203739"/>
            <a:ext cx="17822227" cy="60931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1944243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b="0" sz="47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b="1" sz="472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b="1" sz="425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b="1" sz="3780"/>
            </a:lvl9pPr>
          </a:lstStyle>
          <a:p/>
        </p:txBody>
      </p:sp>
      <p:sp>
        <p:nvSpPr>
          <p:cNvPr id="99" name="Google Shape;99;p13"/>
          <p:cNvSpPr txBox="1"/>
          <p:nvPr>
            <p:ph idx="2" type="body"/>
          </p:nvPr>
        </p:nvSpPr>
        <p:spPr>
          <a:xfrm>
            <a:off x="1944243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body"/>
          </p:nvPr>
        </p:nvSpPr>
        <p:spPr>
          <a:xfrm>
            <a:off x="11017377" y="7753419"/>
            <a:ext cx="8749094" cy="3092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4725"/>
              <a:buNone/>
              <a:defRPr b="0" sz="4725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4725"/>
              <a:buNone/>
              <a:defRPr b="1" sz="472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4253"/>
              <a:buNone/>
              <a:defRPr b="1" sz="425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3780"/>
              <a:buNone/>
              <a:defRPr b="1" sz="3780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3780"/>
              <a:buNone/>
              <a:defRPr b="1" sz="3780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3780"/>
              <a:buNone/>
              <a:defRPr b="1" sz="3780"/>
            </a:lvl9pPr>
          </a:lstStyle>
          <a:p/>
        </p:txBody>
      </p:sp>
      <p:sp>
        <p:nvSpPr>
          <p:cNvPr id="101" name="Google Shape;101;p13"/>
          <p:cNvSpPr txBox="1"/>
          <p:nvPr>
            <p:ph idx="4" type="body"/>
          </p:nvPr>
        </p:nvSpPr>
        <p:spPr>
          <a:xfrm>
            <a:off x="11017377" y="10845803"/>
            <a:ext cx="8749094" cy="1380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10101" y="2496308"/>
            <a:ext cx="567070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505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174811" y="3072384"/>
            <a:ext cx="11834691" cy="2208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810101" y="12289536"/>
            <a:ext cx="5670709" cy="1419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SzPts val="2835"/>
              <a:buNone/>
              <a:defRPr sz="283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944243" y="21314664"/>
            <a:ext cx="17930241" cy="34564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505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>
            <p:ph idx="2" type="pic"/>
          </p:nvPr>
        </p:nvSpPr>
        <p:spPr>
          <a:xfrm>
            <a:off x="30" y="0"/>
            <a:ext cx="21602674" cy="206433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7560"/>
              <a:buFont typeface="Calibri"/>
              <a:buNone/>
              <a:defRPr b="0" i="0" sz="75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6615"/>
              <a:buFont typeface="Calibri"/>
              <a:buNone/>
              <a:defRPr b="0" i="0" sz="661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5670"/>
              <a:buFont typeface="Calibri"/>
              <a:buNone/>
              <a:defRPr b="0" i="0" sz="567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4725"/>
              <a:buFont typeface="Calibri"/>
              <a:buNone/>
              <a:defRPr b="0" i="0" sz="472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944241" y="24809502"/>
            <a:ext cx="17930241" cy="2496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44"/>
              <a:buNone/>
              <a:defRPr sz="3543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418"/>
              </a:spcBef>
              <a:spcAft>
                <a:spcPts val="0"/>
              </a:spcAft>
              <a:buSzPts val="2835"/>
              <a:buNone/>
              <a:defRPr sz="2835"/>
            </a:lvl2pPr>
            <a:lvl3pPr indent="-228600" lvl="2" marL="13716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363"/>
              <a:buNone/>
              <a:defRPr sz="2363"/>
            </a:lvl3pPr>
            <a:lvl4pPr indent="-228600" lvl="3" marL="18288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4pPr>
            <a:lvl5pPr indent="-228600" lvl="4" marL="22860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5pPr>
            <a:lvl6pPr indent="-228600" lvl="5" marL="274320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2126"/>
              <a:buNone/>
              <a:defRPr sz="2126"/>
            </a:lvl6pPr>
            <a:lvl7pPr indent="-228600" lvl="6" marL="32004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7pPr>
            <a:lvl8pPr indent="-228600" lvl="7" marL="365760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SzPts val="2126"/>
              <a:buNone/>
              <a:defRPr sz="2126"/>
            </a:lvl8pPr>
            <a:lvl9pPr indent="-228600" lvl="8" marL="411480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SzPts val="2126"/>
              <a:buNone/>
              <a:defRPr sz="2126"/>
            </a:lvl9pPr>
          </a:lstStyle>
          <a:p/>
        </p:txBody>
      </p:sp>
      <p:sp>
        <p:nvSpPr>
          <p:cNvPr id="146" name="Google Shape;146;p19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9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8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20802600"/>
            <a:ext cx="21596350" cy="80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0" y="20643850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20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4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44;p6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6350" y="26882725"/>
            <a:ext cx="2159635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0" y="26604913"/>
            <a:ext cx="21596350" cy="268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8"/>
          <p:cNvCxnSpPr/>
          <p:nvPr/>
        </p:nvCxnSpPr>
        <p:spPr>
          <a:xfrm>
            <a:off x="2139950" y="18241963"/>
            <a:ext cx="1749742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8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p10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0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2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26882725"/>
            <a:ext cx="21602700" cy="1920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0" y="26604913"/>
            <a:ext cx="21602700" cy="276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2114550" y="7299325"/>
            <a:ext cx="176609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0" type="dt"/>
          </p:nvPr>
        </p:nvSpPr>
        <p:spPr>
          <a:xfrm>
            <a:off x="1944687" y="27130375"/>
            <a:ext cx="43799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6530975" y="27130375"/>
            <a:ext cx="8545512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7177087" cy="288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7158037" y="0"/>
            <a:ext cx="114300" cy="2880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type="title"/>
          </p:nvPr>
        </p:nvSpPr>
        <p:spPr>
          <a:xfrm>
            <a:off x="1944687" y="1203325"/>
            <a:ext cx="17821275" cy="6092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1944687" y="7751762"/>
            <a:ext cx="17821275" cy="168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527050" lvl="0" marL="457200" marR="0" rtl="0" algn="l">
              <a:lnSpc>
                <a:spcPct val="90000"/>
              </a:lnSpc>
              <a:spcBef>
                <a:spcPts val="2838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Calibri"/>
              <a:buChar char=" "/>
              <a:defRPr b="0" i="0" sz="4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95300" lvl="1" marL="914400" marR="0" rtl="0" algn="l">
              <a:lnSpc>
                <a:spcPct val="90000"/>
              </a:lnSpc>
              <a:spcBef>
                <a:spcPts val="475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Calibri"/>
              <a:buChar char="◦"/>
              <a:defRPr b="0" i="0" sz="4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8150" lvl="2" marL="13716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8150" lvl="3" marL="18288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8150" lvl="4" marL="22860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Char char="◦"/>
              <a:defRPr b="0" i="0" sz="33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8658" lvl="5" marL="2743200" marR="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8658" lvl="6" marL="32004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8658" lvl="7" marL="3657600" marR="0" rtl="0" algn="l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8658" lvl="8" marL="4114800" marR="0" rtl="0" algn="l">
              <a:lnSpc>
                <a:spcPct val="90000"/>
              </a:lnSpc>
              <a:spcBef>
                <a:spcPts val="945"/>
              </a:spcBef>
              <a:spcAft>
                <a:spcPts val="945"/>
              </a:spcAft>
              <a:buClr>
                <a:schemeClr val="accent1"/>
              </a:buClr>
              <a:buSzPts val="3308"/>
              <a:buFont typeface="Calibri"/>
              <a:buChar char="◦"/>
              <a:defRPr b="0" i="0" sz="3308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825500" y="27130375"/>
            <a:ext cx="4638675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8505825" y="27130375"/>
            <a:ext cx="8235950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17541875" y="27130375"/>
            <a:ext cx="2325687" cy="153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4.jp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2322512" y="623887"/>
            <a:ext cx="16957675" cy="110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台灣牧場乳量預測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6432550" y="2209800"/>
            <a:ext cx="8737600" cy="12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spAutoFit/>
          </a:bodyPr>
          <a:lstStyle/>
          <a:p>
            <a:pPr indent="-509588" lvl="0" marL="509588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Recognition Final Project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9588" lvl="0" marL="509588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member: 洪廷維、林宏宇、趙柏鈞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52400" y="15240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0"/>
            <a:ext cx="21602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t/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1019969" y="3857084"/>
            <a:ext cx="19867562" cy="22089016"/>
            <a:chOff x="864214" y="7705725"/>
            <a:chExt cx="20306685" cy="20161250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864214" y="7705725"/>
              <a:ext cx="20306685" cy="20161250"/>
            </a:xfrm>
            <a:prstGeom prst="rect">
              <a:avLst/>
            </a:prstGeom>
            <a:noFill/>
            <a:ln cap="flat" cmpd="tri" w="38100">
              <a:solidFill>
                <a:srgbClr val="DAD7B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971928" y="7773358"/>
              <a:ext cx="9937104" cy="36423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本專題的目的是實現牧場乳量預測，我們被給予四份關於乳牛的資料庫：檢測報告、分娩資料、配種紀錄、健康狀況，接著必須自己進行資料處理，篩選出有用的資料，並利用機器學習的方式預測台灣不同地區牧場生產的乳量，以掌握乳量生產的關鍵，使台灣酪農業受益。</a:t>
              </a:r>
              <a:endParaRPr/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3500" u="none" cap="none" strike="noStrike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971928" y="10520595"/>
              <a:ext cx="3678594" cy="8617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Framework</a:t>
              </a:r>
              <a:endParaRPr b="1" i="0" sz="5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1" name="Google Shape;191;p24"/>
            <p:cNvCxnSpPr/>
            <p:nvPr/>
          </p:nvCxnSpPr>
          <p:spPr>
            <a:xfrm>
              <a:off x="11016746" y="7705725"/>
              <a:ext cx="0" cy="20161250"/>
            </a:xfrm>
            <a:prstGeom prst="straightConnector1">
              <a:avLst/>
            </a:prstGeom>
            <a:noFill/>
            <a:ln cap="flat" cmpd="sng" w="12700">
              <a:solidFill>
                <a:srgbClr val="BFB97B">
                  <a:alpha val="42352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2" name="Google Shape;192;p24"/>
            <p:cNvSpPr txBox="1"/>
            <p:nvPr/>
          </p:nvSpPr>
          <p:spPr>
            <a:xfrm>
              <a:off x="11175014" y="7906554"/>
              <a:ext cx="9572700" cy="15368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1" i="0" lang="en-US" sz="5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50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資料預測結果(表格內數字為RMSE，最佳</a:t>
              </a: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private scoreboard</a:t>
              </a: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A533D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b="0" i="0" lang="en-US" sz="2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Neural Network與XGBoost Regression相對表現較好</a:t>
              </a:r>
              <a:endPara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•資料正規化會加快收斂速度，節省訓練時間，但NN在資料正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  規化後誤差較大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t/>
              </a:r>
              <a:endParaRPr b="0" i="0" sz="2600" u="none" cap="none" strike="noStrike">
                <a:solidFill>
                  <a:srgbClr val="4D515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此外我們用XGBoost工具裡的 Feature Importance 畫出圖表，可以很明顯的看出每個特徵的重要性，觀察哪些因素對乳產量的影響是最大的。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可以看出泌乳天數跟分娩間隔是影響乳量的重要因素</a:t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-38735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A533D"/>
                </a:buClr>
                <a:buSzPts val="3500"/>
                <a:buFont typeface="Times New Roman"/>
                <a:buNone/>
              </a:pPr>
              <a:r>
                <a:rPr b="0" i="0" lang="en-US" sz="3500" u="none" cap="none" strike="noStrike">
                  <a:solidFill>
                    <a:srgbClr val="4A533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</a:t>
              </a:r>
              <a:endParaRPr b="0" i="0" sz="3500" u="none" cap="none" strike="noStrike">
                <a:solidFill>
                  <a:srgbClr val="4A53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24"/>
            <p:cNvSpPr txBox="1"/>
            <p:nvPr/>
          </p:nvSpPr>
          <p:spPr>
            <a:xfrm>
              <a:off x="1225558" y="11365664"/>
              <a:ext cx="9531081" cy="5964512"/>
            </a:xfrm>
            <a:prstGeom prst="rect">
              <a:avLst/>
            </a:prstGeom>
            <a:solidFill>
              <a:srgbClr val="EAECE7">
                <a:alpha val="21176"/>
              </a:srgbClr>
            </a:solidFill>
            <a:ln cap="flat" cmpd="dbl" w="57150">
              <a:solidFill>
                <a:srgbClr val="6F7B6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700"/>
                <a:buFont typeface="Arial"/>
                <a:buNone/>
              </a:pPr>
              <a:r>
                <a:t/>
              </a:r>
              <a:endPara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1290954" y="17493067"/>
              <a:ext cx="92519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Fig. 1 The proposed method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4"/>
          <p:cNvSpPr/>
          <p:nvPr/>
        </p:nvSpPr>
        <p:spPr>
          <a:xfrm>
            <a:off x="11292894" y="19001631"/>
            <a:ext cx="9254700" cy="664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乳量預測的過程中，最重要的是資料的處理，影響乳量的因素非常多，我們從現有的資料中篩選數據，過濾掉不必要的資訊，提取出重要的特徵，最後根據資料的特性選擇訓練模型進行預測，並觀察預測的結果來優化模型，透過不斷的嘗試，從失敗中學習，同時參考相關的論文，才能精進數據分析的能力，以此達到更精確的預測，除了預測乳量之外，我們還可以利用現有的工具找出最容易影響乳量的關鍵特徵，發現泌乳的天數和分娩日間的休養時間與乳量有密切關係，根據這些特徵來調整飼養乳牛的方式，想必對整個酪農產業有所幫助。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Times New Roman"/>
              <a:buNone/>
            </a:pPr>
            <a:r>
              <a:t/>
            </a:r>
            <a:endParaRPr b="1" i="0" sz="26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memorynet.nthu.edu.tw/en/images/NTHU_Badge1_rounded.jpg"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" y="120650"/>
            <a:ext cx="2824162" cy="27955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" name="Google Shape;197;p24"/>
          <p:cNvGraphicFramePr/>
          <p:nvPr/>
        </p:nvGraphicFramePr>
        <p:xfrm>
          <a:off x="12248710" y="55206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{1EE90C26-92D1-430F-B62F-081305F8565E}</a:tableStyleId>
              </a:tblPr>
              <a:tblGrid>
                <a:gridCol w="2288875"/>
                <a:gridCol w="2288875"/>
                <a:gridCol w="2288875"/>
              </a:tblGrid>
              <a:tr h="705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                     </a:t>
                      </a:r>
                      <a:r>
                        <a:rPr b="1" lang="en-US" sz="1600" u="none" cap="none" strike="noStrike"/>
                        <a:t>是否正規化</a:t>
                      </a:r>
                      <a:endParaRPr b="1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  </a:t>
                      </a:r>
                      <a:r>
                        <a:rPr b="1" lang="en-US" sz="1600" u="none" cap="none" strike="noStrike"/>
                        <a:t>Model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資料有正規化</a:t>
                      </a:r>
                      <a:endParaRPr b="1" sz="2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資料無正規化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8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BLR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6.5585554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6.6614588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27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Neural   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Network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5.9772622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6.2207780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19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XGBoost Regression</a:t>
                      </a:r>
                      <a:endParaRPr b="1" sz="2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6.0331024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6.0301512</a:t>
                      </a:r>
                      <a:endParaRPr b="1" sz="2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8" name="Google Shape;19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16553" y="13293923"/>
            <a:ext cx="9005797" cy="4848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6550" y="8032358"/>
            <a:ext cx="7138078" cy="6302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1204913" y="15084661"/>
            <a:ext cx="9563100" cy="1110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資料前處理的目的是將讀入的四份資料庫轉換為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Inputs：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選擇適合欄位做為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Inputs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特徵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透過產業知識判斷該欄位與乳量預測的關連性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參考乳量預測的論文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資料的清理與轉換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使用One-hot encoding處理類別資料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將日期轉換為間隔天數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2" marL="1954213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處理離群值、缺失值，資料正規化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Inputs</a:t>
            </a:r>
            <a:endParaRPr/>
          </a:p>
          <a:p>
            <a:pPr indent="-514350" lvl="2" marL="195421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共33253筆資料、每筆資料8個特徵（胎次、泌乳天數、檢測日期氣候、月齡、配種次數、分娩間隔、乾乳期、農場代號）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Model</a:t>
            </a:r>
            <a:endParaRPr/>
          </a:p>
          <a:p>
            <a:pPr indent="0" lvl="2" marL="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主要以以下三種model來進行訓練：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Scikit-Learn實現回部分歸模型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8" marL="183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回歸法的我們使用BLR(Bayesian linear regression)</a:t>
            </a:r>
            <a:endParaRPr/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利用Keras套件建立神經網路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99" lvl="2" marL="183600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建立兩層或三層的Neural Network，</a:t>
            </a:r>
            <a:r>
              <a:rPr b="0" i="0" lang="en-US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誤差計算以均方誤差為基準，優化方式選擇Adam優化器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514350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arenR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xgboost (Gradient Boosting Machine)</a:t>
            </a:r>
            <a:endParaRPr/>
          </a:p>
          <a:p>
            <a:pPr indent="-457199" lvl="0" marL="183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我們實作使用scikit-learn的API接口來實現回歸，最後用內建的gridsearch來找出最佳參數。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7481" y="8004277"/>
            <a:ext cx="9172575" cy="631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4"/>
          <p:cNvCxnSpPr/>
          <p:nvPr/>
        </p:nvCxnSpPr>
        <p:spPr>
          <a:xfrm rot="10800000">
            <a:off x="12248710" y="5520661"/>
            <a:ext cx="2265577" cy="6769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6400" y="7890125"/>
            <a:ext cx="9254676" cy="651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6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1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8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9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7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0_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