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Layouts/slideLayout4.xml" ContentType="application/vnd.openxmlformats-officedocument.presentationml.slideLayout+xml"/>
  <Override PartName="/ppt/theme/theme5.xml" ContentType="application/vnd.openxmlformats-officedocument.theme+xml"/>
  <Override PartName="/ppt/slideLayouts/slideLayout5.xml" ContentType="application/vnd.openxmlformats-officedocument.presentationml.slideLayout+xml"/>
  <Override PartName="/ppt/theme/theme6.xml" ContentType="application/vnd.openxmlformats-officedocument.theme+xml"/>
  <Override PartName="/ppt/slideLayouts/slideLayout6.xml" ContentType="application/vnd.openxmlformats-officedocument.presentationml.slideLayout+xml"/>
  <Override PartName="/ppt/theme/theme7.xml" ContentType="application/vnd.openxmlformats-officedocument.theme+xml"/>
  <Override PartName="/ppt/slideLayouts/slideLayout7.xml" ContentType="application/vnd.openxmlformats-officedocument.presentationml.slideLayout+xml"/>
  <Override PartName="/ppt/theme/theme8.xml" ContentType="application/vnd.openxmlformats-officedocument.theme+xml"/>
  <Override PartName="/ppt/slideLayouts/slideLayout8.xml" ContentType="application/vnd.openxmlformats-officedocument.presentationml.slideLayout+xml"/>
  <Override PartName="/ppt/theme/theme9.xml" ContentType="application/vnd.openxmlformats-officedocument.theme+xml"/>
  <Override PartName="/ppt/slideLayouts/slideLayout9.xml" ContentType="application/vnd.openxmlformats-officedocument.presentationml.slideLayout+xml"/>
  <Override PartName="/ppt/theme/theme10.xml" ContentType="application/vnd.openxmlformats-officedocument.theme+xml"/>
  <Override PartName="/ppt/slideLayouts/slideLayout10.xml" ContentType="application/vnd.openxmlformats-officedocument.presentationml.slideLayout+xml"/>
  <Override PartName="/ppt/theme/theme11.xml" ContentType="application/vnd.openxmlformats-officedocument.theme+xml"/>
  <Override PartName="/ppt/slideLayouts/slideLayout11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  <p:sldMasterId id="2147483666" r:id="rId8"/>
    <p:sldMasterId id="2147483667" r:id="rId9"/>
    <p:sldMasterId id="2147483668" r:id="rId10"/>
    <p:sldMasterId id="2147483669" r:id="rId11"/>
    <p:sldMasterId id="2147483670" r:id="rId12"/>
  </p:sldMasterIdLst>
  <p:notesMasterIdLst>
    <p:notesMasterId r:id="rId14"/>
  </p:notesMasterIdLst>
  <p:sldIdLst>
    <p:sldId id="256" r:id="rId13"/>
  </p:sldIdLst>
  <p:sldSz cx="21602700" cy="28803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072">
          <p15:clr>
            <a:srgbClr val="000000"/>
          </p15:clr>
        </p15:guide>
        <p15:guide id="2" pos="6804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1800E6-9099-4DE0-9B49-53E2037A292C}">
  <a:tblStyle styleId="{1D1800E6-9099-4DE0-9B49-53E2037A29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30" y="-54"/>
      </p:cViewPr>
      <p:guideLst>
        <p:guide orient="horz" pos="9072"/>
        <p:guide pos="6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body" idx="1"/>
          </p:nvPr>
        </p:nvSpPr>
        <p:spPr>
          <a:xfrm rot="5400000">
            <a:off x="2405857" y="7290593"/>
            <a:ext cx="16898937" cy="1782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直排標題及文字" type="vertTitleAndTx">
  <p:cSld name="VERTICAL_TITLE_AND_VERTICAL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 rot="5400000">
            <a:off x="5697890" y="11503617"/>
            <a:ext cx="24181169" cy="465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body" idx="1"/>
          </p:nvPr>
        </p:nvSpPr>
        <p:spPr>
          <a:xfrm rot="5400000">
            <a:off x="-3753288" y="6980547"/>
            <a:ext cx="24181163" cy="1370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1944243" y="3187598"/>
            <a:ext cx="17822227" cy="1497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900">
                <a:solidFill>
                  <a:srgbClr val="262626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1949152" y="18713608"/>
            <a:ext cx="17822227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5670"/>
              <a:buNone/>
              <a:defRPr sz="567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5670"/>
              <a:buNone/>
              <a:defRPr sz="5670"/>
            </a:lvl2pPr>
            <a:lvl3pPr lvl="2" algn="ctr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5670"/>
              <a:buNone/>
              <a:defRPr sz="5670"/>
            </a:lvl3pPr>
            <a:lvl4pPr lvl="3" algn="ctr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4725"/>
              <a:buNone/>
              <a:defRPr sz="4725"/>
            </a:lvl4pPr>
            <a:lvl5pPr lvl="4" algn="ctr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4725"/>
              <a:buNone/>
              <a:defRPr sz="4725"/>
            </a:lvl5pPr>
            <a:lvl6pPr lvl="5" algn="ctr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4725"/>
              <a:buNone/>
              <a:defRPr sz="4725"/>
            </a:lvl6pPr>
            <a:lvl7pPr lvl="6" algn="ctr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4725"/>
              <a:buNone/>
              <a:defRPr sz="4725"/>
            </a:lvl7pPr>
            <a:lvl8pPr lvl="7" algn="ctr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4725"/>
              <a:buNone/>
              <a:defRPr sz="4725"/>
            </a:lvl8pPr>
            <a:lvl9pPr lvl="8" algn="ctr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4725"/>
              <a:buNone/>
              <a:defRPr sz="4725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1944243" y="3187598"/>
            <a:ext cx="17822227" cy="1497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900" b="0">
                <a:solidFill>
                  <a:srgbClr val="262626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1944243" y="18703138"/>
            <a:ext cx="17822227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5670"/>
              <a:buNone/>
              <a:defRPr sz="567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4253"/>
              <a:buNone/>
              <a:defRPr sz="425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780"/>
              <a:buNone/>
              <a:defRPr sz="378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308"/>
              <a:buNone/>
              <a:defRPr sz="3308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308"/>
              <a:buNone/>
              <a:defRPr sz="3308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308"/>
              <a:buNone/>
              <a:defRPr sz="3308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3308"/>
              <a:buNone/>
              <a:defRPr sz="3308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3308"/>
              <a:buNone/>
              <a:defRPr sz="3308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3308"/>
              <a:buNone/>
              <a:defRPr sz="3308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title"/>
          </p:nvPr>
        </p:nvSpPr>
        <p:spPr>
          <a:xfrm>
            <a:off x="1944243" y="1203739"/>
            <a:ext cx="17822227" cy="6093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1944243" y="7752083"/>
            <a:ext cx="8749094" cy="1689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2"/>
          </p:nvPr>
        </p:nvSpPr>
        <p:spPr>
          <a:xfrm>
            <a:off x="11017377" y="7752093"/>
            <a:ext cx="8749094" cy="16898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1944243" y="1203739"/>
            <a:ext cx="17822227" cy="6093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body" idx="1"/>
          </p:nvPr>
        </p:nvSpPr>
        <p:spPr>
          <a:xfrm>
            <a:off x="1944243" y="7753419"/>
            <a:ext cx="8749094" cy="3092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4725"/>
              <a:buNone/>
              <a:defRPr sz="4725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4725"/>
              <a:buNone/>
              <a:defRPr sz="4725" b="1"/>
            </a:lvl2pPr>
            <a:lvl3pPr marL="1371600" lvl="2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4253"/>
              <a:buNone/>
              <a:defRPr sz="4253" b="1"/>
            </a:lvl3pPr>
            <a:lvl4pPr marL="1828800" lvl="3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780"/>
              <a:buNone/>
              <a:defRPr sz="3780" b="1"/>
            </a:lvl4pPr>
            <a:lvl5pPr marL="2286000" lvl="4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780"/>
              <a:buNone/>
              <a:defRPr sz="3780" b="1"/>
            </a:lvl5pPr>
            <a:lvl6pPr marL="2743200" lvl="5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780"/>
              <a:buNone/>
              <a:defRPr sz="3780" b="1"/>
            </a:lvl6pPr>
            <a:lvl7pPr marL="3200400" lvl="6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3780"/>
              <a:buNone/>
              <a:defRPr sz="3780" b="1"/>
            </a:lvl7pPr>
            <a:lvl8pPr marL="3657600" lvl="7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3780"/>
              <a:buNone/>
              <a:defRPr sz="3780" b="1"/>
            </a:lvl8pPr>
            <a:lvl9pPr marL="4114800" lvl="8" indent="-2286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3780"/>
              <a:buNone/>
              <a:defRPr sz="3780" b="1"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2"/>
          </p:nvPr>
        </p:nvSpPr>
        <p:spPr>
          <a:xfrm>
            <a:off x="1944243" y="10845803"/>
            <a:ext cx="8749094" cy="13804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3"/>
          </p:nvPr>
        </p:nvSpPr>
        <p:spPr>
          <a:xfrm>
            <a:off x="11017377" y="7753419"/>
            <a:ext cx="8749094" cy="3092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4725"/>
              <a:buNone/>
              <a:defRPr sz="4725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4725"/>
              <a:buNone/>
              <a:defRPr sz="4725" b="1"/>
            </a:lvl2pPr>
            <a:lvl3pPr marL="1371600" lvl="2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4253"/>
              <a:buNone/>
              <a:defRPr sz="4253" b="1"/>
            </a:lvl3pPr>
            <a:lvl4pPr marL="1828800" lvl="3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780"/>
              <a:buNone/>
              <a:defRPr sz="3780" b="1"/>
            </a:lvl4pPr>
            <a:lvl5pPr marL="2286000" lvl="4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780"/>
              <a:buNone/>
              <a:defRPr sz="3780" b="1"/>
            </a:lvl5pPr>
            <a:lvl6pPr marL="2743200" lvl="5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780"/>
              <a:buNone/>
              <a:defRPr sz="3780" b="1"/>
            </a:lvl6pPr>
            <a:lvl7pPr marL="3200400" lvl="6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3780"/>
              <a:buNone/>
              <a:defRPr sz="3780" b="1"/>
            </a:lvl7pPr>
            <a:lvl8pPr marL="3657600" lvl="7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3780"/>
              <a:buNone/>
              <a:defRPr sz="3780" b="1"/>
            </a:lvl8pPr>
            <a:lvl9pPr marL="4114800" lvl="8" indent="-2286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3780"/>
              <a:buNone/>
              <a:defRPr sz="3780" b="1"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body" idx="4"/>
          </p:nvPr>
        </p:nvSpPr>
        <p:spPr>
          <a:xfrm>
            <a:off x="11017377" y="10845803"/>
            <a:ext cx="8749094" cy="13804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810101" y="2496308"/>
            <a:ext cx="5670709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505" b="0">
                <a:solidFill>
                  <a:srgbClr val="FFFFFF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body" idx="1"/>
          </p:nvPr>
        </p:nvSpPr>
        <p:spPr>
          <a:xfrm>
            <a:off x="8174811" y="3072384"/>
            <a:ext cx="11834691" cy="2208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2"/>
          </p:nvPr>
        </p:nvSpPr>
        <p:spPr>
          <a:xfrm>
            <a:off x="810101" y="12289536"/>
            <a:ext cx="5670709" cy="1419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3544"/>
              <a:buNone/>
              <a:defRPr sz="3543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2835"/>
              <a:buNone/>
              <a:defRPr sz="2835"/>
            </a:lvl2pPr>
            <a:lvl3pPr marL="1371600" lvl="2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363"/>
              <a:buNone/>
              <a:defRPr sz="2363"/>
            </a:lvl3pPr>
            <a:lvl4pPr marL="1828800" lvl="3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126"/>
              <a:buNone/>
              <a:defRPr sz="2126"/>
            </a:lvl4pPr>
            <a:lvl5pPr marL="2286000" lvl="4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126"/>
              <a:buNone/>
              <a:defRPr sz="2126"/>
            </a:lvl5pPr>
            <a:lvl6pPr marL="2743200" lvl="5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126"/>
              <a:buNone/>
              <a:defRPr sz="2126"/>
            </a:lvl6pPr>
            <a:lvl7pPr marL="3200400" lvl="6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2126"/>
              <a:buNone/>
              <a:defRPr sz="2126"/>
            </a:lvl7pPr>
            <a:lvl8pPr marL="3657600" lvl="7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2126"/>
              <a:buNone/>
              <a:defRPr sz="2126"/>
            </a:lvl8pPr>
            <a:lvl9pPr marL="4114800" lvl="8" indent="-2286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2126"/>
              <a:buNone/>
              <a:defRPr sz="2126"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dt" idx="10"/>
          </p:nvPr>
        </p:nvSpPr>
        <p:spPr>
          <a:xfrm>
            <a:off x="825500" y="27130375"/>
            <a:ext cx="4638675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ftr" idx="11"/>
          </p:nvPr>
        </p:nvSpPr>
        <p:spPr>
          <a:xfrm>
            <a:off x="8505825" y="27130375"/>
            <a:ext cx="8235950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>
            <a:spLocks noGrp="1"/>
          </p:cNvSpPr>
          <p:nvPr>
            <p:ph type="title"/>
          </p:nvPr>
        </p:nvSpPr>
        <p:spPr>
          <a:xfrm>
            <a:off x="1944243" y="21314664"/>
            <a:ext cx="17930241" cy="3456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505" b="0">
                <a:solidFill>
                  <a:srgbClr val="FFFFFF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>
            <a:spLocks noGrp="1"/>
          </p:cNvSpPr>
          <p:nvPr>
            <p:ph type="pic" idx="2"/>
          </p:nvPr>
        </p:nvSpPr>
        <p:spPr>
          <a:xfrm>
            <a:off x="30" y="0"/>
            <a:ext cx="21602674" cy="2064331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00" tIns="45720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7560"/>
              <a:buFont typeface="Calibri"/>
              <a:buNone/>
              <a:defRPr sz="756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6615"/>
              <a:buFont typeface="Calibri"/>
              <a:buNone/>
              <a:defRPr sz="6615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5670"/>
              <a:buFont typeface="Calibri"/>
              <a:buNone/>
              <a:defRPr sz="567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4725"/>
              <a:buFont typeface="Calibri"/>
              <a:buNone/>
              <a:defRPr sz="4725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4725"/>
              <a:buFont typeface="Calibri"/>
              <a:buNone/>
              <a:defRPr sz="4725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4725"/>
              <a:buFont typeface="Calibri"/>
              <a:buNone/>
              <a:defRPr sz="4725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4725"/>
              <a:buFont typeface="Calibri"/>
              <a:buNone/>
              <a:defRPr sz="4725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4725"/>
              <a:buFont typeface="Calibri"/>
              <a:buNone/>
              <a:defRPr sz="4725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4725"/>
              <a:buFont typeface="Calibri"/>
              <a:buNone/>
              <a:defRPr sz="4725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"/>
          </p:nvPr>
        </p:nvSpPr>
        <p:spPr>
          <a:xfrm>
            <a:off x="1944241" y="24809502"/>
            <a:ext cx="17930241" cy="249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44"/>
              <a:buNone/>
              <a:defRPr sz="3543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418"/>
              </a:spcBef>
              <a:spcAft>
                <a:spcPts val="0"/>
              </a:spcAft>
              <a:buSzPts val="2835"/>
              <a:buNone/>
              <a:defRPr sz="2835"/>
            </a:lvl2pPr>
            <a:lvl3pPr marL="1371600" lvl="2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363"/>
              <a:buNone/>
              <a:defRPr sz="2363"/>
            </a:lvl3pPr>
            <a:lvl4pPr marL="1828800" lvl="3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126"/>
              <a:buNone/>
              <a:defRPr sz="2126"/>
            </a:lvl4pPr>
            <a:lvl5pPr marL="2286000" lvl="4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126"/>
              <a:buNone/>
              <a:defRPr sz="2126"/>
            </a:lvl5pPr>
            <a:lvl6pPr marL="2743200" lvl="5" indent="-228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126"/>
              <a:buNone/>
              <a:defRPr sz="2126"/>
            </a:lvl6pPr>
            <a:lvl7pPr marL="3200400" lvl="6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2126"/>
              <a:buNone/>
              <a:defRPr sz="2126"/>
            </a:lvl7pPr>
            <a:lvl8pPr marL="3657600" lvl="7" indent="-228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2126"/>
              <a:buNone/>
              <a:defRPr sz="2126"/>
            </a:lvl8pPr>
            <a:lvl9pPr marL="4114800" lvl="8" indent="-2286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2126"/>
              <a:buNone/>
              <a:defRPr sz="2126"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9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0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7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6350" y="26882725"/>
            <a:ext cx="2159635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26604913"/>
            <a:ext cx="21596350" cy="26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527050" algn="l" rtl="0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sz="47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95300" algn="l" rtl="0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sz="4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8658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8658" algn="l" rtl="0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0" y="20802600"/>
            <a:ext cx="21596350" cy="800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0" y="20643850"/>
            <a:ext cx="21596350" cy="26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1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527050" algn="l" rtl="0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sz="47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95300" algn="l" rtl="0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sz="4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8658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8658" algn="l" rtl="0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/>
          <p:nvPr/>
        </p:nvSpPr>
        <p:spPr>
          <a:xfrm>
            <a:off x="0" y="26882725"/>
            <a:ext cx="2160270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0" y="26604913"/>
            <a:ext cx="21602700" cy="276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p20"/>
          <p:cNvCxnSpPr/>
          <p:nvPr/>
        </p:nvCxnSpPr>
        <p:spPr>
          <a:xfrm>
            <a:off x="2114550" y="7299325"/>
            <a:ext cx="1766093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1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527050" algn="l" rtl="0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sz="47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95300" algn="l" rtl="0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sz="4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8658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8658" algn="l" rtl="0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/>
          <p:nvPr/>
        </p:nvSpPr>
        <p:spPr>
          <a:xfrm>
            <a:off x="6350" y="26882725"/>
            <a:ext cx="2159635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0" y="26604913"/>
            <a:ext cx="21596350" cy="26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body" idx="1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527050" algn="l" rtl="0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sz="47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95300" algn="l" rtl="0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sz="4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8658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8658" algn="l" rtl="0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26882725"/>
            <a:ext cx="2160270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26604913"/>
            <a:ext cx="21602700" cy="276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527050" algn="l" rtl="0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sz="47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95300" algn="l" rtl="0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sz="4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8658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8658" algn="l" rtl="0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5;p3"/>
          <p:cNvCxnSpPr/>
          <p:nvPr/>
        </p:nvCxnSpPr>
        <p:spPr>
          <a:xfrm>
            <a:off x="2114550" y="7299325"/>
            <a:ext cx="1766093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6350" y="26882725"/>
            <a:ext cx="2159635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0" y="26604913"/>
            <a:ext cx="21596350" cy="26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" name="Google Shape;29;p4"/>
          <p:cNvCxnSpPr/>
          <p:nvPr/>
        </p:nvCxnSpPr>
        <p:spPr>
          <a:xfrm>
            <a:off x="2139950" y="18241963"/>
            <a:ext cx="17497426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527050" algn="l" rtl="0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sz="47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95300" algn="l" rtl="0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sz="4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8658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8658" algn="l" rtl="0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26882725"/>
            <a:ext cx="2160270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0" y="26604913"/>
            <a:ext cx="21602700" cy="276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" name="Google Shape;44;p6"/>
          <p:cNvCxnSpPr/>
          <p:nvPr/>
        </p:nvCxnSpPr>
        <p:spPr>
          <a:xfrm>
            <a:off x="2114550" y="7299325"/>
            <a:ext cx="1766093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527050" algn="l" rtl="0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sz="47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95300" algn="l" rtl="0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sz="4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8658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8658" algn="l" rtl="0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6350" y="26882725"/>
            <a:ext cx="2159635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0" y="26604913"/>
            <a:ext cx="21596350" cy="26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" name="Google Shape;59;p8"/>
          <p:cNvCxnSpPr/>
          <p:nvPr/>
        </p:nvCxnSpPr>
        <p:spPr>
          <a:xfrm>
            <a:off x="2139950" y="18241963"/>
            <a:ext cx="17497426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1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527050" algn="l" rtl="0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sz="47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95300" algn="l" rtl="0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sz="4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8658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8658" algn="l" rtl="0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26882725"/>
            <a:ext cx="2160270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0" y="26604913"/>
            <a:ext cx="21602700" cy="276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p10"/>
          <p:cNvCxnSpPr/>
          <p:nvPr/>
        </p:nvCxnSpPr>
        <p:spPr>
          <a:xfrm>
            <a:off x="2114550" y="7299325"/>
            <a:ext cx="1766093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527050" algn="l" rtl="0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sz="47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95300" algn="l" rtl="0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sz="4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8658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8658" algn="l" rtl="0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0" y="26882725"/>
            <a:ext cx="2160270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0" y="26604913"/>
            <a:ext cx="21602700" cy="276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2"/>
          <p:cNvCxnSpPr/>
          <p:nvPr/>
        </p:nvCxnSpPr>
        <p:spPr>
          <a:xfrm>
            <a:off x="2114550" y="7299325"/>
            <a:ext cx="1766093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1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527050" algn="l" rtl="0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sz="47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95300" algn="l" rtl="0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sz="4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8658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8658" algn="l" rtl="0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/>
          <p:nvPr/>
        </p:nvSpPr>
        <p:spPr>
          <a:xfrm>
            <a:off x="0" y="26882725"/>
            <a:ext cx="2160270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0" y="26604913"/>
            <a:ext cx="21602700" cy="276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4"/>
          <p:cNvCxnSpPr/>
          <p:nvPr/>
        </p:nvCxnSpPr>
        <p:spPr>
          <a:xfrm>
            <a:off x="2114550" y="7299325"/>
            <a:ext cx="1766093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body" idx="1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527050" algn="l" rtl="0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sz="47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95300" algn="l" rtl="0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sz="4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8658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8658" algn="l" rtl="0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dt" idx="10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ftr" idx="11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0" y="0"/>
            <a:ext cx="7177087" cy="2880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7158037" y="0"/>
            <a:ext cx="114300" cy="2880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1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527050" algn="l" rtl="0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sz="47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95300" algn="l" rtl="0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sz="4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815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sz="33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8658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8658" algn="l" rtl="0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8658" algn="l" rtl="0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sz="330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dt" idx="10"/>
          </p:nvPr>
        </p:nvSpPr>
        <p:spPr>
          <a:xfrm>
            <a:off x="825500" y="27130375"/>
            <a:ext cx="4638675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ftr" idx="11"/>
          </p:nvPr>
        </p:nvSpPr>
        <p:spPr>
          <a:xfrm>
            <a:off x="8505825" y="27130375"/>
            <a:ext cx="8235950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ldNum" idx="12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/>
        </p:nvSpPr>
        <p:spPr>
          <a:xfrm>
            <a:off x="2322512" y="623887"/>
            <a:ext cx="16957675" cy="110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defTabSz="914400" eaLnBrk="1" hangingPunct="1">
              <a:lnSpc>
                <a:spcPct val="110000"/>
              </a:lnSpc>
            </a:pPr>
            <a:r>
              <a:rPr lang="zh-TW" altLang="en-US" sz="6000" b="1" dirty="0">
                <a:solidFill>
                  <a:srgbClr val="0070C0"/>
                </a:solidFill>
                <a:latin typeface="Times New Roman" panose="02020603050405020304" pitchFamily="18" charset="0"/>
                <a:ea typeface="Arial Unicode MS" pitchFamily="34" charset="-120"/>
                <a:cs typeface="Times New Roman" panose="02020603050405020304" pitchFamily="18" charset="0"/>
              </a:rPr>
              <a:t>台灣牧場乳量預測</a:t>
            </a:r>
          </a:p>
        </p:txBody>
      </p:sp>
      <p:sp>
        <p:nvSpPr>
          <p:cNvPr id="183" name="Google Shape;183;p24"/>
          <p:cNvSpPr txBox="1"/>
          <p:nvPr/>
        </p:nvSpPr>
        <p:spPr>
          <a:xfrm>
            <a:off x="6432550" y="2209800"/>
            <a:ext cx="8737600" cy="127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spAutoFit/>
          </a:bodyPr>
          <a:lstStyle/>
          <a:p>
            <a:pPr marL="509588" indent="-509588" algn="ctr" defTabSz="3808413">
              <a:lnSpc>
                <a:spcPct val="120000"/>
              </a:lnSpc>
              <a:defRPr/>
            </a:pPr>
            <a:r>
              <a:rPr lang="en-US" altLang="zh-TW" sz="3200" b="1" dirty="0">
                <a:cs typeface="Arial" charset="0"/>
              </a:rPr>
              <a:t>Pattern Recognition Final Project</a:t>
            </a:r>
            <a:endParaRPr lang="zh-TW" altLang="en-US" sz="3200" b="1" dirty="0">
              <a:cs typeface="Arial" charset="0"/>
            </a:endParaRPr>
          </a:p>
          <a:p>
            <a:pPr marL="509588" indent="-509588" algn="ctr" defTabSz="3808413">
              <a:lnSpc>
                <a:spcPct val="120000"/>
              </a:lnSpc>
              <a:defRPr/>
            </a:pPr>
            <a:r>
              <a:rPr lang="en-US" altLang="zh-TW" sz="3200" b="1" dirty="0">
                <a:cs typeface="Arial" charset="0"/>
              </a:rPr>
              <a:t>Team member: </a:t>
            </a:r>
            <a:r>
              <a:rPr lang="zh-TW" altLang="en-US" sz="3200" b="1" dirty="0">
                <a:cs typeface="Arial" charset="0"/>
              </a:rPr>
              <a:t>洪廷維、林宏宇、趙柏鈞</a:t>
            </a:r>
          </a:p>
        </p:txBody>
      </p:sp>
      <p:sp>
        <p:nvSpPr>
          <p:cNvPr id="184" name="Google Shape;184;p24"/>
          <p:cNvSpPr txBox="1"/>
          <p:nvPr/>
        </p:nvSpPr>
        <p:spPr>
          <a:xfrm>
            <a:off x="0" y="0"/>
            <a:ext cx="216027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152400" y="152400"/>
            <a:ext cx="216027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0" y="0"/>
            <a:ext cx="216027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>
            <a:off x="1019969" y="3857084"/>
            <a:ext cx="19867562" cy="22089016"/>
            <a:chOff x="864214" y="7705725"/>
            <a:chExt cx="20306685" cy="20161250"/>
          </a:xfrm>
        </p:grpSpPr>
        <p:sp>
          <p:nvSpPr>
            <p:cNvPr id="188" name="Google Shape;188;p24"/>
            <p:cNvSpPr txBox="1"/>
            <p:nvPr/>
          </p:nvSpPr>
          <p:spPr>
            <a:xfrm>
              <a:off x="864214" y="7705725"/>
              <a:ext cx="20306685" cy="20161250"/>
            </a:xfrm>
            <a:prstGeom prst="rect">
              <a:avLst/>
            </a:prstGeom>
            <a:noFill/>
            <a:ln w="38100" cap="flat" cmpd="tri">
              <a:solidFill>
                <a:srgbClr val="DAD7B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971928" y="7773358"/>
              <a:ext cx="9937104" cy="36423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5000"/>
                <a:buFont typeface="Times New Roman"/>
                <a:buNone/>
              </a:pPr>
              <a:r>
                <a:rPr lang="en-US" sz="5000" b="1" i="0" u="none" strike="noStrike" cap="none" dirty="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Introduction</a:t>
              </a:r>
            </a:p>
            <a:p>
              <a:pPr algn="just">
                <a:buClr>
                  <a:schemeClr val="dk2"/>
                </a:buClr>
                <a:buSzPts val="5000"/>
              </a:pPr>
              <a:r>
                <a:rPr lang="zh-TW" altLang="en-US" sz="2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本專題的目的是實現牧場乳量預測，我們被給予四份關於乳牛的資料庫：檢測報告、分娩資料、配種紀錄、健康狀況，接著必須自己進行資料處理，篩選出有用的資料，並利用機器學習的方式預測台灣不同地區牧場生產的乳量，以掌握乳量生產的關鍵，使台灣酪農業受益。</a:t>
              </a: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5000"/>
                <a:buFont typeface="Times New Roman"/>
                <a:buNone/>
              </a:pPr>
              <a:endParaRPr sz="26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endParaRPr sz="3500" b="0" i="0" u="none" strike="noStrike" cap="none" dirty="0">
                <a:solidFill>
                  <a:srgbClr val="4A533D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0" name="Google Shape;190;p24"/>
            <p:cNvSpPr txBox="1"/>
            <p:nvPr/>
          </p:nvSpPr>
          <p:spPr>
            <a:xfrm>
              <a:off x="971928" y="10520595"/>
              <a:ext cx="3678594" cy="861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5000"/>
                <a:buFont typeface="Times New Roman"/>
                <a:buNone/>
              </a:pPr>
              <a:r>
                <a:rPr lang="en-US" sz="5000" b="1" i="0" u="none" strike="noStrike" cap="none" dirty="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Framework</a:t>
              </a:r>
              <a:endParaRPr sz="50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92" name="Google Shape;192;p24"/>
            <p:cNvCxnSpPr/>
            <p:nvPr/>
          </p:nvCxnSpPr>
          <p:spPr>
            <a:xfrm>
              <a:off x="11016746" y="7705725"/>
              <a:ext cx="0" cy="20161250"/>
            </a:xfrm>
            <a:prstGeom prst="straightConnector1">
              <a:avLst/>
            </a:prstGeom>
            <a:noFill/>
            <a:ln w="12700" cap="flat" cmpd="sng">
              <a:solidFill>
                <a:srgbClr val="BFB97B">
                  <a:alpha val="42745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93" name="Google Shape;193;p24"/>
            <p:cNvSpPr txBox="1"/>
            <p:nvPr/>
          </p:nvSpPr>
          <p:spPr>
            <a:xfrm>
              <a:off x="11175014" y="7906554"/>
              <a:ext cx="9572700" cy="153688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5000"/>
                <a:buFont typeface="Times New Roman"/>
                <a:buNone/>
              </a:pPr>
              <a:r>
                <a:rPr lang="en-US" sz="5000" b="1" i="0" u="none" strike="noStrike" cap="none" dirty="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Results</a:t>
              </a:r>
              <a:endParaRPr lang="en-US" b="1" i="0" u="none" strike="noStrike" cap="none" dirty="0">
                <a:ea typeface="Times New Roman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5000"/>
                <a:buFont typeface="Times New Roman"/>
                <a:buNone/>
              </a:pPr>
              <a:r>
                <a:rPr lang="en-US" sz="2600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Calibri"/>
                  <a:cs typeface="Calibri"/>
                  <a:sym typeface="Calibri"/>
                </a:rPr>
                <a:t>資料預測結果</a:t>
              </a:r>
              <a:r>
                <a:rPr lang="en-US" sz="2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Calibri"/>
                  <a:cs typeface="Calibri"/>
                  <a:sym typeface="Calibri"/>
                </a:rPr>
                <a:t>(</a:t>
              </a:r>
              <a:r>
                <a:rPr lang="en-US" sz="2600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Calibri"/>
                  <a:cs typeface="Calibri"/>
                  <a:sym typeface="Calibri"/>
                </a:rPr>
                <a:t>表格內數字為RMSE，最佳</a:t>
              </a:r>
              <a:r>
                <a:rPr lang="en-US" sz="2600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FFFF"/>
                  </a:highlight>
                  <a:latin typeface="+mn-lt"/>
                </a:rPr>
                <a:t>private</a:t>
              </a:r>
              <a:r>
                <a:rPr lang="en-US" sz="2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FFFF"/>
                  </a:highlight>
                  <a:latin typeface="+mn-lt"/>
                </a:rPr>
                <a:t> scoreboard</a:t>
              </a:r>
              <a:r>
                <a:rPr lang="en-US" sz="2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Calibri"/>
                  <a:cs typeface="Calibri"/>
                  <a:sym typeface="Calibri"/>
                </a:rPr>
                <a:t>)</a:t>
              </a:r>
              <a:endParaRPr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endParaRPr sz="26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endParaRPr sz="2600" dirty="0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endParaRPr sz="2600" dirty="0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endParaRPr sz="2600" dirty="0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endParaRPr sz="2600" dirty="0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endParaRPr sz="2600" dirty="0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endParaRPr sz="2600" dirty="0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endParaRPr sz="2600" dirty="0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endParaRPr sz="2600" dirty="0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endParaRPr lang="en-US" sz="2600" dirty="0">
                <a:solidFill>
                  <a:srgbClr val="4D515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rPr lang="en-US" sz="2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FFFF"/>
                  </a:highlight>
                  <a:latin typeface="+mj-lt"/>
                  <a:ea typeface="Calibri"/>
                  <a:cs typeface="Calibri"/>
                  <a:sym typeface="Calibri"/>
                </a:rPr>
                <a:t>• </a:t>
              </a:r>
              <a:r>
                <a:rPr lang="en-US" sz="2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Calibri"/>
                  <a:cs typeface="Calibri"/>
                  <a:sym typeface="Calibri"/>
                </a:rPr>
                <a:t>Neural </a:t>
              </a:r>
              <a:r>
                <a:rPr lang="en-US" sz="2600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Calibri"/>
                  <a:cs typeface="Calibri"/>
                  <a:sym typeface="Calibri"/>
                </a:rPr>
                <a:t>Network與XGBoost</a:t>
              </a:r>
              <a:r>
                <a:rPr lang="en-US" sz="2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Calibri"/>
                  <a:cs typeface="Calibri"/>
                  <a:sym typeface="Calibri"/>
                </a:rPr>
                <a:t> </a:t>
              </a:r>
              <a:r>
                <a:rPr lang="en-US" sz="2600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Calibri"/>
                  <a:cs typeface="Calibri"/>
                  <a:sym typeface="Calibri"/>
                </a:rPr>
                <a:t>Regression相對表現較好</a:t>
              </a:r>
              <a:endParaRPr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/>
                <a:cs typeface="Calibri"/>
                <a:sym typeface="Calibri"/>
              </a:endParaRPr>
            </a:p>
            <a:p>
              <a:pPr marL="0" lvl="0" indent="0" algn="just" rtl="0"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rPr lang="en-US" sz="2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FFFF"/>
                  </a:highlight>
                  <a:latin typeface="+mj-lt"/>
                  <a:ea typeface="Calibri"/>
                  <a:cs typeface="Calibri"/>
                  <a:sym typeface="Calibri"/>
                </a:rPr>
                <a:t>•</a:t>
              </a:r>
              <a:r>
                <a:rPr lang="en-US" sz="2600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FFFF"/>
                  </a:highlight>
                  <a:latin typeface="+mj-lt"/>
                  <a:ea typeface="Calibri"/>
                  <a:cs typeface="Calibri"/>
                  <a:sym typeface="Calibri"/>
                </a:rPr>
                <a:t>資料正規化會加快收斂速度，節省訓練時間，但NN在資料正</a:t>
              </a:r>
              <a:endParaRPr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+mj-lt"/>
                <a:ea typeface="Calibri"/>
                <a:cs typeface="Calibri"/>
                <a:sym typeface="Calibri"/>
              </a:endParaRPr>
            </a:p>
            <a:p>
              <a:pPr marL="0" lvl="0" indent="0" algn="just" rtl="0"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rPr lang="en-US" sz="2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FFFF"/>
                  </a:highlight>
                  <a:latin typeface="+mj-lt"/>
                  <a:ea typeface="Calibri"/>
                  <a:cs typeface="Calibri"/>
                  <a:sym typeface="Calibri"/>
                </a:rPr>
                <a:t>  </a:t>
              </a:r>
              <a:r>
                <a:rPr lang="en-US" sz="2600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FFFF"/>
                  </a:highlight>
                  <a:latin typeface="+mj-lt"/>
                  <a:ea typeface="Calibri"/>
                  <a:cs typeface="Calibri"/>
                  <a:sym typeface="Calibri"/>
                </a:rPr>
                <a:t>規化後誤差較大</a:t>
              </a:r>
              <a:endParaRPr 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+mj-lt"/>
                <a:ea typeface="Calibri"/>
                <a:cs typeface="Calibri"/>
                <a:sym typeface="Calibri"/>
              </a:endParaRPr>
            </a:p>
            <a:p>
              <a:pPr marL="0" lvl="0" indent="0" algn="just" rtl="0"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endParaRPr sz="2600" dirty="0">
                <a:solidFill>
                  <a:srgbClr val="4D515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600" dirty="0" err="1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此外我們用XGBoost工具裡的</a:t>
              </a:r>
              <a:r>
                <a:rPr lang="en-US" sz="2600" dirty="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 Feature Importance </a:t>
              </a:r>
              <a:r>
                <a:rPr lang="en-US" sz="2600" dirty="0" err="1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畫出圖表，可以很明顯的看出每個特徵的重要性，觀察哪些因素對乳產量的影響是最大的</a:t>
              </a:r>
              <a:r>
                <a:rPr lang="en-US" sz="2600" dirty="0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。</a:t>
              </a:r>
              <a:endParaRPr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>
                <a:lnSpc>
                  <a:spcPct val="115000"/>
                </a:lnSpc>
                <a:buClr>
                  <a:schemeClr val="dk1"/>
                </a:buClr>
                <a:buSzPts val="1100"/>
              </a:pPr>
              <a:endParaRPr lang="en-US"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>
                <a:lnSpc>
                  <a:spcPct val="115000"/>
                </a:lnSpc>
                <a:buClr>
                  <a:schemeClr val="dk1"/>
                </a:buClr>
                <a:buSzPts val="1100"/>
              </a:pPr>
              <a:r>
                <a:rPr lang="en-US" sz="2600" dirty="0" err="1"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可以看出泌乳天數跟分娩間隔是影響乳量的重要因素</a:t>
              </a:r>
              <a:endParaRPr lang="en-US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lnSpc>
                  <a:spcPct val="115000"/>
                </a:lnSpc>
                <a:buClr>
                  <a:schemeClr val="dk1"/>
                </a:buClr>
                <a:buSzPts val="1100"/>
                <a:buFont typeface="Wingdings" panose="05000000000000000000" pitchFamily="2" charset="2"/>
                <a:buChar char="l"/>
              </a:pPr>
              <a:endParaRPr lang="en-US" altLang="zh-TW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6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rPr lang="en-US" sz="3500" b="0" i="0" u="none" strike="noStrike" cap="none" dirty="0">
                  <a:solidFill>
                    <a:srgbClr val="4A533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</a:t>
              </a:r>
              <a:endParaRPr sz="3500" b="0" i="0" u="none" strike="noStrike" cap="none" dirty="0">
                <a:solidFill>
                  <a:srgbClr val="4A533D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4" name="Google Shape;194;p24"/>
            <p:cNvSpPr txBox="1"/>
            <p:nvPr/>
          </p:nvSpPr>
          <p:spPr>
            <a:xfrm>
              <a:off x="1225558" y="11365664"/>
              <a:ext cx="9531081" cy="5964512"/>
            </a:xfrm>
            <a:prstGeom prst="rect">
              <a:avLst/>
            </a:prstGeom>
            <a:solidFill>
              <a:srgbClr val="EAECE7">
                <a:alpha val="21568"/>
              </a:srgbClr>
            </a:solidFill>
            <a:ln w="57150" cap="flat" cmpd="dbl">
              <a:solidFill>
                <a:srgbClr val="6F7B6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 txBox="1"/>
            <p:nvPr/>
          </p:nvSpPr>
          <p:spPr>
            <a:xfrm>
              <a:off x="1290954" y="17493067"/>
              <a:ext cx="9251950" cy="460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Fig. 1 The proposed method</a:t>
              </a:r>
              <a:endParaRPr dirty="0"/>
            </a:p>
          </p:txBody>
        </p:sp>
      </p:grpSp>
      <p:sp>
        <p:nvSpPr>
          <p:cNvPr id="196" name="Google Shape;196;p24"/>
          <p:cNvSpPr/>
          <p:nvPr/>
        </p:nvSpPr>
        <p:spPr>
          <a:xfrm>
            <a:off x="11292894" y="19001632"/>
            <a:ext cx="9254700" cy="664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Times New Roman"/>
              <a:buNone/>
            </a:pPr>
            <a:r>
              <a:rPr lang="en-US" sz="60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</a:p>
          <a:p>
            <a:pPr algn="just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ts val="6000"/>
            </a:pPr>
            <a:r>
              <a:rPr lang="zh-TW" altLang="en-US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在乳量預測的過程中，最重要的是資料的處理，影響乳量的因素非常多，我們從現有的資料中篩選數據，過濾掉不必要的資訊，提取出重要的特徵，最後根據資料的特性選擇訓練模型進行預測，並觀察預測的結果來優化模型，透過不斷的嘗試，從失敗中學習，同時參考相關的論文，才能精進數據分析的能力，以此達到更精確的預測，除了預測乳量之外，我們還可以利用現有的工具找出最容易影響乳量的關鍵特徵，發現泌乳的天數和分娩日間的休養時間與乳量有密切關係，根據這些特徵來調整飼養乳牛的方式，想必對整個酪農產業有所幫助。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Times New Roman"/>
              <a:buNone/>
            </a:pPr>
            <a:endParaRPr sz="2600" b="1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Times New Roman"/>
              <a:buNone/>
            </a:pPr>
            <a:endParaRPr sz="26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24" descr="http://memorynet.nthu.edu.tw/en/images/NTHU_Badge1_rounde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00" y="120650"/>
            <a:ext cx="2824162" cy="27955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8" name="Google Shape;198;p24"/>
          <p:cNvGraphicFramePr/>
          <p:nvPr>
            <p:extLst>
              <p:ext uri="{D42A27DB-BD31-4B8C-83A1-F6EECF244321}">
                <p14:modId xmlns:p14="http://schemas.microsoft.com/office/powerpoint/2010/main" val="3100615936"/>
              </p:ext>
            </p:extLst>
          </p:nvPr>
        </p:nvGraphicFramePr>
        <p:xfrm>
          <a:off x="12248710" y="5520661"/>
          <a:ext cx="6866604" cy="4363568"/>
        </p:xfrm>
        <a:graphic>
          <a:graphicData uri="http://schemas.openxmlformats.org/drawingml/2006/table">
            <a:tbl>
              <a:tblPr>
                <a:noFill/>
                <a:tableStyleId>{1D1800E6-9099-4DE0-9B49-53E2037A292C}</a:tableStyleId>
              </a:tblPr>
              <a:tblGrid>
                <a:gridCol w="2288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520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                      </a:t>
                      </a:r>
                      <a:r>
                        <a:rPr lang="zh-TW" altLang="en-US" sz="1600" b="1" dirty="0"/>
                        <a:t>是否正規化</a:t>
                      </a:r>
                      <a:endParaRPr lang="en-US" sz="16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b="1" dirty="0"/>
                        <a:t>  </a:t>
                      </a:r>
                      <a:r>
                        <a:rPr lang="en-US" altLang="zh-TW" sz="1600" b="1" dirty="0"/>
                        <a:t>Model</a:t>
                      </a:r>
                      <a:endParaRPr sz="16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/>
                        <a:t>資料有正規化</a:t>
                      </a:r>
                      <a:endParaRPr sz="26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資料無正規化</a:t>
                      </a:r>
                      <a:endParaRPr sz="2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7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6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</a:t>
                      </a:r>
                      <a:r>
                        <a:rPr lang="en-US" sz="26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BLR</a:t>
                      </a:r>
                      <a:endParaRPr sz="26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6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6.5585554</a:t>
                      </a:r>
                      <a:endParaRPr sz="26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6.6614588</a:t>
                      </a:r>
                      <a:endParaRPr sz="2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59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Neural   </a:t>
                      </a:r>
                      <a:endParaRPr sz="26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Network</a:t>
                      </a:r>
                      <a:endParaRPr sz="26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5.9772622</a:t>
                      </a:r>
                      <a:endParaRPr sz="2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6.2207780</a:t>
                      </a:r>
                      <a:endParaRPr sz="2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470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XGBoost Regression</a:t>
                      </a:r>
                      <a:endParaRPr sz="26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6.0331024</a:t>
                      </a:r>
                      <a:endParaRPr sz="2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6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6.0301512</a:t>
                      </a:r>
                      <a:endParaRPr sz="26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99" name="Google Shape;19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16553" y="13293923"/>
            <a:ext cx="9005797" cy="4848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2AA79F5-961C-455A-BEB8-32313E998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6550" y="8032358"/>
            <a:ext cx="7138078" cy="6302087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AB704AC5-E245-4F19-8A89-1ED36BF88FAA}"/>
              </a:ext>
            </a:extLst>
          </p:cNvPr>
          <p:cNvSpPr txBox="1"/>
          <p:nvPr/>
        </p:nvSpPr>
        <p:spPr bwMode="auto">
          <a:xfrm>
            <a:off x="1204913" y="15084661"/>
            <a:ext cx="9563100" cy="11103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 eaLnBrk="1" hangingPunct="1">
              <a:spcBef>
                <a:spcPts val="40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Data Preprocessing</a:t>
            </a:r>
          </a:p>
          <a:p>
            <a:pPr lvl="2" algn="just">
              <a:spcBef>
                <a:spcPts val="400"/>
              </a:spcBef>
              <a:spcAft>
                <a:spcPts val="300"/>
              </a:spcAft>
              <a:defRPr/>
            </a:pPr>
            <a:r>
              <a:rPr lang="zh-TW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資料前處理的目的是將讀入的四份資料庫轉換為</a:t>
            </a:r>
            <a:r>
              <a:rPr lang="en-US" altLang="zh-TW" sz="2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Model Inputs</a:t>
            </a:r>
            <a:r>
              <a:rPr lang="zh-TW" altLang="en-US" sz="2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514350" lvl="1" indent="-514350" algn="just">
              <a:spcBef>
                <a:spcPts val="400"/>
              </a:spcBef>
              <a:spcAft>
                <a:spcPts val="300"/>
              </a:spcAft>
              <a:buFont typeface="+mj-lt"/>
              <a:buAutoNum type="arabicParenR"/>
              <a:defRPr/>
            </a:pPr>
            <a:r>
              <a:rPr lang="zh-TW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選擇適合欄位做為</a:t>
            </a:r>
            <a:r>
              <a:rPr lang="en-US" altLang="zh-TW" sz="2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Model Inputs</a:t>
            </a:r>
            <a:r>
              <a:rPr lang="zh-TW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TW" altLang="en-US" sz="2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特徵</a:t>
            </a:r>
            <a:endParaRPr lang="en-US" altLang="zh-TW" sz="2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1954213" lvl="2" indent="-514350" algn="just">
              <a:spcBef>
                <a:spcPts val="4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zh-TW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透過產業知識判斷該欄位與乳量預測的關連性</a:t>
            </a:r>
            <a:endParaRPr lang="en-US" altLang="zh-TW" sz="2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1954213" lvl="2" indent="-514350" algn="just">
              <a:spcBef>
                <a:spcPts val="4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zh-TW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參考乳量預測的論文</a:t>
            </a:r>
            <a:endParaRPr lang="en-US" altLang="zh-TW" sz="2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514350" lvl="1" indent="-514350" algn="just">
              <a:spcBef>
                <a:spcPts val="400"/>
              </a:spcBef>
              <a:spcAft>
                <a:spcPts val="300"/>
              </a:spcAft>
              <a:buFont typeface="+mj-lt"/>
              <a:buAutoNum type="arabicParenR"/>
              <a:defRPr/>
            </a:pPr>
            <a:r>
              <a:rPr lang="zh-TW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資料的清理與轉換</a:t>
            </a:r>
            <a:endParaRPr lang="en-US" altLang="zh-TW" sz="2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1954213" lvl="2" indent="-514350" algn="just">
              <a:spcBef>
                <a:spcPts val="4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zh-TW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使用</a:t>
            </a:r>
            <a:r>
              <a: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One-hot encoding</a:t>
            </a:r>
            <a:r>
              <a:rPr lang="zh-TW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處理類別資料</a:t>
            </a:r>
            <a:endParaRPr lang="en-US" altLang="zh-TW" sz="2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1954213" lvl="2" indent="-514350" algn="just">
              <a:spcBef>
                <a:spcPts val="4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zh-TW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將日期轉換為間隔天數</a:t>
            </a:r>
            <a:endParaRPr lang="en-US" altLang="zh-TW" sz="2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1954213" lvl="2" indent="-514350" algn="just">
              <a:spcBef>
                <a:spcPts val="4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zh-TW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處理離群值、缺失值，資料正規化</a:t>
            </a:r>
            <a:endParaRPr lang="en-US" altLang="zh-TW" sz="2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514350" lvl="1" indent="-514350" algn="just">
              <a:spcBef>
                <a:spcPts val="400"/>
              </a:spcBef>
              <a:spcAft>
                <a:spcPts val="300"/>
              </a:spcAft>
              <a:buFont typeface="+mj-lt"/>
              <a:buAutoNum type="arabicParenR"/>
              <a:defRPr/>
            </a:pPr>
            <a:r>
              <a:rPr lang="en-US" altLang="zh-TW" sz="2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Model Inputs</a:t>
            </a:r>
          </a:p>
          <a:p>
            <a:pPr marL="1954213" lvl="2" indent="-514350">
              <a:spcBef>
                <a:spcPts val="4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zh-TW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共</a:t>
            </a:r>
            <a:r>
              <a: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33253</a:t>
            </a:r>
            <a:r>
              <a:rPr lang="zh-TW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筆資料、每筆資料</a:t>
            </a:r>
            <a:r>
              <a: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TW" alt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個特徵（胎次、泌乳天數、檢測日期氣候、月齡、配種次數、分娩間隔、乾乳期、農場代號）</a:t>
            </a:r>
          </a:p>
          <a:p>
            <a:pPr marL="514350" indent="-514350" algn="just" eaLnBrk="1" hangingPunct="1">
              <a:spcBef>
                <a:spcPts val="40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altLang="zh-TW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ML Model</a:t>
            </a:r>
          </a:p>
          <a:p>
            <a:pPr lvl="2" algn="just">
              <a:spcBef>
                <a:spcPts val="400"/>
              </a:spcBef>
              <a:spcAft>
                <a:spcPts val="300"/>
              </a:spcAft>
              <a:defRPr/>
            </a:pPr>
            <a:r>
              <a:rPr lang="zh-TW" altLang="en-US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Calibri"/>
                <a:cs typeface="Calibri"/>
                <a:sym typeface="Calibri"/>
              </a:rPr>
              <a:t>主要以以下三種</a:t>
            </a:r>
            <a:r>
              <a:rPr lang="en-US" altLang="zh-TW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Calibri"/>
                <a:cs typeface="Calibri"/>
                <a:sym typeface="Calibri"/>
              </a:rPr>
              <a:t>model</a:t>
            </a:r>
            <a:r>
              <a:rPr lang="zh-TW" altLang="en-US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Calibri"/>
                <a:cs typeface="Calibri"/>
                <a:sym typeface="Calibri"/>
              </a:rPr>
              <a:t>來進行訓練：</a:t>
            </a:r>
            <a:endParaRPr lang="en-US" altLang="zh-TW" sz="26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Calibri"/>
              <a:cs typeface="Calibri"/>
              <a:sym typeface="Calibri"/>
            </a:endParaRPr>
          </a:p>
          <a:p>
            <a:pPr marL="514350" lvl="1" indent="-514350" algn="just">
              <a:spcBef>
                <a:spcPts val="400"/>
              </a:spcBef>
              <a:spcAft>
                <a:spcPts val="300"/>
              </a:spcAft>
              <a:buFont typeface="+mj-lt"/>
              <a:buAutoNum type="arabicParenR"/>
              <a:defRPr/>
            </a:pPr>
            <a:r>
              <a:rPr lang="en-US" altLang="zh-TW" sz="26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Calibri"/>
                <a:cs typeface="Calibri"/>
                <a:sym typeface="Calibri"/>
              </a:rPr>
              <a:t>Scikit</a:t>
            </a:r>
            <a:r>
              <a:rPr lang="en-US" altLang="zh-TW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Calibri"/>
                <a:cs typeface="Calibri"/>
                <a:sym typeface="Calibri"/>
              </a:rPr>
              <a:t>-Learn</a:t>
            </a:r>
            <a:r>
              <a:rPr lang="zh-TW" altLang="en-US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Calibri"/>
                <a:cs typeface="Calibri"/>
                <a:sym typeface="Calibri"/>
              </a:rPr>
              <a:t>實現回</a:t>
            </a:r>
            <a:r>
              <a:rPr lang="en-US" altLang="zh-TW" sz="26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Calibri"/>
                <a:cs typeface="Calibri"/>
                <a:sym typeface="Calibri"/>
              </a:rPr>
              <a:t>部分</a:t>
            </a:r>
            <a:r>
              <a:rPr lang="zh-TW" altLang="en-US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Calibri"/>
                <a:cs typeface="Calibri"/>
                <a:sym typeface="Calibri"/>
              </a:rPr>
              <a:t>歸模型</a:t>
            </a:r>
            <a:endParaRPr lang="en-US" altLang="zh-TW" sz="26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Calibri"/>
              <a:cs typeface="Calibri"/>
              <a:sym typeface="Calibri"/>
            </a:endParaRPr>
          </a:p>
          <a:p>
            <a:pPr marL="1836000" lvl="8" indent="-457200">
              <a:spcBef>
                <a:spcPts val="4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sz="26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Calibri"/>
                <a:cs typeface="Calibri"/>
                <a:sym typeface="Calibri"/>
              </a:rPr>
              <a:t>回歸法的我們使用BLR</a:t>
            </a:r>
            <a:r>
              <a:rPr lang="en-US" altLang="zh-TW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Calibri"/>
                <a:cs typeface="Calibri"/>
                <a:sym typeface="Calibri"/>
              </a:rPr>
              <a:t>(Bayesian linear regression)</a:t>
            </a:r>
          </a:p>
          <a:p>
            <a:pPr marL="514350" lvl="1" indent="-514350" algn="just">
              <a:spcBef>
                <a:spcPts val="400"/>
              </a:spcBef>
              <a:spcAft>
                <a:spcPts val="300"/>
              </a:spcAft>
              <a:buFont typeface="+mj-lt"/>
              <a:buAutoNum type="arabicParenR"/>
              <a:defRPr/>
            </a:pPr>
            <a:r>
              <a:rPr lang="en-US" altLang="zh-TW" sz="26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Calibri"/>
                <a:cs typeface="Calibri"/>
                <a:sym typeface="Calibri"/>
              </a:rPr>
              <a:t>利用Keras套件建立神經網路</a:t>
            </a:r>
            <a:endParaRPr lang="en-US" altLang="zh-TW" sz="26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Calibri"/>
              <a:cs typeface="Calibri"/>
              <a:sym typeface="Calibri"/>
            </a:endParaRPr>
          </a:p>
          <a:p>
            <a:pPr marL="1836000" lvl="2" indent="-457200" algn="just">
              <a:spcBef>
                <a:spcPts val="4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sz="26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Calibri"/>
                <a:cs typeface="Calibri"/>
                <a:sym typeface="Calibri"/>
              </a:rPr>
              <a:t>建立</a:t>
            </a:r>
            <a:r>
              <a:rPr lang="zh-TW" altLang="en-US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Calibri"/>
                <a:cs typeface="Calibri"/>
                <a:sym typeface="Calibri"/>
              </a:rPr>
              <a:t>兩層或三層</a:t>
            </a:r>
            <a:r>
              <a:rPr lang="en-US" altLang="zh-TW" sz="26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Calibri"/>
                <a:cs typeface="Calibri"/>
                <a:sym typeface="Calibri"/>
              </a:rPr>
              <a:t>的Neural</a:t>
            </a:r>
            <a:r>
              <a:rPr lang="en-US" altLang="zh-TW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TW" sz="26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Calibri"/>
                <a:cs typeface="Calibri"/>
                <a:sym typeface="Calibri"/>
              </a:rPr>
              <a:t>Network，</a:t>
            </a:r>
            <a:r>
              <a:rPr lang="en-US" altLang="zh-TW" sz="26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+mn-lt"/>
                <a:ea typeface="Calibri"/>
                <a:cs typeface="Calibri"/>
                <a:sym typeface="Calibri"/>
              </a:rPr>
              <a:t>誤差計算以均方誤差為基準</a:t>
            </a:r>
            <a:r>
              <a:rPr lang="zh-TW" altLang="en-US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+mn-lt"/>
                <a:ea typeface="Calibri"/>
                <a:cs typeface="Calibri"/>
                <a:sym typeface="Calibri"/>
              </a:rPr>
              <a:t>，優化方式選擇</a:t>
            </a:r>
            <a:r>
              <a:rPr lang="en-US" altLang="zh-TW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+mn-lt"/>
                <a:ea typeface="Calibri"/>
                <a:cs typeface="Calibri"/>
                <a:sym typeface="Calibri"/>
              </a:rPr>
              <a:t>Adam</a:t>
            </a:r>
            <a:r>
              <a:rPr lang="zh-TW" altLang="en-US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+mn-lt"/>
                <a:ea typeface="Calibri"/>
                <a:cs typeface="Calibri"/>
                <a:sym typeface="Calibri"/>
              </a:rPr>
              <a:t>優化器</a:t>
            </a:r>
            <a:endParaRPr lang="en-US" altLang="zh-TW" sz="26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Calibri"/>
              <a:cs typeface="Calibri"/>
              <a:sym typeface="Calibri"/>
            </a:endParaRPr>
          </a:p>
          <a:p>
            <a:pPr marL="514350" lvl="1" indent="-514350" algn="just">
              <a:spcBef>
                <a:spcPts val="400"/>
              </a:spcBef>
              <a:spcAft>
                <a:spcPts val="300"/>
              </a:spcAft>
              <a:buFont typeface="+mj-lt"/>
              <a:buAutoNum type="arabicParenR"/>
              <a:defRPr/>
            </a:pPr>
            <a:r>
              <a:rPr lang="en-US" altLang="zh-TW" sz="26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Calibri"/>
                <a:cs typeface="Calibri"/>
                <a:sym typeface="Calibri"/>
              </a:rPr>
              <a:t>xgboost</a:t>
            </a:r>
            <a:r>
              <a:rPr lang="en-US" altLang="zh-TW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Calibri"/>
                <a:cs typeface="Calibri"/>
                <a:sym typeface="Calibri"/>
              </a:rPr>
              <a:t> (Gradient Boosting Machine)</a:t>
            </a:r>
          </a:p>
          <a:p>
            <a:pPr marL="1836000" lvl="0" indent="-457200">
              <a:spcBef>
                <a:spcPts val="4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+mn-lt"/>
                <a:ea typeface="Calibri"/>
                <a:cs typeface="Calibri"/>
                <a:sym typeface="Calibri"/>
              </a:rPr>
              <a:t>我們實作使用</a:t>
            </a:r>
            <a:r>
              <a:rPr lang="en-US" altLang="zh-TW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+mn-lt"/>
                <a:ea typeface="Calibri"/>
                <a:cs typeface="Calibri"/>
                <a:sym typeface="Calibri"/>
              </a:rPr>
              <a:t>scikit-learn</a:t>
            </a:r>
            <a:r>
              <a:rPr lang="zh-TW" altLang="en-US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+mn-lt"/>
                <a:ea typeface="Calibri"/>
                <a:cs typeface="Calibri"/>
                <a:sym typeface="Calibri"/>
              </a:rPr>
              <a:t>的</a:t>
            </a:r>
            <a:r>
              <a:rPr lang="en-US" altLang="zh-TW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+mn-lt"/>
                <a:ea typeface="Calibri"/>
                <a:cs typeface="Calibri"/>
                <a:sym typeface="Calibri"/>
              </a:rPr>
              <a:t>API</a:t>
            </a:r>
            <a:r>
              <a:rPr lang="zh-TW" altLang="en-US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+mn-lt"/>
                <a:ea typeface="Calibri"/>
                <a:cs typeface="Calibri"/>
                <a:sym typeface="Calibri"/>
              </a:rPr>
              <a:t>接口來實現回歸，最後用內建的</a:t>
            </a:r>
            <a:r>
              <a:rPr lang="en-US" altLang="zh-TW" sz="2600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+mn-lt"/>
                <a:ea typeface="Calibri"/>
                <a:cs typeface="Calibri"/>
                <a:sym typeface="Calibri"/>
              </a:rPr>
              <a:t>gridsearch</a:t>
            </a:r>
            <a:r>
              <a:rPr lang="zh-TW" altLang="en-US" sz="2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+mn-lt"/>
                <a:ea typeface="Calibri"/>
                <a:cs typeface="Calibri"/>
                <a:sym typeface="Calibri"/>
              </a:rPr>
              <a:t>來找出最佳參數。</a:t>
            </a:r>
            <a:endParaRPr lang="en-US" altLang="zh-TW" sz="26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CB2275F-F979-40D6-AAB0-896527463E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7481" y="8004277"/>
            <a:ext cx="9172575" cy="6315075"/>
          </a:xfrm>
          <a:prstGeom prst="rect">
            <a:avLst/>
          </a:prstGeom>
        </p:spPr>
      </p:pic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361DCADD-25BA-4C53-9BDB-363577399C93}"/>
              </a:ext>
            </a:extLst>
          </p:cNvPr>
          <p:cNvCxnSpPr>
            <a:cxnSpLocks/>
          </p:cNvCxnSpPr>
          <p:nvPr/>
        </p:nvCxnSpPr>
        <p:spPr>
          <a:xfrm flipH="1" flipV="1">
            <a:off x="12248710" y="5520661"/>
            <a:ext cx="2265577" cy="676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7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6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508</Words>
  <Application>Microsoft Office PowerPoint</Application>
  <PresentationFormat>自訂</PresentationFormat>
  <Paragraphs>102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12</vt:i4>
      </vt:variant>
      <vt:variant>
        <vt:lpstr>投影片標題</vt:lpstr>
      </vt:variant>
      <vt:variant>
        <vt:i4>1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7_回顧</vt:lpstr>
      <vt:lpstr>回顧</vt:lpstr>
      <vt:lpstr>1_回顧</vt:lpstr>
      <vt:lpstr>2_回顧</vt:lpstr>
      <vt:lpstr>3_回顧</vt:lpstr>
      <vt:lpstr>4_回顧</vt:lpstr>
      <vt:lpstr>5_回顧</vt:lpstr>
      <vt:lpstr>6_回顧</vt:lpstr>
      <vt:lpstr>8_回顧</vt:lpstr>
      <vt:lpstr>9_回顧</vt:lpstr>
      <vt:lpstr>10_回顧</vt:lpstr>
      <vt:lpstr>11_回顧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wade.mj2016@gmail.com</cp:lastModifiedBy>
  <cp:revision>22</cp:revision>
  <dcterms:modified xsi:type="dcterms:W3CDTF">2021-06-25T13:19:38Z</dcterms:modified>
</cp:coreProperties>
</file>