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7184-256C-D419-EC0B-A7DCAC35B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043D-EF63-F3AD-CBE8-52AB1A86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DEBDD-4D8B-372F-2780-921E93F3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09EC-223F-2EAB-000C-38D4BBAC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398C-368C-7DD9-F6D7-188998C4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41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F5B2-6F85-5116-B951-91DFABB3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8BCBC-EEF4-A52F-3B73-B9D586563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55E0-2930-00F8-964D-382E8834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4CFA-8229-74D8-4360-72F740B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5C43-43F5-0C79-3DE4-927A0F5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23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D9EE6-4283-9AEC-DB1F-E91410C7C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AC6BE-2F6F-F563-8580-836D31241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B34A-1B57-46E8-3D6D-6C426054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3A4D-73E1-773C-D8B3-B7FE625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A4CF-1D04-3C3A-F01D-79681FE6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69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65BC-D786-7489-65B6-22350A4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4B4C-9860-4204-565D-601F8221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DB0C-0E46-21DF-9686-E96018F7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5171-368C-CB0D-63D2-6E15ECB4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300C-78B2-0B36-0FEC-22E399D9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5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4E3A-F804-BC81-0CDB-B55AB8D5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BF617-C7F0-0C0A-F84B-82C78FCA0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AD9B-7EA0-6D95-7B10-9EAE8455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C711-A512-0816-D817-CE01485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CE95-BC30-DF69-5E0C-607439B3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91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5FF8-252D-842A-B676-7FDD82E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4058-A037-8839-740C-B34522EB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48239-FCAB-7EFF-B6D4-9FD00FCC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92E9C-84BB-F104-614B-9F7E1CB9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9825B-E182-35BE-211C-D9438616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9678D-7107-181E-8616-E71B2703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42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31AD-C871-8464-30AA-E024EF9A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4FCC-ECAB-4711-FD6D-9730D7560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3BD1B-02A4-D5AF-3A3D-2A57F903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C7A17-0D23-DEBE-4474-591A19E1A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D1542-B8C5-E487-BCD9-B86EC62A3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25D81-6A6F-B9D5-3E63-DD3097D5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87496-4490-8DA3-309A-EAEFB64F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DEBF3-265B-B317-586C-BE78431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50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BB7A-2D15-EE0A-6FA7-8F85C846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4E350-E2BC-B9AC-D055-00B48825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B39FB-302A-86DD-1287-1CFD50DD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C31F2-BEFD-425B-4512-FD5AA0CD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93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A4E0A-3AAB-97D9-4988-A4A7CC77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280E7-3838-48E9-9D7F-816B6632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D7A92-7EDD-E168-995E-734F11DA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92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24CA-E586-86C9-0A43-7890AE60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6814-A44A-A9B5-6C6B-4739538A6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F2A52-DCF7-03C8-B32D-A48D7E41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5391-B835-62F9-372D-F0F2F73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65CD7-B58E-C71E-5245-60F32B1F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2F4D-ED02-F38B-D402-6BEA25C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4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F05-D491-E6E2-49BA-AA0EF397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52C6C-32A9-13C5-4BC2-5D4C042E4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2C15B-AF6E-D051-1819-6E107200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69C-27F4-E281-49E3-A1DF567D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8A1E2-D4A1-097E-86F4-9398AB77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AD71-6F3E-7766-50B5-B40FAA81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56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C39C2-D0CC-E8D2-066C-247B6E4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AC9CC-3D2B-B493-6B38-634B1B41A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1988A-F35C-7DD7-C1B2-330C1A48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78B7B-5682-48F6-9BBA-07669E32431F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E84E-CBC4-2310-7468-5D80A51B7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77B3-C5C1-7B81-C010-30871ED6F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0FC7A-F10F-4600-ADFF-FCAF53A1F6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96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23CDB-37D9-57D3-A1A5-C9B7FC9CE24A}"/>
              </a:ext>
            </a:extLst>
          </p:cNvPr>
          <p:cNvSpPr/>
          <p:nvPr/>
        </p:nvSpPr>
        <p:spPr>
          <a:xfrm>
            <a:off x="635000" y="1270000"/>
            <a:ext cx="7874000" cy="4953000"/>
          </a:xfrm>
          <a:prstGeom prst="rect">
            <a:avLst/>
          </a:prstGeom>
          <a:solidFill>
            <a:srgbClr val="F2F2F2"/>
          </a:solidFill>
          <a:ln w="12700">
            <a:solidFill>
              <a:srgbClr val="D3D3D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A4131-073B-4224-13FB-ED99C573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b="1">
                <a:solidFill>
                  <a:srgbClr val="1F497D"/>
                </a:solidFill>
              </a:rPr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2D0E-B505-37F7-A311-4EA9DD5A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59062A-EFA7-F964-04C7-6717ED7C3C06}"/>
              </a:ext>
            </a:extLst>
          </p:cNvPr>
          <p:cNvSpPr/>
          <p:nvPr/>
        </p:nvSpPr>
        <p:spPr>
          <a:xfrm>
            <a:off x="1016000" y="1651000"/>
            <a:ext cx="7112000" cy="635000"/>
          </a:xfrm>
          <a:prstGeom prst="roundRect">
            <a:avLst/>
          </a:prstGeom>
          <a:gradFill flip="none" rotWithShape="1">
            <a:gsLst>
              <a:gs pos="0">
                <a:srgbClr val="4472C4"/>
              </a:gs>
              <a:gs pos="100000">
                <a:srgbClr val="4472C4">
                  <a:shade val="40000"/>
                </a:srgbClr>
              </a:gs>
            </a:gsLst>
            <a:lin ang="5400000" scaled="1"/>
            <a:tileRect/>
          </a:gradFill>
          <a:ln w="12700">
            <a:solidFill>
              <a:srgbClr val="A9A9A9"/>
            </a:solidFill>
          </a:ln>
          <a:effectLst>
            <a:prstShdw prst="shdw6" dist="107763" dir="2700000">
              <a:scrgbClr r="0" g="0" b="0">
                <a:alpha val="3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3140A8-7DA7-D063-A6CE-4714B687EFA7}"/>
              </a:ext>
            </a:extLst>
          </p:cNvPr>
          <p:cNvSpPr/>
          <p:nvPr/>
        </p:nvSpPr>
        <p:spPr>
          <a:xfrm>
            <a:off x="1206500" y="1778000"/>
            <a:ext cx="381000" cy="381000"/>
          </a:xfrm>
          <a:prstGeom prst="ellipse">
            <a:avLst/>
          </a:prstGeom>
          <a:solidFill>
            <a:srgbClr val="ED7D3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E1C00-6BAB-ABE4-A6EF-C0A94C3896E7}"/>
              </a:ext>
            </a:extLst>
          </p:cNvPr>
          <p:cNvSpPr txBox="1"/>
          <p:nvPr/>
        </p:nvSpPr>
        <p:spPr>
          <a:xfrm>
            <a:off x="1778000" y="1714500"/>
            <a:ext cx="6350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Entities (Nodes): Real-world objects, concepts, or events represented in the graph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8CD79D-AF73-E83B-B7BD-8C492298DA66}"/>
              </a:ext>
            </a:extLst>
          </p:cNvPr>
          <p:cNvSpPr/>
          <p:nvPr/>
        </p:nvSpPr>
        <p:spPr>
          <a:xfrm>
            <a:off x="1016000" y="2540000"/>
            <a:ext cx="7112000" cy="635000"/>
          </a:xfrm>
          <a:prstGeom prst="roundRect">
            <a:avLst/>
          </a:prstGeom>
          <a:gradFill flip="none" rotWithShape="1">
            <a:gsLst>
              <a:gs pos="0">
                <a:srgbClr val="4472C4"/>
              </a:gs>
              <a:gs pos="100000">
                <a:srgbClr val="4472C4">
                  <a:shade val="40000"/>
                </a:srgbClr>
              </a:gs>
            </a:gsLst>
            <a:lin ang="5400000" scaled="1"/>
            <a:tileRect/>
          </a:gradFill>
          <a:ln w="12700">
            <a:solidFill>
              <a:srgbClr val="A9A9A9"/>
            </a:solidFill>
          </a:ln>
          <a:effectLst>
            <a:prstShdw prst="shdw6" dist="107763" dir="2700000">
              <a:scrgbClr r="0" g="0" b="0">
                <a:alpha val="3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A34004-ED6D-AF04-9EC8-921038D4D5DC}"/>
              </a:ext>
            </a:extLst>
          </p:cNvPr>
          <p:cNvSpPr/>
          <p:nvPr/>
        </p:nvSpPr>
        <p:spPr>
          <a:xfrm>
            <a:off x="1206500" y="2667000"/>
            <a:ext cx="381000" cy="381000"/>
          </a:xfrm>
          <a:prstGeom prst="ellipse">
            <a:avLst/>
          </a:prstGeom>
          <a:solidFill>
            <a:srgbClr val="ED7D3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BA5BC-928C-2F12-CE07-D1B582A65F4D}"/>
              </a:ext>
            </a:extLst>
          </p:cNvPr>
          <p:cNvSpPr txBox="1"/>
          <p:nvPr/>
        </p:nvSpPr>
        <p:spPr>
          <a:xfrm>
            <a:off x="1778000" y="2603500"/>
            <a:ext cx="6350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Relationships (Edges): Connections between entities that describe how they relate to each other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C333E2-10B7-C371-1B87-D3D9FD89C2CB}"/>
              </a:ext>
            </a:extLst>
          </p:cNvPr>
          <p:cNvSpPr/>
          <p:nvPr/>
        </p:nvSpPr>
        <p:spPr>
          <a:xfrm>
            <a:off x="1016000" y="3429000"/>
            <a:ext cx="7112000" cy="635000"/>
          </a:xfrm>
          <a:prstGeom prst="roundRect">
            <a:avLst/>
          </a:prstGeom>
          <a:gradFill flip="none" rotWithShape="1">
            <a:gsLst>
              <a:gs pos="0">
                <a:srgbClr val="4472C4"/>
              </a:gs>
              <a:gs pos="100000">
                <a:srgbClr val="4472C4">
                  <a:shade val="40000"/>
                </a:srgbClr>
              </a:gs>
            </a:gsLst>
            <a:lin ang="5400000" scaled="1"/>
            <a:tileRect/>
          </a:gradFill>
          <a:ln w="12700">
            <a:solidFill>
              <a:srgbClr val="A9A9A9"/>
            </a:solidFill>
          </a:ln>
          <a:effectLst>
            <a:prstShdw prst="shdw6" dist="107763" dir="2700000">
              <a:scrgbClr r="0" g="0" b="0">
                <a:alpha val="3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C74F9-C104-80BB-9CF1-49E090EE833C}"/>
              </a:ext>
            </a:extLst>
          </p:cNvPr>
          <p:cNvSpPr/>
          <p:nvPr/>
        </p:nvSpPr>
        <p:spPr>
          <a:xfrm>
            <a:off x="1206500" y="3556000"/>
            <a:ext cx="381000" cy="381000"/>
          </a:xfrm>
          <a:prstGeom prst="ellipse">
            <a:avLst/>
          </a:prstGeom>
          <a:solidFill>
            <a:srgbClr val="ED7D3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67239-E589-9C59-8CBF-0A111B60122E}"/>
              </a:ext>
            </a:extLst>
          </p:cNvPr>
          <p:cNvSpPr txBox="1"/>
          <p:nvPr/>
        </p:nvSpPr>
        <p:spPr>
          <a:xfrm>
            <a:off x="1778000" y="3492500"/>
            <a:ext cx="6350000" cy="369332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Properties: Attributes that describe entities or relationships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9AFB22-28D7-5F92-A42A-1C5FF18FC328}"/>
              </a:ext>
            </a:extLst>
          </p:cNvPr>
          <p:cNvSpPr/>
          <p:nvPr/>
        </p:nvSpPr>
        <p:spPr>
          <a:xfrm>
            <a:off x="1016000" y="4318000"/>
            <a:ext cx="7112000" cy="635000"/>
          </a:xfrm>
          <a:prstGeom prst="roundRect">
            <a:avLst/>
          </a:prstGeom>
          <a:gradFill flip="none" rotWithShape="1">
            <a:gsLst>
              <a:gs pos="0">
                <a:srgbClr val="4472C4"/>
              </a:gs>
              <a:gs pos="100000">
                <a:srgbClr val="4472C4">
                  <a:shade val="40000"/>
                </a:srgbClr>
              </a:gs>
            </a:gsLst>
            <a:lin ang="5400000" scaled="1"/>
            <a:tileRect/>
          </a:gradFill>
          <a:ln w="12700">
            <a:solidFill>
              <a:srgbClr val="A9A9A9"/>
            </a:solidFill>
          </a:ln>
          <a:effectLst>
            <a:prstShdw prst="shdw6" dist="107763" dir="2700000">
              <a:scrgbClr r="0" g="0" b="0">
                <a:alpha val="3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8A87B8-E01B-6E5B-AF32-AAEBAC1ACC78}"/>
              </a:ext>
            </a:extLst>
          </p:cNvPr>
          <p:cNvSpPr/>
          <p:nvPr/>
        </p:nvSpPr>
        <p:spPr>
          <a:xfrm>
            <a:off x="1206500" y="4445000"/>
            <a:ext cx="381000" cy="381000"/>
          </a:xfrm>
          <a:prstGeom prst="ellipse">
            <a:avLst/>
          </a:prstGeom>
          <a:solidFill>
            <a:srgbClr val="ED7D3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5B558-832F-BC81-D1D5-89DD978DAAB7}"/>
              </a:ext>
            </a:extLst>
          </p:cNvPr>
          <p:cNvSpPr txBox="1"/>
          <p:nvPr/>
        </p:nvSpPr>
        <p:spPr>
          <a:xfrm>
            <a:off x="1778000" y="4381500"/>
            <a:ext cx="6350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Ontologies: Formal definitions of types, properties, and relationships</a:t>
            </a:r>
            <a:endParaRPr lang="en-AU">
              <a:solidFill>
                <a:srgbClr val="333333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C76DFA-1965-CEBB-37F1-46BE257DE806}"/>
              </a:ext>
            </a:extLst>
          </p:cNvPr>
          <p:cNvSpPr/>
          <p:nvPr/>
        </p:nvSpPr>
        <p:spPr>
          <a:xfrm>
            <a:off x="1016000" y="5207000"/>
            <a:ext cx="7112000" cy="635000"/>
          </a:xfrm>
          <a:prstGeom prst="roundRect">
            <a:avLst/>
          </a:prstGeom>
          <a:gradFill flip="none" rotWithShape="1">
            <a:gsLst>
              <a:gs pos="0">
                <a:srgbClr val="4472C4"/>
              </a:gs>
              <a:gs pos="100000">
                <a:srgbClr val="4472C4">
                  <a:shade val="40000"/>
                </a:srgbClr>
              </a:gs>
            </a:gsLst>
            <a:lin ang="5400000" scaled="1"/>
            <a:tileRect/>
          </a:gradFill>
          <a:ln w="12700">
            <a:solidFill>
              <a:srgbClr val="A9A9A9"/>
            </a:solidFill>
          </a:ln>
          <a:effectLst>
            <a:prstShdw prst="shdw6" dist="107763" dir="2700000">
              <a:scrgbClr r="0" g="0" b="0">
                <a:alpha val="30000"/>
              </a:scrgbClr>
            </a:prst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0DC0B3-6992-CF3E-5AA9-9F562177FA05}"/>
              </a:ext>
            </a:extLst>
          </p:cNvPr>
          <p:cNvSpPr/>
          <p:nvPr/>
        </p:nvSpPr>
        <p:spPr>
          <a:xfrm>
            <a:off x="1206500" y="5334000"/>
            <a:ext cx="381000" cy="381000"/>
          </a:xfrm>
          <a:prstGeom prst="ellipse">
            <a:avLst/>
          </a:prstGeom>
          <a:solidFill>
            <a:srgbClr val="ED7D3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BEDA0-A279-5763-1B58-2C2925B4FF90}"/>
              </a:ext>
            </a:extLst>
          </p:cNvPr>
          <p:cNvSpPr txBox="1"/>
          <p:nvPr/>
        </p:nvSpPr>
        <p:spPr>
          <a:xfrm>
            <a:off x="1778000" y="5270500"/>
            <a:ext cx="6350000" cy="64633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r>
              <a:rPr lang="en-US">
                <a:solidFill>
                  <a:srgbClr val="333333"/>
                </a:solidFill>
              </a:rPr>
              <a:t>Inference Rules: Logical rules that derive new facts from existing ones</a:t>
            </a:r>
            <a:endParaRPr lang="en-AU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9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Core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Xu</dc:creator>
  <cp:lastModifiedBy>David Xu</cp:lastModifiedBy>
  <cp:revision>1</cp:revision>
  <dcterms:created xsi:type="dcterms:W3CDTF">2025-03-28T22:30:15Z</dcterms:created>
  <dcterms:modified xsi:type="dcterms:W3CDTF">2025-03-28T22:30:15Z</dcterms:modified>
</cp:coreProperties>
</file>