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DCA1-4433-BFF6-6CE7-4C9CDFCF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80997-5B50-9F20-D623-3F06228E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266D-8242-F9B3-4343-88B7B8E3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F222-B9B7-53EB-2C13-AD10819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C700-4C48-8BDC-00E0-6DF71DD8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8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4444-E957-930C-683C-1EC72713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05AD-9256-B7F5-D75C-912441C8B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74EB-6917-C2EF-EB8A-6C4B28A2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8F6B-68B2-F4B4-5C93-7192E4B0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BFE43-2ACB-F6B6-E679-F1F83FBF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77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67635-2C8D-9D61-967C-1E9027EEE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BB976-2080-0E1E-5619-0F71CA28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2C4E-F7F6-C45D-74D3-F1239828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C59B-88BD-6FE7-98B0-D43EC563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5DF4-B8DB-C0D9-2D97-DD672580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7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AC5-E09C-A4BE-2CBF-2BBC83D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F589-7629-BEF2-5071-361A5A5D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2CA5-38AE-1DAC-AF8C-16C8437A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5E55-61EF-90AD-58CC-32D46657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90C1-7CA0-78B5-E149-DED55C07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7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315-54A4-D9B6-D8BA-DD678529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B576-FA63-249F-2F10-C852EE8C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10F3-FF2E-17E7-C5DB-05319E74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C8B4-A8BB-82A5-5CE7-EBC1F86C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8407-F5C6-3C16-EF3B-10B47E5F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24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6F9-403C-FD2E-B2AA-0A475BC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34C2-88C3-CDA1-ADAE-453228B5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78D22-A481-AAD5-A313-18285A2B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4161-7195-4377-AD90-8D40B9CC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5A54-CAB0-A598-B58D-64CCAA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5C95-0730-DB2A-D79C-4323C51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0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A1BF-E4D5-5BDE-6276-CDFD5193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542C-8B49-4A99-684E-1740A2C8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BFE79-08BE-B35A-677E-3D668DDB8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4F00B-418B-EF22-222F-08D3CFF89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AD731-9C71-8BA8-A1F2-70382A1BB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11A39-B9DD-3D16-3ADD-857B7F84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8C192-8B81-8806-8673-00731CA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DA726-9893-75D1-8EA7-180B3AE7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1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F7F0-597E-FBFC-70F3-64CB2E27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7A2EB-3DF4-0FDE-8384-88E6C090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BDAA-2DB8-B304-F294-07CF1DB1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01E38-C8F3-CA42-2DE2-67201636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9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B0043-776F-14AD-913C-B6D75CE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48859-E208-4E92-3724-15D4E170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59B3B-B777-80E0-D96D-89DAC734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97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6F50-6591-913D-7E55-4C27F9D6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2285-1F23-F28B-AEC8-E8DFB4EF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3CF5F-F2C7-E587-8267-519B15D18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32CB-2EE3-DE85-C9DF-9D1EFB19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2906F-BF61-4D8D-C071-BA6D9FC0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46E66-4741-F806-FCA1-13B7BCB2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83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A2FE-BA49-875C-5A9A-2C739DF9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A9F5D-B967-74A1-EE38-1979E0FCD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13F6-57CC-EFBB-180C-55665E779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53B0-2B35-DCB3-2B92-07D145C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3136-DC9D-3EF9-2775-9B65F8B4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A8C7B-BCC9-BE9F-A89A-50184B2C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3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929EB-FA32-ECA8-07B8-A021F909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82E61-1758-C692-FE14-CA79C16C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BBC3-5605-92C0-FFE6-975A2E9F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D5DB8-2C13-40E7-A1AB-77FD28626B21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3FDD-C63E-9144-A47E-F58D5150A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AA748-B2E7-D9DC-F7AF-2A9CD56A6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53354-BF5B-4553-9EE7-120798821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00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D6CFFF-1426-048C-BA48-8644E76D8421}"/>
              </a:ext>
            </a:extLst>
          </p:cNvPr>
          <p:cNvSpPr/>
          <p:nvPr/>
        </p:nvSpPr>
        <p:spPr>
          <a:xfrm>
            <a:off x="4889500" y="2540000"/>
            <a:ext cx="3619500" cy="3683000"/>
          </a:xfrm>
          <a:prstGeom prst="rect">
            <a:avLst/>
          </a:prstGeom>
          <a:solidFill>
            <a:srgbClr val="F2F2F2"/>
          </a:solidFill>
          <a:ln w="12700">
            <a:solidFill>
              <a:srgbClr val="D3D3D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17430-C9B2-ABDF-9265-61B02B59FFDD}"/>
              </a:ext>
            </a:extLst>
          </p:cNvPr>
          <p:cNvSpPr/>
          <p:nvPr/>
        </p:nvSpPr>
        <p:spPr>
          <a:xfrm>
            <a:off x="635000" y="2540000"/>
            <a:ext cx="3619500" cy="3683000"/>
          </a:xfrm>
          <a:prstGeom prst="rect">
            <a:avLst/>
          </a:prstGeom>
          <a:solidFill>
            <a:srgbClr val="F2F2F2"/>
          </a:solidFill>
          <a:ln w="12700">
            <a:solidFill>
              <a:srgbClr val="D3D3D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54397-DD2A-AD5F-5476-74633F4D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>
                <a:solidFill>
                  <a:srgbClr val="1F497D"/>
                </a:solidFill>
              </a:rPr>
              <a:t>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3E77-493D-97FA-6642-0B7D2C3DC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41FC36-5086-2C5E-4E37-F1CF28AED2CE}"/>
              </a:ext>
            </a:extLst>
          </p:cNvPr>
          <p:cNvSpPr/>
          <p:nvPr/>
        </p:nvSpPr>
        <p:spPr>
          <a:xfrm>
            <a:off x="635000" y="1270000"/>
            <a:ext cx="3619500" cy="508000"/>
          </a:xfrm>
          <a:prstGeom prst="roundRect">
            <a:avLst/>
          </a:prstGeom>
          <a:solidFill>
            <a:srgbClr val="EBF1F9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9E3B-6D1B-B527-EF78-5A2CA0103E5D}"/>
              </a:ext>
            </a:extLst>
          </p:cNvPr>
          <p:cNvSpPr txBox="1"/>
          <p:nvPr/>
        </p:nvSpPr>
        <p:spPr>
          <a:xfrm>
            <a:off x="635000" y="1270000"/>
            <a:ext cx="36195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2400" b="1">
                <a:solidFill>
                  <a:srgbClr val="5B9BD5"/>
                </a:solidFill>
              </a:rPr>
              <a:t>Current Research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7C378-1CBD-5550-FC25-AB181B254994}"/>
              </a:ext>
            </a:extLst>
          </p:cNvPr>
          <p:cNvSpPr/>
          <p:nvPr/>
        </p:nvSpPr>
        <p:spPr>
          <a:xfrm>
            <a:off x="4889500" y="1905000"/>
            <a:ext cx="3619500" cy="508000"/>
          </a:xfrm>
          <a:prstGeom prst="roundRect">
            <a:avLst/>
          </a:prstGeom>
          <a:solidFill>
            <a:srgbClr val="EBF1F9"/>
          </a:solidFill>
          <a:ln w="19050"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F17C6-99C9-779E-740D-82A39B074BF2}"/>
              </a:ext>
            </a:extLst>
          </p:cNvPr>
          <p:cNvSpPr txBox="1"/>
          <p:nvPr/>
        </p:nvSpPr>
        <p:spPr>
          <a:xfrm>
            <a:off x="4889500" y="1905000"/>
            <a:ext cx="36195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AU" sz="2400" b="1">
                <a:solidFill>
                  <a:srgbClr val="70AD47"/>
                </a:solidFill>
              </a:rPr>
              <a:t>Practical 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DB2E-93F0-66BF-1DB0-C75F46455B4E}"/>
              </a:ext>
            </a:extLst>
          </p:cNvPr>
          <p:cNvCxnSpPr/>
          <p:nvPr/>
        </p:nvCxnSpPr>
        <p:spPr>
          <a:xfrm>
            <a:off x="4572000" y="2540000"/>
            <a:ext cx="0" cy="3683000"/>
          </a:xfrm>
          <a:prstGeom prst="line">
            <a:avLst/>
          </a:prstGeom>
          <a:ln w="25400">
            <a:solidFill>
              <a:srgbClr val="ED7D3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42E568-BE61-0420-46A1-FFA3D152F392}"/>
              </a:ext>
            </a:extLst>
          </p:cNvPr>
          <p:cNvSpPr/>
          <p:nvPr/>
        </p:nvSpPr>
        <p:spPr>
          <a:xfrm>
            <a:off x="889000" y="2857500"/>
            <a:ext cx="3111500" cy="508000"/>
          </a:xfrm>
          <a:prstGeom prst="roundRect">
            <a:avLst/>
          </a:prstGeom>
          <a:solidFill>
            <a:srgbClr val="5B9BD5">
              <a:alpha val="3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7ECC7-0F25-2874-4BC1-D7EB0F6E984A}"/>
              </a:ext>
            </a:extLst>
          </p:cNvPr>
          <p:cNvSpPr txBox="1"/>
          <p:nvPr/>
        </p:nvSpPr>
        <p:spPr>
          <a:xfrm>
            <a:off x="952500" y="2921000"/>
            <a:ext cx="29845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AU">
                <a:solidFill>
                  <a:srgbClr val="1F497D"/>
                </a:solidFill>
              </a:rPr>
              <a:t>Multimodal Knowledge Graphs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B5FCB-3941-9CC7-241E-6AE1DC5032AD}"/>
              </a:ext>
            </a:extLst>
          </p:cNvPr>
          <p:cNvSpPr/>
          <p:nvPr/>
        </p:nvSpPr>
        <p:spPr>
          <a:xfrm>
            <a:off x="889000" y="3492500"/>
            <a:ext cx="3111500" cy="508000"/>
          </a:xfrm>
          <a:prstGeom prst="roundRect">
            <a:avLst/>
          </a:prstGeom>
          <a:solidFill>
            <a:srgbClr val="5B9BD5">
              <a:alpha val="3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D9991-B579-96CC-2F08-F812FDE73F71}"/>
              </a:ext>
            </a:extLst>
          </p:cNvPr>
          <p:cNvSpPr txBox="1"/>
          <p:nvPr/>
        </p:nvSpPr>
        <p:spPr>
          <a:xfrm>
            <a:off x="952500" y="3556000"/>
            <a:ext cx="29845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AU">
                <a:solidFill>
                  <a:srgbClr val="1F497D"/>
                </a:solidFill>
              </a:rPr>
              <a:t>Temporal Knowledge Representation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475033-F03C-3E51-5097-8B4C75333279}"/>
              </a:ext>
            </a:extLst>
          </p:cNvPr>
          <p:cNvSpPr/>
          <p:nvPr/>
        </p:nvSpPr>
        <p:spPr>
          <a:xfrm>
            <a:off x="889000" y="4127500"/>
            <a:ext cx="3111500" cy="508000"/>
          </a:xfrm>
          <a:prstGeom prst="roundRect">
            <a:avLst/>
          </a:prstGeom>
          <a:solidFill>
            <a:srgbClr val="5B9BD5">
              <a:alpha val="3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10F6D-1AAF-D31F-8EBB-1030D77F2689}"/>
              </a:ext>
            </a:extLst>
          </p:cNvPr>
          <p:cNvSpPr txBox="1"/>
          <p:nvPr/>
        </p:nvSpPr>
        <p:spPr>
          <a:xfrm>
            <a:off x="952500" y="4191000"/>
            <a:ext cx="29845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AU">
                <a:solidFill>
                  <a:srgbClr val="1F497D"/>
                </a:solidFill>
              </a:rPr>
              <a:t>Federated Knowledge Graphs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852509D-D551-2CC9-61B4-45E668381084}"/>
              </a:ext>
            </a:extLst>
          </p:cNvPr>
          <p:cNvSpPr/>
          <p:nvPr/>
        </p:nvSpPr>
        <p:spPr>
          <a:xfrm>
            <a:off x="889000" y="4762500"/>
            <a:ext cx="3111500" cy="508000"/>
          </a:xfrm>
          <a:prstGeom prst="roundRect">
            <a:avLst/>
          </a:prstGeom>
          <a:solidFill>
            <a:srgbClr val="5B9BD5">
              <a:alpha val="3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D731CE-9C06-2998-52A3-9D1CC175AFA4}"/>
              </a:ext>
            </a:extLst>
          </p:cNvPr>
          <p:cNvSpPr txBox="1"/>
          <p:nvPr/>
        </p:nvSpPr>
        <p:spPr>
          <a:xfrm>
            <a:off x="952500" y="4826000"/>
            <a:ext cx="2984500" cy="381000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AU">
                <a:solidFill>
                  <a:srgbClr val="1F497D"/>
                </a:solidFill>
              </a:rPr>
              <a:t>Neural-Symbolic Integration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A56F87-6630-274B-BA59-7CB6E62ACF78}"/>
              </a:ext>
            </a:extLst>
          </p:cNvPr>
          <p:cNvSpPr/>
          <p:nvPr/>
        </p:nvSpPr>
        <p:spPr>
          <a:xfrm>
            <a:off x="889000" y="5397500"/>
            <a:ext cx="3111500" cy="508000"/>
          </a:xfrm>
          <a:prstGeom prst="roundRect">
            <a:avLst/>
          </a:prstGeom>
          <a:solidFill>
            <a:srgbClr val="5B9BD5">
              <a:alpha val="30000"/>
            </a:srgbClr>
          </a:solidFill>
          <a:ln w="1270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FF411-1593-5EFC-4710-0DA13655F33D}"/>
              </a:ext>
            </a:extLst>
          </p:cNvPr>
          <p:cNvSpPr txBox="1"/>
          <p:nvPr/>
        </p:nvSpPr>
        <p:spPr>
          <a:xfrm>
            <a:off x="952500" y="5461000"/>
            <a:ext cx="29845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AU">
                <a:solidFill>
                  <a:srgbClr val="1F497D"/>
                </a:solidFill>
              </a:rPr>
              <a:t>Quantum Knowledge Representation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4A9942-FE93-A942-6D98-961C2B30CF37}"/>
              </a:ext>
            </a:extLst>
          </p:cNvPr>
          <p:cNvSpPr/>
          <p:nvPr/>
        </p:nvSpPr>
        <p:spPr>
          <a:xfrm>
            <a:off x="5143500" y="2857500"/>
            <a:ext cx="3111500" cy="508000"/>
          </a:xfrm>
          <a:prstGeom prst="roundRect">
            <a:avLst/>
          </a:prstGeom>
          <a:solidFill>
            <a:srgbClr val="70AD47">
              <a:alpha val="30000"/>
            </a:srgbClr>
          </a:solidFill>
          <a:ln w="12700"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FE647-5716-F13C-8FAE-314873EA180E}"/>
              </a:ext>
            </a:extLst>
          </p:cNvPr>
          <p:cNvSpPr txBox="1"/>
          <p:nvPr/>
        </p:nvSpPr>
        <p:spPr>
          <a:xfrm>
            <a:off x="5207000" y="2921000"/>
            <a:ext cx="2984500" cy="923330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155015"/>
                </a:solidFill>
              </a:rPr>
              <a:t>Incorporating images, video, audio into knowledge structures</a:t>
            </a:r>
            <a:endParaRPr lang="en-AU">
              <a:solidFill>
                <a:srgbClr val="155015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AB62AC-9712-413A-E292-5EB24B03D170}"/>
              </a:ext>
            </a:extLst>
          </p:cNvPr>
          <p:cNvSpPr/>
          <p:nvPr/>
        </p:nvSpPr>
        <p:spPr>
          <a:xfrm>
            <a:off x="5143500" y="3492500"/>
            <a:ext cx="3111500" cy="508000"/>
          </a:xfrm>
          <a:prstGeom prst="roundRect">
            <a:avLst/>
          </a:prstGeom>
          <a:solidFill>
            <a:srgbClr val="70AD47">
              <a:alpha val="30000"/>
            </a:srgbClr>
          </a:solidFill>
          <a:ln w="12700"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2B5DC-7B49-C1F8-441A-FBCFA4F2A9DC}"/>
              </a:ext>
            </a:extLst>
          </p:cNvPr>
          <p:cNvSpPr txBox="1"/>
          <p:nvPr/>
        </p:nvSpPr>
        <p:spPr>
          <a:xfrm>
            <a:off x="5207000" y="3556000"/>
            <a:ext cx="2984500" cy="923330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155015"/>
                </a:solidFill>
              </a:rPr>
              <a:t>Representing time-dependent facts and evolving relationships</a:t>
            </a:r>
            <a:endParaRPr lang="en-AU">
              <a:solidFill>
                <a:srgbClr val="155015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61079B8-428C-F72D-E559-FAB7AB8D7B1B}"/>
              </a:ext>
            </a:extLst>
          </p:cNvPr>
          <p:cNvSpPr/>
          <p:nvPr/>
        </p:nvSpPr>
        <p:spPr>
          <a:xfrm>
            <a:off x="5143500" y="4127500"/>
            <a:ext cx="3111500" cy="508000"/>
          </a:xfrm>
          <a:prstGeom prst="roundRect">
            <a:avLst/>
          </a:prstGeom>
          <a:solidFill>
            <a:srgbClr val="70AD47">
              <a:alpha val="30000"/>
            </a:srgbClr>
          </a:solidFill>
          <a:ln w="12700"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A79681-21E3-9AA8-D77D-2D462524229C}"/>
              </a:ext>
            </a:extLst>
          </p:cNvPr>
          <p:cNvSpPr txBox="1"/>
          <p:nvPr/>
        </p:nvSpPr>
        <p:spPr>
          <a:xfrm>
            <a:off x="5207000" y="4191000"/>
            <a:ext cx="29845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155015"/>
                </a:solidFill>
              </a:rPr>
              <a:t>Distributed knowledge graphs across organizations</a:t>
            </a:r>
            <a:endParaRPr lang="en-AU">
              <a:solidFill>
                <a:srgbClr val="155015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A9061-5F94-EB3D-D61C-D67483FA0341}"/>
              </a:ext>
            </a:extLst>
          </p:cNvPr>
          <p:cNvSpPr/>
          <p:nvPr/>
        </p:nvSpPr>
        <p:spPr>
          <a:xfrm>
            <a:off x="5143500" y="4762500"/>
            <a:ext cx="3111500" cy="508000"/>
          </a:xfrm>
          <a:prstGeom prst="roundRect">
            <a:avLst/>
          </a:prstGeom>
          <a:solidFill>
            <a:srgbClr val="70AD47">
              <a:alpha val="30000"/>
            </a:srgbClr>
          </a:solidFill>
          <a:ln w="12700"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58AD4C-CA61-B8BA-F9B6-23274D06E648}"/>
              </a:ext>
            </a:extLst>
          </p:cNvPr>
          <p:cNvSpPr txBox="1"/>
          <p:nvPr/>
        </p:nvSpPr>
        <p:spPr>
          <a:xfrm>
            <a:off x="5207000" y="4826000"/>
            <a:ext cx="29845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155015"/>
                </a:solidFill>
              </a:rPr>
              <a:t>Combining neural networks with symbolic reasoning</a:t>
            </a:r>
            <a:endParaRPr lang="en-AU">
              <a:solidFill>
                <a:srgbClr val="155015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844EC7-CB6F-2F71-B54E-38A74DEF16F6}"/>
              </a:ext>
            </a:extLst>
          </p:cNvPr>
          <p:cNvSpPr/>
          <p:nvPr/>
        </p:nvSpPr>
        <p:spPr>
          <a:xfrm>
            <a:off x="5143500" y="5397500"/>
            <a:ext cx="3111500" cy="508000"/>
          </a:xfrm>
          <a:prstGeom prst="roundRect">
            <a:avLst/>
          </a:prstGeom>
          <a:solidFill>
            <a:srgbClr val="70AD47">
              <a:alpha val="30000"/>
            </a:srgbClr>
          </a:solidFill>
          <a:ln w="12700"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1758E7-F4E4-03CB-3793-667238545AB1}"/>
              </a:ext>
            </a:extLst>
          </p:cNvPr>
          <p:cNvSpPr txBox="1"/>
          <p:nvPr/>
        </p:nvSpPr>
        <p:spPr>
          <a:xfrm>
            <a:off x="5207000" y="5461000"/>
            <a:ext cx="2984500" cy="923330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155015"/>
                </a:solidFill>
              </a:rPr>
              <a:t>Quantum computing approaches to knowledge representation</a:t>
            </a:r>
            <a:endParaRPr lang="en-AU">
              <a:solidFill>
                <a:srgbClr val="1550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Xu</dc:creator>
  <cp:lastModifiedBy>David Xu</cp:lastModifiedBy>
  <cp:revision>1</cp:revision>
  <dcterms:created xsi:type="dcterms:W3CDTF">2025-03-28T22:45:16Z</dcterms:created>
  <dcterms:modified xsi:type="dcterms:W3CDTF">2025-03-28T22:45:16Z</dcterms:modified>
</cp:coreProperties>
</file>