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6" r:id="rId3"/>
    <p:sldId id="258" r:id="rId4"/>
    <p:sldId id="259" r:id="rId5"/>
    <p:sldId id="280" r:id="rId6"/>
    <p:sldId id="281" r:id="rId7"/>
    <p:sldId id="283" r:id="rId8"/>
    <p:sldId id="284" r:id="rId9"/>
    <p:sldId id="285" r:id="rId10"/>
    <p:sldId id="279"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EACE8-4395-4820-87E5-67A84F6FF396}" v="11" dt="2024-09-07T16:29:18.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49290" autoAdjust="0"/>
  </p:normalViewPr>
  <p:slideViewPr>
    <p:cSldViewPr snapToGrid="0" showGuides="1">
      <p:cViewPr varScale="1">
        <p:scale>
          <a:sx n="37" d="100"/>
          <a:sy n="37" d="100"/>
        </p:scale>
        <p:origin x="352" y="40"/>
      </p:cViewPr>
      <p:guideLst>
        <p:guide orient="horz" pos="2137"/>
        <p:guide pos="3863"/>
      </p:guideLst>
    </p:cSldViewPr>
  </p:slideViewPr>
  <p:notesTextViewPr>
    <p:cViewPr>
      <p:scale>
        <a:sx n="1" d="1"/>
        <a:sy n="1" d="1"/>
      </p:scale>
      <p:origin x="0" y="-8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XU" userId="c13a2f49-460d-45ce-888c-77bd41a008e8" providerId="ADAL" clId="{65DEACE8-4395-4820-87E5-67A84F6FF396}"/>
    <pc:docChg chg="addSld delSld modSld sldOrd">
      <pc:chgData name="David XU" userId="c13a2f49-460d-45ce-888c-77bd41a008e8" providerId="ADAL" clId="{65DEACE8-4395-4820-87E5-67A84F6FF396}" dt="2024-09-08T09:36:27.714" v="108"/>
      <pc:docMkLst>
        <pc:docMk/>
      </pc:docMkLst>
      <pc:sldChg chg="modSp mod">
        <pc:chgData name="David XU" userId="c13a2f49-460d-45ce-888c-77bd41a008e8" providerId="ADAL" clId="{65DEACE8-4395-4820-87E5-67A84F6FF396}" dt="2024-09-05T06:04:46.450" v="13" actId="20577"/>
        <pc:sldMkLst>
          <pc:docMk/>
          <pc:sldMk cId="4219806195" sldId="257"/>
        </pc:sldMkLst>
        <pc:spChg chg="mod">
          <ac:chgData name="David XU" userId="c13a2f49-460d-45ce-888c-77bd41a008e8" providerId="ADAL" clId="{65DEACE8-4395-4820-87E5-67A84F6FF396}" dt="2024-09-05T06:04:18.141" v="9" actId="20577"/>
          <ac:spMkLst>
            <pc:docMk/>
            <pc:sldMk cId="4219806195" sldId="257"/>
            <ac:spMk id="2" creationId="{8059C853-3F69-524F-0180-642DF398A5A8}"/>
          </ac:spMkLst>
        </pc:spChg>
        <pc:spChg chg="mod">
          <ac:chgData name="David XU" userId="c13a2f49-460d-45ce-888c-77bd41a008e8" providerId="ADAL" clId="{65DEACE8-4395-4820-87E5-67A84F6FF396}" dt="2024-09-05T06:04:46.450" v="13" actId="20577"/>
          <ac:spMkLst>
            <pc:docMk/>
            <pc:sldMk cId="4219806195" sldId="257"/>
            <ac:spMk id="3" creationId="{1AFE9257-7A2A-5251-8068-DD881DB153D6}"/>
          </ac:spMkLst>
        </pc:spChg>
      </pc:sldChg>
      <pc:sldChg chg="modSp mod ord modNotesTx">
        <pc:chgData name="David XU" userId="c13a2f49-460d-45ce-888c-77bd41a008e8" providerId="ADAL" clId="{65DEACE8-4395-4820-87E5-67A84F6FF396}" dt="2024-09-08T09:17:25.807" v="104" actId="20577"/>
        <pc:sldMkLst>
          <pc:docMk/>
          <pc:sldMk cId="3102856049" sldId="258"/>
        </pc:sldMkLst>
        <pc:spChg chg="mod">
          <ac:chgData name="David XU" userId="c13a2f49-460d-45ce-888c-77bd41a008e8" providerId="ADAL" clId="{65DEACE8-4395-4820-87E5-67A84F6FF396}" dt="2024-09-08T09:17:25.807" v="104" actId="20577"/>
          <ac:spMkLst>
            <pc:docMk/>
            <pc:sldMk cId="3102856049" sldId="258"/>
            <ac:spMk id="2" creationId="{8059C853-3F69-524F-0180-642DF398A5A8}"/>
          </ac:spMkLst>
        </pc:spChg>
      </pc:sldChg>
      <pc:sldChg chg="modSp mod modNotesTx">
        <pc:chgData name="David XU" userId="c13a2f49-460d-45ce-888c-77bd41a008e8" providerId="ADAL" clId="{65DEACE8-4395-4820-87E5-67A84F6FF396}" dt="2024-09-07T16:18:06.234" v="82" actId="20577"/>
        <pc:sldMkLst>
          <pc:docMk/>
          <pc:sldMk cId="1146288320" sldId="259"/>
        </pc:sldMkLst>
        <pc:spChg chg="mod">
          <ac:chgData name="David XU" userId="c13a2f49-460d-45ce-888c-77bd41a008e8" providerId="ADAL" clId="{65DEACE8-4395-4820-87E5-67A84F6FF396}" dt="2024-09-05T06:15:51.819" v="22" actId="20577"/>
          <ac:spMkLst>
            <pc:docMk/>
            <pc:sldMk cId="1146288320" sldId="259"/>
            <ac:spMk id="2" creationId="{8059C853-3F69-524F-0180-642DF398A5A8}"/>
          </ac:spMkLst>
        </pc:spChg>
      </pc:sldChg>
      <pc:sldChg chg="del">
        <pc:chgData name="David XU" userId="c13a2f49-460d-45ce-888c-77bd41a008e8" providerId="ADAL" clId="{65DEACE8-4395-4820-87E5-67A84F6FF396}" dt="2024-09-05T06:21:11.098" v="38" actId="47"/>
        <pc:sldMkLst>
          <pc:docMk/>
          <pc:sldMk cId="3871825467" sldId="260"/>
        </pc:sldMkLst>
      </pc:sldChg>
      <pc:sldChg chg="del">
        <pc:chgData name="David XU" userId="c13a2f49-460d-45ce-888c-77bd41a008e8" providerId="ADAL" clId="{65DEACE8-4395-4820-87E5-67A84F6FF396}" dt="2024-09-05T06:21:11.473" v="39" actId="47"/>
        <pc:sldMkLst>
          <pc:docMk/>
          <pc:sldMk cId="2009752683" sldId="261"/>
        </pc:sldMkLst>
      </pc:sldChg>
      <pc:sldChg chg="del">
        <pc:chgData name="David XU" userId="c13a2f49-460d-45ce-888c-77bd41a008e8" providerId="ADAL" clId="{65DEACE8-4395-4820-87E5-67A84F6FF396}" dt="2024-09-05T06:21:11.826" v="40" actId="47"/>
        <pc:sldMkLst>
          <pc:docMk/>
          <pc:sldMk cId="621505167" sldId="262"/>
        </pc:sldMkLst>
      </pc:sldChg>
      <pc:sldChg chg="del">
        <pc:chgData name="David XU" userId="c13a2f49-460d-45ce-888c-77bd41a008e8" providerId="ADAL" clId="{65DEACE8-4395-4820-87E5-67A84F6FF396}" dt="2024-09-05T06:21:12.535" v="41" actId="47"/>
        <pc:sldMkLst>
          <pc:docMk/>
          <pc:sldMk cId="781331252" sldId="263"/>
        </pc:sldMkLst>
      </pc:sldChg>
      <pc:sldChg chg="del">
        <pc:chgData name="David XU" userId="c13a2f49-460d-45ce-888c-77bd41a008e8" providerId="ADAL" clId="{65DEACE8-4395-4820-87E5-67A84F6FF396}" dt="2024-09-05T06:21:12.939" v="42" actId="47"/>
        <pc:sldMkLst>
          <pc:docMk/>
          <pc:sldMk cId="948684552" sldId="264"/>
        </pc:sldMkLst>
      </pc:sldChg>
      <pc:sldChg chg="del">
        <pc:chgData name="David XU" userId="c13a2f49-460d-45ce-888c-77bd41a008e8" providerId="ADAL" clId="{65DEACE8-4395-4820-87E5-67A84F6FF396}" dt="2024-09-05T06:21:13.356" v="43" actId="47"/>
        <pc:sldMkLst>
          <pc:docMk/>
          <pc:sldMk cId="1510699208" sldId="265"/>
        </pc:sldMkLst>
      </pc:sldChg>
      <pc:sldChg chg="del">
        <pc:chgData name="David XU" userId="c13a2f49-460d-45ce-888c-77bd41a008e8" providerId="ADAL" clId="{65DEACE8-4395-4820-87E5-67A84F6FF396}" dt="2024-09-05T06:21:13.946" v="44" actId="47"/>
        <pc:sldMkLst>
          <pc:docMk/>
          <pc:sldMk cId="2822338536" sldId="266"/>
        </pc:sldMkLst>
      </pc:sldChg>
      <pc:sldChg chg="del">
        <pc:chgData name="David XU" userId="c13a2f49-460d-45ce-888c-77bd41a008e8" providerId="ADAL" clId="{65DEACE8-4395-4820-87E5-67A84F6FF396}" dt="2024-09-05T06:21:14.467" v="45" actId="47"/>
        <pc:sldMkLst>
          <pc:docMk/>
          <pc:sldMk cId="1104315926" sldId="267"/>
        </pc:sldMkLst>
      </pc:sldChg>
      <pc:sldChg chg="del">
        <pc:chgData name="David XU" userId="c13a2f49-460d-45ce-888c-77bd41a008e8" providerId="ADAL" clId="{65DEACE8-4395-4820-87E5-67A84F6FF396}" dt="2024-09-05T06:21:15.055" v="46" actId="47"/>
        <pc:sldMkLst>
          <pc:docMk/>
          <pc:sldMk cId="15044017" sldId="268"/>
        </pc:sldMkLst>
      </pc:sldChg>
      <pc:sldChg chg="del">
        <pc:chgData name="David XU" userId="c13a2f49-460d-45ce-888c-77bd41a008e8" providerId="ADAL" clId="{65DEACE8-4395-4820-87E5-67A84F6FF396}" dt="2024-09-05T06:21:15.510" v="47" actId="47"/>
        <pc:sldMkLst>
          <pc:docMk/>
          <pc:sldMk cId="1763377420" sldId="269"/>
        </pc:sldMkLst>
      </pc:sldChg>
      <pc:sldChg chg="del">
        <pc:chgData name="David XU" userId="c13a2f49-460d-45ce-888c-77bd41a008e8" providerId="ADAL" clId="{65DEACE8-4395-4820-87E5-67A84F6FF396}" dt="2024-09-05T06:21:16.034" v="48" actId="47"/>
        <pc:sldMkLst>
          <pc:docMk/>
          <pc:sldMk cId="1743239964" sldId="270"/>
        </pc:sldMkLst>
      </pc:sldChg>
      <pc:sldChg chg="del">
        <pc:chgData name="David XU" userId="c13a2f49-460d-45ce-888c-77bd41a008e8" providerId="ADAL" clId="{65DEACE8-4395-4820-87E5-67A84F6FF396}" dt="2024-09-05T06:21:16.550" v="49" actId="47"/>
        <pc:sldMkLst>
          <pc:docMk/>
          <pc:sldMk cId="1501460403" sldId="271"/>
        </pc:sldMkLst>
      </pc:sldChg>
      <pc:sldChg chg="del">
        <pc:chgData name="David XU" userId="c13a2f49-460d-45ce-888c-77bd41a008e8" providerId="ADAL" clId="{65DEACE8-4395-4820-87E5-67A84F6FF396}" dt="2024-09-05T06:21:17.097" v="50" actId="47"/>
        <pc:sldMkLst>
          <pc:docMk/>
          <pc:sldMk cId="2584850599" sldId="272"/>
        </pc:sldMkLst>
      </pc:sldChg>
      <pc:sldChg chg="del">
        <pc:chgData name="David XU" userId="c13a2f49-460d-45ce-888c-77bd41a008e8" providerId="ADAL" clId="{65DEACE8-4395-4820-87E5-67A84F6FF396}" dt="2024-09-05T06:21:17.544" v="51" actId="47"/>
        <pc:sldMkLst>
          <pc:docMk/>
          <pc:sldMk cId="129350200" sldId="273"/>
        </pc:sldMkLst>
      </pc:sldChg>
      <pc:sldChg chg="del">
        <pc:chgData name="David XU" userId="c13a2f49-460d-45ce-888c-77bd41a008e8" providerId="ADAL" clId="{65DEACE8-4395-4820-87E5-67A84F6FF396}" dt="2024-09-05T06:21:18.102" v="52" actId="47"/>
        <pc:sldMkLst>
          <pc:docMk/>
          <pc:sldMk cId="3138439540" sldId="274"/>
        </pc:sldMkLst>
      </pc:sldChg>
      <pc:sldChg chg="del">
        <pc:chgData name="David XU" userId="c13a2f49-460d-45ce-888c-77bd41a008e8" providerId="ADAL" clId="{65DEACE8-4395-4820-87E5-67A84F6FF396}" dt="2024-09-05T06:21:18.526" v="53" actId="47"/>
        <pc:sldMkLst>
          <pc:docMk/>
          <pc:sldMk cId="4150101873" sldId="275"/>
        </pc:sldMkLst>
      </pc:sldChg>
      <pc:sldChg chg="del">
        <pc:chgData name="David XU" userId="c13a2f49-460d-45ce-888c-77bd41a008e8" providerId="ADAL" clId="{65DEACE8-4395-4820-87E5-67A84F6FF396}" dt="2024-09-05T06:21:22.863" v="55" actId="47"/>
        <pc:sldMkLst>
          <pc:docMk/>
          <pc:sldMk cId="2520250969" sldId="277"/>
        </pc:sldMkLst>
      </pc:sldChg>
      <pc:sldChg chg="del">
        <pc:chgData name="David XU" userId="c13a2f49-460d-45ce-888c-77bd41a008e8" providerId="ADAL" clId="{65DEACE8-4395-4820-87E5-67A84F6FF396}" dt="2024-09-05T06:21:19.297" v="54" actId="47"/>
        <pc:sldMkLst>
          <pc:docMk/>
          <pc:sldMk cId="2979853124" sldId="278"/>
        </pc:sldMkLst>
      </pc:sldChg>
      <pc:sldChg chg="modSp mod modNotesTx">
        <pc:chgData name="David XU" userId="c13a2f49-460d-45ce-888c-77bd41a008e8" providerId="ADAL" clId="{65DEACE8-4395-4820-87E5-67A84F6FF396}" dt="2024-09-05T06:46:42.632" v="76"/>
        <pc:sldMkLst>
          <pc:docMk/>
          <pc:sldMk cId="2422757059" sldId="279"/>
        </pc:sldMkLst>
        <pc:spChg chg="mod">
          <ac:chgData name="David XU" userId="c13a2f49-460d-45ce-888c-77bd41a008e8" providerId="ADAL" clId="{65DEACE8-4395-4820-87E5-67A84F6FF396}" dt="2024-09-05T06:27:12.290" v="75" actId="20577"/>
          <ac:spMkLst>
            <pc:docMk/>
            <pc:sldMk cId="2422757059" sldId="279"/>
            <ac:spMk id="2" creationId="{023ABEFA-22EB-EE79-C9D8-434A882DF4FC}"/>
          </ac:spMkLst>
        </pc:spChg>
      </pc:sldChg>
      <pc:sldChg chg="modSp add mod modNotesTx">
        <pc:chgData name="David XU" userId="c13a2f49-460d-45ce-888c-77bd41a008e8" providerId="ADAL" clId="{65DEACE8-4395-4820-87E5-67A84F6FF396}" dt="2024-09-07T16:25:01.231" v="86" actId="20577"/>
        <pc:sldMkLst>
          <pc:docMk/>
          <pc:sldMk cId="3182459498" sldId="280"/>
        </pc:sldMkLst>
        <pc:spChg chg="mod">
          <ac:chgData name="David XU" userId="c13a2f49-460d-45ce-888c-77bd41a008e8" providerId="ADAL" clId="{65DEACE8-4395-4820-87E5-67A84F6FF396}" dt="2024-09-05T06:17:47.322" v="31" actId="20577"/>
          <ac:spMkLst>
            <pc:docMk/>
            <pc:sldMk cId="3182459498" sldId="280"/>
            <ac:spMk id="2" creationId="{8059C853-3F69-524F-0180-642DF398A5A8}"/>
          </ac:spMkLst>
        </pc:spChg>
      </pc:sldChg>
      <pc:sldChg chg="modSp add mod modNotesTx">
        <pc:chgData name="David XU" userId="c13a2f49-460d-45ce-888c-77bd41a008e8" providerId="ADAL" clId="{65DEACE8-4395-4820-87E5-67A84F6FF396}" dt="2024-09-07T16:26:55.261" v="90"/>
        <pc:sldMkLst>
          <pc:docMk/>
          <pc:sldMk cId="336810027" sldId="281"/>
        </pc:sldMkLst>
        <pc:spChg chg="mod">
          <ac:chgData name="David XU" userId="c13a2f49-460d-45ce-888c-77bd41a008e8" providerId="ADAL" clId="{65DEACE8-4395-4820-87E5-67A84F6FF396}" dt="2024-09-05T06:20:26.780" v="35" actId="20577"/>
          <ac:spMkLst>
            <pc:docMk/>
            <pc:sldMk cId="336810027" sldId="281"/>
            <ac:spMk id="2" creationId="{8059C853-3F69-524F-0180-642DF398A5A8}"/>
          </ac:spMkLst>
        </pc:spChg>
      </pc:sldChg>
      <pc:sldChg chg="add del">
        <pc:chgData name="David XU" userId="c13a2f49-460d-45ce-888c-77bd41a008e8" providerId="ADAL" clId="{65DEACE8-4395-4820-87E5-67A84F6FF396}" dt="2024-09-05T06:25:54.296" v="71" actId="2696"/>
        <pc:sldMkLst>
          <pc:docMk/>
          <pc:sldMk cId="2115731937" sldId="282"/>
        </pc:sldMkLst>
      </pc:sldChg>
      <pc:sldChg chg="modSp add mod modNotesTx">
        <pc:chgData name="David XU" userId="c13a2f49-460d-45ce-888c-77bd41a008e8" providerId="ADAL" clId="{65DEACE8-4395-4820-87E5-67A84F6FF396}" dt="2024-09-08T09:33:27.634" v="105"/>
        <pc:sldMkLst>
          <pc:docMk/>
          <pc:sldMk cId="1008861565" sldId="283"/>
        </pc:sldMkLst>
        <pc:spChg chg="mod">
          <ac:chgData name="David XU" userId="c13a2f49-460d-45ce-888c-77bd41a008e8" providerId="ADAL" clId="{65DEACE8-4395-4820-87E5-67A84F6FF396}" dt="2024-09-05T06:23:40.546" v="61" actId="20577"/>
          <ac:spMkLst>
            <pc:docMk/>
            <pc:sldMk cId="1008861565" sldId="283"/>
            <ac:spMk id="2" creationId="{8059C853-3F69-524F-0180-642DF398A5A8}"/>
          </ac:spMkLst>
        </pc:spChg>
      </pc:sldChg>
      <pc:sldChg chg="modSp add mod modNotesTx">
        <pc:chgData name="David XU" userId="c13a2f49-460d-45ce-888c-77bd41a008e8" providerId="ADAL" clId="{65DEACE8-4395-4820-87E5-67A84F6FF396}" dt="2024-09-08T09:35:06.030" v="106"/>
        <pc:sldMkLst>
          <pc:docMk/>
          <pc:sldMk cId="628862906" sldId="284"/>
        </pc:sldMkLst>
        <pc:spChg chg="mod">
          <ac:chgData name="David XU" userId="c13a2f49-460d-45ce-888c-77bd41a008e8" providerId="ADAL" clId="{65DEACE8-4395-4820-87E5-67A84F6FF396}" dt="2024-09-05T06:24:04.317" v="65" actId="20577"/>
          <ac:spMkLst>
            <pc:docMk/>
            <pc:sldMk cId="628862906" sldId="284"/>
            <ac:spMk id="2" creationId="{8059C853-3F69-524F-0180-642DF398A5A8}"/>
          </ac:spMkLst>
        </pc:spChg>
      </pc:sldChg>
      <pc:sldChg chg="modSp add mod modNotesTx">
        <pc:chgData name="David XU" userId="c13a2f49-460d-45ce-888c-77bd41a008e8" providerId="ADAL" clId="{65DEACE8-4395-4820-87E5-67A84F6FF396}" dt="2024-09-08T09:36:27.714" v="108"/>
        <pc:sldMkLst>
          <pc:docMk/>
          <pc:sldMk cId="3369351022" sldId="285"/>
        </pc:sldMkLst>
        <pc:spChg chg="mod">
          <ac:chgData name="David XU" userId="c13a2f49-460d-45ce-888c-77bd41a008e8" providerId="ADAL" clId="{65DEACE8-4395-4820-87E5-67A84F6FF396}" dt="2024-09-05T06:24:52.792" v="69"/>
          <ac:spMkLst>
            <pc:docMk/>
            <pc:sldMk cId="3369351022" sldId="285"/>
            <ac:spMk id="2" creationId="{8059C853-3F69-524F-0180-642DF398A5A8}"/>
          </ac:spMkLst>
        </pc:spChg>
      </pc:sldChg>
      <pc:sldChg chg="add">
        <pc:chgData name="David XU" userId="c13a2f49-460d-45ce-888c-77bd41a008e8" providerId="ADAL" clId="{65DEACE8-4395-4820-87E5-67A84F6FF396}" dt="2024-09-05T06:46:49.662" v="77" actId="2890"/>
        <pc:sldMkLst>
          <pc:docMk/>
          <pc:sldMk cId="1593373316"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C790-44AB-456F-9122-2E461A256EC8}" type="datetimeFigureOut">
              <a:rPr lang="en-AU" smtClean="0"/>
              <a:t>8/09/2024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8CB8-53A8-44F3-9451-039450E51793}" type="slidenum">
              <a:rPr lang="en-AU" smtClean="0"/>
              <a:t>‹#›</a:t>
            </a:fld>
            <a:endParaRPr lang="en-AU"/>
          </a:p>
        </p:txBody>
      </p:sp>
    </p:spTree>
    <p:extLst>
      <p:ext uri="{BB962C8B-B14F-4D97-AF65-F5344CB8AC3E}">
        <p14:creationId xmlns:p14="http://schemas.microsoft.com/office/powerpoint/2010/main" val="22569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a:t>
            </a:fld>
            <a:endParaRPr lang="en-AU"/>
          </a:p>
        </p:txBody>
      </p:sp>
    </p:spTree>
    <p:extLst>
      <p:ext uri="{BB962C8B-B14F-4D97-AF65-F5344CB8AC3E}">
        <p14:creationId xmlns:p14="http://schemas.microsoft.com/office/powerpoint/2010/main" val="206304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Syntax</a:t>
            </a:r>
          </a:p>
          <a:p>
            <a:r>
              <a:rPr lang="en-US" dirty="0"/>
              <a:t>The language will consist of commands in the following format:</a:t>
            </a:r>
          </a:p>
          <a:p>
            <a:r>
              <a:rPr lang="en-US" dirty="0"/>
              <a:t>text</a:t>
            </a:r>
          </a:p>
          <a:p>
            <a:r>
              <a:rPr lang="en-US" dirty="0"/>
              <a:t>COMMAND PARAMETER</a:t>
            </a:r>
          </a:p>
          <a:p>
            <a:endParaRPr lang="en-US" dirty="0"/>
          </a:p>
          <a:p>
            <a:r>
              <a:rPr lang="en-US" dirty="0"/>
              <a:t>Where COMMAND is one of the following:</a:t>
            </a:r>
          </a:p>
          <a:p>
            <a:r>
              <a:rPr lang="en-US" dirty="0"/>
              <a:t>FORWARD</a:t>
            </a:r>
          </a:p>
          <a:p>
            <a:r>
              <a:rPr lang="en-US" dirty="0"/>
              <a:t>BACKWARD</a:t>
            </a:r>
          </a:p>
          <a:p>
            <a:r>
              <a:rPr lang="en-US" dirty="0"/>
              <a:t>LEFT</a:t>
            </a:r>
          </a:p>
          <a:p>
            <a:r>
              <a:rPr lang="en-US" dirty="0"/>
              <a:t>RIGHT</a:t>
            </a:r>
          </a:p>
          <a:p>
            <a:r>
              <a:rPr lang="en-US" dirty="0"/>
              <a:t>UP</a:t>
            </a:r>
          </a:p>
          <a:p>
            <a:r>
              <a:rPr lang="en-US" dirty="0"/>
              <a:t>DOWN</a:t>
            </a:r>
          </a:p>
          <a:p>
            <a:r>
              <a:rPr lang="en-US" dirty="0"/>
              <a:t>And PARAMETER is a numeric value specifying distance or degrees.</a:t>
            </a:r>
          </a:p>
          <a:p>
            <a:r>
              <a:rPr lang="en-US" dirty="0"/>
              <a:t>Command Descriptions</a:t>
            </a:r>
          </a:p>
          <a:p>
            <a:r>
              <a:rPr lang="en-US" dirty="0"/>
              <a:t>Movement commands:</a:t>
            </a:r>
          </a:p>
          <a:p>
            <a:r>
              <a:rPr lang="en-US" dirty="0"/>
              <a:t>FORWARD &lt;distance&gt;: Move the drone forward by &lt;distance&gt; units</a:t>
            </a:r>
          </a:p>
          <a:p>
            <a:r>
              <a:rPr lang="en-US" dirty="0"/>
              <a:t>BACKWARD &lt;distance&gt;: Move the drone backward by &lt;distance&gt; units</a:t>
            </a:r>
          </a:p>
          <a:p>
            <a:r>
              <a:rPr lang="en-US" dirty="0"/>
              <a:t>Turning commands:</a:t>
            </a:r>
          </a:p>
          <a:p>
            <a:r>
              <a:rPr lang="en-US" dirty="0"/>
              <a:t>LEFT &lt;degrees&gt;: Turn the drone left by &lt;degrees&gt;</a:t>
            </a:r>
          </a:p>
          <a:p>
            <a:r>
              <a:rPr lang="en-US" dirty="0"/>
              <a:t>RIGHT &lt;degrees&gt;: Turn the drone right by &lt;degrees&gt;</a:t>
            </a:r>
          </a:p>
          <a:p>
            <a:r>
              <a:rPr lang="en-US" dirty="0"/>
              <a:t>Altitude commands:</a:t>
            </a:r>
          </a:p>
          <a:p>
            <a:r>
              <a:rPr lang="en-US" dirty="0"/>
              <a:t>UP &lt;distance&gt;: Increase altitude by &lt;distance&gt; units</a:t>
            </a:r>
          </a:p>
          <a:p>
            <a:r>
              <a:rPr lang="en-US" dirty="0"/>
              <a:t>DOWN &lt;distance&gt;: Decrease altitude by &lt;distance&gt; units</a:t>
            </a:r>
          </a:p>
          <a:p>
            <a:r>
              <a:rPr lang="en-US" dirty="0"/>
              <a:t>Sample Program</a:t>
            </a:r>
          </a:p>
          <a:p>
            <a:r>
              <a:rPr lang="en-US" dirty="0"/>
              <a:t>text</a:t>
            </a:r>
          </a:p>
          <a:p>
            <a:r>
              <a:rPr lang="en-US" dirty="0"/>
              <a:t>FORWARD 10</a:t>
            </a:r>
          </a:p>
          <a:p>
            <a:r>
              <a:rPr lang="en-US" dirty="0"/>
              <a:t>LEFT 45</a:t>
            </a:r>
          </a:p>
          <a:p>
            <a:r>
              <a:rPr lang="en-US" dirty="0"/>
              <a:t>UP 5</a:t>
            </a:r>
          </a:p>
          <a:p>
            <a:r>
              <a:rPr lang="en-US" dirty="0"/>
              <a:t>BACKWARD 3</a:t>
            </a:r>
          </a:p>
          <a:p>
            <a:r>
              <a:rPr lang="en-US" dirty="0"/>
              <a:t>RIGHT 90</a:t>
            </a:r>
          </a:p>
          <a:p>
            <a:r>
              <a:rPr lang="en-US" dirty="0"/>
              <a:t>DOWN 2</a:t>
            </a:r>
          </a:p>
          <a:p>
            <a:endParaRPr lang="en-US" dirty="0"/>
          </a:p>
          <a:p>
            <a:r>
              <a:rPr lang="en-US" dirty="0"/>
              <a:t>Interpreter Behavior</a:t>
            </a:r>
          </a:p>
          <a:p>
            <a:r>
              <a:rPr lang="en-US" dirty="0"/>
              <a:t>The interpreter for this language should:</a:t>
            </a:r>
          </a:p>
          <a:p>
            <a:r>
              <a:rPr lang="en-US" dirty="0"/>
              <a:t>Parse each command and parameter</a:t>
            </a:r>
          </a:p>
          <a:p>
            <a:r>
              <a:rPr lang="en-US" dirty="0"/>
              <a:t>Validate the command and parameter</a:t>
            </a:r>
          </a:p>
          <a:p>
            <a:r>
              <a:rPr lang="en-US" dirty="0"/>
              <a:t>Execute the command</a:t>
            </a:r>
          </a:p>
          <a:p>
            <a:r>
              <a:rPr lang="en-US" dirty="0"/>
              <a:t>Echo back the input in a formatted response</a:t>
            </a:r>
          </a:p>
          <a:p>
            <a:r>
              <a:rPr lang="en-US" dirty="0"/>
              <a:t>For example:</a:t>
            </a:r>
          </a:p>
          <a:p>
            <a:r>
              <a:rPr lang="en-US" dirty="0"/>
              <a:t>text</a:t>
            </a:r>
          </a:p>
          <a:p>
            <a:r>
              <a:rPr lang="en-US" dirty="0"/>
              <a:t>Input: FORWARD 10</a:t>
            </a:r>
          </a:p>
          <a:p>
            <a:r>
              <a:rPr lang="en-US" dirty="0"/>
              <a:t>Output: Moving forward 10 units</a:t>
            </a:r>
          </a:p>
          <a:p>
            <a:endParaRPr lang="en-US" dirty="0"/>
          </a:p>
          <a:p>
            <a:r>
              <a:rPr lang="en-US" dirty="0"/>
              <a:t>Input: LEFT 45</a:t>
            </a:r>
          </a:p>
          <a:p>
            <a:r>
              <a:rPr lang="en-US" dirty="0"/>
              <a:t>Output: Turning left 45 degrees</a:t>
            </a:r>
          </a:p>
          <a:p>
            <a:endParaRPr lang="en-US" dirty="0"/>
          </a:p>
          <a:p>
            <a:r>
              <a:rPr lang="en-US" dirty="0"/>
              <a:t>Input: UP 5</a:t>
            </a:r>
          </a:p>
          <a:p>
            <a:r>
              <a:rPr lang="en-US" dirty="0"/>
              <a:t>Output: Ascending 5 units</a:t>
            </a:r>
          </a:p>
          <a:p>
            <a:endParaRPr lang="en-US" dirty="0"/>
          </a:p>
          <a:p>
            <a:r>
              <a:rPr lang="en-US" dirty="0"/>
              <a:t>Input: BACKWARD 3</a:t>
            </a:r>
          </a:p>
          <a:p>
            <a:r>
              <a:rPr lang="en-US" dirty="0"/>
              <a:t>Output: Moving backward 3 units</a:t>
            </a:r>
          </a:p>
          <a:p>
            <a:endParaRPr lang="en-US" dirty="0"/>
          </a:p>
          <a:p>
            <a:r>
              <a:rPr lang="en-US" dirty="0"/>
              <a:t>Input: RIGHT 90</a:t>
            </a:r>
          </a:p>
          <a:p>
            <a:r>
              <a:rPr lang="en-US" dirty="0"/>
              <a:t>Output: Turning right 90 degrees</a:t>
            </a:r>
          </a:p>
          <a:p>
            <a:endParaRPr lang="en-US" dirty="0"/>
          </a:p>
          <a:p>
            <a:r>
              <a:rPr lang="en-US" dirty="0"/>
              <a:t>Input: DOWN 2</a:t>
            </a:r>
          </a:p>
          <a:p>
            <a:r>
              <a:rPr lang="en-US" dirty="0"/>
              <a:t>Output: Descending 2 units</a:t>
            </a:r>
          </a:p>
          <a:p>
            <a:endParaRPr lang="en-US" dirty="0"/>
          </a:p>
          <a:p>
            <a:r>
              <a:rPr lang="en-US" dirty="0"/>
              <a:t>This simple language provides basic control over the drone's movement and orientation while being easy to parse and interpret. It could be extended with additional commands for more complex maneuvers or drone-specific functions as needed.</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11</a:t>
            </a:fld>
            <a:endParaRPr lang="en-AU"/>
          </a:p>
        </p:txBody>
      </p:sp>
    </p:spTree>
    <p:extLst>
      <p:ext uri="{BB962C8B-B14F-4D97-AF65-F5344CB8AC3E}">
        <p14:creationId xmlns:p14="http://schemas.microsoft.com/office/powerpoint/2010/main" val="229903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t>
            </a:r>
            <a:r>
              <a:rPr lang="en-US" sz="1200" b="0" i="1" kern="1200" dirty="0" err="1">
                <a:solidFill>
                  <a:schemeClr val="tx1"/>
                </a:solidFill>
                <a:effectLst/>
                <a:latin typeface="__fkGroteskNeue_598ab8"/>
                <a:ea typeface="+mn-ea"/>
                <a:cs typeface="+mn-cs"/>
              </a:rPr>
              <a:t>Lexers</a:t>
            </a:r>
            <a:r>
              <a:rPr lang="en-US" sz="1200" b="0" i="1" kern="1200" dirty="0">
                <a:solidFill>
                  <a:schemeClr val="tx1"/>
                </a:solidFill>
                <a:effectLst/>
                <a:latin typeface="__fkGroteskNeue_598ab8"/>
                <a:ea typeface="+mn-ea"/>
                <a:cs typeface="+mn-cs"/>
              </a:rPr>
              <a:t> and Parsers Together** ===================================== </a:t>
            </a:r>
            <a:r>
              <a:rPr lang="en-US" sz="1200" b="0" i="1" kern="1200" dirty="0" err="1">
                <a:solidFill>
                  <a:schemeClr val="tx1"/>
                </a:solidFill>
                <a:effectLst/>
                <a:latin typeface="__fkGroteskNeue_598ab8"/>
                <a:ea typeface="+mn-ea"/>
                <a:cs typeface="+mn-cs"/>
              </a:rPr>
              <a:t>Lexers</a:t>
            </a:r>
            <a:r>
              <a:rPr lang="en-US" sz="1200" b="0" i="1" kern="1200" dirty="0">
                <a:solidFill>
                  <a:schemeClr val="tx1"/>
                </a:solidFill>
                <a:effectLst/>
                <a:latin typeface="__fkGroteskNeue_598ab8"/>
                <a:ea typeface="+mn-ea"/>
                <a:cs typeface="+mn-cs"/>
              </a:rPr>
              <a:t> and parsers, such as `lex` and `</a:t>
            </a:r>
            <a:r>
              <a:rPr lang="en-US" sz="1200" b="0" i="1" kern="1200" dirty="0" err="1">
                <a:solidFill>
                  <a:schemeClr val="tx1"/>
                </a:solidFill>
                <a:effectLst/>
                <a:latin typeface="__fkGroteskNeue_598ab8"/>
                <a:ea typeface="+mn-ea"/>
                <a:cs typeface="+mn-cs"/>
              </a:rPr>
              <a:t>yacc</a:t>
            </a:r>
            <a:r>
              <a:rPr lang="en-US" sz="1200" b="0" i="1" kern="1200" dirty="0">
                <a:solidFill>
                  <a:schemeClr val="tx1"/>
                </a:solidFill>
                <a:effectLst/>
                <a:latin typeface="__fkGroteskNeue_598ab8"/>
                <a:ea typeface="+mn-ea"/>
                <a:cs typeface="+mn-cs"/>
              </a:rPr>
              <a:t>`, are used together to break down source code into a stream of tokens that can be interpreted by the parser. ### Why Use Them Together? The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(e.g., `lex`) is responsible for tokenizing the input source code, i.e., breaking it down into individual tokens such as keywords, identifiers, literals, and symbols. The parser (e.g., `</a:t>
            </a:r>
            <a:r>
              <a:rPr lang="en-US" sz="1200" b="0" i="1" kern="1200" dirty="0" err="1">
                <a:solidFill>
                  <a:schemeClr val="tx1"/>
                </a:solidFill>
                <a:effectLst/>
                <a:latin typeface="__fkGroteskNeue_598ab8"/>
                <a:ea typeface="+mn-ea"/>
                <a:cs typeface="+mn-cs"/>
              </a:rPr>
              <a:t>yacc</a:t>
            </a:r>
            <a:r>
              <a:rPr lang="en-US" sz="1200" b="0" i="1" kern="1200" dirty="0">
                <a:solidFill>
                  <a:schemeClr val="tx1"/>
                </a:solidFill>
                <a:effectLst/>
                <a:latin typeface="__fkGroteskNeue_598ab8"/>
                <a:ea typeface="+mn-ea"/>
                <a:cs typeface="+mn-cs"/>
              </a:rPr>
              <a:t>`) then takes these tokens and builds a parse tree that represents the syntactic structure of the program. ### Communication Between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and Parser The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and parser communicate through a stream of tokens. The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produces a sequence of tokens, which are then fed into the parser. The parser uses this token stream to build the parse tree</a:t>
            </a:r>
            <a:endParaRPr lang="en-AU"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3</a:t>
            </a:fld>
            <a:endParaRPr lang="en-AU"/>
          </a:p>
        </p:txBody>
      </p:sp>
    </p:spTree>
    <p:extLst>
      <p:ext uri="{BB962C8B-B14F-4D97-AF65-F5344CB8AC3E}">
        <p14:creationId xmlns:p14="http://schemas.microsoft.com/office/powerpoint/2010/main" val="256334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**No** A parser does not necessarily require knowledge of all tokens in an input. In fact, many parsing algorithms can handle unknown or unexpected tokens. </a:t>
            </a: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 parser does not require knowledge of all tokens in an input upfront. The parser and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work together in an on-demand fashion: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parser requests tokens from the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as needed, rather than receiving the entire tokenized input at once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on-demand tokenization allows for efficient memory usage and supports processing of large input files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passes tokens to the parser one at a time, typically through function calls or method invocations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As the parser analyzes the structure of the token stream, it requests additional tokens from the </a:t>
            </a:r>
            <a:r>
              <a:rPr lang="en-US" sz="1200" b="0" i="1" kern="1200" dirty="0" err="1">
                <a:solidFill>
                  <a:schemeClr val="tx1"/>
                </a:solidFill>
                <a:effectLst/>
                <a:latin typeface="__fkGroteskNeue_598ab8"/>
                <a:ea typeface="+mn-ea"/>
                <a:cs typeface="+mn-cs"/>
              </a:rPr>
              <a:t>lexer</a:t>
            </a:r>
            <a:r>
              <a:rPr lang="en-US" sz="1200" b="0" i="1" kern="1200" dirty="0">
                <a:solidFill>
                  <a:schemeClr val="tx1"/>
                </a:solidFill>
                <a:effectLst/>
                <a:latin typeface="__fkGroteskNeue_598ab8"/>
                <a:ea typeface="+mn-ea"/>
                <a:cs typeface="+mn-cs"/>
              </a:rPr>
              <a:t> when required to continue parsing.</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incremental approach enables the parser to process inputs of arbitrary length without needing to store all tokens in memory simultaneously.</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parser can make decisions and build the abstract syntax tree (AST) based on the tokens it has seen so far, without requiring knowledge of future tokens.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design allows for efficient and flexible language processing, as the parser can work with a stream of tokens rather than needing the entire tokenized input upfront. It also enables better error handling, as issues can be detected and reported as soon as they are encountered during the parsing process.</a:t>
            </a:r>
          </a:p>
        </p:txBody>
      </p:sp>
      <p:sp>
        <p:nvSpPr>
          <p:cNvPr id="4" name="Slide Number Placeholder 3"/>
          <p:cNvSpPr>
            <a:spLocks noGrp="1"/>
          </p:cNvSpPr>
          <p:nvPr>
            <p:ph type="sldNum" sz="quarter" idx="5"/>
          </p:nvPr>
        </p:nvSpPr>
        <p:spPr/>
        <p:txBody>
          <a:bodyPr/>
          <a:lstStyle/>
          <a:p>
            <a:fld id="{00408CB8-53A8-44F3-9451-039450E51793}" type="slidenum">
              <a:rPr lang="en-AU" smtClean="0"/>
              <a:t>4</a:t>
            </a:fld>
            <a:endParaRPr lang="en-AU"/>
          </a:p>
        </p:txBody>
      </p:sp>
    </p:spTree>
    <p:extLst>
      <p:ext uri="{BB962C8B-B14F-4D97-AF65-F5344CB8AC3E}">
        <p14:creationId xmlns:p14="http://schemas.microsoft.com/office/powerpoint/2010/main" val="260850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address limitations in existing languages: A new language can be designed to overcome specific shortcomings or add missing features in current languages.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target a specific domain: Languages can be created to solve problems in particular areas like scientific computing, web development, or systems programming.</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explore new programming paradigms: Developing a language allows experimenting with novel approaches to structuring and expressing programs.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improve productivity: A well-designed language can make programmers more efficient by providing better abstractions or syntax.</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enhance security: New languages can incorporate security features from the ground up to prevent common vulnerabilities.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For educational purposes: Creating simplified languages can help teach programming concepts.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take advantage of new hardware: Languages can be designed to leverage capabilities of emerging computer architectures.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improve performance: Languages optimized for specific use cases can outperform general-purpose languages in those areas.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For compatibility reasons: A new language might be created to bridge between existing systems or technologies.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As a research project: Developing languages allows exploring theoretical aspects of computation and language design.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simplify development: Languages can abstract away complexity, making certain types of programming more accessible.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**To improve communication**: A custom language can help convey complex ideas or concepts more effectively. * **For creative expression**: Developing a new language can be an artistic and imaginative process, allowing you to explore new ways of thinking and communicating.</a:t>
            </a:r>
          </a:p>
        </p:txBody>
      </p:sp>
      <p:sp>
        <p:nvSpPr>
          <p:cNvPr id="4" name="Slide Number Placeholder 3"/>
          <p:cNvSpPr>
            <a:spLocks noGrp="1"/>
          </p:cNvSpPr>
          <p:nvPr>
            <p:ph type="sldNum" sz="quarter" idx="5"/>
          </p:nvPr>
        </p:nvSpPr>
        <p:spPr/>
        <p:txBody>
          <a:bodyPr/>
          <a:lstStyle/>
          <a:p>
            <a:fld id="{00408CB8-53A8-44F3-9451-039450E51793}" type="slidenum">
              <a:rPr lang="en-AU" smtClean="0"/>
              <a:t>5</a:t>
            </a:fld>
            <a:endParaRPr lang="en-AU"/>
          </a:p>
        </p:txBody>
      </p:sp>
    </p:spTree>
    <p:extLst>
      <p:ext uri="{BB962C8B-B14F-4D97-AF65-F5344CB8AC3E}">
        <p14:creationId xmlns:p14="http://schemas.microsoft.com/office/powerpoint/2010/main" val="131470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 </a:t>
            </a:r>
            <a:r>
              <a:rPr lang="en-US" sz="1200" b="0" i="1" kern="1200" dirty="0" err="1">
                <a:solidFill>
                  <a:schemeClr val="tx1"/>
                </a:solidFill>
                <a:effectLst/>
                <a:latin typeface="__fkGroteskNeue_598ab8"/>
                <a:ea typeface="+mn-ea"/>
                <a:cs typeface="+mn-cs"/>
              </a:rPr>
              <a:t>Yacc</a:t>
            </a:r>
            <a:r>
              <a:rPr lang="en-US" sz="1200" b="0" i="1" kern="1200" dirty="0">
                <a:solidFill>
                  <a:schemeClr val="tx1"/>
                </a:solidFill>
                <a:effectLst/>
                <a:latin typeface="__fkGroteskNeue_598ab8"/>
                <a:ea typeface="+mn-ea"/>
                <a:cs typeface="+mn-cs"/>
              </a:rPr>
              <a:t> uses shift-reduce parsing, which involves two key operations: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Shift: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parser reads the next input token and pushes it onto a stack.</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moves the parser's focus to the next token in the input stream.</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Reduce: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Applies a grammar rule to a group of tokens at the top of the stack.</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Replaces those tokens with a nonterminal symbol representing the rule's left-hand side.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condenses multiple tokens into a higher-level construct defined by the grammar.</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parser alternates between these operations: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It shifts tokens onto the stack until it recognizes a string matching the right-hand side of a grammar rule.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Then it reduces that string to the nonterminal on the left-hand side of the rule.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process continues until the entire input is consumed and reduced to the start symbol, or an error is encountered.</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shift-reduce approach allows the parser to build the parse tree bottom-up, gradually constructing higher-level language constructs from lower-level tokens. It's particularly effective for handling common programming language constructs and generating efficient parsers.</a:t>
            </a: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**Shift and Reduce in </a:t>
            </a:r>
            <a:r>
              <a:rPr lang="en-US" sz="1200" b="0" i="1" kern="1200" dirty="0" err="1">
                <a:solidFill>
                  <a:schemeClr val="tx1"/>
                </a:solidFill>
                <a:effectLst/>
                <a:latin typeface="__fkGroteskNeue_598ab8"/>
                <a:ea typeface="+mn-ea"/>
                <a:cs typeface="+mn-cs"/>
              </a:rPr>
              <a:t>Yacc</a:t>
            </a:r>
            <a:r>
              <a:rPr lang="en-US" sz="1200" b="0" i="1" kern="1200" dirty="0">
                <a:solidFill>
                  <a:schemeClr val="tx1"/>
                </a:solidFill>
                <a:effectLst/>
                <a:latin typeface="__fkGroteskNeue_598ab8"/>
                <a:ea typeface="+mn-ea"/>
                <a:cs typeface="+mn-cs"/>
              </a:rPr>
              <a:t>** In </a:t>
            </a:r>
            <a:r>
              <a:rPr lang="en-US" sz="1200" b="0" i="1" kern="1200" dirty="0" err="1">
                <a:solidFill>
                  <a:schemeClr val="tx1"/>
                </a:solidFill>
                <a:effectLst/>
                <a:latin typeface="__fkGroteskNeue_598ab8"/>
                <a:ea typeface="+mn-ea"/>
                <a:cs typeface="+mn-cs"/>
              </a:rPr>
              <a:t>Yacc</a:t>
            </a:r>
            <a:r>
              <a:rPr lang="en-US" sz="1200" b="0" i="1" kern="1200" dirty="0">
                <a:solidFill>
                  <a:schemeClr val="tx1"/>
                </a:solidFill>
                <a:effectLst/>
                <a:latin typeface="__fkGroteskNeue_598ab8"/>
                <a:ea typeface="+mn-ea"/>
                <a:cs typeface="+mn-cs"/>
              </a:rPr>
              <a:t>, **shift** refers to moving a token from the input stream into the parser's stack. This is done when the current state of the parser matches the token being read. **Reduce**, on the other hand, involves combining tokens on the stack to form a single symbol, which can then be returned as output. Here's an example from the </a:t>
            </a:r>
            <a:r>
              <a:rPr lang="en-US" sz="1200" b="0" i="1" kern="1200" dirty="0" err="1">
                <a:solidFill>
                  <a:schemeClr val="tx1"/>
                </a:solidFill>
                <a:effectLst/>
                <a:latin typeface="__fkGroteskNeue_598ab8"/>
                <a:ea typeface="+mn-ea"/>
                <a:cs typeface="+mn-cs"/>
              </a:rPr>
              <a:t>Yacc</a:t>
            </a:r>
            <a:r>
              <a:rPr lang="en-US" sz="1200" b="0" i="1" kern="1200" dirty="0">
                <a:solidFill>
                  <a:schemeClr val="tx1"/>
                </a:solidFill>
                <a:effectLst/>
                <a:latin typeface="__fkGroteskNeue_598ab8"/>
                <a:ea typeface="+mn-ea"/>
                <a:cs typeface="+mn-cs"/>
              </a:rPr>
              <a:t> documentation: ```c %token NUMBER %% input: /* empty */ | input line ; line: NUMBER '\n' { </a:t>
            </a:r>
            <a:r>
              <a:rPr lang="en-US" sz="1200" b="0" i="1" kern="1200" dirty="0" err="1">
                <a:solidFill>
                  <a:schemeClr val="tx1"/>
                </a:solidFill>
                <a:effectLst/>
                <a:latin typeface="__fkGroteskNeue_598ab8"/>
                <a:ea typeface="+mn-ea"/>
                <a:cs typeface="+mn-cs"/>
              </a:rPr>
              <a:t>printf</a:t>
            </a:r>
            <a:r>
              <a:rPr lang="en-US" sz="1200" b="0" i="1" kern="1200" dirty="0">
                <a:solidFill>
                  <a:schemeClr val="tx1"/>
                </a:solidFill>
                <a:effectLst/>
                <a:latin typeface="__fkGroteskNeue_598ab8"/>
                <a:ea typeface="+mn-ea"/>
                <a:cs typeface="+mn-cs"/>
              </a:rPr>
              <a:t>("Got number %d\n", $1); } ; ``` In this example, when a `NUMBER` token is read and matched with the current state of the parser, it's **shifted** onto the stack. Later, when a newline character (`'\n'`) is read, the `line` rule is applied, which involves combining the `NUMBER` token on the stack with the newline character to form a single symbol (the `line`). This process is called **reduction**. </a:t>
            </a: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6</a:t>
            </a:fld>
            <a:endParaRPr lang="en-AU"/>
          </a:p>
        </p:txBody>
      </p:sp>
    </p:spTree>
    <p:extLst>
      <p:ext uri="{BB962C8B-B14F-4D97-AF65-F5344CB8AC3E}">
        <p14:creationId xmlns:p14="http://schemas.microsoft.com/office/powerpoint/2010/main" val="2535137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b="0" i="0" dirty="0">
                <a:solidFill>
                  <a:srgbClr val="FFFFFF"/>
                </a:solidFill>
                <a:effectLst/>
                <a:latin typeface="ui-sans-serif"/>
              </a:rPr>
              <a:t>**Reduce/Reduce Error** ===================== The reduce/reduce error in </a:t>
            </a:r>
            <a:r>
              <a:rPr lang="en-US" b="0" i="0" dirty="0" err="1">
                <a:solidFill>
                  <a:srgbClr val="FFFFFF"/>
                </a:solidFill>
                <a:effectLst/>
                <a:latin typeface="ui-sans-serif"/>
              </a:rPr>
              <a:t>Yacc</a:t>
            </a:r>
            <a:r>
              <a:rPr lang="en-US" b="0" i="0" dirty="0">
                <a:solidFill>
                  <a:srgbClr val="FFFFFF"/>
                </a:solidFill>
                <a:effectLst/>
                <a:latin typeface="ui-sans-serif"/>
              </a:rPr>
              <a:t> occurs when two or more productions for a single non-terminal symbol are both left-recursive, meaning they refer back to the same non-terminal symbol on their right-hand side. Example: ```</a:t>
            </a:r>
            <a:r>
              <a:rPr lang="en-US" b="0" i="0" dirty="0" err="1">
                <a:solidFill>
                  <a:srgbClr val="FFFFFF"/>
                </a:solidFill>
                <a:effectLst/>
                <a:latin typeface="ui-sans-serif"/>
              </a:rPr>
              <a:t>yacc</a:t>
            </a:r>
            <a:r>
              <a:rPr lang="en-US" b="0" i="0" dirty="0">
                <a:solidFill>
                  <a:srgbClr val="FFFFFF"/>
                </a:solidFill>
                <a:effectLst/>
                <a:latin typeface="ui-sans-serif"/>
              </a:rPr>
              <a:t> S : A S | B S ; // Left-recursive productions A : 'a'; B : 'b'; ``` In this example, `S` is a non-terminal symbol that can be reduced using either production `A S` or `B S`, both of which refer back to `S`. This creates an infinite recursion and leads to the reduce/reduce error. To resolve this issue, you need to make one of the productions right-recursive or remove the left-recursion altogether.</a:t>
            </a:r>
            <a:endParaRPr lang="en-US"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7</a:t>
            </a:fld>
            <a:endParaRPr lang="en-AU"/>
          </a:p>
        </p:txBody>
      </p:sp>
    </p:spTree>
    <p:extLst>
      <p:ext uri="{BB962C8B-B14F-4D97-AF65-F5344CB8AC3E}">
        <p14:creationId xmlns:p14="http://schemas.microsoft.com/office/powerpoint/2010/main" val="123626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b="0" i="0" dirty="0">
                <a:solidFill>
                  <a:srgbClr val="FFFFFF"/>
                </a:solidFill>
                <a:effectLst/>
                <a:latin typeface="ui-sans-serif"/>
              </a:rPr>
              <a:t>**Single Symbol Lookahead Limitations** ===================================== The limitation of single symbol lookahead is that it can only look ahead one character at a time. This means that it cannot anticipate more than one character in advance.</a:t>
            </a:r>
            <a:endParaRPr lang="en-US"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8</a:t>
            </a:fld>
            <a:endParaRPr lang="en-AU"/>
          </a:p>
        </p:txBody>
      </p:sp>
    </p:spTree>
    <p:extLst>
      <p:ext uri="{BB962C8B-B14F-4D97-AF65-F5344CB8AC3E}">
        <p14:creationId xmlns:p14="http://schemas.microsoft.com/office/powerpoint/2010/main" val="424895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b="0" i="0" dirty="0">
                <a:solidFill>
                  <a:srgbClr val="FFFFFF"/>
                </a:solidFill>
                <a:effectLst/>
                <a:latin typeface="ui-sans-serif"/>
              </a:rPr>
              <a:t>**No** </a:t>
            </a:r>
            <a:r>
              <a:rPr lang="en-US" b="0" i="0" dirty="0" err="1">
                <a:solidFill>
                  <a:srgbClr val="FFFFFF"/>
                </a:solidFill>
                <a:effectLst/>
                <a:latin typeface="ui-sans-serif"/>
              </a:rPr>
              <a:t>Yacc</a:t>
            </a:r>
            <a:r>
              <a:rPr lang="en-US" b="0" i="0" dirty="0">
                <a:solidFill>
                  <a:srgbClr val="FFFFFF"/>
                </a:solidFill>
                <a:effectLst/>
                <a:latin typeface="ui-sans-serif"/>
              </a:rPr>
              <a:t> and Lex are powerful tools, but they might not be the best fit for a realistic English-language interpreter. They're more geared towards parsing simple grammars and regular expressions. For example, consider this snippet from the </a:t>
            </a:r>
            <a:r>
              <a:rPr lang="en-US" b="0" i="0" dirty="0" err="1">
                <a:solidFill>
                  <a:srgbClr val="FFFFFF"/>
                </a:solidFill>
                <a:effectLst/>
                <a:latin typeface="ui-sans-serif"/>
              </a:rPr>
              <a:t>Yacc</a:t>
            </a:r>
            <a:r>
              <a:rPr lang="en-US" b="0" i="0" dirty="0">
                <a:solidFill>
                  <a:srgbClr val="FFFFFF"/>
                </a:solidFill>
                <a:effectLst/>
                <a:latin typeface="ui-sans-serif"/>
              </a:rPr>
              <a:t> documentation: ```c %token NUMBER %token PLUS MINUS TIMES DIVIDE %% E : E '+' T { $$ = $1 + $3; } | E '-' T { $$ = $1 - $3; } | T { $$ = $1; } ``` This is a simple arithmetic expression parser, not exactly what you'd need for a full-fledged English language interpreter. Lex and </a:t>
            </a:r>
            <a:r>
              <a:rPr lang="en-US" b="0" i="0" dirty="0" err="1">
                <a:solidFill>
                  <a:srgbClr val="FFFFFF"/>
                </a:solidFill>
                <a:effectLst/>
                <a:latin typeface="ui-sans-serif"/>
              </a:rPr>
              <a:t>Yacc</a:t>
            </a:r>
            <a:r>
              <a:rPr lang="en-US" b="0" i="0" dirty="0">
                <a:solidFill>
                  <a:srgbClr val="FFFFFF"/>
                </a:solidFill>
                <a:effectLst/>
                <a:latin typeface="ui-sans-serif"/>
              </a:rPr>
              <a:t> are great for building text processors, but they might not be the most suitable choice for a realistic English-language interpreter.</a:t>
            </a:r>
            <a:endParaRPr lang="en-US"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9</a:t>
            </a:fld>
            <a:endParaRPr lang="en-AU"/>
          </a:p>
        </p:txBody>
      </p:sp>
    </p:spTree>
    <p:extLst>
      <p:ext uri="{BB962C8B-B14F-4D97-AF65-F5344CB8AC3E}">
        <p14:creationId xmlns:p14="http://schemas.microsoft.com/office/powerpoint/2010/main" val="33032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Syntax</a:t>
            </a:r>
          </a:p>
          <a:p>
            <a:r>
              <a:rPr lang="en-US" dirty="0"/>
              <a:t>The language will consist of commands in the following format:</a:t>
            </a:r>
          </a:p>
          <a:p>
            <a:r>
              <a:rPr lang="en-US" dirty="0"/>
              <a:t>text</a:t>
            </a:r>
          </a:p>
          <a:p>
            <a:r>
              <a:rPr lang="en-US" dirty="0"/>
              <a:t>COMMAND PARAMETER</a:t>
            </a:r>
          </a:p>
          <a:p>
            <a:endParaRPr lang="en-US" dirty="0"/>
          </a:p>
          <a:p>
            <a:r>
              <a:rPr lang="en-US" dirty="0"/>
              <a:t>Where COMMAND is one of the following:</a:t>
            </a:r>
          </a:p>
          <a:p>
            <a:r>
              <a:rPr lang="en-US" dirty="0"/>
              <a:t>FORWARD</a:t>
            </a:r>
          </a:p>
          <a:p>
            <a:r>
              <a:rPr lang="en-US" dirty="0"/>
              <a:t>BACKWARD</a:t>
            </a:r>
          </a:p>
          <a:p>
            <a:r>
              <a:rPr lang="en-US" dirty="0"/>
              <a:t>LEFT</a:t>
            </a:r>
          </a:p>
          <a:p>
            <a:r>
              <a:rPr lang="en-US" dirty="0"/>
              <a:t>RIGHT</a:t>
            </a:r>
          </a:p>
          <a:p>
            <a:r>
              <a:rPr lang="en-US" dirty="0"/>
              <a:t>UP</a:t>
            </a:r>
          </a:p>
          <a:p>
            <a:r>
              <a:rPr lang="en-US" dirty="0"/>
              <a:t>DOWN</a:t>
            </a:r>
          </a:p>
          <a:p>
            <a:r>
              <a:rPr lang="en-US" dirty="0"/>
              <a:t>And PARAMETER is a numeric value specifying distance or degrees.</a:t>
            </a:r>
          </a:p>
          <a:p>
            <a:r>
              <a:rPr lang="en-US" dirty="0"/>
              <a:t>Command Descriptions</a:t>
            </a:r>
          </a:p>
          <a:p>
            <a:r>
              <a:rPr lang="en-US" dirty="0"/>
              <a:t>Movement commands:</a:t>
            </a:r>
          </a:p>
          <a:p>
            <a:r>
              <a:rPr lang="en-US" dirty="0"/>
              <a:t>FORWARD &lt;distance&gt;: Move the drone forward by &lt;distance&gt; units</a:t>
            </a:r>
          </a:p>
          <a:p>
            <a:r>
              <a:rPr lang="en-US" dirty="0"/>
              <a:t>BACKWARD &lt;distance&gt;: Move the drone backward by &lt;distance&gt; units</a:t>
            </a:r>
          </a:p>
          <a:p>
            <a:r>
              <a:rPr lang="en-US" dirty="0"/>
              <a:t>Turning commands:</a:t>
            </a:r>
          </a:p>
          <a:p>
            <a:r>
              <a:rPr lang="en-US" dirty="0"/>
              <a:t>LEFT &lt;degrees&gt;: Turn the drone left by &lt;degrees&gt;</a:t>
            </a:r>
          </a:p>
          <a:p>
            <a:r>
              <a:rPr lang="en-US" dirty="0"/>
              <a:t>RIGHT &lt;degrees&gt;: Turn the drone right by &lt;degrees&gt;</a:t>
            </a:r>
          </a:p>
          <a:p>
            <a:r>
              <a:rPr lang="en-US" dirty="0"/>
              <a:t>Altitude commands:</a:t>
            </a:r>
          </a:p>
          <a:p>
            <a:r>
              <a:rPr lang="en-US" dirty="0"/>
              <a:t>UP &lt;distance&gt;: Increase altitude by &lt;distance&gt; units</a:t>
            </a:r>
          </a:p>
          <a:p>
            <a:r>
              <a:rPr lang="en-US" dirty="0"/>
              <a:t>DOWN &lt;distance&gt;: Decrease altitude by &lt;distance&gt; units</a:t>
            </a:r>
          </a:p>
          <a:p>
            <a:r>
              <a:rPr lang="en-US" dirty="0"/>
              <a:t>Sample Program</a:t>
            </a:r>
          </a:p>
          <a:p>
            <a:r>
              <a:rPr lang="en-US" dirty="0"/>
              <a:t>text</a:t>
            </a:r>
          </a:p>
          <a:p>
            <a:r>
              <a:rPr lang="en-US" dirty="0"/>
              <a:t>FORWARD 10</a:t>
            </a:r>
          </a:p>
          <a:p>
            <a:r>
              <a:rPr lang="en-US" dirty="0"/>
              <a:t>LEFT 45</a:t>
            </a:r>
          </a:p>
          <a:p>
            <a:r>
              <a:rPr lang="en-US" dirty="0"/>
              <a:t>UP 5</a:t>
            </a:r>
          </a:p>
          <a:p>
            <a:r>
              <a:rPr lang="en-US" dirty="0"/>
              <a:t>BACKWARD 3</a:t>
            </a:r>
          </a:p>
          <a:p>
            <a:r>
              <a:rPr lang="en-US" dirty="0"/>
              <a:t>RIGHT 90</a:t>
            </a:r>
          </a:p>
          <a:p>
            <a:r>
              <a:rPr lang="en-US" dirty="0"/>
              <a:t>DOWN 2</a:t>
            </a:r>
          </a:p>
          <a:p>
            <a:endParaRPr lang="en-US" dirty="0"/>
          </a:p>
          <a:p>
            <a:r>
              <a:rPr lang="en-US" dirty="0"/>
              <a:t>Interpreter Behavior</a:t>
            </a:r>
          </a:p>
          <a:p>
            <a:r>
              <a:rPr lang="en-US" dirty="0"/>
              <a:t>The interpreter for this language should:</a:t>
            </a:r>
          </a:p>
          <a:p>
            <a:r>
              <a:rPr lang="en-US" dirty="0"/>
              <a:t>Parse each command and parameter</a:t>
            </a:r>
          </a:p>
          <a:p>
            <a:r>
              <a:rPr lang="en-US" dirty="0"/>
              <a:t>Validate the command and parameter</a:t>
            </a:r>
          </a:p>
          <a:p>
            <a:r>
              <a:rPr lang="en-US" dirty="0"/>
              <a:t>Execute the command</a:t>
            </a:r>
          </a:p>
          <a:p>
            <a:r>
              <a:rPr lang="en-US" dirty="0"/>
              <a:t>Echo back the input in a formatted response</a:t>
            </a:r>
          </a:p>
          <a:p>
            <a:r>
              <a:rPr lang="en-US" dirty="0"/>
              <a:t>For example:</a:t>
            </a:r>
          </a:p>
          <a:p>
            <a:r>
              <a:rPr lang="en-US" dirty="0"/>
              <a:t>text</a:t>
            </a:r>
          </a:p>
          <a:p>
            <a:r>
              <a:rPr lang="en-US" dirty="0"/>
              <a:t>Input: FORWARD 10</a:t>
            </a:r>
          </a:p>
          <a:p>
            <a:r>
              <a:rPr lang="en-US" dirty="0"/>
              <a:t>Output: Moving forward 10 units</a:t>
            </a:r>
          </a:p>
          <a:p>
            <a:endParaRPr lang="en-US" dirty="0"/>
          </a:p>
          <a:p>
            <a:r>
              <a:rPr lang="en-US" dirty="0"/>
              <a:t>Input: LEFT 45</a:t>
            </a:r>
          </a:p>
          <a:p>
            <a:r>
              <a:rPr lang="en-US" dirty="0"/>
              <a:t>Output: Turning left 45 degrees</a:t>
            </a:r>
          </a:p>
          <a:p>
            <a:endParaRPr lang="en-US" dirty="0"/>
          </a:p>
          <a:p>
            <a:r>
              <a:rPr lang="en-US" dirty="0"/>
              <a:t>Input: UP 5</a:t>
            </a:r>
          </a:p>
          <a:p>
            <a:r>
              <a:rPr lang="en-US" dirty="0"/>
              <a:t>Output: Ascending 5 units</a:t>
            </a:r>
          </a:p>
          <a:p>
            <a:endParaRPr lang="en-US" dirty="0"/>
          </a:p>
          <a:p>
            <a:r>
              <a:rPr lang="en-US" dirty="0"/>
              <a:t>Input: BACKWARD 3</a:t>
            </a:r>
          </a:p>
          <a:p>
            <a:r>
              <a:rPr lang="en-US" dirty="0"/>
              <a:t>Output: Moving backward 3 units</a:t>
            </a:r>
          </a:p>
          <a:p>
            <a:endParaRPr lang="en-US" dirty="0"/>
          </a:p>
          <a:p>
            <a:r>
              <a:rPr lang="en-US" dirty="0"/>
              <a:t>Input: RIGHT 90</a:t>
            </a:r>
          </a:p>
          <a:p>
            <a:r>
              <a:rPr lang="en-US" dirty="0"/>
              <a:t>Output: Turning right 90 degrees</a:t>
            </a:r>
          </a:p>
          <a:p>
            <a:endParaRPr lang="en-US" dirty="0"/>
          </a:p>
          <a:p>
            <a:r>
              <a:rPr lang="en-US" dirty="0"/>
              <a:t>Input: DOWN 2</a:t>
            </a:r>
          </a:p>
          <a:p>
            <a:r>
              <a:rPr lang="en-US" dirty="0"/>
              <a:t>Output: Descending 2 units</a:t>
            </a:r>
          </a:p>
          <a:p>
            <a:endParaRPr lang="en-US" dirty="0"/>
          </a:p>
          <a:p>
            <a:r>
              <a:rPr lang="en-US" dirty="0"/>
              <a:t>This simple language provides basic control over the drone's movement and orientation while being easy to parse and interpret. It could be extended with additional commands for more complex maneuvers or drone-specific functions as needed.</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10</a:t>
            </a:fld>
            <a:endParaRPr lang="en-AU"/>
          </a:p>
        </p:txBody>
      </p:sp>
    </p:spTree>
    <p:extLst>
      <p:ext uri="{BB962C8B-B14F-4D97-AF65-F5344CB8AC3E}">
        <p14:creationId xmlns:p14="http://schemas.microsoft.com/office/powerpoint/2010/main" val="2753107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ECD91C-7B61-480A-B2FA-61837277E686}" type="datetime1">
              <a:rPr lang="en-AU" smtClean="0"/>
              <a:t>8/09/2024</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AU"/>
              <a:t>Programming Language</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029009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BD615-C1DE-4905-8960-E870519A4810}" type="datetime1">
              <a:rPr lang="en-AU" smtClean="0"/>
              <a:t>8/09/2024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391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234736-7774-4D83-9B10-B0AD6FA81E4D}"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9592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F50445-FFE6-484A-A2E5-7A34B88C1F72}"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35587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B21BC-F1AA-40C7-BF05-5579E005BC46}"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1376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DE5366-FCC9-447B-8876-D16E66C7EEA8}" type="datetime1">
              <a:rPr lang="en-AU" smtClean="0"/>
              <a:t>8/09/2024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634976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F14051-CFDC-44C5-8F8B-F12C1EFF3929}" type="datetime1">
              <a:rPr lang="en-AU" smtClean="0"/>
              <a:t>8/09/2024</a:t>
            </a:fld>
            <a:endParaRPr lang="en-AU"/>
          </a:p>
        </p:txBody>
      </p:sp>
      <p:sp>
        <p:nvSpPr>
          <p:cNvPr id="8" name="Footer Placeholder 7"/>
          <p:cNvSpPr>
            <a:spLocks noGrp="1"/>
          </p:cNvSpPr>
          <p:nvPr>
            <p:ph type="ftr" sz="quarter" idx="11"/>
          </p:nvPr>
        </p:nvSpPr>
        <p:spPr>
          <a:xfrm>
            <a:off x="561111" y="6391838"/>
            <a:ext cx="3644282" cy="304801"/>
          </a:xfrm>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80963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F8AAFF-3A8B-4037-8309-8B5D5E0BD61D}"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6664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B00719-91D9-48D6-B31B-00F9C9E5676A}"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1321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C7EEB-1622-4DD5-9E4F-3D9B99C2348C}"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371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5097D-573F-4F9D-A8F5-B0BFE713EE14}" type="datetime1">
              <a:rPr lang="en-AU" smtClean="0"/>
              <a:t>8/09/2024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0744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6DFF8-4D30-469A-9F0E-AFFBBF4974CF}" type="datetime1">
              <a:rPr lang="en-AU" smtClean="0"/>
              <a:t>8/09/2024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2688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8E63B-4DEA-4A5E-910E-CCD4DF8591FF}" type="datetime1">
              <a:rPr lang="en-AU" smtClean="0"/>
              <a:t>8/09/2024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5659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64602-CB9C-4B43-9F73-2D1616EF3BF4}" type="datetime1">
              <a:rPr lang="en-AU" smtClean="0"/>
              <a:t>8/09/2024</a:t>
            </a:fld>
            <a:endParaRPr lang="en-AU"/>
          </a:p>
        </p:txBody>
      </p:sp>
      <p:sp>
        <p:nvSpPr>
          <p:cNvPr id="4" name="Footer Placeholder 3"/>
          <p:cNvSpPr>
            <a:spLocks noGrp="1"/>
          </p:cNvSpPr>
          <p:nvPr>
            <p:ph type="ftr" sz="quarter" idx="11"/>
          </p:nvPr>
        </p:nvSpPr>
        <p:spPr/>
        <p:txBody>
          <a:bodyPr/>
          <a:lstStyle/>
          <a:p>
            <a:r>
              <a:rPr lang="en-AU"/>
              <a:t>Programming Language</a:t>
            </a:r>
          </a:p>
        </p:txBody>
      </p:sp>
      <p:sp>
        <p:nvSpPr>
          <p:cNvPr id="5" name="Slide Number Placeholder 4"/>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62728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D22B7-C302-40A7-B82B-36416EFD9212}" type="datetime1">
              <a:rPr lang="en-AU" smtClean="0"/>
              <a:t>8/09/2024</a:t>
            </a:fld>
            <a:endParaRPr lang="en-AU"/>
          </a:p>
        </p:txBody>
      </p:sp>
      <p:sp>
        <p:nvSpPr>
          <p:cNvPr id="3" name="Footer Placeholder 2"/>
          <p:cNvSpPr>
            <a:spLocks noGrp="1"/>
          </p:cNvSpPr>
          <p:nvPr>
            <p:ph type="ftr" sz="quarter" idx="11"/>
          </p:nvPr>
        </p:nvSpPr>
        <p:spPr/>
        <p:txBody>
          <a:bodyPr/>
          <a:lstStyle/>
          <a:p>
            <a:r>
              <a:rPr lang="en-AU"/>
              <a:t>Programming Language</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5955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58068-8062-4150-89F4-336452174015}" type="datetime1">
              <a:rPr lang="en-AU" smtClean="0"/>
              <a:t>8/09/2024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85726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BE07-A3D5-455E-9F8E-BC3DD4C11AD7}" type="datetime1">
              <a:rPr lang="en-AU" smtClean="0"/>
              <a:t>8/09/2024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9473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A78816-BE29-4378-B655-38F2346630FD}" type="datetime1">
              <a:rPr lang="en-AU" smtClean="0"/>
              <a:t>8/09/2024</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AU"/>
              <a:t>Programming Language</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8118C-B0E9-40CC-BD15-62B7C6C50112}" type="slidenum">
              <a:rPr lang="en-AU" smtClean="0"/>
              <a:t>‹#›</a:t>
            </a:fld>
            <a:endParaRPr lang="en-AU"/>
          </a:p>
        </p:txBody>
      </p:sp>
    </p:spTree>
    <p:extLst>
      <p:ext uri="{BB962C8B-B14F-4D97-AF65-F5344CB8AC3E}">
        <p14:creationId xmlns:p14="http://schemas.microsoft.com/office/powerpoint/2010/main" val="691376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p:txBody>
          <a:bodyPr/>
          <a:lstStyle/>
          <a:p>
            <a:r>
              <a:rPr lang="en-AU" dirty="0" err="1"/>
              <a:t>Yacc</a:t>
            </a:r>
            <a:r>
              <a:rPr lang="en-AU" dirty="0"/>
              <a:t> &amp; Lex</a:t>
            </a:r>
          </a:p>
        </p:txBody>
      </p:sp>
      <p:sp>
        <p:nvSpPr>
          <p:cNvPr id="3" name="Subtitle 2">
            <a:extLst>
              <a:ext uri="{FF2B5EF4-FFF2-40B4-BE49-F238E27FC236}">
                <a16:creationId xmlns:a16="http://schemas.microsoft.com/office/drawing/2014/main" id="{1AFE9257-7A2A-5251-8068-DD881DB153D6}"/>
              </a:ext>
            </a:extLst>
          </p:cNvPr>
          <p:cNvSpPr>
            <a:spLocks noGrp="1"/>
          </p:cNvSpPr>
          <p:nvPr>
            <p:ph type="subTitle" idx="1"/>
          </p:nvPr>
        </p:nvSpPr>
        <p:spPr/>
        <p:txBody>
          <a:bodyPr/>
          <a:lstStyle/>
          <a:p>
            <a:r>
              <a:rPr lang="en-AU" dirty="0"/>
              <a:t>Week 7:  WORKSHEET 6</a:t>
            </a:r>
          </a:p>
          <a:p>
            <a:r>
              <a:rPr lang="en-AU" dirty="0"/>
              <a:t>Author: David xu</a:t>
            </a:r>
          </a:p>
          <a:p>
            <a:endParaRPr lang="en-AU" dirty="0"/>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p:txBody>
          <a:bodyPr/>
          <a:lstStyle/>
          <a:p>
            <a:fld id="{56E21B7A-3783-4D20-B21D-5C73B94F14AC}" type="datetime1">
              <a:rPr lang="en-AU" smtClean="0"/>
              <a:t>8/09/2024</a:t>
            </a:fld>
            <a:endParaRPr lang="en-AU"/>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p:txBody>
          <a:bodyPr/>
          <a:lstStyle/>
          <a:p>
            <a:r>
              <a:rPr lang="en-AU" dirty="0"/>
              <a:t>Programming Language</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p:txBody>
          <a:bodyPr/>
          <a:lstStyle/>
          <a:p>
            <a:fld id="{79C8118C-B0E9-40CC-BD15-62B7C6C50112}" type="slidenum">
              <a:rPr lang="en-AU" smtClean="0"/>
              <a:t>1</a:t>
            </a:fld>
            <a:endParaRPr lang="en-AU"/>
          </a:p>
        </p:txBody>
      </p:sp>
    </p:spTree>
    <p:extLst>
      <p:ext uri="{BB962C8B-B14F-4D97-AF65-F5344CB8AC3E}">
        <p14:creationId xmlns:p14="http://schemas.microsoft.com/office/powerpoint/2010/main" val="421980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15" name="Rectangle 14">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nvGrpSpPr>
          <p:cNvPr id="17" name="Group 1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023ABEFA-22EB-EE79-C9D8-434A882DF4F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err="1">
                <a:solidFill>
                  <a:schemeClr val="tx1"/>
                </a:solidFill>
              </a:rPr>
              <a:t>Yacc</a:t>
            </a:r>
            <a:r>
              <a:rPr lang="en-US" sz="5400" dirty="0">
                <a:solidFill>
                  <a:schemeClr val="tx1"/>
                </a:solidFill>
              </a:rPr>
              <a:t> &amp; Lex Exercises</a:t>
            </a:r>
            <a:br>
              <a:rPr lang="en-US" sz="5400" dirty="0">
                <a:solidFill>
                  <a:schemeClr val="tx1"/>
                </a:solidFill>
              </a:rPr>
            </a:br>
            <a:endParaRPr lang="en-US" sz="5400" dirty="0">
              <a:solidFill>
                <a:schemeClr val="tx1"/>
              </a:solidFill>
            </a:endParaRPr>
          </a:p>
        </p:txBody>
      </p:sp>
      <p:sp>
        <p:nvSpPr>
          <p:cNvPr id="5" name="Footer Placeholder 4">
            <a:extLst>
              <a:ext uri="{FF2B5EF4-FFF2-40B4-BE49-F238E27FC236}">
                <a16:creationId xmlns:a16="http://schemas.microsoft.com/office/drawing/2014/main" id="{3CD0F975-892F-6E8E-F922-BF048A307F99}"/>
              </a:ext>
            </a:extLst>
          </p:cNvPr>
          <p:cNvSpPr>
            <a:spLocks noGrp="1"/>
          </p:cNvSpPr>
          <p:nvPr>
            <p:ph type="ftr" sz="quarter" idx="11"/>
          </p:nvPr>
        </p:nvSpPr>
        <p:spPr>
          <a:xfrm>
            <a:off x="561110" y="6385740"/>
            <a:ext cx="5437354" cy="304801"/>
          </a:xfrm>
        </p:spPr>
        <p:txBody>
          <a:bodyPr vert="horz" lIns="91440" tIns="45720" rIns="91440" bIns="45720" rtlCol="0" anchor="ctr">
            <a:normAutofit/>
          </a:bodyPr>
          <a:lstStyle/>
          <a:p>
            <a:pPr>
              <a:spcAft>
                <a:spcPts val="600"/>
              </a:spcAft>
            </a:pPr>
            <a:r>
              <a:rPr lang="en-US" b="0"/>
              <a:t>Programming Language</a:t>
            </a:r>
          </a:p>
        </p:txBody>
      </p:sp>
      <p:cxnSp>
        <p:nvCxnSpPr>
          <p:cNvPr id="21" name="Straight Connector 2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07589B9-6C0B-9087-A87C-DADCA97B1D67}"/>
              </a:ext>
            </a:extLst>
          </p:cNvPr>
          <p:cNvSpPr>
            <a:spLocks noGrp="1"/>
          </p:cNvSpPr>
          <p:nvPr>
            <p:ph type="dt" sz="half" idx="10"/>
          </p:nvPr>
        </p:nvSpPr>
        <p:spPr>
          <a:xfrm>
            <a:off x="7680960" y="6391838"/>
            <a:ext cx="3035531" cy="304799"/>
          </a:xfrm>
        </p:spPr>
        <p:txBody>
          <a:bodyPr vert="horz" lIns="91440" tIns="45720" rIns="91440" bIns="45720" rtlCol="0" anchor="t">
            <a:normAutofit/>
          </a:bodyPr>
          <a:lstStyle/>
          <a:p>
            <a:pPr>
              <a:spcAft>
                <a:spcPts val="600"/>
              </a:spcAft>
            </a:pPr>
            <a:fld id="{92BC7EEB-1622-4DD5-9E4F-3D9B99C2348C}" type="datetime1">
              <a:rPr lang="en-US" b="0"/>
              <a:pPr>
                <a:spcAft>
                  <a:spcPts val="600"/>
                </a:spcAft>
              </a:pPr>
              <a:t>9/8/2024</a:t>
            </a:fld>
            <a:endParaRPr lang="en-US" b="0"/>
          </a:p>
        </p:txBody>
      </p:sp>
      <p:sp>
        <p:nvSpPr>
          <p:cNvPr id="6" name="Slide Number Placeholder 5">
            <a:extLst>
              <a:ext uri="{FF2B5EF4-FFF2-40B4-BE49-F238E27FC236}">
                <a16:creationId xmlns:a16="http://schemas.microsoft.com/office/drawing/2014/main" id="{744CE951-4C8C-A6C3-ED77-E6F39548732A}"/>
              </a:ext>
            </a:extLst>
          </p:cNvPr>
          <p:cNvSpPr>
            <a:spLocks noGrp="1"/>
          </p:cNvSpPr>
          <p:nvPr>
            <p:ph type="sldNum" sz="quarter" idx="12"/>
          </p:nvPr>
        </p:nvSpPr>
        <p:spPr>
          <a:xfrm>
            <a:off x="10792691" y="6391838"/>
            <a:ext cx="838199" cy="304799"/>
          </a:xfrm>
        </p:spPr>
        <p:txBody>
          <a:bodyPr vert="horz" lIns="91440" tIns="45720" rIns="91440" bIns="45720" rtlCol="0" anchor="t">
            <a:normAutofit/>
          </a:bodyPr>
          <a:lstStyle/>
          <a:p>
            <a:pPr algn="r">
              <a:spcAft>
                <a:spcPts val="600"/>
              </a:spcAft>
            </a:pPr>
            <a:fld id="{79C8118C-B0E9-40CC-BD15-62B7C6C50112}" type="slidenum">
              <a:rPr lang="en-US" sz="1000">
                <a:solidFill>
                  <a:schemeClr val="accent1"/>
                </a:solidFill>
              </a:rPr>
              <a:pPr algn="r">
                <a:spcAft>
                  <a:spcPts val="600"/>
                </a:spcAft>
              </a:pPr>
              <a:t>10</a:t>
            </a:fld>
            <a:endParaRPr lang="en-US" sz="1000">
              <a:solidFill>
                <a:schemeClr val="accent1"/>
              </a:solidFill>
            </a:endParaRPr>
          </a:p>
        </p:txBody>
      </p:sp>
    </p:spTree>
    <p:extLst>
      <p:ext uri="{BB962C8B-B14F-4D97-AF65-F5344CB8AC3E}">
        <p14:creationId xmlns:p14="http://schemas.microsoft.com/office/powerpoint/2010/main" val="24227570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15" name="Rectangle 14">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nvGrpSpPr>
          <p:cNvPr id="17" name="Group 1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023ABEFA-22EB-EE79-C9D8-434A882DF4F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err="1">
                <a:solidFill>
                  <a:schemeClr val="tx1"/>
                </a:solidFill>
              </a:rPr>
              <a:t>Yacc</a:t>
            </a:r>
            <a:r>
              <a:rPr lang="en-US" sz="5400" dirty="0">
                <a:solidFill>
                  <a:schemeClr val="tx1"/>
                </a:solidFill>
              </a:rPr>
              <a:t> &amp; Lex Exercises</a:t>
            </a:r>
            <a:br>
              <a:rPr lang="en-US" sz="5400" dirty="0">
                <a:solidFill>
                  <a:schemeClr val="tx1"/>
                </a:solidFill>
              </a:rPr>
            </a:br>
            <a:endParaRPr lang="en-US" sz="5400" dirty="0">
              <a:solidFill>
                <a:schemeClr val="tx1"/>
              </a:solidFill>
            </a:endParaRPr>
          </a:p>
        </p:txBody>
      </p:sp>
      <p:sp>
        <p:nvSpPr>
          <p:cNvPr id="5" name="Footer Placeholder 4">
            <a:extLst>
              <a:ext uri="{FF2B5EF4-FFF2-40B4-BE49-F238E27FC236}">
                <a16:creationId xmlns:a16="http://schemas.microsoft.com/office/drawing/2014/main" id="{3CD0F975-892F-6E8E-F922-BF048A307F99}"/>
              </a:ext>
            </a:extLst>
          </p:cNvPr>
          <p:cNvSpPr>
            <a:spLocks noGrp="1"/>
          </p:cNvSpPr>
          <p:nvPr>
            <p:ph type="ftr" sz="quarter" idx="11"/>
          </p:nvPr>
        </p:nvSpPr>
        <p:spPr>
          <a:xfrm>
            <a:off x="561110" y="6385740"/>
            <a:ext cx="5437354" cy="304801"/>
          </a:xfrm>
        </p:spPr>
        <p:txBody>
          <a:bodyPr vert="horz" lIns="91440" tIns="45720" rIns="91440" bIns="45720" rtlCol="0" anchor="ctr">
            <a:normAutofit/>
          </a:bodyPr>
          <a:lstStyle/>
          <a:p>
            <a:pPr>
              <a:spcAft>
                <a:spcPts val="600"/>
              </a:spcAft>
            </a:pPr>
            <a:r>
              <a:rPr lang="en-US" b="0"/>
              <a:t>Programming Language</a:t>
            </a:r>
          </a:p>
        </p:txBody>
      </p:sp>
      <p:cxnSp>
        <p:nvCxnSpPr>
          <p:cNvPr id="21" name="Straight Connector 2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07589B9-6C0B-9087-A87C-DADCA97B1D67}"/>
              </a:ext>
            </a:extLst>
          </p:cNvPr>
          <p:cNvSpPr>
            <a:spLocks noGrp="1"/>
          </p:cNvSpPr>
          <p:nvPr>
            <p:ph type="dt" sz="half" idx="10"/>
          </p:nvPr>
        </p:nvSpPr>
        <p:spPr>
          <a:xfrm>
            <a:off x="7680960" y="6391838"/>
            <a:ext cx="3035531" cy="304799"/>
          </a:xfrm>
        </p:spPr>
        <p:txBody>
          <a:bodyPr vert="horz" lIns="91440" tIns="45720" rIns="91440" bIns="45720" rtlCol="0" anchor="t">
            <a:normAutofit/>
          </a:bodyPr>
          <a:lstStyle/>
          <a:p>
            <a:pPr>
              <a:spcAft>
                <a:spcPts val="600"/>
              </a:spcAft>
            </a:pPr>
            <a:fld id="{92BC7EEB-1622-4DD5-9E4F-3D9B99C2348C}" type="datetime1">
              <a:rPr lang="en-US" b="0"/>
              <a:pPr>
                <a:spcAft>
                  <a:spcPts val="600"/>
                </a:spcAft>
              </a:pPr>
              <a:t>9/8/2024</a:t>
            </a:fld>
            <a:endParaRPr lang="en-US" b="0"/>
          </a:p>
        </p:txBody>
      </p:sp>
      <p:sp>
        <p:nvSpPr>
          <p:cNvPr id="6" name="Slide Number Placeholder 5">
            <a:extLst>
              <a:ext uri="{FF2B5EF4-FFF2-40B4-BE49-F238E27FC236}">
                <a16:creationId xmlns:a16="http://schemas.microsoft.com/office/drawing/2014/main" id="{744CE951-4C8C-A6C3-ED77-E6F39548732A}"/>
              </a:ext>
            </a:extLst>
          </p:cNvPr>
          <p:cNvSpPr>
            <a:spLocks noGrp="1"/>
          </p:cNvSpPr>
          <p:nvPr>
            <p:ph type="sldNum" sz="quarter" idx="12"/>
          </p:nvPr>
        </p:nvSpPr>
        <p:spPr>
          <a:xfrm>
            <a:off x="10792691" y="6391838"/>
            <a:ext cx="838199" cy="304799"/>
          </a:xfrm>
        </p:spPr>
        <p:txBody>
          <a:bodyPr vert="horz" lIns="91440" tIns="45720" rIns="91440" bIns="45720" rtlCol="0" anchor="t">
            <a:normAutofit/>
          </a:bodyPr>
          <a:lstStyle/>
          <a:p>
            <a:pPr algn="r">
              <a:spcAft>
                <a:spcPts val="600"/>
              </a:spcAft>
            </a:pPr>
            <a:fld id="{79C8118C-B0E9-40CC-BD15-62B7C6C50112}" type="slidenum">
              <a:rPr lang="en-US" sz="1000">
                <a:solidFill>
                  <a:schemeClr val="accent1"/>
                </a:solidFill>
              </a:rPr>
              <a:pPr algn="r">
                <a:spcAft>
                  <a:spcPts val="600"/>
                </a:spcAft>
              </a:pPr>
              <a:t>11</a:t>
            </a:fld>
            <a:endParaRPr lang="en-US" sz="1000">
              <a:solidFill>
                <a:schemeClr val="accent1"/>
              </a:solidFill>
            </a:endParaRPr>
          </a:p>
        </p:txBody>
      </p:sp>
    </p:spTree>
    <p:extLst>
      <p:ext uri="{BB962C8B-B14F-4D97-AF65-F5344CB8AC3E}">
        <p14:creationId xmlns:p14="http://schemas.microsoft.com/office/powerpoint/2010/main" val="15933733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p:txBody>
          <a:bodyPr/>
          <a:lstStyle/>
          <a:p>
            <a:r>
              <a:rPr lang="en-AU" dirty="0"/>
              <a:t>Discussion</a:t>
            </a: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p:txBody>
          <a:bodyPr/>
          <a:lstStyle/>
          <a:p>
            <a:fld id="{BB9D06F6-D3E3-46B5-8919-75BE6A1C7B38}" type="datetime1">
              <a:rPr lang="en-AU" smtClean="0"/>
              <a:t>8/09/2024</a:t>
            </a:fld>
            <a:endParaRPr lang="en-AU"/>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p:txBody>
          <a:bodyPr/>
          <a:lstStyle/>
          <a:p>
            <a:r>
              <a:rPr lang="en-AU"/>
              <a:t>Programming Language</a:t>
            </a:r>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p:txBody>
          <a:bodyPr/>
          <a:lstStyle/>
          <a:p>
            <a:fld id="{79C8118C-B0E9-40CC-BD15-62B7C6C50112}" type="slidenum">
              <a:rPr lang="en-AU" smtClean="0"/>
              <a:t>2</a:t>
            </a:fld>
            <a:endParaRPr lang="en-AU"/>
          </a:p>
        </p:txBody>
      </p:sp>
    </p:spTree>
    <p:extLst>
      <p:ext uri="{BB962C8B-B14F-4D97-AF65-F5344CB8AC3E}">
        <p14:creationId xmlns:p14="http://schemas.microsoft.com/office/powerpoint/2010/main" val="365647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br>
              <a:rPr lang="en-AU" sz="4000" dirty="0"/>
            </a:br>
            <a:r>
              <a:rPr lang="en-AU" sz="4000" dirty="0"/>
              <a:t>(1)</a:t>
            </a:r>
            <a:r>
              <a:rPr lang="en-US" sz="4000" dirty="0"/>
              <a:t> Why are </a:t>
            </a:r>
            <a:r>
              <a:rPr lang="en-US" sz="4000" dirty="0" err="1"/>
              <a:t>lexers</a:t>
            </a:r>
            <a:r>
              <a:rPr lang="en-US" sz="4000" dirty="0"/>
              <a:t> and parsers (e.g. lex and </a:t>
            </a:r>
            <a:r>
              <a:rPr lang="en-US" sz="4000" dirty="0" err="1"/>
              <a:t>yacc</a:t>
            </a:r>
            <a:r>
              <a:rPr lang="en-US" sz="4000" dirty="0"/>
              <a:t>) used together? How do the two communicate?</a:t>
            </a: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3</a:t>
            </a:fld>
            <a:endParaRPr lang="en-AU"/>
          </a:p>
        </p:txBody>
      </p:sp>
    </p:spTree>
    <p:extLst>
      <p:ext uri="{BB962C8B-B14F-4D97-AF65-F5344CB8AC3E}">
        <p14:creationId xmlns:p14="http://schemas.microsoft.com/office/powerpoint/2010/main" val="310285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(2) </a:t>
            </a:r>
            <a:r>
              <a:rPr lang="en-US" sz="4000" dirty="0"/>
              <a:t>Does a parser require knowledge of all tokens in an input?</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4</a:t>
            </a:fld>
            <a:endParaRPr lang="en-AU"/>
          </a:p>
        </p:txBody>
      </p:sp>
    </p:spTree>
    <p:extLst>
      <p:ext uri="{BB962C8B-B14F-4D97-AF65-F5344CB8AC3E}">
        <p14:creationId xmlns:p14="http://schemas.microsoft.com/office/powerpoint/2010/main" val="11462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(3) </a:t>
            </a:r>
            <a:r>
              <a:rPr lang="en-US" sz="4000" dirty="0"/>
              <a:t>What are some reasons you may wish to create a language?</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5</a:t>
            </a:fld>
            <a:endParaRPr lang="en-AU"/>
          </a:p>
        </p:txBody>
      </p:sp>
    </p:spTree>
    <p:extLst>
      <p:ext uri="{BB962C8B-B14F-4D97-AF65-F5344CB8AC3E}">
        <p14:creationId xmlns:p14="http://schemas.microsoft.com/office/powerpoint/2010/main" val="318245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(4) </a:t>
            </a:r>
            <a:r>
              <a:rPr lang="en-US" sz="4000" dirty="0" err="1"/>
              <a:t>Yacc</a:t>
            </a:r>
            <a:r>
              <a:rPr lang="en-US" sz="4000" dirty="0"/>
              <a:t> parses tokens through the use of shift and reduce. What do these mean?</a:t>
            </a:r>
            <a:br>
              <a:rPr lang="en-US" sz="4000" dirty="0"/>
            </a:br>
            <a:br>
              <a:rPr lang="en-US" sz="4000" dirty="0"/>
            </a:b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6</a:t>
            </a:fld>
            <a:endParaRPr lang="en-AU"/>
          </a:p>
        </p:txBody>
      </p:sp>
    </p:spTree>
    <p:extLst>
      <p:ext uri="{BB962C8B-B14F-4D97-AF65-F5344CB8AC3E}">
        <p14:creationId xmlns:p14="http://schemas.microsoft.com/office/powerpoint/2010/main" val="33681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(5)</a:t>
            </a:r>
            <a:r>
              <a:rPr lang="en-US" sz="4000" dirty="0"/>
              <a:t> What is the reduce/reduce error in </a:t>
            </a:r>
            <a:r>
              <a:rPr lang="en-US" sz="4000" dirty="0" err="1"/>
              <a:t>Yacc</a:t>
            </a:r>
            <a:r>
              <a:rPr lang="en-US" sz="4000" dirty="0"/>
              <a:t>?</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dirty="0"/>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7</a:t>
            </a:fld>
            <a:endParaRPr lang="en-AU"/>
          </a:p>
        </p:txBody>
      </p:sp>
    </p:spTree>
    <p:extLst>
      <p:ext uri="{BB962C8B-B14F-4D97-AF65-F5344CB8AC3E}">
        <p14:creationId xmlns:p14="http://schemas.microsoft.com/office/powerpoint/2010/main" val="100886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(6)</a:t>
            </a:r>
            <a:r>
              <a:rPr lang="en-US" sz="4000" dirty="0"/>
              <a:t> What are the limitations of single symbol lookahead?</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dirty="0"/>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8</a:t>
            </a:fld>
            <a:endParaRPr lang="en-AU"/>
          </a:p>
        </p:txBody>
      </p:sp>
    </p:spTree>
    <p:extLst>
      <p:ext uri="{BB962C8B-B14F-4D97-AF65-F5344CB8AC3E}">
        <p14:creationId xmlns:p14="http://schemas.microsoft.com/office/powerpoint/2010/main" val="62886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(7)</a:t>
            </a:r>
            <a:r>
              <a:rPr lang="en-US" sz="4000" dirty="0"/>
              <a:t> Are </a:t>
            </a:r>
            <a:r>
              <a:rPr lang="en-US" sz="4000" dirty="0" err="1"/>
              <a:t>Yacc</a:t>
            </a:r>
            <a:r>
              <a:rPr lang="en-US" sz="4000" dirty="0"/>
              <a:t> &amp; Lex suitable for a realistic English-language interpreter?</a:t>
            </a:r>
            <a:br>
              <a:rPr lang="en-US" sz="4000" dirty="0"/>
            </a:b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8/09/2024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dirty="0"/>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9</a:t>
            </a:fld>
            <a:endParaRPr lang="en-AU"/>
          </a:p>
        </p:txBody>
      </p:sp>
    </p:spTree>
    <p:extLst>
      <p:ext uri="{BB962C8B-B14F-4D97-AF65-F5344CB8AC3E}">
        <p14:creationId xmlns:p14="http://schemas.microsoft.com/office/powerpoint/2010/main" val="3369351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2175</TotalTime>
  <Words>2098</Words>
  <Application>Microsoft Office PowerPoint</Application>
  <PresentationFormat>Widescreen</PresentationFormat>
  <Paragraphs>215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__fkGroteskNeue_598ab8</vt:lpstr>
      <vt:lpstr>Aptos</vt:lpstr>
      <vt:lpstr>Arial</vt:lpstr>
      <vt:lpstr>Century Gothic</vt:lpstr>
      <vt:lpstr>ui-sans-serif</vt:lpstr>
      <vt:lpstr>Wingdings 3</vt:lpstr>
      <vt:lpstr>Ion Boardroom</vt:lpstr>
      <vt:lpstr>Yacc &amp; Lex</vt:lpstr>
      <vt:lpstr>Discussion</vt:lpstr>
      <vt:lpstr> (1) Why are lexers and parsers (e.g. lex and yacc) used together? How do the two communicate?</vt:lpstr>
      <vt:lpstr>(2) Does a parser require knowledge of all tokens in an input? </vt:lpstr>
      <vt:lpstr>(3) What are some reasons you may wish to create a language? </vt:lpstr>
      <vt:lpstr>(4) Yacc parses tokens through the use of shift and reduce. What do these mean?   </vt:lpstr>
      <vt:lpstr>(5) What is the reduce/reduce error in Yacc? </vt:lpstr>
      <vt:lpstr>(6) What are the limitations of single symbol lookahead? </vt:lpstr>
      <vt:lpstr>(7) Are Yacc &amp; Lex suitable for a realistic English-language interpreter?  </vt:lpstr>
      <vt:lpstr>Yacc &amp; Lex Exercises </vt:lpstr>
      <vt:lpstr>Yacc &amp; Lex 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David XU</cp:lastModifiedBy>
  <cp:revision>2</cp:revision>
  <dcterms:created xsi:type="dcterms:W3CDTF">2024-08-24T10:46:52Z</dcterms:created>
  <dcterms:modified xsi:type="dcterms:W3CDTF">2024-09-08T09:36:36Z</dcterms:modified>
</cp:coreProperties>
</file>