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96" r:id="rId2"/>
    <p:sldId id="299" r:id="rId3"/>
    <p:sldId id="297" r:id="rId4"/>
    <p:sldId id="309" r:id="rId5"/>
    <p:sldId id="310" r:id="rId6"/>
    <p:sldId id="311" r:id="rId7"/>
    <p:sldId id="312" r:id="rId8"/>
    <p:sldId id="313" r:id="rId9"/>
    <p:sldId id="314" r:id="rId10"/>
    <p:sldId id="315" r:id="rId11"/>
    <p:sldId id="316" r:id="rId12"/>
    <p:sldId id="317" r:id="rId13"/>
    <p:sldId id="320" r:id="rId14"/>
    <p:sldId id="321" r:id="rId15"/>
    <p:sldId id="322" r:id="rId16"/>
    <p:sldId id="323" r:id="rId17"/>
    <p:sldId id="324" r:id="rId18"/>
    <p:sldId id="325" r:id="rId19"/>
    <p:sldId id="318" r:id="rId20"/>
    <p:sldId id="326" r:id="rId21"/>
    <p:sldId id="327" r:id="rId22"/>
    <p:sldId id="328" r:id="rId23"/>
    <p:sldId id="329" r:id="rId24"/>
    <p:sldId id="31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C621D-E7C4-4D6E-B774-21E14445B58D}" v="9" dt="2024-10-15T14:56:27.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49601" autoAdjust="0"/>
  </p:normalViewPr>
  <p:slideViewPr>
    <p:cSldViewPr snapToGrid="0" showGuides="1">
      <p:cViewPr varScale="1">
        <p:scale>
          <a:sx n="50" d="100"/>
          <a:sy n="50" d="100"/>
        </p:scale>
        <p:origin x="1720" y="40"/>
      </p:cViewPr>
      <p:guideLst>
        <p:guide orient="horz" pos="2137"/>
        <p:guide pos="386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uo Xu" userId="c13a2f49-460d-45ce-888c-77bd41a008e8" providerId="ADAL" clId="{BC3C621D-E7C4-4D6E-B774-21E14445B58D}"/>
    <pc:docChg chg="undo redo custSel addSld modSld">
      <pc:chgData name="Jinguo Xu" userId="c13a2f49-460d-45ce-888c-77bd41a008e8" providerId="ADAL" clId="{BC3C621D-E7C4-4D6E-B774-21E14445B58D}" dt="2024-10-15T14:57:00.404" v="200" actId="20577"/>
      <pc:docMkLst>
        <pc:docMk/>
      </pc:docMkLst>
      <pc:sldChg chg="modSp mod">
        <pc:chgData name="Jinguo Xu" userId="c13a2f49-460d-45ce-888c-77bd41a008e8" providerId="ADAL" clId="{BC3C621D-E7C4-4D6E-B774-21E14445B58D}" dt="2024-10-15T07:59:38.429" v="3" actId="20577"/>
        <pc:sldMkLst>
          <pc:docMk/>
          <pc:sldMk cId="3917774418" sldId="296"/>
        </pc:sldMkLst>
        <pc:spChg chg="mod">
          <ac:chgData name="Jinguo Xu" userId="c13a2f49-460d-45ce-888c-77bd41a008e8" providerId="ADAL" clId="{BC3C621D-E7C4-4D6E-B774-21E14445B58D}" dt="2024-10-15T07:59:05.808" v="1" actId="14100"/>
          <ac:spMkLst>
            <pc:docMk/>
            <pc:sldMk cId="3917774418" sldId="296"/>
            <ac:spMk id="8" creationId="{DB0B1EE4-7A3A-D096-4B4C-EE301EBF5081}"/>
          </ac:spMkLst>
        </pc:spChg>
        <pc:spChg chg="mod">
          <ac:chgData name="Jinguo Xu" userId="c13a2f49-460d-45ce-888c-77bd41a008e8" providerId="ADAL" clId="{BC3C621D-E7C4-4D6E-B774-21E14445B58D}" dt="2024-10-15T07:59:38.429" v="3" actId="20577"/>
          <ac:spMkLst>
            <pc:docMk/>
            <pc:sldMk cId="3917774418" sldId="296"/>
            <ac:spMk id="11" creationId="{0C5BD29F-323E-F6C3-A385-1C534D178EDD}"/>
          </ac:spMkLst>
        </pc:spChg>
      </pc:sldChg>
      <pc:sldChg chg="modSp mod modNotesTx">
        <pc:chgData name="Jinguo Xu" userId="c13a2f49-460d-45ce-888c-77bd41a008e8" providerId="ADAL" clId="{BC3C621D-E7C4-4D6E-B774-21E14445B58D}" dt="2024-10-15T10:08:04.134" v="10"/>
        <pc:sldMkLst>
          <pc:docMk/>
          <pc:sldMk cId="2900197016" sldId="297"/>
        </pc:sldMkLst>
        <pc:spChg chg="mod">
          <ac:chgData name="Jinguo Xu" userId="c13a2f49-460d-45ce-888c-77bd41a008e8" providerId="ADAL" clId="{BC3C621D-E7C4-4D6E-B774-21E14445B58D}" dt="2024-10-15T08:00:08.328" v="6" actId="14100"/>
          <ac:spMkLst>
            <pc:docMk/>
            <pc:sldMk cId="2900197016" sldId="297"/>
            <ac:spMk id="2" creationId="{8059C853-3F69-524F-0180-642DF398A5A8}"/>
          </ac:spMkLst>
        </pc:spChg>
      </pc:sldChg>
      <pc:sldChg chg="modSp mod modNotesTx">
        <pc:chgData name="Jinguo Xu" userId="c13a2f49-460d-45ce-888c-77bd41a008e8" providerId="ADAL" clId="{BC3C621D-E7C4-4D6E-B774-21E14445B58D}" dt="2024-10-15T10:26:40.568" v="16"/>
        <pc:sldMkLst>
          <pc:docMk/>
          <pc:sldMk cId="3685662566" sldId="309"/>
        </pc:sldMkLst>
        <pc:spChg chg="mod">
          <ac:chgData name="Jinguo Xu" userId="c13a2f49-460d-45ce-888c-77bd41a008e8" providerId="ADAL" clId="{BC3C621D-E7C4-4D6E-B774-21E14445B58D}" dt="2024-10-15T10:24:44.113" v="14" actId="27636"/>
          <ac:spMkLst>
            <pc:docMk/>
            <pc:sldMk cId="3685662566" sldId="309"/>
            <ac:spMk id="2" creationId="{8059C853-3F69-524F-0180-642DF398A5A8}"/>
          </ac:spMkLst>
        </pc:spChg>
      </pc:sldChg>
      <pc:sldChg chg="modSp mod modNotesTx">
        <pc:chgData name="Jinguo Xu" userId="c13a2f49-460d-45ce-888c-77bd41a008e8" providerId="ADAL" clId="{BC3C621D-E7C4-4D6E-B774-21E14445B58D}" dt="2024-10-15T10:29:00.901" v="20"/>
        <pc:sldMkLst>
          <pc:docMk/>
          <pc:sldMk cId="2283886489" sldId="310"/>
        </pc:sldMkLst>
        <pc:spChg chg="mod">
          <ac:chgData name="Jinguo Xu" userId="c13a2f49-460d-45ce-888c-77bd41a008e8" providerId="ADAL" clId="{BC3C621D-E7C4-4D6E-B774-21E14445B58D}" dt="2024-10-15T10:27:16.512" v="18" actId="14100"/>
          <ac:spMkLst>
            <pc:docMk/>
            <pc:sldMk cId="2283886489" sldId="310"/>
            <ac:spMk id="2" creationId="{8059C853-3F69-524F-0180-642DF398A5A8}"/>
          </ac:spMkLst>
        </pc:spChg>
      </pc:sldChg>
      <pc:sldChg chg="modSp mod modNotesTx">
        <pc:chgData name="Jinguo Xu" userId="c13a2f49-460d-45ce-888c-77bd41a008e8" providerId="ADAL" clId="{BC3C621D-E7C4-4D6E-B774-21E14445B58D}" dt="2024-10-15T10:30:08.347" v="25" actId="27636"/>
        <pc:sldMkLst>
          <pc:docMk/>
          <pc:sldMk cId="2079064833" sldId="311"/>
        </pc:sldMkLst>
        <pc:spChg chg="mod">
          <ac:chgData name="Jinguo Xu" userId="c13a2f49-460d-45ce-888c-77bd41a008e8" providerId="ADAL" clId="{BC3C621D-E7C4-4D6E-B774-21E14445B58D}" dt="2024-10-15T10:30:08.347" v="25" actId="27636"/>
          <ac:spMkLst>
            <pc:docMk/>
            <pc:sldMk cId="2079064833" sldId="311"/>
            <ac:spMk id="2" creationId="{8059C853-3F69-524F-0180-642DF398A5A8}"/>
          </ac:spMkLst>
        </pc:spChg>
      </pc:sldChg>
      <pc:sldChg chg="modSp mod modNotesTx">
        <pc:chgData name="Jinguo Xu" userId="c13a2f49-460d-45ce-888c-77bd41a008e8" providerId="ADAL" clId="{BC3C621D-E7C4-4D6E-B774-21E14445B58D}" dt="2024-10-15T10:33:52.376" v="32" actId="27636"/>
        <pc:sldMkLst>
          <pc:docMk/>
          <pc:sldMk cId="4008707490" sldId="312"/>
        </pc:sldMkLst>
        <pc:spChg chg="mod">
          <ac:chgData name="Jinguo Xu" userId="c13a2f49-460d-45ce-888c-77bd41a008e8" providerId="ADAL" clId="{BC3C621D-E7C4-4D6E-B774-21E14445B58D}" dt="2024-10-15T10:33:52.376" v="32" actId="27636"/>
          <ac:spMkLst>
            <pc:docMk/>
            <pc:sldMk cId="4008707490" sldId="312"/>
            <ac:spMk id="2" creationId="{8059C853-3F69-524F-0180-642DF398A5A8}"/>
          </ac:spMkLst>
        </pc:spChg>
      </pc:sldChg>
      <pc:sldChg chg="modSp mod modNotesTx">
        <pc:chgData name="Jinguo Xu" userId="c13a2f49-460d-45ce-888c-77bd41a008e8" providerId="ADAL" clId="{BC3C621D-E7C4-4D6E-B774-21E14445B58D}" dt="2024-10-15T10:36:05.029" v="41"/>
        <pc:sldMkLst>
          <pc:docMk/>
          <pc:sldMk cId="2592996526" sldId="313"/>
        </pc:sldMkLst>
        <pc:spChg chg="mod">
          <ac:chgData name="Jinguo Xu" userId="c13a2f49-460d-45ce-888c-77bd41a008e8" providerId="ADAL" clId="{BC3C621D-E7C4-4D6E-B774-21E14445B58D}" dt="2024-10-15T10:35:06.925" v="37" actId="27636"/>
          <ac:spMkLst>
            <pc:docMk/>
            <pc:sldMk cId="2592996526" sldId="313"/>
            <ac:spMk id="2" creationId="{8059C853-3F69-524F-0180-642DF398A5A8}"/>
          </ac:spMkLst>
        </pc:spChg>
      </pc:sldChg>
      <pc:sldChg chg="modSp mod modNotesTx">
        <pc:chgData name="Jinguo Xu" userId="c13a2f49-460d-45ce-888c-77bd41a008e8" providerId="ADAL" clId="{BC3C621D-E7C4-4D6E-B774-21E14445B58D}" dt="2024-10-15T10:39:39.658" v="48"/>
        <pc:sldMkLst>
          <pc:docMk/>
          <pc:sldMk cId="1251441677" sldId="314"/>
        </pc:sldMkLst>
        <pc:spChg chg="mod">
          <ac:chgData name="Jinguo Xu" userId="c13a2f49-460d-45ce-888c-77bd41a008e8" providerId="ADAL" clId="{BC3C621D-E7C4-4D6E-B774-21E14445B58D}" dt="2024-10-15T10:39:16.187" v="45" actId="27636"/>
          <ac:spMkLst>
            <pc:docMk/>
            <pc:sldMk cId="1251441677" sldId="314"/>
            <ac:spMk id="2" creationId="{8059C853-3F69-524F-0180-642DF398A5A8}"/>
          </ac:spMkLst>
        </pc:spChg>
      </pc:sldChg>
      <pc:sldChg chg="modSp mod modNotesTx">
        <pc:chgData name="Jinguo Xu" userId="c13a2f49-460d-45ce-888c-77bd41a008e8" providerId="ADAL" clId="{BC3C621D-E7C4-4D6E-B774-21E14445B58D}" dt="2024-10-15T10:42:18.584" v="54"/>
        <pc:sldMkLst>
          <pc:docMk/>
          <pc:sldMk cId="113517881" sldId="315"/>
        </pc:sldMkLst>
        <pc:spChg chg="mod">
          <ac:chgData name="Jinguo Xu" userId="c13a2f49-460d-45ce-888c-77bd41a008e8" providerId="ADAL" clId="{BC3C621D-E7C4-4D6E-B774-21E14445B58D}" dt="2024-10-15T10:42:07.020" v="52" actId="27636"/>
          <ac:spMkLst>
            <pc:docMk/>
            <pc:sldMk cId="113517881" sldId="315"/>
            <ac:spMk id="2" creationId="{8059C853-3F69-524F-0180-642DF398A5A8}"/>
          </ac:spMkLst>
        </pc:spChg>
      </pc:sldChg>
      <pc:sldChg chg="modSp mod modNotesTx">
        <pc:chgData name="Jinguo Xu" userId="c13a2f49-460d-45ce-888c-77bd41a008e8" providerId="ADAL" clId="{BC3C621D-E7C4-4D6E-B774-21E14445B58D}" dt="2024-10-15T10:47:11.838" v="59"/>
        <pc:sldMkLst>
          <pc:docMk/>
          <pc:sldMk cId="767913661" sldId="316"/>
        </pc:sldMkLst>
        <pc:spChg chg="mod">
          <ac:chgData name="Jinguo Xu" userId="c13a2f49-460d-45ce-888c-77bd41a008e8" providerId="ADAL" clId="{BC3C621D-E7C4-4D6E-B774-21E14445B58D}" dt="2024-10-15T10:44:08.795" v="57" actId="1076"/>
          <ac:spMkLst>
            <pc:docMk/>
            <pc:sldMk cId="767913661" sldId="316"/>
            <ac:spMk id="2" creationId="{8059C853-3F69-524F-0180-642DF398A5A8}"/>
          </ac:spMkLst>
        </pc:spChg>
      </pc:sldChg>
      <pc:sldChg chg="modSp mod modNotesTx">
        <pc:chgData name="Jinguo Xu" userId="c13a2f49-460d-45ce-888c-77bd41a008e8" providerId="ADAL" clId="{BC3C621D-E7C4-4D6E-B774-21E14445B58D}" dt="2024-10-15T11:35:24.817" v="63"/>
        <pc:sldMkLst>
          <pc:docMk/>
          <pc:sldMk cId="1466766868" sldId="317"/>
        </pc:sldMkLst>
        <pc:spChg chg="mod">
          <ac:chgData name="Jinguo Xu" userId="c13a2f49-460d-45ce-888c-77bd41a008e8" providerId="ADAL" clId="{BC3C621D-E7C4-4D6E-B774-21E14445B58D}" dt="2024-10-15T11:34:44.647" v="61" actId="14100"/>
          <ac:spMkLst>
            <pc:docMk/>
            <pc:sldMk cId="1466766868" sldId="317"/>
            <ac:spMk id="2" creationId="{8059C853-3F69-524F-0180-642DF398A5A8}"/>
          </ac:spMkLst>
        </pc:spChg>
      </pc:sldChg>
      <pc:sldChg chg="addSp delSp modSp mod modNotesTx">
        <pc:chgData name="Jinguo Xu" userId="c13a2f49-460d-45ce-888c-77bd41a008e8" providerId="ADAL" clId="{BC3C621D-E7C4-4D6E-B774-21E14445B58D}" dt="2024-10-15T12:27:09.926" v="124"/>
        <pc:sldMkLst>
          <pc:docMk/>
          <pc:sldMk cId="965286609" sldId="318"/>
        </pc:sldMkLst>
        <pc:spChg chg="add mod">
          <ac:chgData name="Jinguo Xu" userId="c13a2f49-460d-45ce-888c-77bd41a008e8" providerId="ADAL" clId="{BC3C621D-E7C4-4D6E-B774-21E14445B58D}" dt="2024-10-15T12:24:36.906" v="122" actId="1076"/>
          <ac:spMkLst>
            <pc:docMk/>
            <pc:sldMk cId="965286609" sldId="318"/>
            <ac:spMk id="2" creationId="{A37608CC-96F6-7286-42B8-778DAB03922D}"/>
          </ac:spMkLst>
        </pc:spChg>
        <pc:spChg chg="mod">
          <ac:chgData name="Jinguo Xu" userId="c13a2f49-460d-45ce-888c-77bd41a008e8" providerId="ADAL" clId="{BC3C621D-E7C4-4D6E-B774-21E14445B58D}" dt="2024-10-15T12:24:34.788" v="121" actId="1076"/>
          <ac:spMkLst>
            <pc:docMk/>
            <pc:sldMk cId="965286609" sldId="318"/>
            <ac:spMk id="9" creationId="{819CF113-CF69-5322-8CBF-8CB3FD6D314A}"/>
          </ac:spMkLst>
        </pc:spChg>
        <pc:graphicFrameChg chg="del">
          <ac:chgData name="Jinguo Xu" userId="c13a2f49-460d-45ce-888c-77bd41a008e8" providerId="ADAL" clId="{BC3C621D-E7C4-4D6E-B774-21E14445B58D}" dt="2024-10-15T12:22:51.843" v="101" actId="478"/>
          <ac:graphicFrameMkLst>
            <pc:docMk/>
            <pc:sldMk cId="965286609" sldId="318"/>
            <ac:graphicFrameMk id="11" creationId="{AE2B98A7-C942-8196-D4D8-BEF3B40EF36D}"/>
          </ac:graphicFrameMkLst>
        </pc:graphicFrameChg>
      </pc:sldChg>
      <pc:sldChg chg="addSp modSp mod">
        <pc:chgData name="Jinguo Xu" userId="c13a2f49-460d-45ce-888c-77bd41a008e8" providerId="ADAL" clId="{BC3C621D-E7C4-4D6E-B774-21E14445B58D}" dt="2024-10-15T14:57:00.404" v="200" actId="20577"/>
        <pc:sldMkLst>
          <pc:docMk/>
          <pc:sldMk cId="2848759261" sldId="319"/>
        </pc:sldMkLst>
        <pc:spChg chg="add mod">
          <ac:chgData name="Jinguo Xu" userId="c13a2f49-460d-45ce-888c-77bd41a008e8" providerId="ADAL" clId="{BC3C621D-E7C4-4D6E-B774-21E14445B58D}" dt="2024-10-15T14:57:00.404" v="200" actId="20577"/>
          <ac:spMkLst>
            <pc:docMk/>
            <pc:sldMk cId="2848759261" sldId="319"/>
            <ac:spMk id="2" creationId="{1785B164-40C7-96E9-8BAB-94135BFD926D}"/>
          </ac:spMkLst>
        </pc:spChg>
        <pc:spChg chg="mod">
          <ac:chgData name="Jinguo Xu" userId="c13a2f49-460d-45ce-888c-77bd41a008e8" providerId="ADAL" clId="{BC3C621D-E7C4-4D6E-B774-21E14445B58D}" dt="2024-10-15T14:56:17.897" v="196"/>
          <ac:spMkLst>
            <pc:docMk/>
            <pc:sldMk cId="2848759261" sldId="319"/>
            <ac:spMk id="9" creationId="{819CF113-CF69-5322-8CBF-8CB3FD6D314A}"/>
          </ac:spMkLst>
        </pc:spChg>
      </pc:sldChg>
      <pc:sldChg chg="modSp add mod modNotesTx">
        <pc:chgData name="Jinguo Xu" userId="c13a2f49-460d-45ce-888c-77bd41a008e8" providerId="ADAL" clId="{BC3C621D-E7C4-4D6E-B774-21E14445B58D}" dt="2024-10-15T11:36:41.031" v="71"/>
        <pc:sldMkLst>
          <pc:docMk/>
          <pc:sldMk cId="3589235740" sldId="320"/>
        </pc:sldMkLst>
        <pc:spChg chg="mod">
          <ac:chgData name="Jinguo Xu" userId="c13a2f49-460d-45ce-888c-77bd41a008e8" providerId="ADAL" clId="{BC3C621D-E7C4-4D6E-B774-21E14445B58D}" dt="2024-10-15T11:36:12.695" v="69" actId="20577"/>
          <ac:spMkLst>
            <pc:docMk/>
            <pc:sldMk cId="3589235740" sldId="320"/>
            <ac:spMk id="2" creationId="{F90377E7-275D-A29F-EAED-E392F85D49AF}"/>
          </ac:spMkLst>
        </pc:spChg>
      </pc:sldChg>
      <pc:sldChg chg="modSp add mod modNotesTx">
        <pc:chgData name="Jinguo Xu" userId="c13a2f49-460d-45ce-888c-77bd41a008e8" providerId="ADAL" clId="{BC3C621D-E7C4-4D6E-B774-21E14445B58D}" dt="2024-10-15T11:45:47.451" v="79" actId="20577"/>
        <pc:sldMkLst>
          <pc:docMk/>
          <pc:sldMk cId="1340174172" sldId="321"/>
        </pc:sldMkLst>
        <pc:spChg chg="mod">
          <ac:chgData name="Jinguo Xu" userId="c13a2f49-460d-45ce-888c-77bd41a008e8" providerId="ADAL" clId="{BC3C621D-E7C4-4D6E-B774-21E14445B58D}" dt="2024-10-15T11:45:47.451" v="79" actId="20577"/>
          <ac:spMkLst>
            <pc:docMk/>
            <pc:sldMk cId="1340174172" sldId="321"/>
            <ac:spMk id="2" creationId="{4C10C7D1-6757-4112-1802-3452F6607D41}"/>
          </ac:spMkLst>
        </pc:spChg>
      </pc:sldChg>
      <pc:sldChg chg="modSp add mod modNotesTx">
        <pc:chgData name="Jinguo Xu" userId="c13a2f49-460d-45ce-888c-77bd41a008e8" providerId="ADAL" clId="{BC3C621D-E7C4-4D6E-B774-21E14445B58D}" dt="2024-10-15T11:46:46.824" v="83"/>
        <pc:sldMkLst>
          <pc:docMk/>
          <pc:sldMk cId="3556649175" sldId="322"/>
        </pc:sldMkLst>
        <pc:spChg chg="mod">
          <ac:chgData name="Jinguo Xu" userId="c13a2f49-460d-45ce-888c-77bd41a008e8" providerId="ADAL" clId="{BC3C621D-E7C4-4D6E-B774-21E14445B58D}" dt="2024-10-15T11:46:11.075" v="81" actId="20577"/>
          <ac:spMkLst>
            <pc:docMk/>
            <pc:sldMk cId="3556649175" sldId="322"/>
            <ac:spMk id="2" creationId="{980CAD59-B90F-DDA2-39F7-21265C7FDEB1}"/>
          </ac:spMkLst>
        </pc:spChg>
      </pc:sldChg>
      <pc:sldChg chg="modSp add mod modNotesTx">
        <pc:chgData name="Jinguo Xu" userId="c13a2f49-460d-45ce-888c-77bd41a008e8" providerId="ADAL" clId="{BC3C621D-E7C4-4D6E-B774-21E14445B58D}" dt="2024-10-15T11:48:25.511" v="88"/>
        <pc:sldMkLst>
          <pc:docMk/>
          <pc:sldMk cId="1882703028" sldId="323"/>
        </pc:sldMkLst>
        <pc:spChg chg="mod">
          <ac:chgData name="Jinguo Xu" userId="c13a2f49-460d-45ce-888c-77bd41a008e8" providerId="ADAL" clId="{BC3C621D-E7C4-4D6E-B774-21E14445B58D}" dt="2024-10-15T11:47:26.977" v="86" actId="20577"/>
          <ac:spMkLst>
            <pc:docMk/>
            <pc:sldMk cId="1882703028" sldId="323"/>
            <ac:spMk id="2" creationId="{40281480-0727-6755-A05D-DC057AD93ACC}"/>
          </ac:spMkLst>
        </pc:spChg>
      </pc:sldChg>
      <pc:sldChg chg="modSp add mod modNotesTx">
        <pc:chgData name="Jinguo Xu" userId="c13a2f49-460d-45ce-888c-77bd41a008e8" providerId="ADAL" clId="{BC3C621D-E7C4-4D6E-B774-21E14445B58D}" dt="2024-10-15T11:49:26.727" v="93"/>
        <pc:sldMkLst>
          <pc:docMk/>
          <pc:sldMk cId="917752463" sldId="324"/>
        </pc:sldMkLst>
        <pc:spChg chg="mod">
          <ac:chgData name="Jinguo Xu" userId="c13a2f49-460d-45ce-888c-77bd41a008e8" providerId="ADAL" clId="{BC3C621D-E7C4-4D6E-B774-21E14445B58D}" dt="2024-10-15T11:49:00.663" v="91"/>
          <ac:spMkLst>
            <pc:docMk/>
            <pc:sldMk cId="917752463" sldId="324"/>
            <ac:spMk id="2" creationId="{4DF23138-46D7-ECB7-52FE-591F4D173AE3}"/>
          </ac:spMkLst>
        </pc:spChg>
      </pc:sldChg>
      <pc:sldChg chg="modSp add mod modNotesTx">
        <pc:chgData name="Jinguo Xu" userId="c13a2f49-460d-45ce-888c-77bd41a008e8" providerId="ADAL" clId="{BC3C621D-E7C4-4D6E-B774-21E14445B58D}" dt="2024-10-15T11:50:33.036" v="100"/>
        <pc:sldMkLst>
          <pc:docMk/>
          <pc:sldMk cId="4120999044" sldId="325"/>
        </pc:sldMkLst>
        <pc:spChg chg="mod">
          <ac:chgData name="Jinguo Xu" userId="c13a2f49-460d-45ce-888c-77bd41a008e8" providerId="ADAL" clId="{BC3C621D-E7C4-4D6E-B774-21E14445B58D}" dt="2024-10-15T11:50:27.238" v="98"/>
          <ac:spMkLst>
            <pc:docMk/>
            <pc:sldMk cId="4120999044" sldId="325"/>
            <ac:spMk id="2" creationId="{5893C22C-61EA-2D41-2A4E-B12EA85BB0F6}"/>
          </ac:spMkLst>
        </pc:spChg>
      </pc:sldChg>
      <pc:sldChg chg="addSp modSp add mod setClrOvrMap modNotesTx">
        <pc:chgData name="Jinguo Xu" userId="c13a2f49-460d-45ce-888c-77bd41a008e8" providerId="ADAL" clId="{BC3C621D-E7C4-4D6E-B774-21E14445B58D}" dt="2024-10-15T14:13:15.971" v="138"/>
        <pc:sldMkLst>
          <pc:docMk/>
          <pc:sldMk cId="79523040" sldId="326"/>
        </pc:sldMkLst>
        <pc:spChg chg="mod">
          <ac:chgData name="Jinguo Xu" userId="c13a2f49-460d-45ce-888c-77bd41a008e8" providerId="ADAL" clId="{BC3C621D-E7C4-4D6E-B774-21E14445B58D}" dt="2024-10-15T14:07:20.411" v="133" actId="255"/>
          <ac:spMkLst>
            <pc:docMk/>
            <pc:sldMk cId="79523040" sldId="326"/>
            <ac:spMk id="2" creationId="{B0A59D41-9A66-4905-8564-24B9430367BD}"/>
          </ac:spMkLst>
        </pc:spChg>
        <pc:spChg chg="mod ord">
          <ac:chgData name="Jinguo Xu" userId="c13a2f49-460d-45ce-888c-77bd41a008e8" providerId="ADAL" clId="{BC3C621D-E7C4-4D6E-B774-21E14445B58D}" dt="2024-10-15T14:07:10.408" v="131" actId="26606"/>
          <ac:spMkLst>
            <pc:docMk/>
            <pc:sldMk cId="79523040" sldId="326"/>
            <ac:spMk id="4" creationId="{7A5A0F0C-3245-EFE6-2EE9-DF7E720B2031}"/>
          </ac:spMkLst>
        </pc:spChg>
        <pc:spChg chg="mod ord">
          <ac:chgData name="Jinguo Xu" userId="c13a2f49-460d-45ce-888c-77bd41a008e8" providerId="ADAL" clId="{BC3C621D-E7C4-4D6E-B774-21E14445B58D}" dt="2024-10-15T14:07:10.408" v="131" actId="26606"/>
          <ac:spMkLst>
            <pc:docMk/>
            <pc:sldMk cId="79523040" sldId="326"/>
            <ac:spMk id="5" creationId="{C384A4AF-F0F0-3A86-7E0C-467CB425887A}"/>
          </ac:spMkLst>
        </pc:spChg>
        <pc:spChg chg="mod ord">
          <ac:chgData name="Jinguo Xu" userId="c13a2f49-460d-45ce-888c-77bd41a008e8" providerId="ADAL" clId="{BC3C621D-E7C4-4D6E-B774-21E14445B58D}" dt="2024-10-15T14:07:10.408" v="131" actId="26606"/>
          <ac:spMkLst>
            <pc:docMk/>
            <pc:sldMk cId="79523040" sldId="326"/>
            <ac:spMk id="6" creationId="{7A7498D9-B0F6-E7B8-4D80-6F6F36B6E90B}"/>
          </ac:spMkLst>
        </pc:spChg>
        <pc:spChg chg="mod">
          <ac:chgData name="Jinguo Xu" userId="c13a2f49-460d-45ce-888c-77bd41a008e8" providerId="ADAL" clId="{BC3C621D-E7C4-4D6E-B774-21E14445B58D}" dt="2024-10-15T14:07:10.408" v="131" actId="26606"/>
          <ac:spMkLst>
            <pc:docMk/>
            <pc:sldMk cId="79523040" sldId="326"/>
            <ac:spMk id="9" creationId="{C6513F6B-DC8B-6273-82D1-B9763DCC9934}"/>
          </ac:spMkLst>
        </pc:spChg>
        <pc:picChg chg="add mod">
          <ac:chgData name="Jinguo Xu" userId="c13a2f49-460d-45ce-888c-77bd41a008e8" providerId="ADAL" clId="{BC3C621D-E7C4-4D6E-B774-21E14445B58D}" dt="2024-10-15T14:07:24.915" v="135" actId="1076"/>
          <ac:picMkLst>
            <pc:docMk/>
            <pc:sldMk cId="79523040" sldId="326"/>
            <ac:picMk id="7" creationId="{865862CF-490B-6C54-606A-709F0647C6CF}"/>
          </ac:picMkLst>
        </pc:picChg>
      </pc:sldChg>
      <pc:sldChg chg="addSp delSp modSp add mod modNotesTx">
        <pc:chgData name="Jinguo Xu" userId="c13a2f49-460d-45ce-888c-77bd41a008e8" providerId="ADAL" clId="{BC3C621D-E7C4-4D6E-B774-21E14445B58D}" dt="2024-10-15T14:22:52.428" v="144"/>
        <pc:sldMkLst>
          <pc:docMk/>
          <pc:sldMk cId="3574089035" sldId="327"/>
        </pc:sldMkLst>
        <pc:picChg chg="del">
          <ac:chgData name="Jinguo Xu" userId="c13a2f49-460d-45ce-888c-77bd41a008e8" providerId="ADAL" clId="{BC3C621D-E7C4-4D6E-B774-21E14445B58D}" dt="2024-10-15T14:22:16.134" v="140" actId="478"/>
          <ac:picMkLst>
            <pc:docMk/>
            <pc:sldMk cId="3574089035" sldId="327"/>
            <ac:picMk id="7" creationId="{05095BA0-4AE1-9206-C997-57DFABB6C921}"/>
          </ac:picMkLst>
        </pc:picChg>
        <pc:picChg chg="add mod">
          <ac:chgData name="Jinguo Xu" userId="c13a2f49-460d-45ce-888c-77bd41a008e8" providerId="ADAL" clId="{BC3C621D-E7C4-4D6E-B774-21E14445B58D}" dt="2024-10-15T14:22:22.537" v="142" actId="1076"/>
          <ac:picMkLst>
            <pc:docMk/>
            <pc:sldMk cId="3574089035" sldId="327"/>
            <ac:picMk id="8" creationId="{BF2213DE-F816-2F0D-7579-8771F815B1CD}"/>
          </ac:picMkLst>
        </pc:picChg>
      </pc:sldChg>
      <pc:sldChg chg="addSp delSp modSp add mod modNotesTx">
        <pc:chgData name="Jinguo Xu" userId="c13a2f49-460d-45ce-888c-77bd41a008e8" providerId="ADAL" clId="{BC3C621D-E7C4-4D6E-B774-21E14445B58D}" dt="2024-10-15T14:51:28.851" v="176"/>
        <pc:sldMkLst>
          <pc:docMk/>
          <pc:sldMk cId="3453693670" sldId="328"/>
        </pc:sldMkLst>
        <pc:spChg chg="mod">
          <ac:chgData name="Jinguo Xu" userId="c13a2f49-460d-45ce-888c-77bd41a008e8" providerId="ADAL" clId="{BC3C621D-E7C4-4D6E-B774-21E14445B58D}" dt="2024-10-15T14:23:22.954" v="148" actId="20577"/>
          <ac:spMkLst>
            <pc:docMk/>
            <pc:sldMk cId="3453693670" sldId="328"/>
            <ac:spMk id="2" creationId="{C34C1C5D-5DDC-6312-F85D-E5E0DDE9EB92}"/>
          </ac:spMkLst>
        </pc:spChg>
        <pc:picChg chg="add mod">
          <ac:chgData name="Jinguo Xu" userId="c13a2f49-460d-45ce-888c-77bd41a008e8" providerId="ADAL" clId="{BC3C621D-E7C4-4D6E-B774-21E14445B58D}" dt="2024-10-15T14:49:28.351" v="159" actId="14100"/>
          <ac:picMkLst>
            <pc:docMk/>
            <pc:sldMk cId="3453693670" sldId="328"/>
            <ac:picMk id="7" creationId="{C2945B7C-7269-97E8-FF66-402C8934934B}"/>
          </ac:picMkLst>
        </pc:picChg>
        <pc:picChg chg="del">
          <ac:chgData name="Jinguo Xu" userId="c13a2f49-460d-45ce-888c-77bd41a008e8" providerId="ADAL" clId="{BC3C621D-E7C4-4D6E-B774-21E14445B58D}" dt="2024-10-15T14:23:10.649" v="146" actId="478"/>
          <ac:picMkLst>
            <pc:docMk/>
            <pc:sldMk cId="3453693670" sldId="328"/>
            <ac:picMk id="8" creationId="{8195071C-C0B0-50E7-1BC3-E07823C14C6E}"/>
          </ac:picMkLst>
        </pc:picChg>
        <pc:picChg chg="add mod">
          <ac:chgData name="Jinguo Xu" userId="c13a2f49-460d-45ce-888c-77bd41a008e8" providerId="ADAL" clId="{BC3C621D-E7C4-4D6E-B774-21E14445B58D}" dt="2024-10-15T14:49:34.963" v="161" actId="14100"/>
          <ac:picMkLst>
            <pc:docMk/>
            <pc:sldMk cId="3453693670" sldId="328"/>
            <ac:picMk id="11" creationId="{5928C05A-6209-2C14-5D2A-0327B9A64D9F}"/>
          </ac:picMkLst>
        </pc:picChg>
      </pc:sldChg>
      <pc:sldChg chg="addSp delSp modSp add mod modNotesTx">
        <pc:chgData name="Jinguo Xu" userId="c13a2f49-460d-45ce-888c-77bd41a008e8" providerId="ADAL" clId="{BC3C621D-E7C4-4D6E-B774-21E14445B58D}" dt="2024-10-15T14:55:58.882" v="195"/>
        <pc:sldMkLst>
          <pc:docMk/>
          <pc:sldMk cId="25711993" sldId="329"/>
        </pc:sldMkLst>
        <pc:spChg chg="mod">
          <ac:chgData name="Jinguo Xu" userId="c13a2f49-460d-45ce-888c-77bd41a008e8" providerId="ADAL" clId="{BC3C621D-E7C4-4D6E-B774-21E14445B58D}" dt="2024-10-15T14:54:53.466" v="189" actId="20577"/>
          <ac:spMkLst>
            <pc:docMk/>
            <pc:sldMk cId="25711993" sldId="329"/>
            <ac:spMk id="2" creationId="{13D8AED9-024B-E627-57B7-DA3670391215}"/>
          </ac:spMkLst>
        </pc:spChg>
        <pc:picChg chg="del">
          <ac:chgData name="Jinguo Xu" userId="c13a2f49-460d-45ce-888c-77bd41a008e8" providerId="ADAL" clId="{BC3C621D-E7C4-4D6E-B774-21E14445B58D}" dt="2024-10-15T14:54:36.263" v="179" actId="478"/>
          <ac:picMkLst>
            <pc:docMk/>
            <pc:sldMk cId="25711993" sldId="329"/>
            <ac:picMk id="7" creationId="{A21F14F8-E570-15F9-9637-354B12C78AE3}"/>
          </ac:picMkLst>
        </pc:picChg>
        <pc:picChg chg="add mod">
          <ac:chgData name="Jinguo Xu" userId="c13a2f49-460d-45ce-888c-77bd41a008e8" providerId="ADAL" clId="{BC3C621D-E7C4-4D6E-B774-21E14445B58D}" dt="2024-10-15T14:55:34.786" v="193" actId="14100"/>
          <ac:picMkLst>
            <pc:docMk/>
            <pc:sldMk cId="25711993" sldId="329"/>
            <ac:picMk id="8" creationId="{91BF37EF-37A9-06A9-6340-5B902AE15093}"/>
          </ac:picMkLst>
        </pc:picChg>
        <pc:picChg chg="del">
          <ac:chgData name="Jinguo Xu" userId="c13a2f49-460d-45ce-888c-77bd41a008e8" providerId="ADAL" clId="{BC3C621D-E7C4-4D6E-B774-21E14445B58D}" dt="2024-10-15T14:54:34.736" v="178" actId="478"/>
          <ac:picMkLst>
            <pc:docMk/>
            <pc:sldMk cId="25711993" sldId="329"/>
            <ac:picMk id="11" creationId="{F39DB370-59AC-EEA5-22C7-E4B98B9509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C790-44AB-456F-9122-2E461A256EC8}" type="datetimeFigureOut">
              <a:rPr lang="en-AU" smtClean="0"/>
              <a:t>15/10/2024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8CB8-53A8-44F3-9451-039450E51793}" type="slidenum">
              <a:rPr lang="en-AU" smtClean="0"/>
              <a:t>‹#›</a:t>
            </a:fld>
            <a:endParaRPr lang="en-AU"/>
          </a:p>
        </p:txBody>
      </p:sp>
    </p:spTree>
    <p:extLst>
      <p:ext uri="{BB962C8B-B14F-4D97-AF65-F5344CB8AC3E}">
        <p14:creationId xmlns:p14="http://schemas.microsoft.com/office/powerpoint/2010/main" val="22569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a:t>
            </a:fld>
            <a:endParaRPr lang="en-AU"/>
          </a:p>
        </p:txBody>
      </p:sp>
    </p:spTree>
    <p:extLst>
      <p:ext uri="{BB962C8B-B14F-4D97-AF65-F5344CB8AC3E}">
        <p14:creationId xmlns:p14="http://schemas.microsoft.com/office/powerpoint/2010/main" val="117022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 handling is a powerful tool in programming that allows developers to manage errors gracefully without crashing the program. However, like any tool, it can be misused if not used properly. Here are some ways exceptions can be misused: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**Catching Too Broadly**: Developers might catch too broadly, meaning they handle all types of exceptions with a single `exception` block. This can lead to code that is difficult to understand and maintain because it hides the actual nature of errors occurring in the program.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some operation that might raise an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E: others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("An error occurred: " &amp; </a:t>
            </a:r>
            <a:r>
              <a:rPr lang="en-US" dirty="0" err="1"/>
              <a:t>Exception_Name</a:t>
            </a:r>
            <a:r>
              <a:rPr lang="en-US" dirty="0"/>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-1; -- Set a default value in case of an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example, the `others` handler catches all exceptions, making it hard to diagnose specific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**Ignoring Exception Handling**: Some developers might ignore exception handling altogether, especially if they believe their code is immune to errors or don't see an immediate need for error management. This can lead to silent failures that are only noticed in production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**Catching and Throwing the Same Exception**: In some cases, a developer might catch an exception but then re-raise it without any modification. This is often done unintentionally and can mask the actual cause of the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some operation that might raise an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E: others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("An error occurred: " &amp; </a:t>
            </a:r>
            <a:r>
              <a:rPr lang="en-US" dirty="0" err="1"/>
              <a:t>Exception_Name</a:t>
            </a:r>
            <a:r>
              <a:rPr lang="en-US" dirty="0"/>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raise; -- Re-raise the same exception without handling it further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approach does not resolve or handle the underlying issue, making debugging more difficult.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**Lack of Specific Handlers**: Not having specific handlers for different types of exceptions can lead to a catch-all solution that is less informative and harder to maintain: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some operation that might raise an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E: others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("An error occurred: " &amp; </a:t>
            </a:r>
            <a:r>
              <a:rPr lang="en-US" dirty="0" err="1"/>
              <a:t>Exception_Name</a:t>
            </a:r>
            <a:r>
              <a:rPr lang="en-US" dirty="0"/>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-1; -- Set a default value in case of an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handler does not provide clear information about what went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avoid these pitfalls, it's important to use exceptions judiciously and consider the following best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**Specific Handlers**: Use specific exception handlers for different types of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**Logging or Reporting Errors**: Provide meaningful error messages or logs that can help in debugging and maintenance.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**Avoid Re-throwing the Same Exception Without Handling**: Ensure that re-thrown exceptions contain enough information to understand and resolve the 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following these guidelines, you can ensure that your exception handling is both effective and maintainable.</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10</a:t>
            </a:fld>
            <a:endParaRPr lang="en-AU"/>
          </a:p>
        </p:txBody>
      </p:sp>
    </p:spTree>
    <p:extLst>
      <p:ext uri="{BB962C8B-B14F-4D97-AF65-F5344CB8AC3E}">
        <p14:creationId xmlns:p14="http://schemas.microsoft.com/office/powerpoint/2010/main" val="92381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Ada does not place restrictions on the use of the GOTO statement; however, it is important to note that the GOTO statement is considered a legacy feature in Ada and is generally discouraged due to its potential for making code harder to read, understand, and maintain. The language standard (ISO/IEC 8652:2018) does not explicitly prohibit the use of GOTO but advises against it, recommending instead structured control flow constructs such as loops and conditional statements.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reasoning behind this recommendation is that GOTO can lead to code with "spaghetti" structures where control flows are difficult to follow, making modifications or updates complex. Instead, Ada encourages the use of more structured programming practices, which promote better readability and maintainability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of how you might structure a loop in Ada without using GOTO: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I in 1..10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some operation that might raise an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if </a:t>
            </a:r>
            <a:r>
              <a:rPr lang="en-US" dirty="0" err="1"/>
              <a:t>Some_Condition</a:t>
            </a:r>
            <a:r>
              <a:rPr lang="en-US" dirty="0"/>
              <a:t> then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goto</a:t>
            </a:r>
            <a:r>
              <a:rPr lang="en-US" dirty="0"/>
              <a:t> </a:t>
            </a:r>
            <a:r>
              <a:rPr lang="en-US" dirty="0" err="1"/>
              <a:t>Skip_Loop</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if;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more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&lt;&lt;</a:t>
            </a:r>
            <a:r>
              <a:rPr lang="en-US" dirty="0" err="1"/>
              <a:t>Skip_Loop</a:t>
            </a:r>
            <a:r>
              <a:rPr lang="en-US" dirty="0"/>
              <a:t>&gt;&gt;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a:t>
            </a:r>
            <a:r>
              <a:rPr lang="en-US" dirty="0" err="1"/>
              <a:t>goto</a:t>
            </a:r>
            <a:r>
              <a:rPr lang="en-US" dirty="0"/>
              <a:t>` is used to jump out of a loop (`&lt;&lt;</a:t>
            </a:r>
            <a:r>
              <a:rPr lang="en-US" dirty="0" err="1"/>
              <a:t>Skip_Loop</a:t>
            </a:r>
            <a:r>
              <a:rPr lang="en-US" dirty="0"/>
              <a:t>&gt;&gt;`), but it's important to note that this usage is discouraged in Ada for better structured programming. The language standard encourages using loops and conditional statements to manage control flow without relying on GOTO.</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11</a:t>
            </a:fld>
            <a:endParaRPr lang="en-AU"/>
          </a:p>
        </p:txBody>
      </p:sp>
    </p:spTree>
    <p:extLst>
      <p:ext uri="{BB962C8B-B14F-4D97-AF65-F5344CB8AC3E}">
        <p14:creationId xmlns:p14="http://schemas.microsoft.com/office/powerpoint/2010/main" val="61275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Ada’s parameter passing mechanism differs from many other languages of its time by introducing a more flexible and powerful approach to handling procedure and function calls. This is achieved through the use of "in" parameters, "out" parameters, and "in out" parameters, which provide different ways to pass arguments to procedures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 Parameters**: These are used to pass values from the caller to the callee. The callee cannot modify these parameters; they act as read-only within the procedure or function. This is similar to how parameters are passed in many other languages, such as C or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procedure Increment(X : in Integer)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 := X + 1; -- Valid operation since 'in' parameter cannot be modified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Increment;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**Out Parameters**: These are used to allow the callee to return a value back to the caller. The initial value of an "out" parameter is undefined, and it must be explicitly assigned by the callee before the procedure or function returns. This allows for multiple return values from a single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procedure Initialize(X : out Integer)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0; -- Assigning a value to 'out'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Initialize;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**In Out Parameters**: These are used when both read and write access to the argument is needed in the called subprogram. The initial value of an "in out" parameter must be defined by the caller, and it can be modified by the callee.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procedure Modify(X : in out Integer)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X + 1; -- Valid operation since 'in out' parameter can be both read and written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Modify;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procedure Main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 Integer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Increment(A); -- Pass by value (copy of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Initialize(A); -- Pass by reference (initial value undefined, caller must assign)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Modify(A); -- Pass by reference (can be both read and written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Ada’s parameter passing mechanism provides a more flexible way to handle data exchange between procedures and functions compared to many other languages of its time. This is achieved through the use of "in", "out", and "in out" parameters, which offer different levels of access and mutability for arguments.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12</a:t>
            </a:fld>
            <a:endParaRPr lang="en-AU"/>
          </a:p>
        </p:txBody>
      </p:sp>
    </p:spTree>
    <p:extLst>
      <p:ext uri="{BB962C8B-B14F-4D97-AF65-F5344CB8AC3E}">
        <p14:creationId xmlns:p14="http://schemas.microsoft.com/office/powerpoint/2010/main" val="2865552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CA0E0-A17E-FB85-56AE-C433489D99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25CA98-9412-36AC-ACF7-F5D3C1B14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83B08-80B7-F788-D78E-AA136F056E6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Yes, Ada’s parameter passing mechanism is orthogonal. This means that each type of parameter (in, out, and in out) serves a distinct purpose and does not overlap or conflict with the others. The different types of parameters provide separate mechanisms for read access, write access, and both read and write access to arguments within procedures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demonstrating how these different parameter types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procedure Main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 Integer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Increment(A); -- Pass by value (copy of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Initialize(A); -- Pass by reference (initial value undefined, caller must assign)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Modify(A); -- Pass by reference (can be both read and written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`Increment` uses an "in" parameter (`in`), meaning the procedure can only read the value of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`Initialize` uses an "out" parameter (`out`), allowing the procedure to assign a new value to `A`, but the caller must provide an initial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`Modify` uses an "in out" parameter (`in out`), enabling both reading and modifying the value of `A`.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orthogonal design ensures that each type of parameter serves its specific purpose without interfering with or being confused with the others, making Ada’s parameter passing mechanism clear and effective for different use cases.</a:t>
            </a:r>
            <a:endParaRPr lang="en-AU" dirty="0"/>
          </a:p>
        </p:txBody>
      </p:sp>
      <p:sp>
        <p:nvSpPr>
          <p:cNvPr id="4" name="Slide Number Placeholder 3">
            <a:extLst>
              <a:ext uri="{FF2B5EF4-FFF2-40B4-BE49-F238E27FC236}">
                <a16:creationId xmlns:a16="http://schemas.microsoft.com/office/drawing/2014/main" id="{B28066B9-6012-F585-060F-F98CE1C656EF}"/>
              </a:ext>
            </a:extLst>
          </p:cNvPr>
          <p:cNvSpPr>
            <a:spLocks noGrp="1"/>
          </p:cNvSpPr>
          <p:nvPr>
            <p:ph type="sldNum" sz="quarter" idx="5"/>
          </p:nvPr>
        </p:nvSpPr>
        <p:spPr/>
        <p:txBody>
          <a:bodyPr/>
          <a:lstStyle/>
          <a:p>
            <a:fld id="{00408CB8-53A8-44F3-9451-039450E51793}" type="slidenum">
              <a:rPr lang="en-AU" smtClean="0"/>
              <a:t>13</a:t>
            </a:fld>
            <a:endParaRPr lang="en-AU"/>
          </a:p>
        </p:txBody>
      </p:sp>
    </p:spTree>
    <p:extLst>
      <p:ext uri="{BB962C8B-B14F-4D97-AF65-F5344CB8AC3E}">
        <p14:creationId xmlns:p14="http://schemas.microsoft.com/office/powerpoint/2010/main" val="3959729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B1824-0C6A-3E43-FE8D-AA00E5AB4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A6D00A-9D85-172C-3DEE-66EF601B9B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98BB95-2496-996D-476E-7DDB0F4159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deadlock is a situation in which two or more processes are each holding a resource that the other needs, and neither can proceed because they are waiting for the other to release their held resources. This creates a mutual wait condition where none of the involved parties can make progress until the other party changes its state. Deadlocks occur commonly in multitasking systems, such as operating systems or multi-threaded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prevent deadlocks, several strategies can be employed: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**Prevention**: By ensuring that no two processes can enter a deadlock state, prevention involves breaking one of the four necessary conditions for a deadlock to occur: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Mutual exclusion: Ensure resources are not shared or use mechanisms like semaphores to manage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Hold and wait: Require that processes request all required resources upfront before starting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No preemption: Allow process reallocation but ensure safe state changes (e.g., using a resource hierarchy where higher-level requests can preempt lower-level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Circular wait: Enforce an ordering rule for acquiring resources, ensuring that processes request and release resources in a consistent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**Avoidance**: This involves dynamically analyzing the state of the system to ensure that no process will enter a deadlock state by requesting additional resources. Techniques include using algorithms like the Banker's Algorithm (used in resource allocation) or other advanced scheduling mechanisms.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**Detection and recovery**: In this approach, the system is designed to detect when a deadlock occurs and then recover from it. This can be done through periodic checks for circular wait conditions, with actions such as killing one of the processes involved in the deadlock (often chosen randomly) to break the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**Ignore**: Some systems choose to ignore deadlocks altogether, assuming that they are rare or acceptable in certain contexts. However, this approach is generally not recommended due to its potential for causing system instability and unresponsiveness.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while deadlock prevention involves breaking the conditions that lead to a deadlock, avoidance involves monitoring the state of the system to prevent any process from entering such a state. Detection and recovery focuses on identifying deadlocks once they occur and attempting to resolve them in some controlled manner.</a:t>
            </a:r>
            <a:endParaRPr lang="en-AU" dirty="0"/>
          </a:p>
        </p:txBody>
      </p:sp>
      <p:sp>
        <p:nvSpPr>
          <p:cNvPr id="4" name="Slide Number Placeholder 3">
            <a:extLst>
              <a:ext uri="{FF2B5EF4-FFF2-40B4-BE49-F238E27FC236}">
                <a16:creationId xmlns:a16="http://schemas.microsoft.com/office/drawing/2014/main" id="{E5163A76-9BA0-8023-D424-E05EA2A1F62B}"/>
              </a:ext>
            </a:extLst>
          </p:cNvPr>
          <p:cNvSpPr>
            <a:spLocks noGrp="1"/>
          </p:cNvSpPr>
          <p:nvPr>
            <p:ph type="sldNum" sz="quarter" idx="5"/>
          </p:nvPr>
        </p:nvSpPr>
        <p:spPr/>
        <p:txBody>
          <a:bodyPr/>
          <a:lstStyle/>
          <a:p>
            <a:fld id="{00408CB8-53A8-44F3-9451-039450E51793}" type="slidenum">
              <a:rPr lang="en-AU" smtClean="0"/>
              <a:t>14</a:t>
            </a:fld>
            <a:endParaRPr lang="en-AU"/>
          </a:p>
        </p:txBody>
      </p:sp>
    </p:spTree>
    <p:extLst>
      <p:ext uri="{BB962C8B-B14F-4D97-AF65-F5344CB8AC3E}">
        <p14:creationId xmlns:p14="http://schemas.microsoft.com/office/powerpoint/2010/main" val="334187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DD6D0-B123-50C6-FA33-A66D269E7A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2AA55-8332-235A-20A4-94D20C9E6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32751D-F37B-5A2D-14AD-7DE884FD85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position-independent parameter feature offered by Ada is indeed a good programming feature due to its flexibility and ability to handle different types of data more efficiently. This feature allows parameters to be passed in various ways, depending on the needs of the procedure or function. Here’s why it is beneficial: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**Flexibility**: Ada provides three distinct parameter passing mechanisms: pass by value, pass by reference, and pass by description. These methods enable programmers to choose the most appropriate way to handle data based on whether they need to read from, write to, or both read from and write to a variable. This flexibility is particularly useful in complex applications where different parts of the code may require different handling for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**Efficiency**: Pass by reference allows procedures and functions to operate directly on the original data rather than working with a copy of it. This can significantly improve performance, especially when dealing with large structures or arrays. By avoiding unnecessary copying, programmers can save time and resources, making their programs more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**Encapsulation**: The ability to pass parameters by reference promotes good programming practices by ensuring that procedures and functions do not inadvertently modify data they should leave unchanged. This encapsulation helps maintain the integrity of data and reduces the likelihood of bugs caused by unintended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**Readability and Maintainability**: By providing clear and consistent rules for parameter passing, Ada makes it easier to understand how data is handled within procedures and functions. This clarity can lead to better readability and maintainability of code, as developers do not need to be concerned with the internal details of how parameters are passed.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**Orthogonality**: The orthogonal nature of Ada’s parameter passing mechanism ensures that each type of parameter (in, out, and in out) serves a distinct purpose without overlapping or conflicting with each other. This design choice makes it easier for developers to understand and use these features correctly, reducing the potential for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the position-independent parameter feature offered by Ada is a valuable addition to its programming capabilities. It provides flexibility, efficiency, encapsulation, readability, and maintainability benefits that make it an effective tool for developing robust and efficient software applications.</a:t>
            </a:r>
            <a:endParaRPr lang="en-AU" dirty="0"/>
          </a:p>
        </p:txBody>
      </p:sp>
      <p:sp>
        <p:nvSpPr>
          <p:cNvPr id="4" name="Slide Number Placeholder 3">
            <a:extLst>
              <a:ext uri="{FF2B5EF4-FFF2-40B4-BE49-F238E27FC236}">
                <a16:creationId xmlns:a16="http://schemas.microsoft.com/office/drawing/2014/main" id="{F0432C06-6723-EED9-11D9-F0A794CEA84B}"/>
              </a:ext>
            </a:extLst>
          </p:cNvPr>
          <p:cNvSpPr>
            <a:spLocks noGrp="1"/>
          </p:cNvSpPr>
          <p:nvPr>
            <p:ph type="sldNum" sz="quarter" idx="5"/>
          </p:nvPr>
        </p:nvSpPr>
        <p:spPr/>
        <p:txBody>
          <a:bodyPr/>
          <a:lstStyle/>
          <a:p>
            <a:fld id="{00408CB8-53A8-44F3-9451-039450E51793}" type="slidenum">
              <a:rPr lang="en-AU" smtClean="0"/>
              <a:t>15</a:t>
            </a:fld>
            <a:endParaRPr lang="en-AU"/>
          </a:p>
        </p:txBody>
      </p:sp>
    </p:spTree>
    <p:extLst>
      <p:ext uri="{BB962C8B-B14F-4D97-AF65-F5344CB8AC3E}">
        <p14:creationId xmlns:p14="http://schemas.microsoft.com/office/powerpoint/2010/main" val="1660653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7FBD9-E68D-C0F1-74D1-ACFE440E4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E07AB4-33C4-F877-5A04-2974F6154A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1B0E3-D1CF-DE5A-0D16-B235FAF62CA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Ada, exceptions follow a specific scoping mechanism that ensures they are handled appropriately within the program's structure. The type of scoping used for exceptions in Ada is **local to block**. This means that an exception declared within a particular block (such as a procedure or function) can only be raised and caught within that same block or any nested blocks contained within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**Local to Block**: Each block, which includes procedures, functions, and other constructs like loops, if statements, etc., has its own exception handling scope. This isolation ensures that exceptions are managed independently within each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**Scope Limitation**: An exception declared in one block cannot be caught or raised in another unrelated block unless explicit propagation mechanisms are used (e.g., using the `raise` and `when others` clauses to propagate the exception to an outer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 Handling**: Within a block, you can handle exceptions using the `when others =&gt;` construct, which catches any exception that might be raised within that block. This mechanism is specific to the lexical structure of the code where it is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simple example demonstrating how exceptions are scoped locally to blocks in 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procedure </a:t>
            </a:r>
            <a:r>
              <a:rPr lang="en-US" dirty="0" err="1"/>
              <a:t>Test_Exception</a:t>
            </a:r>
            <a:r>
              <a:rPr lang="en-US" dirty="0"/>
              <a:t>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procedure </a:t>
            </a:r>
            <a:r>
              <a:rPr lang="en-US" dirty="0" err="1"/>
              <a:t>Inner_Procedure</a:t>
            </a:r>
            <a:r>
              <a:rPr lang="en-US" dirty="0"/>
              <a:t> (X : Integer)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 : Integer := X + 1; -- Local variable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if Y &gt; 5 then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raise </a:t>
            </a:r>
            <a:r>
              <a:rPr lang="en-US" dirty="0" err="1"/>
              <a:t>Constraint_Error</a:t>
            </a:r>
            <a:r>
              <a:rPr lang="en-US" dirty="0"/>
              <a:t>; -- Raising an exception within the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if;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a:t>
            </a:r>
            <a:r>
              <a:rPr lang="en-US" dirty="0" err="1"/>
              <a:t>Constraint_Error</a:t>
            </a:r>
            <a:r>
              <a:rPr lang="en-US" dirty="0"/>
              <a:t>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("Caught a constraint error in </a:t>
            </a:r>
            <a:r>
              <a:rPr lang="en-US" dirty="0" err="1"/>
              <a:t>Inner_Procedure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 </a:t>
            </a:r>
            <a:r>
              <a:rPr lang="en-US" dirty="0" err="1"/>
              <a:t>Inner_Procedure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Inner_Procedure</a:t>
            </a:r>
            <a:r>
              <a:rPr lang="en-US" dirty="0"/>
              <a:t>(6); -- Calling the procedure with an argument that triggers the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a:t>
            </a:r>
            <a:r>
              <a:rPr lang="en-US" dirty="0" err="1"/>
              <a:t>Constraint_Error</a:t>
            </a:r>
            <a:r>
              <a:rPr lang="en-US" dirty="0"/>
              <a:t>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("Caught a constraint error in </a:t>
            </a:r>
            <a:r>
              <a:rPr lang="en-US" dirty="0" err="1"/>
              <a:t>Test_Exception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a:t>
            </a:r>
            <a:r>
              <a:rPr lang="en-US" dirty="0" err="1"/>
              <a:t>Test_Exception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a:t>
            </a:r>
            <a:r>
              <a:rPr lang="en-US" dirty="0" err="1"/>
              <a:t>Constraint_Error</a:t>
            </a:r>
            <a:r>
              <a:rPr lang="en-US" dirty="0"/>
              <a:t>` is raised within the `</a:t>
            </a:r>
            <a:r>
              <a:rPr lang="en-US" dirty="0" err="1"/>
              <a:t>Inner_Procedure</a:t>
            </a:r>
            <a:r>
              <a:rPr lang="en-US" dirty="0"/>
              <a:t>`, and it can only be caught by the same procedure due to its local scope. The outer block (`</a:t>
            </a:r>
            <a:r>
              <a:rPr lang="en-US" dirty="0" err="1"/>
              <a:t>Test_Exception</a:t>
            </a:r>
            <a:r>
              <a:rPr lang="en-US" dirty="0"/>
              <a:t>`) does not have direct access to exceptions thrown within `</a:t>
            </a:r>
            <a:r>
              <a:rPr lang="en-US" dirty="0" err="1"/>
              <a:t>Inner_Procedure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local-to-block scoping of exceptions in Ada ensures that each part of a program handles its own errors independently, promoting modularity and maintainability. This mechanism helps in managing complexity by isolating exception handling to the smallest possible scope where it is relevant, making the code easier to understand and debug.</a:t>
            </a:r>
            <a:endParaRPr lang="en-AU" dirty="0"/>
          </a:p>
        </p:txBody>
      </p:sp>
      <p:sp>
        <p:nvSpPr>
          <p:cNvPr id="4" name="Slide Number Placeholder 3">
            <a:extLst>
              <a:ext uri="{FF2B5EF4-FFF2-40B4-BE49-F238E27FC236}">
                <a16:creationId xmlns:a16="http://schemas.microsoft.com/office/drawing/2014/main" id="{84651940-7B9F-859E-8842-2B6374152D20}"/>
              </a:ext>
            </a:extLst>
          </p:cNvPr>
          <p:cNvSpPr>
            <a:spLocks noGrp="1"/>
          </p:cNvSpPr>
          <p:nvPr>
            <p:ph type="sldNum" sz="quarter" idx="5"/>
          </p:nvPr>
        </p:nvSpPr>
        <p:spPr/>
        <p:txBody>
          <a:bodyPr/>
          <a:lstStyle/>
          <a:p>
            <a:fld id="{00408CB8-53A8-44F3-9451-039450E51793}" type="slidenum">
              <a:rPr lang="en-AU" smtClean="0"/>
              <a:t>16</a:t>
            </a:fld>
            <a:endParaRPr lang="en-AU"/>
          </a:p>
        </p:txBody>
      </p:sp>
    </p:spTree>
    <p:extLst>
      <p:ext uri="{BB962C8B-B14F-4D97-AF65-F5344CB8AC3E}">
        <p14:creationId xmlns:p14="http://schemas.microsoft.com/office/powerpoint/2010/main" val="1543775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6AEC6-C4C3-1393-7241-E57A713DDE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D3F7C-4C57-48DB-6474-C7E433AE98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21DE0C-BCB9-173D-AB95-C1D3AA2A850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Ada is not as popular today as some other programming languages due to several factors. Here are some reasons why Ada has seen less widespread adoption compared to more contemporary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**Limited Usage in Industry**: While Ada was once widely used in critical systems such as aircraft and spacecraft, its usage has diminished over time. This is partly because newer languages have emerged that offer more modern features while still supporting safety-critical applications (e.g., DO-178C compliance for aviation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**Specialized Purpose**: Ada was designed with a focus on high reliability and safety, which makes it particularly suitable for certain domains like aerospace engineering. However, this specialization limits its appeal to general-purpose programming where languages like Python, Java, or JavaScript are more commonly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**Complexity and Learning Curve**: Ada's strong emphasis on formal methods and rigorous program structure can be seen as a double-edged sword. On one hand, it provides robust guarantees of correctness; on the other, its syntax and complexity might deter some developers who prefer languages with simpler semantics or more modern paradigms.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**Lack of Modern Features**: Ada 2012 (the most recent standard), while an improvement over older versions, still lacks many features found in contemporary programming languages such as automatic memory management (like garbage collection in Java or Python), dynamic typing, and high-level concurrency constructs that are prevalent in more modern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**Smaller Community and Resources**: Compared to larger communities of developers working with popular languages like Python or JavaScript, Ada has a smaller community size. This results in fewer libraries, frameworks, and educational resources available for Ada programmers, making it less attractive as a choice for new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**Limited Adoption by Tech Giants**: Major tech companies that might have contributed to the adoption of Ada (such as NASA or other space agencies) are not as prevalent in software development today as they were historically. This reduced influence has also affected its popularity among general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**Competition from Safety-Critical Approvals**: With more languages now offering compliance with safety standards similar to Ada's, such as DO-178C or ISO 26262 for automotive systems, the need for specialized language like Ada has diminished in some sectors where safety and reliability are paramount but not necessarily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while Ada remains valuable for its unique capabilities in high-integrity systems, its lack of widespread adoption is due to factors including limited usage in industry, a more specialized purpose, complexity, lack of modern features, smaller community size, and reduced influence from historical adopters.</a:t>
            </a:r>
            <a:endParaRPr lang="en-AU" dirty="0"/>
          </a:p>
        </p:txBody>
      </p:sp>
      <p:sp>
        <p:nvSpPr>
          <p:cNvPr id="4" name="Slide Number Placeholder 3">
            <a:extLst>
              <a:ext uri="{FF2B5EF4-FFF2-40B4-BE49-F238E27FC236}">
                <a16:creationId xmlns:a16="http://schemas.microsoft.com/office/drawing/2014/main" id="{40C1B02A-7B1D-C0F3-CBEF-3D5F3568DFF0}"/>
              </a:ext>
            </a:extLst>
          </p:cNvPr>
          <p:cNvSpPr>
            <a:spLocks noGrp="1"/>
          </p:cNvSpPr>
          <p:nvPr>
            <p:ph type="sldNum" sz="quarter" idx="5"/>
          </p:nvPr>
        </p:nvSpPr>
        <p:spPr/>
        <p:txBody>
          <a:bodyPr/>
          <a:lstStyle/>
          <a:p>
            <a:fld id="{00408CB8-53A8-44F3-9451-039450E51793}" type="slidenum">
              <a:rPr lang="en-AU" smtClean="0"/>
              <a:t>17</a:t>
            </a:fld>
            <a:endParaRPr lang="en-AU"/>
          </a:p>
        </p:txBody>
      </p:sp>
    </p:spTree>
    <p:extLst>
      <p:ext uri="{BB962C8B-B14F-4D97-AF65-F5344CB8AC3E}">
        <p14:creationId xmlns:p14="http://schemas.microsoft.com/office/powerpoint/2010/main" val="1992631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ECDAB-A439-9568-463D-A976BF99F0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CB45B8-14C1-E2B1-85C6-75F823F1C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4732A5-DC53-2CE9-C319-A50AF075B7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Wulf and Shaw identified four main problems with global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**Visibility of Changes**: Global variables are visible throughout the entire program, which can lead to unintended modifications by other parts of the code. This makes it difficult to track how changes in one part of the program affect other parts, leading to potential bugs and maintenance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**Synchronization Issues**: In multi-threaded or concurrent environments, global variables require careful synchronization mechanisms to avoid race conditions where different threads read and write to the same variable simultaneously, potentially causing inconsistent states. This can lead to hard-to-find bugs that are difficult to reproduce and 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**Testing Difficulties**: Since changes in a global variable can affect any part of the program at runtime, it becomes challenging to isolate and test specific parts of the code independently. Unit testing is more complex due to dependencies on shared state, which can lead to flaky tests that pass or fail unpredictably based on external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**Debugging Challenges**: When a bug occurs in a program involving global variables, tracking down the root cause can be extremely difficult because changes in these variables might affect multiple parts of the code simultaneously. This makes debugging more time-consuming and less effective compared to local or scoped variables where changes have a narrower impact.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problems highlight the trade-offs between the simplicity and flexibility offered by global variables versus the potential pitfalls they introduce, especially as software systems grow in complexity and scale up in usage scenarios like multi-threaded environments.</a:t>
            </a:r>
            <a:endParaRPr lang="en-AU" dirty="0"/>
          </a:p>
        </p:txBody>
      </p:sp>
      <p:sp>
        <p:nvSpPr>
          <p:cNvPr id="4" name="Slide Number Placeholder 3">
            <a:extLst>
              <a:ext uri="{FF2B5EF4-FFF2-40B4-BE49-F238E27FC236}">
                <a16:creationId xmlns:a16="http://schemas.microsoft.com/office/drawing/2014/main" id="{4A06C0D5-E85F-8353-CCBA-F7FD47000364}"/>
              </a:ext>
            </a:extLst>
          </p:cNvPr>
          <p:cNvSpPr>
            <a:spLocks noGrp="1"/>
          </p:cNvSpPr>
          <p:nvPr>
            <p:ph type="sldNum" sz="quarter" idx="5"/>
          </p:nvPr>
        </p:nvSpPr>
        <p:spPr/>
        <p:txBody>
          <a:bodyPr/>
          <a:lstStyle/>
          <a:p>
            <a:fld id="{00408CB8-53A8-44F3-9451-039450E51793}" type="slidenum">
              <a:rPr lang="en-AU" smtClean="0"/>
              <a:t>18</a:t>
            </a:fld>
            <a:endParaRPr lang="en-AU"/>
          </a:p>
        </p:txBody>
      </p:sp>
    </p:spTree>
    <p:extLst>
      <p:ext uri="{BB962C8B-B14F-4D97-AF65-F5344CB8AC3E}">
        <p14:creationId xmlns:p14="http://schemas.microsoft.com/office/powerpoint/2010/main" val="1075077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BNF (Backus-Naur Form) and EBNF (Extended Backus-Naur Form) are formal notations used to describe the syntax of programming languages or specifications in a way that is both unambiguous and easy to understand. They are widely used in compiler construction, language definition, and documentation to define the grammar rules for various constructs such as expressions, statements, and data structures.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BNF (Backus-Naur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BNF was introduced by John Backus and Peter </a:t>
            </a:r>
            <a:r>
              <a:rPr lang="en-US" dirty="0" err="1"/>
              <a:t>Naur</a:t>
            </a:r>
            <a:r>
              <a:rPr lang="en-US" dirty="0"/>
              <a:t> in their 1960 publication "Definition of a Programming Language FORTRAN." It is a context-free grammar notation that uses non-terminal symbols to represent syntactic categories and terminal symbols to represent tokens. The syntax can be represented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bnf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&lt;non-terminal&gt; ::= &lt;alternatives&gt;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&lt;alternatives&gt; ::= &lt;term&gt; | &lt;term&gt; "|" &lt;alternatives&gt;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&lt;term&gt; ::= &lt;</a:t>
            </a:r>
            <a:r>
              <a:rPr lang="en-US" dirty="0" err="1"/>
              <a:t>base_term</a:t>
            </a:r>
            <a:r>
              <a:rPr lang="en-US" dirty="0"/>
              <a:t>&gt; | "(" &lt;alternatives&gt;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base_term</a:t>
            </a:r>
            <a:r>
              <a:rPr lang="en-US" dirty="0"/>
              <a:t>&gt; ::= terminal | non-terminal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EBNF (Extended Backus-Naur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EBNF was introduced to extend BNF by adding optional syntax elements such as repetition, grouping with parentheses, and the ability to define more complex rules. This makes it easier to express ambiguities in natural languages and programming languages. The syntax can be represented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ebnf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&lt;non-terminal&gt; ::= &lt;alternatives&gt;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&lt;alternatives&gt; ::= &lt;term&gt; { " " &lt;term&gt;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&lt;term&gt; ::= &lt;</a:t>
            </a:r>
            <a:r>
              <a:rPr lang="en-US" dirty="0" err="1"/>
              <a:t>base_term</a:t>
            </a:r>
            <a:r>
              <a:rPr lang="en-US" dirty="0"/>
              <a:t>&gt; | "(" &lt;alternatives&gt; ")" | "[" &lt;alternatives&gt; "]" | "{" &lt;alternatives&gt;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base_term</a:t>
            </a:r>
            <a:r>
              <a:rPr lang="en-US" dirty="0"/>
              <a:t>&gt; ::= terminal | non-terminal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Differences and Advantages of EBNF over BNF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**Repetition**: EBNF allows for the definition of repetition using `{ }`, which is not possible in basic BNF.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**Optional Components**: Parentheses `( )` are used to denote optional components, making the grammar more readable and expressive.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**Grouping**: Braces `{ }` can be used to group alternatives, providing a clearer structure for complex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**Clarity**: EBNF is often easier to read and write than BNF, especially for non-experts in formal language theory.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of an EBNF Grammar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of an EBNF grammar for arithmetic expressions: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ebnf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&lt;expression&gt; ::= &lt;term&gt; { ("+" | "-") &lt;term&gt;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&lt;term&gt; ::= &lt;factor&gt; { ("*" | "/") &lt;factor&gt;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&lt;factor&gt; ::= number | "("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 digit {digit}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digit ::= "0" | "1" | "2" | "3" | "4" | "5" | "6" | "7" | "8" | "9"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grammar defines a simple arithmetic expression language where numbers can be multiplied or divided by other terms, which in turn can be sums or differences of factors. Factors can be individual numbers or nested expressions within parentheses.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Conclusion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BNF and EBNF are powerful tools for defining the syntax of languages. While BNF is limited to context-free grammars, EBNF extends it with additional constructs that make grammar definitions more flexible and easier to understand. These notations are essential in various stages of language development, from specification through implementation and documentation.</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19</a:t>
            </a:fld>
            <a:endParaRPr lang="en-AU"/>
          </a:p>
        </p:txBody>
      </p:sp>
    </p:spTree>
    <p:extLst>
      <p:ext uri="{BB962C8B-B14F-4D97-AF65-F5344CB8AC3E}">
        <p14:creationId xmlns:p14="http://schemas.microsoft.com/office/powerpoint/2010/main" val="125635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a:t>
            </a:fld>
            <a:endParaRPr lang="en-AU"/>
          </a:p>
        </p:txBody>
      </p:sp>
    </p:spTree>
    <p:extLst>
      <p:ext uri="{BB962C8B-B14F-4D97-AF65-F5344CB8AC3E}">
        <p14:creationId xmlns:p14="http://schemas.microsoft.com/office/powerpoint/2010/main" val="3319253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9C23D-6E1E-E7EC-4B2A-8622B0AE16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6F606-8929-1365-4401-6B373C925E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4B8B0A-36BB-8AE3-7158-62B90ECA7E3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EBNF (Extended Backus-Naur Form) notation provided describes a simple programming language construct. Let's break down the syntax rules one by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**&lt;program&gt; ::= begin &lt;</a:t>
            </a:r>
            <a:r>
              <a:rPr lang="en-US" dirty="0" err="1"/>
              <a:t>stmt_list</a:t>
            </a:r>
            <a:r>
              <a:rPr lang="en-US" dirty="0"/>
              <a:t>&gt;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This rule defines that a program consists of the keyword `begin`, followed by a statement list (`&lt;</a:t>
            </a:r>
            <a:r>
              <a:rPr lang="en-US" dirty="0" err="1"/>
              <a:t>stmt_list</a:t>
            </a:r>
            <a:r>
              <a:rPr lang="en-US" dirty="0"/>
              <a:t>&gt;`), and ends with the keyword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**&lt;</a:t>
            </a:r>
            <a:r>
              <a:rPr lang="en-US" dirty="0" err="1"/>
              <a:t>stmt_list</a:t>
            </a:r>
            <a:r>
              <a:rPr lang="en-US" dirty="0"/>
              <a:t>&gt; ::= &lt;</a:t>
            </a:r>
            <a:r>
              <a:rPr lang="en-US" dirty="0" err="1"/>
              <a:t>stmt</a:t>
            </a:r>
            <a:r>
              <a:rPr lang="en-US" dirty="0"/>
              <a:t>&gt; {“;” &lt;</a:t>
            </a:r>
            <a:r>
              <a:rPr lang="en-US" dirty="0" err="1"/>
              <a:t>stmt</a:t>
            </a:r>
            <a:r>
              <a:rPr lang="en-US"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 statement list is defined as one or more statements (`&lt;</a:t>
            </a:r>
            <a:r>
              <a:rPr lang="en-US" dirty="0" err="1"/>
              <a:t>stmt</a:t>
            </a:r>
            <a:r>
              <a:rPr lang="en-US" dirty="0"/>
              <a:t>&gt;`), each separated by a semicolon (`“;”`). The curly braces `{}` indicate that the sequence can repeat zero or more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**&lt;</a:t>
            </a:r>
            <a:r>
              <a:rPr lang="en-US" dirty="0" err="1"/>
              <a:t>stmt</a:t>
            </a:r>
            <a:r>
              <a:rPr lang="en-US" dirty="0"/>
              <a:t>&gt; ::= &lt;var&gt; “=” &lt;expression&gt;**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 statement is defined as a variable assignment where a variable (`&lt;var&gt;`) is assigned a value specified by an expression (`&lt;expression&gt;`). The syntax uses the `“=”` symbol to denote assignment.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**&lt;var&gt; ::= A|B|C**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This rule specifies that a variable can be one of three possible values: `A`, `B`, or `C`. It represents the set of valid variables in the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**&lt;expression&gt; ::= &lt;var&gt; [(+|-) &lt;var&gt;]**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An expression is defined as a variable (`&lt;var&gt;`) followed by an optional operation (either addition `(+)` or subtraction `(-)`). The square brackets `[]` indicate that this part of the rule is optional.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these rules can be visualized in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ebnf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&lt;program&gt; ::= begin &lt;</a:t>
            </a:r>
            <a:r>
              <a:rPr lang="en-US" dirty="0" err="1"/>
              <a:t>stmt_list</a:t>
            </a:r>
            <a:r>
              <a:rPr lang="en-US" dirty="0"/>
              <a:t>&gt;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stmt_list</a:t>
            </a:r>
            <a:r>
              <a:rPr lang="en-US" dirty="0"/>
              <a:t>&gt; ::= &lt;</a:t>
            </a:r>
            <a:r>
              <a:rPr lang="en-US" dirty="0" err="1"/>
              <a:t>stmt</a:t>
            </a:r>
            <a:r>
              <a:rPr lang="en-US" dirty="0"/>
              <a:t>&gt; {“;” &lt;</a:t>
            </a:r>
            <a:r>
              <a:rPr lang="en-US" dirty="0" err="1"/>
              <a:t>stmt</a:t>
            </a:r>
            <a:r>
              <a:rPr lang="en-US"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stmt</a:t>
            </a:r>
            <a:r>
              <a:rPr lang="en-US" dirty="0"/>
              <a:t>&gt; ::= &lt;var&gt; “=” &lt;expression&gt;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&lt;var&gt; ::= A | B |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&lt;expression&gt; ::= &lt;var&gt; [(+|-) &lt;var&gt;]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Usage: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 simple program that assigns the value of `B` to `A`: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ebnf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follows the syntax rules defined by the EBNF: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starts with `begin`.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Followed by a statement list containing one statement (`A = B`) separated by a semicolon.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Ends with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provided EBNF defines a simple programming language construct where a program consists of a sequence of statements enclosed within `begin` and `end`, each statement involves an assignment operation involving variables and expressions, and the possible values for variables are limited to `A`, `B`, or `C`.</a:t>
            </a:r>
            <a:endParaRPr lang="en-AU" dirty="0"/>
          </a:p>
        </p:txBody>
      </p:sp>
      <p:sp>
        <p:nvSpPr>
          <p:cNvPr id="4" name="Slide Number Placeholder 3">
            <a:extLst>
              <a:ext uri="{FF2B5EF4-FFF2-40B4-BE49-F238E27FC236}">
                <a16:creationId xmlns:a16="http://schemas.microsoft.com/office/drawing/2014/main" id="{D7842039-E70F-9237-BB67-9D010610F111}"/>
              </a:ext>
            </a:extLst>
          </p:cNvPr>
          <p:cNvSpPr>
            <a:spLocks noGrp="1"/>
          </p:cNvSpPr>
          <p:nvPr>
            <p:ph type="sldNum" sz="quarter" idx="5"/>
          </p:nvPr>
        </p:nvSpPr>
        <p:spPr/>
        <p:txBody>
          <a:bodyPr/>
          <a:lstStyle/>
          <a:p>
            <a:fld id="{00408CB8-53A8-44F3-9451-039450E51793}" type="slidenum">
              <a:rPr lang="en-AU" smtClean="0"/>
              <a:t>20</a:t>
            </a:fld>
            <a:endParaRPr lang="en-AU"/>
          </a:p>
        </p:txBody>
      </p:sp>
    </p:spTree>
    <p:extLst>
      <p:ext uri="{BB962C8B-B14F-4D97-AF65-F5344CB8AC3E}">
        <p14:creationId xmlns:p14="http://schemas.microsoft.com/office/powerpoint/2010/main" val="295652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23CFC-3321-0A7F-3FA8-2BD0592F5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82D7E-75F8-9A4B-F9C3-853F93A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B1E1D2-B99B-AE3A-DCFC-2FCA533AF5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program track shows the sequence of begin, </a:t>
            </a:r>
            <a:r>
              <a:rPr lang="en-US" dirty="0" err="1"/>
              <a:t>stmt_list</a:t>
            </a:r>
            <a:r>
              <a:rPr lang="en-US" dirty="0"/>
              <a:t>, and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stmt_list</a:t>
            </a:r>
            <a:r>
              <a:rPr lang="en-US" dirty="0"/>
              <a:t> track shows a </a:t>
            </a:r>
            <a:r>
              <a:rPr lang="en-US" dirty="0" err="1"/>
              <a:t>stmt</a:t>
            </a:r>
            <a:r>
              <a:rPr lang="en-US" dirty="0"/>
              <a:t> followed by an optional repetition of ; and another stmt.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stmt</a:t>
            </a:r>
            <a:r>
              <a:rPr lang="en-US" dirty="0"/>
              <a:t> track shows the sequence of var, =, and expression.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var track shows the alternatives A, B, and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expression track shows a var followed by an optional + or - and another var.</a:t>
            </a:r>
            <a:endParaRPr lang="en-AU" dirty="0"/>
          </a:p>
        </p:txBody>
      </p:sp>
      <p:sp>
        <p:nvSpPr>
          <p:cNvPr id="4" name="Slide Number Placeholder 3">
            <a:extLst>
              <a:ext uri="{FF2B5EF4-FFF2-40B4-BE49-F238E27FC236}">
                <a16:creationId xmlns:a16="http://schemas.microsoft.com/office/drawing/2014/main" id="{2FA0D6F0-4476-7CFB-9F67-1669D314BCDA}"/>
              </a:ext>
            </a:extLst>
          </p:cNvPr>
          <p:cNvSpPr>
            <a:spLocks noGrp="1"/>
          </p:cNvSpPr>
          <p:nvPr>
            <p:ph type="sldNum" sz="quarter" idx="5"/>
          </p:nvPr>
        </p:nvSpPr>
        <p:spPr/>
        <p:txBody>
          <a:bodyPr/>
          <a:lstStyle/>
          <a:p>
            <a:fld id="{00408CB8-53A8-44F3-9451-039450E51793}" type="slidenum">
              <a:rPr lang="en-AU" smtClean="0"/>
              <a:t>21</a:t>
            </a:fld>
            <a:endParaRPr lang="en-AU"/>
          </a:p>
        </p:txBody>
      </p:sp>
    </p:spTree>
    <p:extLst>
      <p:ext uri="{BB962C8B-B14F-4D97-AF65-F5344CB8AC3E}">
        <p14:creationId xmlns:p14="http://schemas.microsoft.com/office/powerpoint/2010/main" val="1151384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D6CB8-3BAC-4CA1-F102-9CD65511CD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67712-90AF-686A-A0DC-B331C5210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8EE255-3072-E5CD-33D8-100DEE66CB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Explanation of the syntax diagram: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The main [</a:t>
            </a:r>
            <a:r>
              <a:rPr lang="en-US" dirty="0" err="1"/>
              <a:t>for_statement</a:t>
            </a:r>
            <a:r>
              <a:rPr lang="en-US" dirty="0"/>
              <a:t>] track shows the sequence of elements in a for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for keyword is followed by an opening parenthesis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for_init</a:t>
            </a:r>
            <a:r>
              <a:rPr lang="en-US" dirty="0"/>
              <a:t>], [condition], and [</a:t>
            </a:r>
            <a:r>
              <a:rPr lang="en-US" dirty="0" err="1"/>
              <a:t>for_update</a:t>
            </a:r>
            <a:r>
              <a:rPr lang="en-US" dirty="0"/>
              <a:t>] are each optional, indicated by the bypass routes below them labeled "(empty)".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Semicolons ; separate these three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closing parenthesis ) is followed by [block], which represents the loop body.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for_init</a:t>
            </a:r>
            <a:r>
              <a:rPr lang="en-US" dirty="0"/>
              <a:t>] can be either a [</a:t>
            </a:r>
            <a:r>
              <a:rPr lang="en-US" dirty="0" err="1"/>
              <a:t>var_declaration</a:t>
            </a:r>
            <a:r>
              <a:rPr lang="en-US" dirty="0"/>
              <a:t>] or an [</a:t>
            </a:r>
            <a:r>
              <a:rPr lang="en-US" dirty="0" err="1"/>
              <a:t>expression_list</a:t>
            </a:r>
            <a:r>
              <a:rPr lang="en-US" dirty="0"/>
              <a:t>], shown as alternative paths.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[condition] is simply an [expression].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for_update</a:t>
            </a:r>
            <a:r>
              <a:rPr lang="en-US" dirty="0"/>
              <a:t>] is an [</a:t>
            </a:r>
            <a:r>
              <a:rPr lang="en-US" dirty="0" err="1"/>
              <a:t>expression_list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syntax diagram accurately represents the structure of a Java for loop as defined in your EBNF, showing both the required elements and the optional components.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"(empty)" paths indicate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for_init</a:t>
            </a:r>
            <a:r>
              <a:rPr lang="en-US" dirty="0"/>
              <a:t>] is optional: You can have a for loop without an initialization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[condition] is optional: You can have a for loop without a condition (which would create an infinite loop unless broken from within).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for_update</a:t>
            </a:r>
            <a:r>
              <a:rPr lang="en-US" dirty="0"/>
              <a:t>] is optional: You can have a for loop without an update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this means you can write for loops like: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for (;;) { ... } (infinite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for (int </a:t>
            </a:r>
            <a:r>
              <a:rPr lang="en-US" dirty="0" err="1"/>
              <a:t>i</a:t>
            </a:r>
            <a:r>
              <a:rPr lang="en-US" dirty="0"/>
              <a:t> = 0;;) { ... } (no condition or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(;condition;) { ... } (no initialization or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dirty="0" err="1"/>
              <a:t>i</a:t>
            </a:r>
            <a:r>
              <a:rPr lang="en-US" dirty="0"/>
              <a:t>++) { ... } (no initialization or condition)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"(empty)" paths in the syntax diagram allow for these variations by providing a way to bypass the optional components.</a:t>
            </a:r>
            <a:endParaRPr lang="en-AU" dirty="0"/>
          </a:p>
        </p:txBody>
      </p:sp>
      <p:sp>
        <p:nvSpPr>
          <p:cNvPr id="4" name="Slide Number Placeholder 3">
            <a:extLst>
              <a:ext uri="{FF2B5EF4-FFF2-40B4-BE49-F238E27FC236}">
                <a16:creationId xmlns:a16="http://schemas.microsoft.com/office/drawing/2014/main" id="{29261F81-699D-22E5-8642-EA37E823E747}"/>
              </a:ext>
            </a:extLst>
          </p:cNvPr>
          <p:cNvSpPr>
            <a:spLocks noGrp="1"/>
          </p:cNvSpPr>
          <p:nvPr>
            <p:ph type="sldNum" sz="quarter" idx="5"/>
          </p:nvPr>
        </p:nvSpPr>
        <p:spPr/>
        <p:txBody>
          <a:bodyPr/>
          <a:lstStyle/>
          <a:p>
            <a:fld id="{00408CB8-53A8-44F3-9451-039450E51793}" type="slidenum">
              <a:rPr lang="en-AU" smtClean="0"/>
              <a:t>22</a:t>
            </a:fld>
            <a:endParaRPr lang="en-AU"/>
          </a:p>
        </p:txBody>
      </p:sp>
    </p:spTree>
    <p:extLst>
      <p:ext uri="{BB962C8B-B14F-4D97-AF65-F5344CB8AC3E}">
        <p14:creationId xmlns:p14="http://schemas.microsoft.com/office/powerpoint/2010/main" val="1291041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712F1-7A41-EBE4-4D3A-C630B093C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F66E0-9E55-6FC8-1D8E-5BC70ACC3B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AB59B5-0865-7D91-4264-DFEB6E8F376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Explanation of changes and improvements: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&lt;list&gt;, we make &lt;elements&gt; optional by enclosing it in square brackets []. This allows for empty lists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&lt;elements&gt; is simplified to a single &lt;number&gt; followed by zero or more occurrences of comma and &lt;number&gt;. The curly braces {} indicate repetition.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&lt;element&gt; is removed as it's not necessary. We can directly use &lt;number&gt; in &lt;elements&gt;.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&lt;number&gt; is defined as one or more digits, allowing for multi-digit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&lt;digit&gt; remains the same, correctly defining single digits.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grammar correctly covers all the cases you mentioned: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(empty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(single-element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2, 3] (multi-element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4, 5, 8, 23] (multi-element list with various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also handles other valid cases like [10], [100, 200],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 original grammar had some redundancies and didn't clearly allow for empty lists. The revised version is more concise and accurately represents all possible number lists.</a:t>
            </a:r>
            <a:endParaRPr lang="en-AU" dirty="0"/>
          </a:p>
        </p:txBody>
      </p:sp>
      <p:sp>
        <p:nvSpPr>
          <p:cNvPr id="4" name="Slide Number Placeholder 3">
            <a:extLst>
              <a:ext uri="{FF2B5EF4-FFF2-40B4-BE49-F238E27FC236}">
                <a16:creationId xmlns:a16="http://schemas.microsoft.com/office/drawing/2014/main" id="{A7EF10C6-C220-43C1-1047-A49E685BD7B5}"/>
              </a:ext>
            </a:extLst>
          </p:cNvPr>
          <p:cNvSpPr>
            <a:spLocks noGrp="1"/>
          </p:cNvSpPr>
          <p:nvPr>
            <p:ph type="sldNum" sz="quarter" idx="5"/>
          </p:nvPr>
        </p:nvSpPr>
        <p:spPr/>
        <p:txBody>
          <a:bodyPr/>
          <a:lstStyle/>
          <a:p>
            <a:fld id="{00408CB8-53A8-44F3-9451-039450E51793}" type="slidenum">
              <a:rPr lang="en-AU" smtClean="0"/>
              <a:t>23</a:t>
            </a:fld>
            <a:endParaRPr lang="en-AU"/>
          </a:p>
        </p:txBody>
      </p:sp>
    </p:spTree>
    <p:extLst>
      <p:ext uri="{BB962C8B-B14F-4D97-AF65-F5344CB8AC3E}">
        <p14:creationId xmlns:p14="http://schemas.microsoft.com/office/powerpoint/2010/main" val="3250596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24</a:t>
            </a:fld>
            <a:endParaRPr lang="en-AU"/>
          </a:p>
        </p:txBody>
      </p:sp>
    </p:spTree>
    <p:extLst>
      <p:ext uri="{BB962C8B-B14F-4D97-AF65-F5344CB8AC3E}">
        <p14:creationId xmlns:p14="http://schemas.microsoft.com/office/powerpoint/2010/main" val="92695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Ada programming, type equivalence can be categorized into two main types: name type equivalence and structure type equivalence.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Type Equivalence:**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type equivalence is based on the names assigned to types. According to the provided documents, "Every struct, </a:t>
            </a:r>
            <a:r>
              <a:rPr lang="en-US" dirty="0" err="1"/>
              <a:t>enum</a:t>
            </a:r>
            <a:r>
              <a:rPr lang="en-US" dirty="0"/>
              <a:t>, and union declaration creates a new type that is not equivalent to any other type." This means that two types are considered equivalent if they have the same name, regardless of their internal structure or content.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t>
            </a:r>
            <a:r>
              <a:rPr lang="en-US" dirty="0" err="1"/>
              <a:t>Indextype</a:t>
            </a:r>
            <a:r>
              <a:rPr lang="en-US" dirty="0"/>
              <a:t> is range 1..100;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 : </a:t>
            </a:r>
            <a:r>
              <a:rPr lang="en-US" dirty="0" err="1"/>
              <a:t>Indextype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a:t>
            </a:r>
            <a:r>
              <a:rPr lang="en-US" dirty="0" err="1"/>
              <a:t>Indextype</a:t>
            </a:r>
            <a:r>
              <a:rPr lang="en-US" dirty="0"/>
              <a:t>` and `Integer` are distinct types with different names, so they are not equivalent even though their structures might be similar.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**Structure Type Equivalence:**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structure type equivalence is based on the internal structure of the types. Two types are considered equivalent if they have identical structures when recursively expanded.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 =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pointer to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 : real;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B =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pointer to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 : real;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 and `B` are equivalent because their structures are identical when expanded recursively. The field selections in both records end at the same built-in types (`pointer` and `real`), regardless of how deeply nested they might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**Basis for Equivalence**: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Name type equivalence is based on the names assigned 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Structure type equivalence is based on the internal structure of types, including their fields and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**Flexibility**: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Name type equivalence does not consider the internal structure; it only checks if the names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Structure type equivalence requires a more detailed comparison that involves recursively expanding the structures to ensure they match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**Use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Name type equivalence is useful in situations where you want to enforce distinct names for different types, even if their internal structure is similar or identical.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Structure type equivalence is particularly relevant when dealing with complex data structures and ensuring that two types are interchangeable in certain contexts.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name type equivalence focuses on the names assigned to types, while structure type equivalence examines the internal structure of types for compatibility. Understanding these distinctions can help in designing and using types effectively in Ada programming.</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3</a:t>
            </a:fld>
            <a:endParaRPr lang="en-AU"/>
          </a:p>
        </p:txBody>
      </p:sp>
    </p:spTree>
    <p:extLst>
      <p:ext uri="{BB962C8B-B14F-4D97-AF65-F5344CB8AC3E}">
        <p14:creationId xmlns:p14="http://schemas.microsoft.com/office/powerpoint/2010/main" val="416390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Ada, name type equivalence is generally easier to implement than structure type equivalence because it relies solely on the equality of type names. Here’s why this might be the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Ease of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**Simpler Definition**: Name type equivalence involves a straightforward comparison of type names. If two types have the same name, they are considered equivalent by name without needing to inspect their internal structure. This is a simple and clear rule that can be easily enforced in a compiler or type checker.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**Predictable Behavior**: When dealing with type equivalences based on names, the behavior of the system is predictable and straightforward. There’s no need to traverse the structures of types to determine equivalence, which simplifies both the implementation and the reasoning behind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**Reduced Complexity**: By focusing only on the names, you avoid the complexity that comes with comparing the internal structure of different types. This can be particularly beneficial during type declarations or when dealing with complex nested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 simple example where two types are declared: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Vehicle is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Wheels :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Animal is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Legs :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`Vehicle` and `Animal` have different names, so they are not equivalent by name. If you try to assign one to the 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Var_Vehicle</a:t>
            </a:r>
            <a:r>
              <a:rPr lang="en-US" dirty="0"/>
              <a:t> : Vehicle;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Var_Animal</a:t>
            </a:r>
            <a:r>
              <a:rPr lang="en-US" dirty="0"/>
              <a:t> : Animal := </a:t>
            </a:r>
            <a:r>
              <a:rPr lang="en-US" dirty="0" err="1"/>
              <a:t>Var_Vehicle</a:t>
            </a:r>
            <a:r>
              <a:rPr lang="en-US" dirty="0"/>
              <a:t>; -- This would cause a compilation error because types are not equivalent.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straightforward rule helps in maintaining clarity and simplicity in type declarations and assignments, making it easier for both developers and compilers to manage such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both forms of type equivalence have their uses, name type equivalence is generally simpler to implement due to its focus on the equality of names alone. This direct approach reduces complexity and makes the implementation clearer and more predictable.</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4</a:t>
            </a:fld>
            <a:endParaRPr lang="en-AU"/>
          </a:p>
        </p:txBody>
      </p:sp>
    </p:spTree>
    <p:extLst>
      <p:ext uri="{BB962C8B-B14F-4D97-AF65-F5344CB8AC3E}">
        <p14:creationId xmlns:p14="http://schemas.microsoft.com/office/powerpoint/2010/main" val="115633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primary disadvantage of focusing solely on name type equivalence is that it may not capture all necessary relationships between types, especially when dealing with complex or nested structures. Here’s why this can be problematic: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Limitations in Complex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**Inability to Capture Nested Structures**: If two types have different names but the same internal structure (e.g., both are records containing the same fields), name type equivalence would not recognize them as equivalent. This limitation becomes apparent when dealing with complex nested types or recursive types, where the actual content and relationships within the types might be crucial.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**Potential for Ambiguity**: In cases where two types have different names but similar structures (e.g., one is a simplified version of another), name type equivalence could lead to ambiguity. This can make it difficult to ensure that certain operations or assignments are performed correctly, especially in larger codebases with many interchangeable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**Lack of Flexibility**: By only considering the names for equivalence, you lose flexibility in how types can be used interchangeably. For example, if two different types have identical structures but serve slightly different purposes (e.g., one is a base type and another is a derived type), name type equivalence would not allow them to be treated as equivalent, which could limit certain programming patterns or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the following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t>
            </a:r>
            <a:r>
              <a:rPr lang="en-US" dirty="0" err="1"/>
              <a:t>BaseType</a:t>
            </a:r>
            <a:r>
              <a:rPr lang="en-US" dirty="0"/>
              <a:t> is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Field1 :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type </a:t>
            </a:r>
            <a:r>
              <a:rPr lang="en-US" dirty="0" err="1"/>
              <a:t>DerivedType</a:t>
            </a:r>
            <a:r>
              <a:rPr lang="en-US" dirty="0"/>
              <a:t> is new </a:t>
            </a:r>
            <a:r>
              <a:rPr lang="en-US" dirty="0" err="1"/>
              <a:t>BaseType</a:t>
            </a:r>
            <a:r>
              <a:rPr lang="en-US" dirty="0"/>
              <a:t>; -- Derived from </a:t>
            </a:r>
            <a:r>
              <a:rPr lang="en-US" dirty="0" err="1"/>
              <a:t>BaseType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t>
            </a:r>
            <a:r>
              <a:rPr lang="en-US" dirty="0" err="1"/>
              <a:t>BaseType</a:t>
            </a:r>
            <a:r>
              <a:rPr lang="en-US" dirty="0"/>
              <a:t>` and `</a:t>
            </a:r>
            <a:r>
              <a:rPr lang="en-US" dirty="0" err="1"/>
              <a:t>DerivedType</a:t>
            </a:r>
            <a:r>
              <a:rPr lang="en-US" dirty="0"/>
              <a:t>` have different names but essentially represent the same structure. However, because they are defined as separate types, assignments or operations involving instances of these types would require explicit conversions that might not be immediately obvious to a developer working with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name type equivalence is simpler to implement and can provide clear rules for type declarations, it has limitations when dealing with complex or nested structures. These limitations include an inability to capture relationships in nested types, potential ambiguity in similar but distinct structures, and a lack of flexibility that could restrict certain programming patterns. For these reasons, Ada also provides mechanisms for structure type equivalence, which can be more powerful but are generally harder to implement correctly.</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5</a:t>
            </a:fld>
            <a:endParaRPr lang="en-AU"/>
          </a:p>
        </p:txBody>
      </p:sp>
    </p:spTree>
    <p:extLst>
      <p:ext uri="{BB962C8B-B14F-4D97-AF65-F5344CB8AC3E}">
        <p14:creationId xmlns:p14="http://schemas.microsoft.com/office/powerpoint/2010/main" val="8698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Ada, a subtype differs from a derived type primarily in how they are defined and used. Here's a detailed explanation of each concept: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Subtype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**subtype** is a user-defined type that restricts the values or operations allowed by its parent type (also known as the base type). A subtype can be created using the `subtype` declaration, which limits the range and/or constraints of the base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t>
            </a:r>
            <a:r>
              <a:rPr lang="en-US" dirty="0" err="1"/>
              <a:t>BaseType</a:t>
            </a:r>
            <a:r>
              <a:rPr lang="en-US" dirty="0"/>
              <a:t> is range 1 .. 10; -- Base type with values from 1 to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subtype </a:t>
            </a:r>
            <a:r>
              <a:rPr lang="en-US" dirty="0" err="1"/>
              <a:t>SubType</a:t>
            </a:r>
            <a:r>
              <a:rPr lang="en-US" dirty="0"/>
              <a:t> is </a:t>
            </a:r>
            <a:r>
              <a:rPr lang="en-US" dirty="0" err="1"/>
              <a:t>BaseType</a:t>
            </a:r>
            <a:r>
              <a:rPr lang="en-US" dirty="0"/>
              <a:t> range 5 .. 8; -- Subtype restricted to values 5, 6, 7, and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a:t>
            </a:r>
            <a:r>
              <a:rPr lang="en-US" dirty="0" err="1"/>
              <a:t>SubType</a:t>
            </a:r>
            <a:r>
              <a:rPr lang="en-US" dirty="0"/>
              <a:t>` is a subtype of `</a:t>
            </a:r>
            <a:r>
              <a:rPr lang="en-US" dirty="0" err="1"/>
              <a:t>BaseType</a:t>
            </a:r>
            <a:r>
              <a:rPr lang="en-US" dirty="0"/>
              <a:t>` that only allows values between 5 and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Derived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**derived type** in Ada can be either a subtype or an extension by derivation (also known as "tagged" types). This concept is more about inheritance and polymorphism rather than direct value restriction like subtypes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of Subtype: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shown above, `</a:t>
            </a:r>
            <a:r>
              <a:rPr lang="en-US" dirty="0" err="1"/>
              <a:t>SubType</a:t>
            </a:r>
            <a:r>
              <a:rPr lang="en-US" dirty="0"/>
              <a:t>` is a derived type from `</a:t>
            </a:r>
            <a:r>
              <a:rPr lang="en-US" dirty="0" err="1"/>
              <a:t>BaseType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of Derived Type (Extension by Derivation):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t>
            </a:r>
            <a:r>
              <a:rPr lang="en-US" dirty="0" err="1"/>
              <a:t>BaseClass</a:t>
            </a:r>
            <a:r>
              <a:rPr lang="en-US" dirty="0"/>
              <a:t> is tagged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Field1 :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a:t>
            </a:r>
            <a:r>
              <a:rPr lang="en-US" dirty="0" err="1"/>
              <a:t>DerivedClass</a:t>
            </a:r>
            <a:r>
              <a:rPr lang="en-US" dirty="0"/>
              <a:t> is new </a:t>
            </a:r>
            <a:r>
              <a:rPr lang="en-US" dirty="0" err="1"/>
              <a:t>BaseClass</a:t>
            </a:r>
            <a:r>
              <a:rPr lang="en-US" dirty="0"/>
              <a:t> with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Field2 : String(1..5);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t>
            </a:r>
            <a:r>
              <a:rPr lang="en-US" dirty="0" err="1"/>
              <a:t>DerivedClass</a:t>
            </a:r>
            <a:r>
              <a:rPr lang="en-US" dirty="0"/>
              <a:t>` extends `</a:t>
            </a:r>
            <a:r>
              <a:rPr lang="en-US" dirty="0" err="1"/>
              <a:t>BaseClass</a:t>
            </a:r>
            <a:r>
              <a:rPr lang="en-US" dirty="0"/>
              <a:t>` by adding a new field `Field2`. This makes `</a:t>
            </a:r>
            <a:r>
              <a:rPr lang="en-US" dirty="0" err="1"/>
              <a:t>DerivedClass</a:t>
            </a:r>
            <a:r>
              <a:rPr lang="en-US" dirty="0"/>
              <a:t>` a derived type of `</a:t>
            </a:r>
            <a:r>
              <a:rPr lang="en-US" dirty="0" err="1"/>
              <a:t>BaseClass</a:t>
            </a:r>
            <a:r>
              <a:rPr lang="en-US" dirty="0"/>
              <a:t>`, but it does not restrict the values or operations like subtypes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Differences: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**Restriction vs. Extension**: Subtypes restrict the possible values and operations allowed by their base types, while derived types (especially those created through extension by derivation) add new components to the type without restricting existing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**Inheritance**: Subtypes are a form of inheritance where the subtype inherits all properties of its parent type but may further restrict or define additional constraints. Derived types can be seen as more general, allowing for both restriction and expansion of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**Usage**: Subtypes are typically used to create more specific types that have fewer possible values or operations than their base types. Derived types, especially through extension by derivation, are often used in object-oriented programming paradigms where a derived class inherits properties from its parent class but may also add new capabilities or override existing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Subtypes and derived types serve different purposes in Ada's type system. Subtypes provide more restrictive definitions that limit the range of values or operations, while derived types (including subtypes) can be used to extend base types with additional components or functionalities. Understanding these differences helps in choosing the appropriate type construct based on the specific requirements of your program.</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6</a:t>
            </a:fld>
            <a:endParaRPr lang="en-AU"/>
          </a:p>
        </p:txBody>
      </p:sp>
    </p:spTree>
    <p:extLst>
      <p:ext uri="{BB962C8B-B14F-4D97-AF65-F5344CB8AC3E}">
        <p14:creationId xmlns:p14="http://schemas.microsoft.com/office/powerpoint/2010/main" val="23129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C, type equivalence is determined by the structure of the types rather than their names. This means that two different types with identical structures are considered equivalent if they have the same size in memory and the same layout. Here’s a more detailed explanation: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Points about Type Equivalence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**Structure-Based Equivalence**: In C, type equivalence is determined by the structure of the types rather than their names or declarations. This means that two types are considered equivalent if they have the same size and layout.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**Alignment and Size**: The alignment and size of a type play a crucial role in determining type equivalence. If two types have different alignments or sizes, they cannot be considered equivalent even if they share the same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**Typedefs and Aliases**: Using `typedef` to create aliases for types does not change the underlying type's structure; therefore, two types that are structurally equivalent will remain so regardless of what names are assigned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**Union Types**: In C, a union can be considered as having multiple possible types at runtime, but at compile time, unions are treated as distinct types unless they have the same size and layout.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the following struct definitions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struct </a:t>
            </a:r>
            <a:r>
              <a:rPr lang="en-US" dirty="0" err="1"/>
              <a:t>BaseType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 field1;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struct </a:t>
            </a:r>
            <a:r>
              <a:rPr lang="en-US" dirty="0" err="1"/>
              <a:t>DerivedType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char field2[4];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though `</a:t>
            </a:r>
            <a:r>
              <a:rPr lang="en-US" dirty="0" err="1"/>
              <a:t>BaseType</a:t>
            </a:r>
            <a:r>
              <a:rPr lang="en-US" dirty="0"/>
              <a:t>` and `</a:t>
            </a:r>
            <a:r>
              <a:rPr lang="en-US" dirty="0" err="1"/>
              <a:t>DerivedType</a:t>
            </a:r>
            <a:r>
              <a:rPr lang="en-US" dirty="0"/>
              <a:t>` have different structures, they are considered equivalent because their sizes (and layouts) are the same. This is evident if you define a union that can hold either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union </a:t>
            </a:r>
            <a:r>
              <a:rPr lang="en-US" dirty="0" err="1"/>
              <a:t>Union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struct </a:t>
            </a:r>
            <a:r>
              <a:rPr lang="en-US" dirty="0" err="1"/>
              <a:t>BaseType</a:t>
            </a:r>
            <a:r>
              <a:rPr lang="en-US" dirty="0"/>
              <a:t> 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struct </a:t>
            </a:r>
            <a:r>
              <a:rPr lang="en-US" dirty="0" err="1"/>
              <a:t>DerivedType</a:t>
            </a:r>
            <a:r>
              <a:rPr lang="en-US" dirty="0"/>
              <a:t> derived;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`Union` will have a size equal to the larger of its members (`struct </a:t>
            </a:r>
            <a:r>
              <a:rPr lang="en-US" dirty="0" err="1"/>
              <a:t>DerivedType</a:t>
            </a:r>
            <a:r>
              <a:rPr lang="en-US" dirty="0"/>
              <a:t>`), and both `</a:t>
            </a:r>
            <a:r>
              <a:rPr lang="en-US" dirty="0" err="1"/>
              <a:t>BaseType</a:t>
            </a:r>
            <a:r>
              <a:rPr lang="en-US" dirty="0"/>
              <a:t>` and `</a:t>
            </a:r>
            <a:r>
              <a:rPr lang="en-US" dirty="0" err="1"/>
              <a:t>DerivedType</a:t>
            </a:r>
            <a:r>
              <a:rPr lang="en-US" dirty="0"/>
              <a:t>` will occupy the same memory space within this union.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 type equivalence is determined by comparing the sizes and layouts of types rather than their names or declarations. This allows for flexibility in defining types without being constrained by naming conventions. Understanding these principles helps in managing memory layout and ensuring that operations on different but structurally equivalent types are handled correctly.</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7</a:t>
            </a:fld>
            <a:endParaRPr lang="en-AU"/>
          </a:p>
        </p:txBody>
      </p:sp>
    </p:spTree>
    <p:extLst>
      <p:ext uri="{BB962C8B-B14F-4D97-AF65-F5344CB8AC3E}">
        <p14:creationId xmlns:p14="http://schemas.microsoft.com/office/powerpoint/2010/main" val="69352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Ada introduced the concept of "limited types" to address some of the issues associated with variable declaration. Limited types allow a programmer to declare variables that can only be used within specific scopes or contexts, thereby limiting their visibility and potential misuse. This feature helps in managing memory usage more efficiently and reduces the risk of errors due to improper access to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to illustrate how limited types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Ada.Text_IO</a:t>
            </a:r>
            <a:r>
              <a:rPr lang="en-US" dirty="0"/>
              <a:t>; use </a:t>
            </a:r>
            <a:r>
              <a:rPr lang="en-US" dirty="0" err="1"/>
              <a:t>Ada.Text_IO</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procedure </a:t>
            </a:r>
            <a:r>
              <a:rPr lang="en-US" dirty="0" err="1"/>
              <a:t>Limited_Example</a:t>
            </a:r>
            <a:r>
              <a:rPr lang="en-US" dirty="0"/>
              <a:t>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Define a limited type for integers within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package </a:t>
            </a:r>
            <a:r>
              <a:rPr lang="en-US" dirty="0" err="1"/>
              <a:t>Int_Limited</a:t>
            </a:r>
            <a:r>
              <a:rPr lang="en-US" dirty="0"/>
              <a:t> is new </a:t>
            </a:r>
            <a:r>
              <a:rPr lang="en-US" dirty="0" err="1"/>
              <a:t>Ada.Containers.Formal_Indefinite_Vectors</a:t>
            </a:r>
            <a:r>
              <a:rPr lang="en-US" dirty="0"/>
              <a:t> (</a:t>
            </a:r>
            <a:r>
              <a:rPr lang="en-US" dirty="0" err="1"/>
              <a:t>Index_Type</a:t>
            </a:r>
            <a:r>
              <a:rPr lang="en-US" dirty="0"/>
              <a:t> =&gt; Positive, </a:t>
            </a:r>
            <a:r>
              <a:rPr lang="en-US" dirty="0" err="1"/>
              <a:t>Element_Type</a:t>
            </a:r>
            <a:r>
              <a:rPr lang="en-US" dirty="0"/>
              <a:t> =&gt;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use </a:t>
            </a:r>
            <a:r>
              <a:rPr lang="en-US" dirty="0" err="1"/>
              <a:t>Int_Limited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Declare a limited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LVec</a:t>
            </a:r>
            <a:r>
              <a:rPr lang="en-US" dirty="0"/>
              <a:t> :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Add elements to the limited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Append (</a:t>
            </a:r>
            <a:r>
              <a:rPr lang="en-US" dirty="0" err="1"/>
              <a:t>LVec</a:t>
            </a:r>
            <a:r>
              <a:rPr lang="en-US"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Append (</a:t>
            </a:r>
            <a:r>
              <a:rPr lang="en-US" dirty="0" err="1"/>
              <a:t>LVec</a:t>
            </a:r>
            <a:r>
              <a:rPr lang="en-US" dirty="0"/>
              <a:t>,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Attempt to declare an unbounded type outside this scope will result in a compilation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package </a:t>
            </a:r>
            <a:r>
              <a:rPr lang="en-US" dirty="0" err="1"/>
              <a:t>Int_Unbounded</a:t>
            </a:r>
            <a:r>
              <a:rPr lang="en-US" dirty="0"/>
              <a:t> is new </a:t>
            </a:r>
            <a:r>
              <a:rPr lang="en-US" dirty="0" err="1"/>
              <a:t>Ada.Containers.Formal_Indefinite_Vectors</a:t>
            </a:r>
            <a:r>
              <a:rPr lang="en-US" dirty="0"/>
              <a:t> (</a:t>
            </a:r>
            <a:r>
              <a:rPr lang="en-US" dirty="0" err="1"/>
              <a:t>Index_Type</a:t>
            </a:r>
            <a:r>
              <a:rPr lang="en-US" dirty="0"/>
              <a:t> =&gt; Positive, </a:t>
            </a:r>
            <a:r>
              <a:rPr lang="en-US" dirty="0" err="1"/>
              <a:t>Element_Type</a:t>
            </a:r>
            <a:r>
              <a:rPr lang="en-US" dirty="0"/>
              <a:t> =&gt;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use </a:t>
            </a:r>
            <a:r>
              <a:rPr lang="en-US" dirty="0" err="1"/>
              <a:t>Int_Unbounded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t>
            </a:r>
            <a:r>
              <a:rPr lang="en-US" dirty="0" err="1"/>
              <a:t>UVec</a:t>
            </a:r>
            <a:r>
              <a:rPr lang="en-US" dirty="0"/>
              <a:t> : Vector;  -- This would cause a compilation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Print the elements of the limited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("First element: " &amp; </a:t>
            </a:r>
            <a:r>
              <a:rPr lang="en-US" dirty="0" err="1"/>
              <a:t>Integer'Image</a:t>
            </a:r>
            <a:r>
              <a:rPr lang="en-US" dirty="0"/>
              <a:t> (Element (</a:t>
            </a:r>
            <a:r>
              <a:rPr lang="en-US" dirty="0" err="1"/>
              <a:t>LVec</a:t>
            </a:r>
            <a:r>
              <a:rPr lang="en-US"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("Second element: " &amp; </a:t>
            </a:r>
            <a:r>
              <a:rPr lang="en-US" dirty="0" err="1"/>
              <a:t>Integer'Image</a:t>
            </a:r>
            <a:r>
              <a:rPr lang="en-US" dirty="0"/>
              <a:t> (Element (</a:t>
            </a:r>
            <a:r>
              <a:rPr lang="en-US" dirty="0" err="1"/>
              <a:t>LVec</a:t>
            </a:r>
            <a:r>
              <a:rPr lang="en-US" dirty="0"/>
              <a: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a:t>
            </a:r>
            <a:r>
              <a:rPr lang="en-US" dirty="0" err="1"/>
              <a:t>Limited_Example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a:t>
            </a:r>
            <a:r>
              <a:rPr lang="en-US" dirty="0" err="1"/>
              <a:t>Int_Limited</a:t>
            </a:r>
            <a:r>
              <a:rPr lang="en-US" dirty="0"/>
              <a:t>` is a limited type defined within the scope of `</a:t>
            </a:r>
            <a:r>
              <a:rPr lang="en-US" dirty="0" err="1"/>
              <a:t>Limited_Example</a:t>
            </a:r>
            <a:r>
              <a:rPr lang="en-US" dirty="0"/>
              <a:t>`. It encapsulates an indefinite vector of integers. The variable `</a:t>
            </a:r>
            <a:r>
              <a:rPr lang="en-US" dirty="0" err="1"/>
              <a:t>LVec</a:t>
            </a:r>
            <a:r>
              <a:rPr lang="en-US" dirty="0"/>
              <a:t>` is declared as a limited vector, which means it can only be used within the bounds of its declaration and cannot be accessed outside this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Attempting to declare another unbounded version of the same type (`</a:t>
            </a:r>
            <a:r>
              <a:rPr lang="en-US" dirty="0" err="1"/>
              <a:t>Int_Unbounded</a:t>
            </a:r>
            <a:r>
              <a:rPr lang="en-US" dirty="0"/>
              <a:t>`) outside the scope will result in a compilation error because Ada enforces strict rules about variable visibility based on the type definitions provided. This helps maintain code integrity and reduces potential errors related to improper access or modification of variables.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8</a:t>
            </a:fld>
            <a:endParaRPr lang="en-AU"/>
          </a:p>
        </p:txBody>
      </p:sp>
    </p:spTree>
    <p:extLst>
      <p:ext uri="{BB962C8B-B14F-4D97-AF65-F5344CB8AC3E}">
        <p14:creationId xmlns:p14="http://schemas.microsoft.com/office/powerpoint/2010/main" val="113748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Ada, exceptions are handled using a combination of exception handlers and propagation mechanisms. Here's an overview of how exceptions are managed in 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 Handling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 provides several constructs to handle exceptions effectively: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**Exception Declaration**: You can declare your own exceptions using the `exception` keyword.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**Raise Statement**: The `raise` statement is used to signal an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**Exception Handlers**: These are blocks of code that catch and process exceptions.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 Code Snippet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simple example demonstrating how to handle exceptions in 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Ada.Text_IO</a:t>
            </a:r>
            <a:r>
              <a:rPr lang="en-US" dirty="0"/>
              <a:t>; use </a:t>
            </a:r>
            <a:r>
              <a:rPr lang="en-US" dirty="0" err="1"/>
              <a:t>Ada.Text_IO</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Ada.Integer_Text_IO</a:t>
            </a:r>
            <a:r>
              <a:rPr lang="en-US" dirty="0"/>
              <a:t>; use </a:t>
            </a:r>
            <a:r>
              <a:rPr lang="en-US" dirty="0" err="1"/>
              <a:t>Ada.Integer_Text_IO</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procedure </a:t>
            </a:r>
            <a:r>
              <a:rPr lang="en-US" dirty="0" err="1"/>
              <a:t>ExceptionHandlingExample</a:t>
            </a:r>
            <a:r>
              <a:rPr lang="en-US" dirty="0"/>
              <a:t>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Integer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Attempt to read an integer from the standard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begin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("Please enter a number:");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Get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E: others =&gt;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("An error occurred: " &amp; </a:t>
            </a:r>
            <a:r>
              <a:rPr lang="en-US" dirty="0" err="1"/>
              <a:t>Exception_Name</a:t>
            </a:r>
            <a:r>
              <a:rPr lang="en-US" dirty="0"/>
              <a:t>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-1; -- Set a default value in case of an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Output the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Put_Line</a:t>
            </a:r>
            <a:r>
              <a:rPr lang="en-US" dirty="0"/>
              <a:t> ("The number entered is:" &amp; </a:t>
            </a:r>
            <a:r>
              <a:rPr lang="en-US" dirty="0" err="1"/>
              <a:t>Integer'Image</a:t>
            </a:r>
            <a:r>
              <a:rPr lang="en-US" dirty="0"/>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a:t>
            </a:r>
            <a:r>
              <a:rPr lang="en-US" dirty="0" err="1"/>
              <a:t>ExceptionHandlingExample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Explanation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**Raise Statement**: In this example, if the user inputs a non-integer value, an exception will be raised.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**Exception Handlers**: The `exception` block catches any exceptions that occur within the `begin` block and are not caught by more specific handlers. Here, it catches all types of exceptions (`others`) and assigns them to the variable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Exception_Name</a:t>
            </a:r>
            <a:r>
              <a:rPr lang="en-US" dirty="0"/>
              <a:t>**: This function returns the name of the exception, which is useful for debugging or logging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Ada's approach to exception handling is robust and flexible. By using `raise`, `exception`, and specific handlers like `others`, you can manage errors gracefully without crashing your program. This makes Ada a good choice for safety-critical applications where reliable error management is crucial.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9</a:t>
            </a:fld>
            <a:endParaRPr lang="en-AU"/>
          </a:p>
        </p:txBody>
      </p:sp>
    </p:spTree>
    <p:extLst>
      <p:ext uri="{BB962C8B-B14F-4D97-AF65-F5344CB8AC3E}">
        <p14:creationId xmlns:p14="http://schemas.microsoft.com/office/powerpoint/2010/main" val="469467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5437267-4FF6-487D-BA34-1905F52EB39A}" type="datetime1">
              <a:rPr lang="en-AU" smtClean="0"/>
              <a:t>15/10/2024</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AU"/>
              <a:t>Ada &amp; BNF</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2272474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EB2E7-0BC9-4BAB-B5A6-402D010A222A}" type="datetime1">
              <a:rPr lang="en-AU" smtClean="0"/>
              <a:t>15/10/2024</a:t>
            </a:fld>
            <a:endParaRPr lang="en-AU"/>
          </a:p>
        </p:txBody>
      </p:sp>
      <p:sp>
        <p:nvSpPr>
          <p:cNvPr id="6" name="Footer Placeholder 5"/>
          <p:cNvSpPr>
            <a:spLocks noGrp="1"/>
          </p:cNvSpPr>
          <p:nvPr>
            <p:ph type="ftr" sz="quarter" idx="11"/>
          </p:nvPr>
        </p:nvSpPr>
        <p:spPr/>
        <p:txBody>
          <a:bodyPr/>
          <a:lstStyle/>
          <a:p>
            <a:r>
              <a:rPr lang="en-AU"/>
              <a:t>Ada &amp; BNF</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77184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4328D2-DA0B-4A59-AF1A-F9A9B18DFEAE}"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52943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386A54-AE24-48B6-9CC7-0C7F008B9D96}"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7952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7EE1BC-36BC-444B-A140-36E128986055}"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85271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9AA432-26BB-44A8-81C9-E17E49D74F2D}" type="datetime1">
              <a:rPr lang="en-AU" smtClean="0"/>
              <a:t>15/10/2024</a:t>
            </a:fld>
            <a:endParaRPr lang="en-AU"/>
          </a:p>
        </p:txBody>
      </p:sp>
      <p:sp>
        <p:nvSpPr>
          <p:cNvPr id="8" name="Footer Placeholder 7"/>
          <p:cNvSpPr>
            <a:spLocks noGrp="1"/>
          </p:cNvSpPr>
          <p:nvPr>
            <p:ph type="ftr" sz="quarter" idx="11"/>
          </p:nvPr>
        </p:nvSpPr>
        <p:spPr/>
        <p:txBody>
          <a:bodyPr/>
          <a:lstStyle/>
          <a:p>
            <a:r>
              <a:rPr lang="en-AU"/>
              <a:t>Ada &amp; BNF</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589949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90CB06-1C1D-4F56-9FAB-76C459BDE958}" type="datetime1">
              <a:rPr lang="en-AU" smtClean="0"/>
              <a:t>15/10/2024</a:t>
            </a:fld>
            <a:endParaRPr lang="en-AU"/>
          </a:p>
        </p:txBody>
      </p:sp>
      <p:sp>
        <p:nvSpPr>
          <p:cNvPr id="8" name="Footer Placeholder 7"/>
          <p:cNvSpPr>
            <a:spLocks noGrp="1"/>
          </p:cNvSpPr>
          <p:nvPr>
            <p:ph type="ftr" sz="quarter" idx="11"/>
          </p:nvPr>
        </p:nvSpPr>
        <p:spPr>
          <a:xfrm>
            <a:off x="561111" y="6391838"/>
            <a:ext cx="3644282" cy="304801"/>
          </a:xfrm>
        </p:spPr>
        <p:txBody>
          <a:bodyPr/>
          <a:lstStyle/>
          <a:p>
            <a:r>
              <a:rPr lang="en-AU"/>
              <a:t>Ada &amp; BNF</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8101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BBAF66-D101-4C80-957F-5008AC5A7DFD}"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17193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889324-6ECD-424B-8165-720767F2D6F6}"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1568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942C9-1F51-44D7-B6B2-14FC6A19103B}"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544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0BA98-E735-4D72-8E29-05206B0061BD}" type="datetime1">
              <a:rPr lang="en-AU" smtClean="0"/>
              <a:t>15/10/2024</a:t>
            </a:fld>
            <a:endParaRPr lang="en-AU"/>
          </a:p>
        </p:txBody>
      </p:sp>
      <p:sp>
        <p:nvSpPr>
          <p:cNvPr id="5" name="Footer Placeholder 4"/>
          <p:cNvSpPr>
            <a:spLocks noGrp="1"/>
          </p:cNvSpPr>
          <p:nvPr>
            <p:ph type="ftr" sz="quarter" idx="11"/>
          </p:nvPr>
        </p:nvSpPr>
        <p:spPr/>
        <p:txBody>
          <a:bodyPr/>
          <a:lstStyle/>
          <a:p>
            <a:r>
              <a:rPr lang="en-AU"/>
              <a:t>Ada &amp; BNF</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58688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94E8A-8BE9-4C45-AC04-DF24DE32AD3C}" type="datetime1">
              <a:rPr lang="en-AU" smtClean="0"/>
              <a:t>15/10/2024</a:t>
            </a:fld>
            <a:endParaRPr lang="en-AU"/>
          </a:p>
        </p:txBody>
      </p:sp>
      <p:sp>
        <p:nvSpPr>
          <p:cNvPr id="6" name="Footer Placeholder 5"/>
          <p:cNvSpPr>
            <a:spLocks noGrp="1"/>
          </p:cNvSpPr>
          <p:nvPr>
            <p:ph type="ftr" sz="quarter" idx="11"/>
          </p:nvPr>
        </p:nvSpPr>
        <p:spPr/>
        <p:txBody>
          <a:bodyPr/>
          <a:lstStyle/>
          <a:p>
            <a:r>
              <a:rPr lang="en-AU"/>
              <a:t>Ada &amp; BNF</a:t>
            </a:r>
          </a:p>
        </p:txBody>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18142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67B2BD-0132-4BB8-AE90-D9184145E353}" type="datetime1">
              <a:rPr lang="en-AU" smtClean="0"/>
              <a:t>15/10/2024</a:t>
            </a:fld>
            <a:endParaRPr lang="en-AU"/>
          </a:p>
        </p:txBody>
      </p:sp>
      <p:sp>
        <p:nvSpPr>
          <p:cNvPr id="8" name="Footer Placeholder 7"/>
          <p:cNvSpPr>
            <a:spLocks noGrp="1"/>
          </p:cNvSpPr>
          <p:nvPr>
            <p:ph type="ftr" sz="quarter" idx="11"/>
          </p:nvPr>
        </p:nvSpPr>
        <p:spPr/>
        <p:txBody>
          <a:bodyPr/>
          <a:lstStyle/>
          <a:p>
            <a:r>
              <a:rPr lang="en-AU"/>
              <a:t>Ada &amp; BNF</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2064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F8298D-4AF5-444C-ABB7-8440BF2CDDB2}" type="datetime1">
              <a:rPr lang="en-AU" smtClean="0"/>
              <a:t>15/10/2024</a:t>
            </a:fld>
            <a:endParaRPr lang="en-AU"/>
          </a:p>
        </p:txBody>
      </p:sp>
      <p:sp>
        <p:nvSpPr>
          <p:cNvPr id="4" name="Footer Placeholder 3"/>
          <p:cNvSpPr>
            <a:spLocks noGrp="1"/>
          </p:cNvSpPr>
          <p:nvPr>
            <p:ph type="ftr" sz="quarter" idx="11"/>
          </p:nvPr>
        </p:nvSpPr>
        <p:spPr/>
        <p:txBody>
          <a:bodyPr/>
          <a:lstStyle/>
          <a:p>
            <a:r>
              <a:rPr lang="en-AU"/>
              <a:t>Ada &amp; BNF</a:t>
            </a:r>
          </a:p>
        </p:txBody>
      </p:sp>
      <p:sp>
        <p:nvSpPr>
          <p:cNvPr id="5" name="Slide Number Placeholder 4"/>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35274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46294-03A1-4190-ABC0-B37B2DC20F3A}" type="datetime1">
              <a:rPr lang="en-AU" smtClean="0"/>
              <a:t>15/10/2024</a:t>
            </a:fld>
            <a:endParaRPr lang="en-AU"/>
          </a:p>
        </p:txBody>
      </p:sp>
      <p:sp>
        <p:nvSpPr>
          <p:cNvPr id="3" name="Footer Placeholder 2"/>
          <p:cNvSpPr>
            <a:spLocks noGrp="1"/>
          </p:cNvSpPr>
          <p:nvPr>
            <p:ph type="ftr" sz="quarter" idx="11"/>
          </p:nvPr>
        </p:nvSpPr>
        <p:spPr/>
        <p:txBody>
          <a:bodyPr/>
          <a:lstStyle/>
          <a:p>
            <a:r>
              <a:rPr lang="en-AU"/>
              <a:t>Ada &amp; BNF</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1605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F5729-E0F9-43AA-8C85-3C4879585A6E}" type="datetime1">
              <a:rPr lang="en-AU" smtClean="0"/>
              <a:t>15/10/2024</a:t>
            </a:fld>
            <a:endParaRPr lang="en-AU"/>
          </a:p>
        </p:txBody>
      </p:sp>
      <p:sp>
        <p:nvSpPr>
          <p:cNvPr id="6" name="Footer Placeholder 5"/>
          <p:cNvSpPr>
            <a:spLocks noGrp="1"/>
          </p:cNvSpPr>
          <p:nvPr>
            <p:ph type="ftr" sz="quarter" idx="11"/>
          </p:nvPr>
        </p:nvSpPr>
        <p:spPr/>
        <p:txBody>
          <a:bodyPr/>
          <a:lstStyle/>
          <a:p>
            <a:r>
              <a:rPr lang="en-AU"/>
              <a:t>Ada &amp; BNF</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09159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EC0174-5270-4058-A4FE-8D563D7A8497}" type="datetime1">
              <a:rPr lang="en-AU" smtClean="0"/>
              <a:t>15/10/2024</a:t>
            </a:fld>
            <a:endParaRPr lang="en-AU"/>
          </a:p>
        </p:txBody>
      </p:sp>
      <p:sp>
        <p:nvSpPr>
          <p:cNvPr id="6" name="Footer Placeholder 5"/>
          <p:cNvSpPr>
            <a:spLocks noGrp="1"/>
          </p:cNvSpPr>
          <p:nvPr>
            <p:ph type="ftr" sz="quarter" idx="11"/>
          </p:nvPr>
        </p:nvSpPr>
        <p:spPr/>
        <p:txBody>
          <a:bodyPr/>
          <a:lstStyle/>
          <a:p>
            <a:r>
              <a:rPr lang="en-AU"/>
              <a:t>Ada &amp; BNF</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65893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8F57A26-C0EE-45D5-9733-1C4236F33A78}" type="datetime1">
              <a:rPr lang="en-AU" smtClean="0"/>
              <a:t>15/10/2024</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AU"/>
              <a:t>Ada &amp; BNF</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8118C-B0E9-40CC-BD15-62B7C6C50112}" type="slidenum">
              <a:rPr lang="en-AU" smtClean="0"/>
              <a:t>‹#›</a:t>
            </a:fld>
            <a:endParaRPr lang="en-AU"/>
          </a:p>
        </p:txBody>
      </p:sp>
    </p:spTree>
    <p:extLst>
      <p:ext uri="{BB962C8B-B14F-4D97-AF65-F5344CB8AC3E}">
        <p14:creationId xmlns:p14="http://schemas.microsoft.com/office/powerpoint/2010/main" val="10368173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0B1EE4-7A3A-D096-4B4C-EE301EBF5081}"/>
              </a:ext>
            </a:extLst>
          </p:cNvPr>
          <p:cNvSpPr>
            <a:spLocks noGrp="1"/>
          </p:cNvSpPr>
          <p:nvPr>
            <p:ph type="ctrTitle"/>
          </p:nvPr>
        </p:nvSpPr>
        <p:spPr>
          <a:xfrm>
            <a:off x="6744929" y="1241267"/>
            <a:ext cx="4435978" cy="2071560"/>
          </a:xfrm>
        </p:spPr>
        <p:txBody>
          <a:bodyPr>
            <a:normAutofit/>
          </a:bodyPr>
          <a:lstStyle/>
          <a:p>
            <a:r>
              <a:rPr lang="en-AU" dirty="0">
                <a:solidFill>
                  <a:srgbClr val="EBEBEB"/>
                </a:solidFill>
              </a:rPr>
              <a:t>Ada &amp; BNF</a:t>
            </a:r>
          </a:p>
        </p:txBody>
      </p:sp>
      <p:sp>
        <p:nvSpPr>
          <p:cNvPr id="11" name="Subtitle 2">
            <a:extLst>
              <a:ext uri="{FF2B5EF4-FFF2-40B4-BE49-F238E27FC236}">
                <a16:creationId xmlns:a16="http://schemas.microsoft.com/office/drawing/2014/main" id="{0C5BD29F-323E-F6C3-A385-1C534D178EDD}"/>
              </a:ext>
            </a:extLst>
          </p:cNvPr>
          <p:cNvSpPr>
            <a:spLocks noGrp="1"/>
          </p:cNvSpPr>
          <p:nvPr>
            <p:ph type="subTitle" idx="1"/>
          </p:nvPr>
        </p:nvSpPr>
        <p:spPr>
          <a:xfrm>
            <a:off x="6744929" y="4591665"/>
            <a:ext cx="4798142" cy="1622322"/>
          </a:xfrm>
        </p:spPr>
        <p:txBody>
          <a:bodyPr>
            <a:normAutofit/>
          </a:bodyPr>
          <a:lstStyle/>
          <a:p>
            <a:r>
              <a:rPr lang="en-AU" dirty="0"/>
              <a:t>WORKSHEET 10</a:t>
            </a:r>
          </a:p>
          <a:p>
            <a:r>
              <a:rPr lang="en-AU" dirty="0"/>
              <a:t>Author: David xu</a:t>
            </a:r>
          </a:p>
          <a:p>
            <a:endParaRPr lang="en-AU" dirty="0"/>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10B668A6-2503-417F-916E-67E8855DC252}"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a:t>
            </a:fld>
            <a:endParaRPr lang="en-AU">
              <a:solidFill>
                <a:srgbClr val="FFFFFF"/>
              </a:solidFill>
            </a:endParaRPr>
          </a:p>
        </p:txBody>
      </p:sp>
      <p:pic>
        <p:nvPicPr>
          <p:cNvPr id="28" name="Graphic 27" descr="Pencil">
            <a:extLst>
              <a:ext uri="{FF2B5EF4-FFF2-40B4-BE49-F238E27FC236}">
                <a16:creationId xmlns:a16="http://schemas.microsoft.com/office/drawing/2014/main" id="{ED365726-4517-5DFF-23CB-07EF828D0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177744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893529" y="1292066"/>
            <a:ext cx="8299782" cy="3153753"/>
          </a:xfrm>
        </p:spPr>
        <p:txBody>
          <a:bodyPr>
            <a:normAutofit/>
          </a:bodyPr>
          <a:lstStyle/>
          <a:p>
            <a:pPr>
              <a:lnSpc>
                <a:spcPct val="90000"/>
              </a:lnSpc>
            </a:pPr>
            <a:r>
              <a:rPr lang="en-AU" sz="3800" dirty="0">
                <a:solidFill>
                  <a:srgbClr val="EBEBEB"/>
                </a:solidFill>
              </a:rPr>
              <a:t>(h)</a:t>
            </a:r>
            <a:r>
              <a:rPr lang="en-US" sz="3800" dirty="0">
                <a:solidFill>
                  <a:srgbClr val="EBEBEB"/>
                </a:solidFill>
              </a:rPr>
              <a:t> Exception handling is a powerful tool. However, it can be misused. How so?</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1071035-E74F-4AEA-AFD0-8ED227868C31}"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10</a:t>
            </a:fld>
            <a:endParaRPr lang="en-AU">
              <a:solidFill>
                <a:srgbClr val="FFFFFF"/>
              </a:solidFill>
            </a:endParaRPr>
          </a:p>
        </p:txBody>
      </p:sp>
    </p:spTree>
    <p:extLst>
      <p:ext uri="{BB962C8B-B14F-4D97-AF65-F5344CB8AC3E}">
        <p14:creationId xmlns:p14="http://schemas.microsoft.com/office/powerpoint/2010/main" val="1135178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597795" y="1342458"/>
            <a:ext cx="8996410" cy="3850177"/>
          </a:xfrm>
        </p:spPr>
        <p:txBody>
          <a:bodyPr>
            <a:normAutofit/>
          </a:bodyPr>
          <a:lstStyle/>
          <a:p>
            <a:pPr>
              <a:lnSpc>
                <a:spcPct val="90000"/>
              </a:lnSpc>
            </a:pPr>
            <a:r>
              <a:rPr lang="en-AU" sz="3800" dirty="0">
                <a:solidFill>
                  <a:srgbClr val="EBEBEB"/>
                </a:solidFill>
              </a:rPr>
              <a:t>(</a:t>
            </a:r>
            <a:r>
              <a:rPr lang="en-AU" sz="3800" dirty="0" err="1">
                <a:solidFill>
                  <a:srgbClr val="EBEBEB"/>
                </a:solidFill>
              </a:rPr>
              <a:t>i</a:t>
            </a:r>
            <a:r>
              <a:rPr lang="en-AU" sz="3800" dirty="0">
                <a:solidFill>
                  <a:srgbClr val="EBEBEB"/>
                </a:solidFill>
              </a:rPr>
              <a:t>)</a:t>
            </a:r>
            <a:r>
              <a:rPr lang="en-US" sz="3800" dirty="0">
                <a:solidFill>
                  <a:srgbClr val="EBEBEB"/>
                </a:solidFill>
              </a:rPr>
              <a:t> Why does Ada still </a:t>
            </a:r>
            <a:r>
              <a:rPr lang="en-US" sz="3800" dirty="0" err="1">
                <a:solidFill>
                  <a:srgbClr val="EBEBEB"/>
                </a:solidFill>
              </a:rPr>
              <a:t>utilise</a:t>
            </a:r>
            <a:r>
              <a:rPr lang="en-US" sz="3800" dirty="0">
                <a:solidFill>
                  <a:srgbClr val="EBEBEB"/>
                </a:solidFill>
              </a:rPr>
              <a:t> the GOTO statement? What restrictions does Ada place on the GOTO statement?</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19E10AFB-562B-422F-B0F9-DB45DF3D9DF2}"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solidFill>
                  <a:srgbClr val="FFFFFF"/>
                </a:solidFill>
              </a:rPr>
              <a:pPr>
                <a:spcAft>
                  <a:spcPts val="600"/>
                </a:spcAft>
              </a:pPr>
              <a:t>11</a:t>
            </a:fld>
            <a:endParaRPr lang="en-AU">
              <a:solidFill>
                <a:srgbClr val="FFFFFF"/>
              </a:solidFill>
            </a:endParaRPr>
          </a:p>
        </p:txBody>
      </p:sp>
    </p:spTree>
    <p:extLst>
      <p:ext uri="{BB962C8B-B14F-4D97-AF65-F5344CB8AC3E}">
        <p14:creationId xmlns:p14="http://schemas.microsoft.com/office/powerpoint/2010/main" val="7679136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(j)</a:t>
            </a:r>
            <a:r>
              <a:rPr lang="en-US" sz="3800" dirty="0">
                <a:solidFill>
                  <a:srgbClr val="EBEBEB"/>
                </a:solidFill>
              </a:rPr>
              <a:t> How does Ada’s parameter passing differ from other languages of the time?</a:t>
            </a:r>
            <a:br>
              <a:rPr lang="en-US" sz="3800" dirty="0">
                <a:solidFill>
                  <a:srgbClr val="EBEBEB"/>
                </a:solidFill>
              </a:rPr>
            </a:b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12</a:t>
            </a:fld>
            <a:endParaRPr lang="en-AU">
              <a:solidFill>
                <a:srgbClr val="FFFFFF"/>
              </a:solidFill>
            </a:endParaRPr>
          </a:p>
        </p:txBody>
      </p:sp>
    </p:spTree>
    <p:extLst>
      <p:ext uri="{BB962C8B-B14F-4D97-AF65-F5344CB8AC3E}">
        <p14:creationId xmlns:p14="http://schemas.microsoft.com/office/powerpoint/2010/main" val="14667668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635B6B-F30E-80CE-1472-7A2938782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377E7-275D-A29F-EAED-E392F85D49AF}"/>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(K) Is Ada’s parameter passing orthogonal?</a:t>
            </a:r>
            <a:br>
              <a:rPr lang="en-AU" sz="3800" dirty="0">
                <a:solidFill>
                  <a:srgbClr val="EBEBEB"/>
                </a:solidFill>
              </a:rPr>
            </a:br>
            <a:br>
              <a:rPr lang="en-AU"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A46C3659-ECC9-264D-4A29-39EB5241A25D}"/>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DC53E836-CB5A-FC59-BE4B-AC6DA3A69B5E}"/>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36750DB8-C34C-361E-1DE4-6514AC8DD051}"/>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13</a:t>
            </a:fld>
            <a:endParaRPr lang="en-AU">
              <a:solidFill>
                <a:srgbClr val="FFFFFF"/>
              </a:solidFill>
            </a:endParaRPr>
          </a:p>
        </p:txBody>
      </p:sp>
    </p:spTree>
    <p:extLst>
      <p:ext uri="{BB962C8B-B14F-4D97-AF65-F5344CB8AC3E}">
        <p14:creationId xmlns:p14="http://schemas.microsoft.com/office/powerpoint/2010/main" val="35892357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B9314A-83D3-FF44-4F5C-0BA2DC273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0C7D1-6757-4112-1802-3452F6607D41}"/>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(L) What is a deadlock?</a:t>
            </a:r>
            <a:br>
              <a:rPr lang="en-AU" sz="3800" dirty="0">
                <a:solidFill>
                  <a:srgbClr val="EBEBEB"/>
                </a:solidFill>
              </a:rPr>
            </a:br>
            <a:br>
              <a:rPr lang="en-AU" sz="3800" dirty="0">
                <a:solidFill>
                  <a:srgbClr val="EBEBEB"/>
                </a:solidFill>
              </a:rPr>
            </a:br>
            <a:br>
              <a:rPr lang="en-AU"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36E382C1-4D61-1F31-37B8-38D0162105A0}"/>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26AEF24B-7CFF-9028-8F05-7AC689058059}"/>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D4E9F2E5-30F9-744C-2695-5608F33CF1DD}"/>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14</a:t>
            </a:fld>
            <a:endParaRPr lang="en-AU">
              <a:solidFill>
                <a:srgbClr val="FFFFFF"/>
              </a:solidFill>
            </a:endParaRPr>
          </a:p>
        </p:txBody>
      </p:sp>
    </p:spTree>
    <p:extLst>
      <p:ext uri="{BB962C8B-B14F-4D97-AF65-F5344CB8AC3E}">
        <p14:creationId xmlns:p14="http://schemas.microsoft.com/office/powerpoint/2010/main" val="134017417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9D84FD-5AE8-8905-2619-BD6E6E273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CAD59-B90F-DDA2-39F7-21265C7FDEB1}"/>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(M) </a:t>
            </a:r>
            <a:r>
              <a:rPr lang="en-US" sz="3800" dirty="0">
                <a:solidFill>
                  <a:srgbClr val="EBEBEB"/>
                </a:solidFill>
              </a:rPr>
              <a:t>Is the position-independent parameter feature offered by Ada a good programming feature? Justify your answer.</a:t>
            </a:r>
            <a:br>
              <a:rPr lang="en-US" sz="3800" dirty="0">
                <a:solidFill>
                  <a:srgbClr val="EBEBEB"/>
                </a:solidFill>
              </a:rPr>
            </a:br>
            <a:br>
              <a:rPr lang="en-US" sz="3800" dirty="0">
                <a:solidFill>
                  <a:srgbClr val="EBEBEB"/>
                </a:solidFill>
              </a:rPr>
            </a:br>
            <a:br>
              <a:rPr lang="en-AU"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F3700E78-55D4-B312-729B-38B4FE21869D}"/>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C031B04B-5A55-0D09-1C76-8B256941535D}"/>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42F77C60-ECE1-76E3-771E-F8773EE29C13}"/>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15</a:t>
            </a:fld>
            <a:endParaRPr lang="en-AU">
              <a:solidFill>
                <a:srgbClr val="FFFFFF"/>
              </a:solidFill>
            </a:endParaRPr>
          </a:p>
        </p:txBody>
      </p:sp>
    </p:spTree>
    <p:extLst>
      <p:ext uri="{BB962C8B-B14F-4D97-AF65-F5344CB8AC3E}">
        <p14:creationId xmlns:p14="http://schemas.microsoft.com/office/powerpoint/2010/main" val="35566491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DA7A1B-F184-2667-0638-BD9E6A2A9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281480-0727-6755-A05D-DC057AD93ACC}"/>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(N) </a:t>
            </a:r>
            <a:r>
              <a:rPr lang="en-US" sz="3800" dirty="0">
                <a:solidFill>
                  <a:srgbClr val="EBEBEB"/>
                </a:solidFill>
              </a:rPr>
              <a:t>What type of scoping is used for exceptions in Ada?</a:t>
            </a:r>
            <a:br>
              <a:rPr lang="en-US" sz="3800" dirty="0">
                <a:solidFill>
                  <a:srgbClr val="EBEBEB"/>
                </a:solidFill>
              </a:rPr>
            </a:br>
            <a:br>
              <a:rPr lang="en-US" sz="3800" dirty="0">
                <a:solidFill>
                  <a:srgbClr val="EBEBEB"/>
                </a:solidFill>
              </a:rPr>
            </a:br>
            <a:br>
              <a:rPr lang="en-AU"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6F875A18-58AA-09E2-EED8-E04E78AB6537}"/>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DA7576CB-F936-71CE-0CAC-A3BDD70674BC}"/>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C6C22D1F-7B78-8A7F-87FB-6AA80F2E9909}"/>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16</a:t>
            </a:fld>
            <a:endParaRPr lang="en-AU">
              <a:solidFill>
                <a:srgbClr val="FFFFFF"/>
              </a:solidFill>
            </a:endParaRPr>
          </a:p>
        </p:txBody>
      </p:sp>
    </p:spTree>
    <p:extLst>
      <p:ext uri="{BB962C8B-B14F-4D97-AF65-F5344CB8AC3E}">
        <p14:creationId xmlns:p14="http://schemas.microsoft.com/office/powerpoint/2010/main" val="188270302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32A06A-6B78-50B1-14B7-9C833C304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23138-46D7-ECB7-52FE-591F4D173AE3}"/>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(O) </a:t>
            </a:r>
            <a:r>
              <a:rPr lang="en-US" sz="3800" dirty="0">
                <a:solidFill>
                  <a:srgbClr val="EBEBEB"/>
                </a:solidFill>
              </a:rPr>
              <a:t>As a language, Ada brought many contributions. Why is it not popular today?</a:t>
            </a:r>
            <a:br>
              <a:rPr lang="en-US" sz="3800" dirty="0">
                <a:solidFill>
                  <a:srgbClr val="EBEBEB"/>
                </a:solidFill>
              </a:rPr>
            </a:br>
            <a:br>
              <a:rPr lang="en-US" sz="3800" dirty="0">
                <a:solidFill>
                  <a:srgbClr val="EBEBEB"/>
                </a:solidFill>
              </a:rPr>
            </a:br>
            <a:br>
              <a:rPr lang="en-AU"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21E8CD74-BEAE-8F99-5A64-B9A45C03D8CB}"/>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5F0B9211-9ED9-6E63-08DE-20E67AC5ECD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2D2737D6-3146-D4B2-6E22-9416B7E75D4A}"/>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17</a:t>
            </a:fld>
            <a:endParaRPr lang="en-AU">
              <a:solidFill>
                <a:srgbClr val="FFFFFF"/>
              </a:solidFill>
            </a:endParaRPr>
          </a:p>
        </p:txBody>
      </p:sp>
    </p:spTree>
    <p:extLst>
      <p:ext uri="{BB962C8B-B14F-4D97-AF65-F5344CB8AC3E}">
        <p14:creationId xmlns:p14="http://schemas.microsoft.com/office/powerpoint/2010/main" val="91775246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215B0C-824B-89B0-59D3-7081E8489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3C22C-61EA-2D41-2A4E-B12EA85BB0F6}"/>
              </a:ext>
            </a:extLst>
          </p:cNvPr>
          <p:cNvSpPr>
            <a:spLocks noGrp="1"/>
          </p:cNvSpPr>
          <p:nvPr>
            <p:ph type="ctrTitle"/>
          </p:nvPr>
        </p:nvSpPr>
        <p:spPr>
          <a:xfrm>
            <a:off x="996737" y="1066947"/>
            <a:ext cx="10380797" cy="4724105"/>
          </a:xfrm>
        </p:spPr>
        <p:txBody>
          <a:bodyPr>
            <a:normAutofit/>
          </a:bodyPr>
          <a:lstStyle/>
          <a:p>
            <a:pPr>
              <a:lnSpc>
                <a:spcPct val="90000"/>
              </a:lnSpc>
            </a:pPr>
            <a:r>
              <a:rPr lang="en-AU" sz="3800" dirty="0">
                <a:solidFill>
                  <a:srgbClr val="EBEBEB"/>
                </a:solidFill>
              </a:rPr>
              <a:t>(P) </a:t>
            </a:r>
            <a:r>
              <a:rPr lang="en-US" sz="3800" dirty="0">
                <a:solidFill>
                  <a:srgbClr val="EBEBEB"/>
                </a:solidFill>
              </a:rPr>
              <a:t>What four problems with global variables did Wulf and Shaw identify?</a:t>
            </a:r>
            <a:br>
              <a:rPr lang="en-US" sz="3800" dirty="0">
                <a:solidFill>
                  <a:srgbClr val="EBEBEB"/>
                </a:solidFill>
              </a:rPr>
            </a:br>
            <a:br>
              <a:rPr lang="en-US" sz="3800" dirty="0">
                <a:solidFill>
                  <a:srgbClr val="EBEBEB"/>
                </a:solidFill>
              </a:rPr>
            </a:br>
            <a:br>
              <a:rPr lang="en-AU"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215BCBE8-67CF-729A-AC52-90FA0904FD8B}"/>
              </a:ext>
            </a:extLst>
          </p:cNvPr>
          <p:cNvSpPr>
            <a:spLocks noGrp="1"/>
          </p:cNvSpPr>
          <p:nvPr>
            <p:ph type="dt" sz="half" idx="10"/>
          </p:nvPr>
        </p:nvSpPr>
        <p:spPr>
          <a:xfrm>
            <a:off x="10653104" y="6391838"/>
            <a:ext cx="990599" cy="304799"/>
          </a:xfrm>
        </p:spPr>
        <p:txBody>
          <a:bodyPr>
            <a:normAutofit/>
          </a:bodyPr>
          <a:lstStyle/>
          <a:p>
            <a:pPr>
              <a:spcAft>
                <a:spcPts val="600"/>
              </a:spcAft>
            </a:pPr>
            <a:fld id="{4C64EBB6-669A-44C2-9C17-7D5408ABB503}"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85B5B76A-D99B-0E2B-B02D-10EFB021C6D9}"/>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1113D7DF-FFDD-18D1-5AED-5813CE7D26B2}"/>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18</a:t>
            </a:fld>
            <a:endParaRPr lang="en-AU">
              <a:solidFill>
                <a:srgbClr val="FFFFFF"/>
              </a:solidFill>
            </a:endParaRPr>
          </a:p>
        </p:txBody>
      </p:sp>
    </p:spTree>
    <p:extLst>
      <p:ext uri="{BB962C8B-B14F-4D97-AF65-F5344CB8AC3E}">
        <p14:creationId xmlns:p14="http://schemas.microsoft.com/office/powerpoint/2010/main" val="412099904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666EFF15-99A7-4815-AFEF-C0CF33BF3FE9}"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19</a:t>
            </a:fld>
            <a:endParaRPr lang="en-AU">
              <a:solidFill>
                <a:srgbClr val="FFFFFF"/>
              </a:solidFill>
            </a:endParaRPr>
          </a:p>
        </p:txBody>
      </p:sp>
      <p:sp>
        <p:nvSpPr>
          <p:cNvPr id="9" name="Title 1">
            <a:extLst>
              <a:ext uri="{FF2B5EF4-FFF2-40B4-BE49-F238E27FC236}">
                <a16:creationId xmlns:a16="http://schemas.microsoft.com/office/drawing/2014/main" id="{819CF113-CF69-5322-8CBF-8CB3FD6D314A}"/>
              </a:ext>
            </a:extLst>
          </p:cNvPr>
          <p:cNvSpPr>
            <a:spLocks noGrp="1"/>
          </p:cNvSpPr>
          <p:nvPr>
            <p:ph type="ctrTitle"/>
          </p:nvPr>
        </p:nvSpPr>
        <p:spPr>
          <a:xfrm>
            <a:off x="548297" y="1085548"/>
            <a:ext cx="2709244" cy="4686903"/>
          </a:xfrm>
        </p:spPr>
        <p:txBody>
          <a:bodyPr vert="horz" lIns="91440" tIns="45720" rIns="91440" bIns="45720" rtlCol="0" anchor="ctr">
            <a:normAutofit/>
          </a:bodyPr>
          <a:lstStyle/>
          <a:p>
            <a:pPr algn="r"/>
            <a:r>
              <a:rPr lang="en-US" sz="3600" dirty="0">
                <a:solidFill>
                  <a:schemeClr val="tx1"/>
                </a:solidFill>
              </a:rPr>
              <a:t>BNF/EBNF</a:t>
            </a:r>
          </a:p>
        </p:txBody>
      </p:sp>
      <p:sp>
        <p:nvSpPr>
          <p:cNvPr id="2" name="TextBox 1">
            <a:extLst>
              <a:ext uri="{FF2B5EF4-FFF2-40B4-BE49-F238E27FC236}">
                <a16:creationId xmlns:a16="http://schemas.microsoft.com/office/drawing/2014/main" id="{A37608CC-96F6-7286-42B8-778DAB03922D}"/>
              </a:ext>
            </a:extLst>
          </p:cNvPr>
          <p:cNvSpPr txBox="1"/>
          <p:nvPr/>
        </p:nvSpPr>
        <p:spPr>
          <a:xfrm>
            <a:off x="3848095" y="2274837"/>
            <a:ext cx="6913712" cy="2308324"/>
          </a:xfrm>
          <a:prstGeom prst="rect">
            <a:avLst/>
          </a:prstGeom>
          <a:noFill/>
        </p:spPr>
        <p:txBody>
          <a:bodyPr wrap="square" rtlCol="0">
            <a:spAutoFit/>
          </a:bodyPr>
          <a:lstStyle/>
          <a:p>
            <a:r>
              <a:rPr lang="en-US" sz="3600" dirty="0">
                <a:latin typeface="+mj-lt"/>
                <a:ea typeface="+mj-ea"/>
                <a:cs typeface="+mj-cs"/>
              </a:rPr>
              <a:t>1. Given the EBNF description below, draw the corresponding syntax diagram.</a:t>
            </a:r>
            <a:endParaRPr lang="en-AU" sz="3600" dirty="0">
              <a:latin typeface="+mj-lt"/>
              <a:ea typeface="+mj-ea"/>
              <a:cs typeface="+mj-cs"/>
            </a:endParaRPr>
          </a:p>
        </p:txBody>
      </p:sp>
    </p:spTree>
    <p:extLst>
      <p:ext uri="{BB962C8B-B14F-4D97-AF65-F5344CB8AC3E}">
        <p14:creationId xmlns:p14="http://schemas.microsoft.com/office/powerpoint/2010/main" val="9652866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r>
              <a:rPr lang="en-AU" dirty="0">
                <a:solidFill>
                  <a:srgbClr val="EBEBEB"/>
                </a:solidFill>
              </a:rPr>
              <a:t>Discussion</a:t>
            </a:r>
            <a:br>
              <a:rPr lang="en-AU" dirty="0">
                <a:solidFill>
                  <a:srgbClr val="EBEBEB"/>
                </a:solidFill>
              </a:rPr>
            </a:br>
            <a:endParaRPr lang="en-AU"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EA5846B7-7298-4381-A21D-7EABB2A072B6}"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2</a:t>
            </a:fld>
            <a:endParaRPr lang="en-AU">
              <a:solidFill>
                <a:srgbClr val="FFFFFF"/>
              </a:solidFill>
            </a:endParaRPr>
          </a:p>
        </p:txBody>
      </p:sp>
      <p:pic>
        <p:nvPicPr>
          <p:cNvPr id="10" name="Graphic 9" descr="Meeting">
            <a:extLst>
              <a:ext uri="{FF2B5EF4-FFF2-40B4-BE49-F238E27FC236}">
                <a16:creationId xmlns:a16="http://schemas.microsoft.com/office/drawing/2014/main" id="{318CEE70-04A9-9056-6E40-F8F893B2A9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606249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2C8A21-494E-B112-3AC0-45A8F3C028A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A5A0F0C-3245-EFE6-2EE9-DF7E720B2031}"/>
              </a:ext>
            </a:extLst>
          </p:cNvPr>
          <p:cNvSpPr>
            <a:spLocks noGrp="1"/>
          </p:cNvSpPr>
          <p:nvPr>
            <p:ph type="dt" sz="half" idx="10"/>
          </p:nvPr>
        </p:nvSpPr>
        <p:spPr>
          <a:xfrm>
            <a:off x="10653104" y="6391838"/>
            <a:ext cx="990599" cy="304799"/>
          </a:xfrm>
        </p:spPr>
        <p:txBody>
          <a:bodyPr>
            <a:normAutofit/>
          </a:bodyPr>
          <a:lstStyle/>
          <a:p>
            <a:pPr>
              <a:spcAft>
                <a:spcPts val="600"/>
              </a:spcAft>
            </a:pPr>
            <a:fld id="{666EFF15-99A7-4815-AFEF-C0CF33BF3FE9}"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C384A4AF-F0F0-3A86-7E0C-467CB425887A}"/>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7A7498D9-B0F6-E7B8-4D80-6F6F36B6E90B}"/>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solidFill>
                  <a:srgbClr val="FFFFFF"/>
                </a:solidFill>
              </a:rPr>
              <a:pPr>
                <a:spcAft>
                  <a:spcPts val="600"/>
                </a:spcAft>
              </a:pPr>
              <a:t>20</a:t>
            </a:fld>
            <a:endParaRPr lang="en-AU">
              <a:solidFill>
                <a:srgbClr val="FFFFFF"/>
              </a:solidFill>
            </a:endParaRPr>
          </a:p>
        </p:txBody>
      </p:sp>
      <p:sp>
        <p:nvSpPr>
          <p:cNvPr id="9" name="Title 1">
            <a:extLst>
              <a:ext uri="{FF2B5EF4-FFF2-40B4-BE49-F238E27FC236}">
                <a16:creationId xmlns:a16="http://schemas.microsoft.com/office/drawing/2014/main" id="{C6513F6B-DC8B-6273-82D1-B9763DCC9934}"/>
              </a:ext>
            </a:extLst>
          </p:cNvPr>
          <p:cNvSpPr>
            <a:spLocks noGrp="1"/>
          </p:cNvSpPr>
          <p:nvPr>
            <p:ph type="ctrTitle"/>
          </p:nvPr>
        </p:nvSpPr>
        <p:spPr>
          <a:xfrm>
            <a:off x="548297" y="1085548"/>
            <a:ext cx="2709244" cy="4686903"/>
          </a:xfrm>
        </p:spPr>
        <p:txBody>
          <a:bodyPr vert="horz" lIns="91440" tIns="45720" rIns="91440" bIns="45720" rtlCol="0" anchor="ctr">
            <a:normAutofit/>
          </a:bodyPr>
          <a:lstStyle/>
          <a:p>
            <a:pPr algn="r"/>
            <a:r>
              <a:rPr lang="en-US" sz="3600">
                <a:solidFill>
                  <a:schemeClr val="tx1"/>
                </a:solidFill>
              </a:rPr>
              <a:t>BNF/EBNF</a:t>
            </a:r>
            <a:endParaRPr lang="en-US" sz="3600" dirty="0">
              <a:solidFill>
                <a:schemeClr val="tx1"/>
              </a:solidFill>
            </a:endParaRPr>
          </a:p>
        </p:txBody>
      </p:sp>
      <p:sp>
        <p:nvSpPr>
          <p:cNvPr id="2" name="TextBox 1">
            <a:extLst>
              <a:ext uri="{FF2B5EF4-FFF2-40B4-BE49-F238E27FC236}">
                <a16:creationId xmlns:a16="http://schemas.microsoft.com/office/drawing/2014/main" id="{B0A59D41-9A66-4905-8564-24B9430367BD}"/>
              </a:ext>
            </a:extLst>
          </p:cNvPr>
          <p:cNvSpPr txBox="1"/>
          <p:nvPr/>
        </p:nvSpPr>
        <p:spPr>
          <a:xfrm>
            <a:off x="3739392" y="1063416"/>
            <a:ext cx="6913712" cy="646331"/>
          </a:xfrm>
          <a:prstGeom prst="rect">
            <a:avLst/>
          </a:prstGeom>
          <a:noFill/>
        </p:spPr>
        <p:txBody>
          <a:bodyPr wrap="square" rtlCol="0">
            <a:spAutoFit/>
          </a:bodyPr>
          <a:lstStyle/>
          <a:p>
            <a:r>
              <a:rPr lang="en-US" dirty="0">
                <a:latin typeface="+mj-lt"/>
                <a:ea typeface="+mj-ea"/>
                <a:cs typeface="+mj-cs"/>
              </a:rPr>
              <a:t>1. Given the EBNF description below, draw the corresponding syntax diagram.</a:t>
            </a:r>
            <a:endParaRPr lang="en-AU" dirty="0">
              <a:latin typeface="+mj-lt"/>
              <a:ea typeface="+mj-ea"/>
              <a:cs typeface="+mj-cs"/>
            </a:endParaRPr>
          </a:p>
        </p:txBody>
      </p:sp>
      <p:pic>
        <p:nvPicPr>
          <p:cNvPr id="7" name="Picture 6">
            <a:extLst>
              <a:ext uri="{FF2B5EF4-FFF2-40B4-BE49-F238E27FC236}">
                <a16:creationId xmlns:a16="http://schemas.microsoft.com/office/drawing/2014/main" id="{865862CF-490B-6C54-606A-709F0647C6CF}"/>
              </a:ext>
            </a:extLst>
          </p:cNvPr>
          <p:cNvPicPr>
            <a:picLocks noChangeAspect="1"/>
          </p:cNvPicPr>
          <p:nvPr/>
        </p:nvPicPr>
        <p:blipFill>
          <a:blip r:embed="rId3"/>
          <a:stretch>
            <a:fillRect/>
          </a:stretch>
        </p:blipFill>
        <p:spPr>
          <a:xfrm>
            <a:off x="3739392" y="2122439"/>
            <a:ext cx="7247667" cy="3210376"/>
          </a:xfrm>
          <a:prstGeom prst="rect">
            <a:avLst/>
          </a:prstGeom>
        </p:spPr>
      </p:pic>
    </p:spTree>
    <p:extLst>
      <p:ext uri="{BB962C8B-B14F-4D97-AF65-F5344CB8AC3E}">
        <p14:creationId xmlns:p14="http://schemas.microsoft.com/office/powerpoint/2010/main" val="795230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495E47-91EC-4C91-3E7E-4B6B19679BC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190BF4F-4737-FD43-7EA7-49E594ED3AEE}"/>
              </a:ext>
            </a:extLst>
          </p:cNvPr>
          <p:cNvSpPr>
            <a:spLocks noGrp="1"/>
          </p:cNvSpPr>
          <p:nvPr>
            <p:ph type="dt" sz="half" idx="10"/>
          </p:nvPr>
        </p:nvSpPr>
        <p:spPr>
          <a:xfrm>
            <a:off x="10653104" y="6391838"/>
            <a:ext cx="990599" cy="304799"/>
          </a:xfrm>
        </p:spPr>
        <p:txBody>
          <a:bodyPr>
            <a:normAutofit/>
          </a:bodyPr>
          <a:lstStyle/>
          <a:p>
            <a:pPr>
              <a:spcAft>
                <a:spcPts val="600"/>
              </a:spcAft>
            </a:pPr>
            <a:fld id="{666EFF15-99A7-4815-AFEF-C0CF33BF3FE9}"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FD98DEC-A695-2D7A-5AA6-15C77811EDD5}"/>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0542313E-730B-2D9F-DA7A-72A6BE32B4A9}"/>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solidFill>
                  <a:srgbClr val="FFFFFF"/>
                </a:solidFill>
              </a:rPr>
              <a:pPr>
                <a:spcAft>
                  <a:spcPts val="600"/>
                </a:spcAft>
              </a:pPr>
              <a:t>21</a:t>
            </a:fld>
            <a:endParaRPr lang="en-AU">
              <a:solidFill>
                <a:srgbClr val="FFFFFF"/>
              </a:solidFill>
            </a:endParaRPr>
          </a:p>
        </p:txBody>
      </p:sp>
      <p:sp>
        <p:nvSpPr>
          <p:cNvPr id="9" name="Title 1">
            <a:extLst>
              <a:ext uri="{FF2B5EF4-FFF2-40B4-BE49-F238E27FC236}">
                <a16:creationId xmlns:a16="http://schemas.microsoft.com/office/drawing/2014/main" id="{0896AC95-2486-6F51-B447-9CED62E244DA}"/>
              </a:ext>
            </a:extLst>
          </p:cNvPr>
          <p:cNvSpPr>
            <a:spLocks noGrp="1"/>
          </p:cNvSpPr>
          <p:nvPr>
            <p:ph type="ctrTitle"/>
          </p:nvPr>
        </p:nvSpPr>
        <p:spPr>
          <a:xfrm>
            <a:off x="548297" y="1085548"/>
            <a:ext cx="2709244" cy="4686903"/>
          </a:xfrm>
        </p:spPr>
        <p:txBody>
          <a:bodyPr vert="horz" lIns="91440" tIns="45720" rIns="91440" bIns="45720" rtlCol="0" anchor="ctr">
            <a:normAutofit/>
          </a:bodyPr>
          <a:lstStyle/>
          <a:p>
            <a:pPr algn="r"/>
            <a:r>
              <a:rPr lang="en-US" sz="3600">
                <a:solidFill>
                  <a:schemeClr val="tx1"/>
                </a:solidFill>
              </a:rPr>
              <a:t>BNF/EBNF</a:t>
            </a:r>
            <a:endParaRPr lang="en-US" sz="3600" dirty="0">
              <a:solidFill>
                <a:schemeClr val="tx1"/>
              </a:solidFill>
            </a:endParaRPr>
          </a:p>
        </p:txBody>
      </p:sp>
      <p:sp>
        <p:nvSpPr>
          <p:cNvPr id="2" name="TextBox 1">
            <a:extLst>
              <a:ext uri="{FF2B5EF4-FFF2-40B4-BE49-F238E27FC236}">
                <a16:creationId xmlns:a16="http://schemas.microsoft.com/office/drawing/2014/main" id="{1D587038-805B-1DB7-B375-A0FC9A386E93}"/>
              </a:ext>
            </a:extLst>
          </p:cNvPr>
          <p:cNvSpPr txBox="1"/>
          <p:nvPr/>
        </p:nvSpPr>
        <p:spPr>
          <a:xfrm>
            <a:off x="3739392" y="1063416"/>
            <a:ext cx="6913712" cy="646331"/>
          </a:xfrm>
          <a:prstGeom prst="rect">
            <a:avLst/>
          </a:prstGeom>
          <a:noFill/>
        </p:spPr>
        <p:txBody>
          <a:bodyPr wrap="square" rtlCol="0">
            <a:spAutoFit/>
          </a:bodyPr>
          <a:lstStyle/>
          <a:p>
            <a:r>
              <a:rPr lang="en-US" dirty="0">
                <a:latin typeface="+mj-lt"/>
                <a:ea typeface="+mj-ea"/>
                <a:cs typeface="+mj-cs"/>
              </a:rPr>
              <a:t>1. Given the EBNF description below, draw the corresponding syntax diagram.</a:t>
            </a:r>
            <a:endParaRPr lang="en-AU" dirty="0">
              <a:latin typeface="+mj-lt"/>
              <a:ea typeface="+mj-ea"/>
              <a:cs typeface="+mj-cs"/>
            </a:endParaRPr>
          </a:p>
        </p:txBody>
      </p:sp>
      <p:pic>
        <p:nvPicPr>
          <p:cNvPr id="8" name="Picture 7">
            <a:extLst>
              <a:ext uri="{FF2B5EF4-FFF2-40B4-BE49-F238E27FC236}">
                <a16:creationId xmlns:a16="http://schemas.microsoft.com/office/drawing/2014/main" id="{BF2213DE-F816-2F0D-7579-8771F815B1CD}"/>
              </a:ext>
            </a:extLst>
          </p:cNvPr>
          <p:cNvPicPr>
            <a:picLocks noChangeAspect="1"/>
          </p:cNvPicPr>
          <p:nvPr/>
        </p:nvPicPr>
        <p:blipFill>
          <a:blip r:embed="rId3"/>
          <a:stretch>
            <a:fillRect/>
          </a:stretch>
        </p:blipFill>
        <p:spPr>
          <a:xfrm>
            <a:off x="3739392" y="1897842"/>
            <a:ext cx="4515480" cy="4305901"/>
          </a:xfrm>
          <a:prstGeom prst="rect">
            <a:avLst/>
          </a:prstGeom>
        </p:spPr>
      </p:pic>
    </p:spTree>
    <p:extLst>
      <p:ext uri="{BB962C8B-B14F-4D97-AF65-F5344CB8AC3E}">
        <p14:creationId xmlns:p14="http://schemas.microsoft.com/office/powerpoint/2010/main" val="3574089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73FD11-2376-BB1C-8123-F667988C8E79}"/>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2E61A75-CE62-4C57-06DC-0E9773F9B977}"/>
              </a:ext>
            </a:extLst>
          </p:cNvPr>
          <p:cNvSpPr>
            <a:spLocks noGrp="1"/>
          </p:cNvSpPr>
          <p:nvPr>
            <p:ph type="dt" sz="half" idx="10"/>
          </p:nvPr>
        </p:nvSpPr>
        <p:spPr>
          <a:xfrm>
            <a:off x="10653104" y="6391838"/>
            <a:ext cx="990599" cy="304799"/>
          </a:xfrm>
        </p:spPr>
        <p:txBody>
          <a:bodyPr>
            <a:normAutofit/>
          </a:bodyPr>
          <a:lstStyle/>
          <a:p>
            <a:pPr>
              <a:spcAft>
                <a:spcPts val="600"/>
              </a:spcAft>
            </a:pPr>
            <a:fld id="{666EFF15-99A7-4815-AFEF-C0CF33BF3FE9}"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869578B4-1583-7B1C-4518-BAFFDA6FA17B}"/>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3AA7D692-74BC-64C3-F909-9147B17ACC5F}"/>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solidFill>
                  <a:srgbClr val="FFFFFF"/>
                </a:solidFill>
              </a:rPr>
              <a:pPr>
                <a:spcAft>
                  <a:spcPts val="600"/>
                </a:spcAft>
              </a:pPr>
              <a:t>22</a:t>
            </a:fld>
            <a:endParaRPr lang="en-AU">
              <a:solidFill>
                <a:srgbClr val="FFFFFF"/>
              </a:solidFill>
            </a:endParaRPr>
          </a:p>
        </p:txBody>
      </p:sp>
      <p:sp>
        <p:nvSpPr>
          <p:cNvPr id="9" name="Title 1">
            <a:extLst>
              <a:ext uri="{FF2B5EF4-FFF2-40B4-BE49-F238E27FC236}">
                <a16:creationId xmlns:a16="http://schemas.microsoft.com/office/drawing/2014/main" id="{8A6FD836-010D-5149-9449-4566298D4A29}"/>
              </a:ext>
            </a:extLst>
          </p:cNvPr>
          <p:cNvSpPr>
            <a:spLocks noGrp="1"/>
          </p:cNvSpPr>
          <p:nvPr>
            <p:ph type="ctrTitle"/>
          </p:nvPr>
        </p:nvSpPr>
        <p:spPr>
          <a:xfrm>
            <a:off x="548297" y="1085548"/>
            <a:ext cx="2709244" cy="4686903"/>
          </a:xfrm>
        </p:spPr>
        <p:txBody>
          <a:bodyPr vert="horz" lIns="91440" tIns="45720" rIns="91440" bIns="45720" rtlCol="0" anchor="ctr">
            <a:normAutofit/>
          </a:bodyPr>
          <a:lstStyle/>
          <a:p>
            <a:pPr algn="r"/>
            <a:r>
              <a:rPr lang="en-US" sz="3600">
                <a:solidFill>
                  <a:schemeClr val="tx1"/>
                </a:solidFill>
              </a:rPr>
              <a:t>BNF/EBNF</a:t>
            </a:r>
            <a:endParaRPr lang="en-US" sz="3600" dirty="0">
              <a:solidFill>
                <a:schemeClr val="tx1"/>
              </a:solidFill>
            </a:endParaRPr>
          </a:p>
        </p:txBody>
      </p:sp>
      <p:sp>
        <p:nvSpPr>
          <p:cNvPr id="2" name="TextBox 1">
            <a:extLst>
              <a:ext uri="{FF2B5EF4-FFF2-40B4-BE49-F238E27FC236}">
                <a16:creationId xmlns:a16="http://schemas.microsoft.com/office/drawing/2014/main" id="{C34C1C5D-5DDC-6312-F85D-E5E0DDE9EB92}"/>
              </a:ext>
            </a:extLst>
          </p:cNvPr>
          <p:cNvSpPr txBox="1"/>
          <p:nvPr/>
        </p:nvSpPr>
        <p:spPr>
          <a:xfrm>
            <a:off x="3739392" y="1063416"/>
            <a:ext cx="6913712" cy="1200329"/>
          </a:xfrm>
          <a:prstGeom prst="rect">
            <a:avLst/>
          </a:prstGeom>
          <a:noFill/>
        </p:spPr>
        <p:txBody>
          <a:bodyPr wrap="square" rtlCol="0">
            <a:spAutoFit/>
          </a:bodyPr>
          <a:lstStyle/>
          <a:p>
            <a:r>
              <a:rPr lang="en-US" dirty="0">
                <a:latin typeface="+mj-lt"/>
                <a:ea typeface="+mj-ea"/>
                <a:cs typeface="+mj-cs"/>
              </a:rPr>
              <a:t>2. Give the EBNF and syntax graph description of the FOR statement in Java.</a:t>
            </a:r>
          </a:p>
          <a:p>
            <a:endParaRPr lang="en-US" dirty="0">
              <a:latin typeface="+mj-lt"/>
              <a:ea typeface="+mj-ea"/>
              <a:cs typeface="+mj-cs"/>
            </a:endParaRPr>
          </a:p>
          <a:p>
            <a:endParaRPr lang="en-AU" dirty="0">
              <a:latin typeface="+mj-lt"/>
              <a:ea typeface="+mj-ea"/>
              <a:cs typeface="+mj-cs"/>
            </a:endParaRPr>
          </a:p>
        </p:txBody>
      </p:sp>
      <p:pic>
        <p:nvPicPr>
          <p:cNvPr id="7" name="Picture 6">
            <a:extLst>
              <a:ext uri="{FF2B5EF4-FFF2-40B4-BE49-F238E27FC236}">
                <a16:creationId xmlns:a16="http://schemas.microsoft.com/office/drawing/2014/main" id="{C2945B7C-7269-97E8-FF66-402C8934934B}"/>
              </a:ext>
            </a:extLst>
          </p:cNvPr>
          <p:cNvPicPr>
            <a:picLocks noChangeAspect="1"/>
          </p:cNvPicPr>
          <p:nvPr/>
        </p:nvPicPr>
        <p:blipFill>
          <a:blip r:embed="rId3"/>
          <a:stretch>
            <a:fillRect/>
          </a:stretch>
        </p:blipFill>
        <p:spPr>
          <a:xfrm>
            <a:off x="3758445" y="1682803"/>
            <a:ext cx="5538361" cy="1200329"/>
          </a:xfrm>
          <a:prstGeom prst="rect">
            <a:avLst/>
          </a:prstGeom>
        </p:spPr>
      </p:pic>
      <p:pic>
        <p:nvPicPr>
          <p:cNvPr id="11" name="Picture 10">
            <a:extLst>
              <a:ext uri="{FF2B5EF4-FFF2-40B4-BE49-F238E27FC236}">
                <a16:creationId xmlns:a16="http://schemas.microsoft.com/office/drawing/2014/main" id="{5928C05A-6209-2C14-5D2A-0327B9A64D9F}"/>
              </a:ext>
            </a:extLst>
          </p:cNvPr>
          <p:cNvPicPr>
            <a:picLocks noChangeAspect="1"/>
          </p:cNvPicPr>
          <p:nvPr/>
        </p:nvPicPr>
        <p:blipFill>
          <a:blip r:embed="rId4"/>
          <a:stretch>
            <a:fillRect/>
          </a:stretch>
        </p:blipFill>
        <p:spPr>
          <a:xfrm>
            <a:off x="3739393" y="2920474"/>
            <a:ext cx="5538362" cy="2891711"/>
          </a:xfrm>
          <a:prstGeom prst="rect">
            <a:avLst/>
          </a:prstGeom>
        </p:spPr>
      </p:pic>
    </p:spTree>
    <p:extLst>
      <p:ext uri="{BB962C8B-B14F-4D97-AF65-F5344CB8AC3E}">
        <p14:creationId xmlns:p14="http://schemas.microsoft.com/office/powerpoint/2010/main" val="34536936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9B3401-CA49-9CC3-BD71-6AE43D2458E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62D75E4-D219-BB1A-7A3B-E854B0FB7E41}"/>
              </a:ext>
            </a:extLst>
          </p:cNvPr>
          <p:cNvSpPr>
            <a:spLocks noGrp="1"/>
          </p:cNvSpPr>
          <p:nvPr>
            <p:ph type="dt" sz="half" idx="10"/>
          </p:nvPr>
        </p:nvSpPr>
        <p:spPr>
          <a:xfrm>
            <a:off x="10653104" y="6391838"/>
            <a:ext cx="990599" cy="304799"/>
          </a:xfrm>
        </p:spPr>
        <p:txBody>
          <a:bodyPr>
            <a:normAutofit/>
          </a:bodyPr>
          <a:lstStyle/>
          <a:p>
            <a:pPr>
              <a:spcAft>
                <a:spcPts val="600"/>
              </a:spcAft>
            </a:pPr>
            <a:fld id="{666EFF15-99A7-4815-AFEF-C0CF33BF3FE9}"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8E8F237B-8A20-FD7C-FD38-0D934B9657B4}"/>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D4015EFE-484D-4B88-51AA-3FDF5A99AD94}"/>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solidFill>
                  <a:srgbClr val="FFFFFF"/>
                </a:solidFill>
              </a:rPr>
              <a:pPr>
                <a:spcAft>
                  <a:spcPts val="600"/>
                </a:spcAft>
              </a:pPr>
              <a:t>23</a:t>
            </a:fld>
            <a:endParaRPr lang="en-AU">
              <a:solidFill>
                <a:srgbClr val="FFFFFF"/>
              </a:solidFill>
            </a:endParaRPr>
          </a:p>
        </p:txBody>
      </p:sp>
      <p:sp>
        <p:nvSpPr>
          <p:cNvPr id="9" name="Title 1">
            <a:extLst>
              <a:ext uri="{FF2B5EF4-FFF2-40B4-BE49-F238E27FC236}">
                <a16:creationId xmlns:a16="http://schemas.microsoft.com/office/drawing/2014/main" id="{C05C1B33-EF80-D3C0-184B-E428775E7C82}"/>
              </a:ext>
            </a:extLst>
          </p:cNvPr>
          <p:cNvSpPr>
            <a:spLocks noGrp="1"/>
          </p:cNvSpPr>
          <p:nvPr>
            <p:ph type="ctrTitle"/>
          </p:nvPr>
        </p:nvSpPr>
        <p:spPr>
          <a:xfrm>
            <a:off x="548297" y="1085548"/>
            <a:ext cx="2709244" cy="4686903"/>
          </a:xfrm>
        </p:spPr>
        <p:txBody>
          <a:bodyPr vert="horz" lIns="91440" tIns="45720" rIns="91440" bIns="45720" rtlCol="0" anchor="ctr">
            <a:normAutofit/>
          </a:bodyPr>
          <a:lstStyle/>
          <a:p>
            <a:pPr algn="r"/>
            <a:r>
              <a:rPr lang="en-US" sz="3600">
                <a:solidFill>
                  <a:schemeClr val="tx1"/>
                </a:solidFill>
              </a:rPr>
              <a:t>BNF/EBNF</a:t>
            </a:r>
            <a:endParaRPr lang="en-US" sz="3600" dirty="0">
              <a:solidFill>
                <a:schemeClr val="tx1"/>
              </a:solidFill>
            </a:endParaRPr>
          </a:p>
        </p:txBody>
      </p:sp>
      <p:sp>
        <p:nvSpPr>
          <p:cNvPr id="2" name="TextBox 1">
            <a:extLst>
              <a:ext uri="{FF2B5EF4-FFF2-40B4-BE49-F238E27FC236}">
                <a16:creationId xmlns:a16="http://schemas.microsoft.com/office/drawing/2014/main" id="{13D8AED9-024B-E627-57B7-DA3670391215}"/>
              </a:ext>
            </a:extLst>
          </p:cNvPr>
          <p:cNvSpPr txBox="1"/>
          <p:nvPr/>
        </p:nvSpPr>
        <p:spPr>
          <a:xfrm>
            <a:off x="3739392" y="1063416"/>
            <a:ext cx="6913712" cy="923330"/>
          </a:xfrm>
          <a:prstGeom prst="rect">
            <a:avLst/>
          </a:prstGeom>
          <a:noFill/>
        </p:spPr>
        <p:txBody>
          <a:bodyPr wrap="square" rtlCol="0">
            <a:spAutoFit/>
          </a:bodyPr>
          <a:lstStyle/>
          <a:p>
            <a:r>
              <a:rPr lang="en-US" dirty="0">
                <a:latin typeface="+mj-lt"/>
                <a:ea typeface="+mj-ea"/>
                <a:cs typeface="+mj-cs"/>
              </a:rPr>
              <a:t>3. Write an EBNF grammar for lists of numbers, such as: [], [1], [1, 2, 3], [2, 4, 5, 8, 23]. Your answer should cover all lists.</a:t>
            </a:r>
          </a:p>
          <a:p>
            <a:endParaRPr lang="en-US" dirty="0">
              <a:latin typeface="+mj-lt"/>
              <a:ea typeface="+mj-ea"/>
              <a:cs typeface="+mj-cs"/>
            </a:endParaRPr>
          </a:p>
        </p:txBody>
      </p:sp>
      <p:pic>
        <p:nvPicPr>
          <p:cNvPr id="8" name="Picture 7">
            <a:extLst>
              <a:ext uri="{FF2B5EF4-FFF2-40B4-BE49-F238E27FC236}">
                <a16:creationId xmlns:a16="http://schemas.microsoft.com/office/drawing/2014/main" id="{91BF37EF-37A9-06A9-6340-5B902AE15093}"/>
              </a:ext>
            </a:extLst>
          </p:cNvPr>
          <p:cNvPicPr>
            <a:picLocks noChangeAspect="1"/>
          </p:cNvPicPr>
          <p:nvPr/>
        </p:nvPicPr>
        <p:blipFill>
          <a:blip r:embed="rId3"/>
          <a:stretch>
            <a:fillRect/>
          </a:stretch>
        </p:blipFill>
        <p:spPr>
          <a:xfrm>
            <a:off x="3739391" y="2025026"/>
            <a:ext cx="6877113" cy="1708773"/>
          </a:xfrm>
          <a:prstGeom prst="rect">
            <a:avLst/>
          </a:prstGeom>
        </p:spPr>
      </p:pic>
    </p:spTree>
    <p:extLst>
      <p:ext uri="{BB962C8B-B14F-4D97-AF65-F5344CB8AC3E}">
        <p14:creationId xmlns:p14="http://schemas.microsoft.com/office/powerpoint/2010/main" val="257119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1431D8D-A79E-4FA1-883E-A8C565A63014}"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24</a:t>
            </a:fld>
            <a:endParaRPr lang="en-AU">
              <a:solidFill>
                <a:srgbClr val="FFFFFF"/>
              </a:solidFill>
            </a:endParaRPr>
          </a:p>
        </p:txBody>
      </p:sp>
      <p:sp>
        <p:nvSpPr>
          <p:cNvPr id="9" name="Title 1">
            <a:extLst>
              <a:ext uri="{FF2B5EF4-FFF2-40B4-BE49-F238E27FC236}">
                <a16:creationId xmlns:a16="http://schemas.microsoft.com/office/drawing/2014/main" id="{819CF113-CF69-5322-8CBF-8CB3FD6D314A}"/>
              </a:ext>
            </a:extLst>
          </p:cNvPr>
          <p:cNvSpPr>
            <a:spLocks noGrp="1"/>
          </p:cNvSpPr>
          <p:nvPr>
            <p:ph type="ctrTitle"/>
          </p:nvPr>
        </p:nvSpPr>
        <p:spPr>
          <a:xfrm>
            <a:off x="1661747" y="1707849"/>
            <a:ext cx="8345853" cy="2483151"/>
          </a:xfrm>
        </p:spPr>
        <p:txBody>
          <a:bodyPr vert="horz" lIns="91440" tIns="45720" rIns="91440" bIns="45720" rtlCol="0" anchor="ctr">
            <a:normAutofit/>
          </a:bodyPr>
          <a:lstStyle/>
          <a:p>
            <a:r>
              <a:rPr lang="en-US" sz="3600" dirty="0">
                <a:solidFill>
                  <a:schemeClr val="tx1"/>
                </a:solidFill>
              </a:rPr>
              <a:t>Ada Programming</a:t>
            </a:r>
          </a:p>
        </p:txBody>
      </p:sp>
      <p:sp>
        <p:nvSpPr>
          <p:cNvPr id="2" name="TextBox 1">
            <a:extLst>
              <a:ext uri="{FF2B5EF4-FFF2-40B4-BE49-F238E27FC236}">
                <a16:creationId xmlns:a16="http://schemas.microsoft.com/office/drawing/2014/main" id="{1785B164-40C7-96E9-8BAB-94135BFD926D}"/>
              </a:ext>
            </a:extLst>
          </p:cNvPr>
          <p:cNvSpPr txBox="1"/>
          <p:nvPr/>
        </p:nvSpPr>
        <p:spPr>
          <a:xfrm>
            <a:off x="1661747" y="3906424"/>
            <a:ext cx="6913712" cy="369332"/>
          </a:xfrm>
          <a:prstGeom prst="rect">
            <a:avLst/>
          </a:prstGeom>
          <a:noFill/>
        </p:spPr>
        <p:txBody>
          <a:bodyPr wrap="square" rtlCol="0">
            <a:spAutoFit/>
          </a:bodyPr>
          <a:lstStyle/>
          <a:p>
            <a:r>
              <a:rPr lang="en-US" dirty="0">
                <a:latin typeface="+mj-lt"/>
                <a:ea typeface="+mj-ea"/>
                <a:cs typeface="+mj-cs"/>
              </a:rPr>
              <a:t>Your task is to implement a generic bubble sort in Ada. </a:t>
            </a:r>
          </a:p>
        </p:txBody>
      </p:sp>
    </p:spTree>
    <p:extLst>
      <p:ext uri="{BB962C8B-B14F-4D97-AF65-F5344CB8AC3E}">
        <p14:creationId xmlns:p14="http://schemas.microsoft.com/office/powerpoint/2010/main" val="28487592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626828" y="1241266"/>
            <a:ext cx="8536503" cy="2356373"/>
          </a:xfrm>
        </p:spPr>
        <p:txBody>
          <a:bodyPr>
            <a:normAutofit/>
          </a:bodyPr>
          <a:lstStyle/>
          <a:p>
            <a:pPr>
              <a:lnSpc>
                <a:spcPct val="90000"/>
              </a:lnSpc>
            </a:pPr>
            <a:r>
              <a:rPr lang="en-AU" sz="3800" dirty="0">
                <a:solidFill>
                  <a:srgbClr val="EBEBEB"/>
                </a:solidFill>
              </a:rPr>
              <a:t>(a)</a:t>
            </a:r>
            <a:r>
              <a:rPr lang="en-US" sz="3800" dirty="0">
                <a:solidFill>
                  <a:srgbClr val="EBEBEB"/>
                </a:solidFill>
              </a:rPr>
              <a:t> How does name type equivalence differ from structure type equivalence?</a:t>
            </a: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36ED4127-D9DA-4723-9287-E9211DF4158F}"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3</a:t>
            </a:fld>
            <a:endParaRPr lang="en-AU">
              <a:solidFill>
                <a:srgbClr val="FFFFFF"/>
              </a:solidFill>
            </a:endParaRPr>
          </a:p>
        </p:txBody>
      </p:sp>
    </p:spTree>
    <p:extLst>
      <p:ext uri="{BB962C8B-B14F-4D97-AF65-F5344CB8AC3E}">
        <p14:creationId xmlns:p14="http://schemas.microsoft.com/office/powerpoint/2010/main" val="29001970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2021834" y="1647666"/>
            <a:ext cx="8320874" cy="3153753"/>
          </a:xfrm>
        </p:spPr>
        <p:txBody>
          <a:bodyPr>
            <a:normAutofit/>
          </a:bodyPr>
          <a:lstStyle/>
          <a:p>
            <a:pPr>
              <a:lnSpc>
                <a:spcPct val="90000"/>
              </a:lnSpc>
            </a:pPr>
            <a:r>
              <a:rPr lang="en-AU" sz="3800" dirty="0">
                <a:solidFill>
                  <a:srgbClr val="EBEBEB"/>
                </a:solidFill>
              </a:rPr>
              <a:t>(b)</a:t>
            </a:r>
            <a:r>
              <a:rPr lang="en-US" sz="3800" dirty="0">
                <a:solidFill>
                  <a:srgbClr val="EBEBEB"/>
                </a:solidFill>
              </a:rPr>
              <a:t> Which form of type equivalence is easiest to implement? Why is this?</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4BF21AB-5115-4900-A422-4477F95E701D}"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4</a:t>
            </a:fld>
            <a:endParaRPr lang="en-AU">
              <a:solidFill>
                <a:srgbClr val="FFFFFF"/>
              </a:solidFill>
            </a:endParaRPr>
          </a:p>
        </p:txBody>
      </p:sp>
    </p:spTree>
    <p:extLst>
      <p:ext uri="{BB962C8B-B14F-4D97-AF65-F5344CB8AC3E}">
        <p14:creationId xmlns:p14="http://schemas.microsoft.com/office/powerpoint/2010/main" val="36856625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868128" y="1852123"/>
            <a:ext cx="8924789" cy="3153753"/>
          </a:xfrm>
        </p:spPr>
        <p:txBody>
          <a:bodyPr>
            <a:normAutofit fontScale="90000"/>
          </a:bodyPr>
          <a:lstStyle/>
          <a:p>
            <a:pPr>
              <a:lnSpc>
                <a:spcPct val="90000"/>
              </a:lnSpc>
            </a:pPr>
            <a:r>
              <a:rPr lang="en-AU" sz="3800" dirty="0">
                <a:solidFill>
                  <a:srgbClr val="EBEBEB"/>
                </a:solidFill>
              </a:rPr>
              <a:t>(c)</a:t>
            </a:r>
            <a:r>
              <a:rPr lang="en-US" sz="3800" dirty="0">
                <a:solidFill>
                  <a:srgbClr val="EBEBEB"/>
                </a:solidFill>
              </a:rPr>
              <a:t> If the above type equivalence is easier to implement, what disadvantages does it have?</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EE44AC35-E277-4A68-95B2-9FC1935D3828}"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5</a:t>
            </a:fld>
            <a:endParaRPr lang="en-AU">
              <a:solidFill>
                <a:srgbClr val="FFFFFF"/>
              </a:solidFill>
            </a:endParaRPr>
          </a:p>
        </p:txBody>
      </p:sp>
    </p:spTree>
    <p:extLst>
      <p:ext uri="{BB962C8B-B14F-4D97-AF65-F5344CB8AC3E}">
        <p14:creationId xmlns:p14="http://schemas.microsoft.com/office/powerpoint/2010/main" val="22838864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2021834" y="1495266"/>
            <a:ext cx="8320874" cy="3153753"/>
          </a:xfrm>
        </p:spPr>
        <p:txBody>
          <a:bodyPr>
            <a:normAutofit/>
          </a:bodyPr>
          <a:lstStyle/>
          <a:p>
            <a:pPr>
              <a:lnSpc>
                <a:spcPct val="90000"/>
              </a:lnSpc>
            </a:pPr>
            <a:r>
              <a:rPr lang="en-AU" sz="3800" dirty="0">
                <a:solidFill>
                  <a:srgbClr val="EBEBEB"/>
                </a:solidFill>
              </a:rPr>
              <a:t>(d)</a:t>
            </a:r>
            <a:r>
              <a:rPr lang="en-US" sz="3800" dirty="0">
                <a:solidFill>
                  <a:srgbClr val="EBEBEB"/>
                </a:solidFill>
              </a:rPr>
              <a:t> How does a subtype differ from the derived type in Ada?</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D443B10-4F1F-47E9-A184-212EDC805E22}"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6</a:t>
            </a:fld>
            <a:endParaRPr lang="en-AU">
              <a:solidFill>
                <a:srgbClr val="FFFFFF"/>
              </a:solidFill>
            </a:endParaRPr>
          </a:p>
        </p:txBody>
      </p:sp>
    </p:spTree>
    <p:extLst>
      <p:ext uri="{BB962C8B-B14F-4D97-AF65-F5344CB8AC3E}">
        <p14:creationId xmlns:p14="http://schemas.microsoft.com/office/powerpoint/2010/main" val="20790648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2021834" y="1711166"/>
            <a:ext cx="8320874" cy="3153753"/>
          </a:xfrm>
        </p:spPr>
        <p:txBody>
          <a:bodyPr>
            <a:normAutofit/>
          </a:bodyPr>
          <a:lstStyle/>
          <a:p>
            <a:pPr>
              <a:lnSpc>
                <a:spcPct val="90000"/>
              </a:lnSpc>
            </a:pPr>
            <a:r>
              <a:rPr lang="en-AU" sz="3800" dirty="0">
                <a:solidFill>
                  <a:srgbClr val="EBEBEB"/>
                </a:solidFill>
              </a:rPr>
              <a:t>(e)</a:t>
            </a:r>
            <a:r>
              <a:rPr lang="en-US" sz="3800" dirty="0">
                <a:solidFill>
                  <a:srgbClr val="EBEBEB"/>
                </a:solidFill>
              </a:rPr>
              <a:t> How does C handle type equivalence?</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EBB1AA0B-A537-45AA-B307-3E8B7F5B152B}"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7</a:t>
            </a:fld>
            <a:endParaRPr lang="en-AU">
              <a:solidFill>
                <a:srgbClr val="FFFFFF"/>
              </a:solidFill>
            </a:endParaRPr>
          </a:p>
        </p:txBody>
      </p:sp>
    </p:spTree>
    <p:extLst>
      <p:ext uri="{BB962C8B-B14F-4D97-AF65-F5344CB8AC3E}">
        <p14:creationId xmlns:p14="http://schemas.microsoft.com/office/powerpoint/2010/main" val="40087074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842729" y="1393666"/>
            <a:ext cx="9205022" cy="3153753"/>
          </a:xfrm>
        </p:spPr>
        <p:txBody>
          <a:bodyPr>
            <a:normAutofit/>
          </a:bodyPr>
          <a:lstStyle/>
          <a:p>
            <a:pPr>
              <a:lnSpc>
                <a:spcPct val="90000"/>
              </a:lnSpc>
            </a:pPr>
            <a:r>
              <a:rPr lang="en-AU" sz="3800" dirty="0">
                <a:solidFill>
                  <a:srgbClr val="EBEBEB"/>
                </a:solidFill>
              </a:rPr>
              <a:t>(f)</a:t>
            </a:r>
            <a:r>
              <a:rPr lang="en-US" sz="3800" dirty="0">
                <a:solidFill>
                  <a:srgbClr val="EBEBEB"/>
                </a:solidFill>
              </a:rPr>
              <a:t> What feature did Ada introduce to eliminate some of the problems associated with variable declaration?</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B0009C7A-7C8B-4C3F-A3E0-86F55E7D94CD}"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8</a:t>
            </a:fld>
            <a:endParaRPr lang="en-AU">
              <a:solidFill>
                <a:srgbClr val="FFFFFF"/>
              </a:solidFill>
            </a:endParaRPr>
          </a:p>
        </p:txBody>
      </p:sp>
    </p:spTree>
    <p:extLst>
      <p:ext uri="{BB962C8B-B14F-4D97-AF65-F5344CB8AC3E}">
        <p14:creationId xmlns:p14="http://schemas.microsoft.com/office/powerpoint/2010/main" val="259299652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703029" y="1368266"/>
            <a:ext cx="8085548" cy="3153753"/>
          </a:xfrm>
        </p:spPr>
        <p:txBody>
          <a:bodyPr>
            <a:normAutofit/>
          </a:bodyPr>
          <a:lstStyle/>
          <a:p>
            <a:pPr>
              <a:lnSpc>
                <a:spcPct val="90000"/>
              </a:lnSpc>
            </a:pPr>
            <a:r>
              <a:rPr lang="en-AU" sz="3800" dirty="0">
                <a:solidFill>
                  <a:srgbClr val="EBEBEB"/>
                </a:solidFill>
              </a:rPr>
              <a:t>(g)</a:t>
            </a:r>
            <a:r>
              <a:rPr lang="en-US" sz="3800" dirty="0">
                <a:solidFill>
                  <a:srgbClr val="EBEBEB"/>
                </a:solidFill>
              </a:rPr>
              <a:t> How are exceptions handled in Ada?</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AF9C65C-68E7-400C-B99E-F831216F7B58}" type="datetime1">
              <a:rPr lang="en-AU" smtClean="0">
                <a:solidFill>
                  <a:schemeClr val="accent1"/>
                </a:solidFill>
              </a:rPr>
              <a:t>15/10/2024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Ada &amp; BNF</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9</a:t>
            </a:fld>
            <a:endParaRPr lang="en-AU">
              <a:solidFill>
                <a:srgbClr val="FFFFFF"/>
              </a:solidFill>
            </a:endParaRPr>
          </a:p>
        </p:txBody>
      </p:sp>
    </p:spTree>
    <p:extLst>
      <p:ext uri="{BB962C8B-B14F-4D97-AF65-F5344CB8AC3E}">
        <p14:creationId xmlns:p14="http://schemas.microsoft.com/office/powerpoint/2010/main" val="125144167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4640</TotalTime>
  <Words>8999</Words>
  <Application>Microsoft Office PowerPoint</Application>
  <PresentationFormat>Widescreen</PresentationFormat>
  <Paragraphs>727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Century Gothic</vt:lpstr>
      <vt:lpstr>Wingdings 3</vt:lpstr>
      <vt:lpstr>Ion Boardroom</vt:lpstr>
      <vt:lpstr>Ada &amp; BNF</vt:lpstr>
      <vt:lpstr>Discussion </vt:lpstr>
      <vt:lpstr>(a) How does name type equivalence differ from structure type equivalence?</vt:lpstr>
      <vt:lpstr>(b) Which form of type equivalence is easiest to implement? Why is this?  </vt:lpstr>
      <vt:lpstr>(c) If the above type equivalence is easier to implement, what disadvantages does it have?   </vt:lpstr>
      <vt:lpstr>(d) How does a subtype differ from the derived type in Ada?   </vt:lpstr>
      <vt:lpstr>(e) How does C handle type equivalence?   </vt:lpstr>
      <vt:lpstr>(f) What feature did Ada introduce to eliminate some of the problems associated with variable declaration?  </vt:lpstr>
      <vt:lpstr>(g) How are exceptions handled in Ada?   </vt:lpstr>
      <vt:lpstr>(h) Exception handling is a powerful tool. However, it can be misused. How so?  </vt:lpstr>
      <vt:lpstr>(i) Why does Ada still utilise the GOTO statement? What restrictions does Ada place on the GOTO statement?  </vt:lpstr>
      <vt:lpstr>(j) How does Ada’s parameter passing differ from other languages of the time?    </vt:lpstr>
      <vt:lpstr>(K) Is Ada’s parameter passing orthogonal?   </vt:lpstr>
      <vt:lpstr>(L) What is a deadlock?    </vt:lpstr>
      <vt:lpstr>(M) Is the position-independent parameter feature offered by Ada a good programming feature? Justify your answer.    </vt:lpstr>
      <vt:lpstr>(N) What type of scoping is used for exceptions in Ada?    </vt:lpstr>
      <vt:lpstr>(O) As a language, Ada brought many contributions. Why is it not popular today?    </vt:lpstr>
      <vt:lpstr>(P) What four problems with global variables did Wulf and Shaw identify?    </vt:lpstr>
      <vt:lpstr>BNF/EBNF</vt:lpstr>
      <vt:lpstr>BNF/EBNF</vt:lpstr>
      <vt:lpstr>BNF/EBNF</vt:lpstr>
      <vt:lpstr>BNF/EBNF</vt:lpstr>
      <vt:lpstr>BNF/EBNF</vt:lpstr>
      <vt:lpstr>Ada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Jinguo Xu</cp:lastModifiedBy>
  <cp:revision>6</cp:revision>
  <dcterms:created xsi:type="dcterms:W3CDTF">2024-08-24T10:46:52Z</dcterms:created>
  <dcterms:modified xsi:type="dcterms:W3CDTF">2024-10-15T14:57:05Z</dcterms:modified>
</cp:coreProperties>
</file>