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94" r:id="rId2"/>
    <p:sldId id="493" r:id="rId3"/>
    <p:sldId id="500" r:id="rId4"/>
    <p:sldId id="499" r:id="rId5"/>
    <p:sldId id="498" r:id="rId6"/>
    <p:sldId id="497" r:id="rId7"/>
    <p:sldId id="50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2650364-4BEB-434F-A869-14DB81DA7EE1}">
          <p14:sldIdLst>
            <p14:sldId id="494"/>
            <p14:sldId id="493"/>
          </p14:sldIdLst>
        </p14:section>
        <p14:section name="By cp" id="{B2E22150-13A6-4534-81BF-951A3F747514}">
          <p14:sldIdLst>
            <p14:sldId id="500"/>
            <p14:sldId id="499"/>
            <p14:sldId id="498"/>
            <p14:sldId id="497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872" autoAdjust="0"/>
  </p:normalViewPr>
  <p:slideViewPr>
    <p:cSldViewPr snapToGrid="0">
      <p:cViewPr varScale="1">
        <p:scale>
          <a:sx n="113" d="100"/>
          <a:sy n="113" d="100"/>
        </p:scale>
        <p:origin x="184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blipFill>
                <a:blip r:embed="rId2"/>
                <a:stretch>
                  <a:fillRect t="-47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21181" y="5015114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1" y="5015114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Global optimal solution </a:t>
                </a:r>
                <a:r>
                  <a:rPr lang="en-US" altLang="zh-TW" sz="1800" dirty="0"/>
                  <a:t>(design </a:t>
                </a:r>
                <a14:m>
                  <m:oMath xmlns:m="http://schemas.openxmlformats.org/officeDocument/2006/math">
                    <m:r>
                      <a:rPr lang="en-US" altLang="zh-TW" sz="1800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en-US" altLang="zh-TW" sz="18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8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TW" sz="1800" dirty="0"/>
                  <a:t>) 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=500,</m:t>
                    </m:r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=−10 </m:t>
                    </m:r>
                  </m:oMath>
                </a14:m>
                <a:r>
                  <a:rPr lang="en-US" altLang="zh-TW" sz="1800" baseline="30000" dirty="0"/>
                  <a:t>(kW)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</m:e>
                                    <m:sub>
                                      <m:r>
                                        <a:rPr lang="en-US" altLang="zh-TW" b="1" i="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𝐐</m:t>
                                      </m:r>
                                    </m:sub>
                                    <m:sup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zh-TW" sz="1800" i="1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800" b="1" i="0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𝐑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altLang="zh-TW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1 1</m:t>
                                  </m:r>
                                  <m: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5168687" y="5197622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87" y="5197622"/>
                <a:ext cx="279352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437518" y="5314985"/>
                <a:ext cx="4572000" cy="846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8" y="5314985"/>
                <a:ext cx="4572000" cy="846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/>
              <p:nvPr/>
            </p:nvSpPr>
            <p:spPr>
              <a:xfrm>
                <a:off x="1312737" y="3856355"/>
                <a:ext cx="6518526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𝐐𝐊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𝐑</m:t>
                                  </m:r>
                                </m:e>
                              </m:acc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  <m:d>
                            <m:d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𝐅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37" y="3856355"/>
                <a:ext cx="6518526" cy="459100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5218909" y="5792616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09" y="5792616"/>
                <a:ext cx="279352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B9171-E52D-4095-A86B-FAE9B43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筆記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51A9D-299B-4567-951D-5CF3CE21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endParaRPr lang="en-US" altLang="zh-TW" dirty="0"/>
          </a:p>
          <a:p>
            <a:pPr lvl="1"/>
            <a:r>
              <a:rPr lang="en-US" altLang="zh-TW" dirty="0"/>
              <a:t>Base line</a:t>
            </a:r>
            <a:r>
              <a:rPr lang="zh-TW" altLang="en-US" dirty="0"/>
              <a:t>的</a:t>
            </a:r>
            <a:r>
              <a:rPr lang="en-US" altLang="zh-TW" dirty="0" err="1"/>
              <a:t>alphaFC</a:t>
            </a:r>
            <a:r>
              <a:rPr lang="zh-TW" altLang="en-US" dirty="0"/>
              <a:t>沒有考慮到負載變化</a:t>
            </a:r>
            <a:r>
              <a:rPr lang="en-US" altLang="zh-TW" dirty="0"/>
              <a:t>(</a:t>
            </a:r>
            <a:r>
              <a:rPr lang="zh-TW" altLang="en-US" dirty="0"/>
              <a:t>意謂著電池會被</a:t>
            </a:r>
            <a:r>
              <a:rPr lang="en-US" altLang="zh-TW" dirty="0"/>
              <a:t>FC</a:t>
            </a:r>
            <a:r>
              <a:rPr lang="zh-TW" altLang="en-US" dirty="0"/>
              <a:t>回充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電池的熱效應沒有考慮熱量散逸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影響</a:t>
            </a:r>
            <a:r>
              <a:rPr lang="en-US" altLang="zh-TW" dirty="0" err="1">
                <a:solidFill>
                  <a:srgbClr val="FF0000"/>
                </a:solidFill>
              </a:rPr>
              <a:t>Jtemp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zh-TW" altLang="en-US" sz="1800" dirty="0"/>
              <a:t>過大的電池電流會導致溫度斜率上升</a:t>
            </a:r>
            <a:endParaRPr lang="en-US" altLang="zh-TW" sz="1800" dirty="0"/>
          </a:p>
          <a:p>
            <a:pPr lvl="2"/>
            <a:r>
              <a:rPr lang="zh-TW" altLang="en-US" sz="1800" dirty="0"/>
              <a:t>整體電流積分越大，溫度影響越大</a:t>
            </a:r>
            <a:endParaRPr lang="en-US" altLang="zh-TW" sz="1800" dirty="0"/>
          </a:p>
          <a:p>
            <a:pPr lvl="1"/>
            <a:r>
              <a:rPr lang="en-US" altLang="zh-TW" dirty="0"/>
              <a:t>FC</a:t>
            </a:r>
            <a:r>
              <a:rPr lang="zh-TW" altLang="en-US" dirty="0"/>
              <a:t>很容量不大，很容易在尚未完成路程時用完</a:t>
            </a:r>
            <a:endParaRPr lang="en-US" altLang="zh-TW" dirty="0"/>
          </a:p>
          <a:p>
            <a:pPr lvl="2"/>
            <a:r>
              <a:rPr lang="zh-TW" altLang="en-US" sz="1800" dirty="0"/>
              <a:t>電池或</a:t>
            </a:r>
            <a:r>
              <a:rPr lang="en-US" altLang="zh-TW" sz="1800" dirty="0"/>
              <a:t>FC</a:t>
            </a:r>
            <a:r>
              <a:rPr lang="zh-TW" altLang="en-US" sz="1800" dirty="0"/>
              <a:t>任一個先用完後</a:t>
            </a:r>
            <a:r>
              <a:rPr lang="en-US" altLang="zh-TW" sz="1800" dirty="0" err="1">
                <a:solidFill>
                  <a:srgbClr val="FF0000"/>
                </a:solidFill>
              </a:rPr>
              <a:t>Jsoc</a:t>
            </a:r>
            <a:r>
              <a:rPr lang="zh-TW" altLang="en-US" sz="1800" dirty="0"/>
              <a:t>就會有懲罰</a:t>
            </a:r>
            <a:endParaRPr lang="en-US" altLang="zh-TW" dirty="0"/>
          </a:p>
          <a:p>
            <a:r>
              <a:rPr lang="zh-TW" altLang="en-US" dirty="0"/>
              <a:t>設計想法</a:t>
            </a:r>
            <a:endParaRPr lang="en-US" altLang="zh-TW" dirty="0"/>
          </a:p>
          <a:p>
            <a:pPr lvl="1"/>
            <a:r>
              <a:rPr lang="zh-TW" altLang="en-US" dirty="0"/>
              <a:t>盡可能減少電池電流</a:t>
            </a:r>
            <a:endParaRPr lang="en-US" altLang="zh-TW" dirty="0"/>
          </a:p>
          <a:p>
            <a:pPr lvl="2"/>
            <a:r>
              <a:rPr lang="zh-TW" altLang="en-US" sz="1800" dirty="0"/>
              <a:t>操控方面</a:t>
            </a:r>
            <a:r>
              <a:rPr lang="en-US" altLang="zh-TW" sz="1800" dirty="0"/>
              <a:t>:</a:t>
            </a:r>
            <a:r>
              <a:rPr lang="zh-TW" altLang="en-US" sz="1800" dirty="0"/>
              <a:t>減少無效力的產生</a:t>
            </a:r>
            <a:endParaRPr lang="en-US" altLang="zh-TW" sz="1800" dirty="0"/>
          </a:p>
          <a:p>
            <a:pPr lvl="2"/>
            <a:r>
              <a:rPr lang="zh-TW" altLang="en-US" sz="1800" dirty="0"/>
              <a:t>能源方面</a:t>
            </a:r>
            <a:r>
              <a:rPr lang="en-US" altLang="zh-TW" sz="1800" dirty="0"/>
              <a:t>:</a:t>
            </a:r>
            <a:r>
              <a:rPr lang="zh-TW" altLang="en-US" sz="1800" dirty="0"/>
              <a:t>分配以</a:t>
            </a:r>
            <a:r>
              <a:rPr lang="en-US" altLang="zh-TW" sz="1800" dirty="0"/>
              <a:t>FC</a:t>
            </a:r>
            <a:r>
              <a:rPr lang="zh-TW" altLang="en-US" sz="1800" dirty="0"/>
              <a:t>為主並設法最大化效率</a:t>
            </a:r>
            <a:endParaRPr lang="en-US" altLang="zh-TW" sz="1800" dirty="0"/>
          </a:p>
          <a:p>
            <a:pPr lvl="1"/>
            <a:r>
              <a:rPr lang="zh-TW" altLang="en-US" dirty="0"/>
              <a:t>盡可能讓</a:t>
            </a:r>
            <a:r>
              <a:rPr lang="en-US" altLang="zh-TW" dirty="0"/>
              <a:t>FC</a:t>
            </a:r>
            <a:r>
              <a:rPr lang="zh-TW" altLang="en-US" dirty="0"/>
              <a:t>與電池同時用完</a:t>
            </a:r>
            <a:endParaRPr lang="en-US" altLang="zh-TW" dirty="0"/>
          </a:p>
          <a:p>
            <a:pPr lvl="1"/>
            <a:r>
              <a:rPr lang="zh-TW" altLang="en-US" dirty="0"/>
              <a:t>盡可能減少燃料電池的能量做</a:t>
            </a:r>
            <a:r>
              <a:rPr lang="en-US" altLang="zh-TW" dirty="0"/>
              <a:t>”</a:t>
            </a:r>
            <a:r>
              <a:rPr lang="zh-TW" altLang="en-US" dirty="0"/>
              <a:t>搬移</a:t>
            </a:r>
            <a:r>
              <a:rPr lang="en-US" altLang="zh-TW" dirty="0"/>
              <a:t>”:</a:t>
            </a:r>
            <a:r>
              <a:rPr lang="zh-TW" altLang="en-US" dirty="0"/>
              <a:t>負載追隨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6E12C4-6918-49F2-A47D-A50B11B1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81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E0710-56ED-4ED4-AD49-149CDAC3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72F93-8060-4B91-B25D-5E432CA1B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Power flow direction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𝐥𝐨𝐚𝐝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Drive  ;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𝐥𝐨𝐚𝐝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Regen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𝐟𝐮𝐞𝐥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𝐜𝐞𝐥𝐥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Discharge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𝒃𝒂𝒕𝒕𝒆𝒓𝒚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Discharge;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𝒃𝒂𝒕𝒕𝒆𝒓𝒚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Charge</a:t>
                </a:r>
              </a:p>
              <a:p>
                <a:r>
                  <a:rPr lang="en-US" altLang="zh-TW" dirty="0"/>
                  <a:t>SoC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0" smtClean="0">
                          <a:latin typeface="Cambria Math" panose="02040503050406030204" pitchFamily="18" charset="0"/>
                        </a:rPr>
                        <m:t>△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𝐒𝐨𝐂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𝐛𝐚𝐭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>
                              <a:latin typeface="Cambria Math" panose="02040503050406030204" pitchFamily="18" charset="0"/>
                            </a:rPr>
                            <m:t>𝐒𝐨𝐂</m:t>
                          </m:r>
                        </m:e>
                        <m:sub>
                          <m:r>
                            <a:rPr lang="en-US" altLang="zh-TW" b="1" i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𝐚𝐭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𝟑𝟔𝟎𝟎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𝐛𝐚𝐭</m:t>
                              </m:r>
                            </m:sub>
                          </m:sSub>
                        </m:den>
                      </m:f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𝐥𝐨𝐚𝐝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𝐟𝐮𝐞𝐥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0" smtClean="0">
                          <a:latin typeface="Cambria Math" panose="02040503050406030204" pitchFamily="18" charset="0"/>
                        </a:rPr>
                        <m:t>△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𝐒𝐨𝐂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𝐟𝐮𝐞𝐥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>
                              <a:latin typeface="Cambria Math" panose="02040503050406030204" pitchFamily="18" charset="0"/>
                            </a:rPr>
                            <m:t>𝐒𝐨𝐂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𝐟𝐮𝐞𝐥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𝟑𝟔𝟎𝟎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𝐟𝐮𝐞𝐥</m:t>
                              </m:r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𝐜𝐞𝐥𝐥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𝐟𝐮𝐞𝐥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</m:oMath>
                  </m:oMathPara>
                </a14:m>
                <a:endParaRPr lang="zh-TW" altLang="en-US" b="1" dirty="0"/>
              </a:p>
              <a:p>
                <a:r>
                  <a:rPr lang="en-US" altLang="zh-TW" dirty="0"/>
                  <a:t>Goal</a:t>
                </a:r>
              </a:p>
              <a:p>
                <a:pPr lvl="1"/>
                <a:r>
                  <a:rPr lang="en-US" altLang="zh-TW" dirty="0"/>
                  <a:t>Fuel cell don’t recharge to battery: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𝐥𝐨𝐚𝐝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𝐟𝐮𝐞𝐥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𝐜𝐞𝐥𝐥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/>
                  <a:t> (Minimize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𝐛𝐚𝐭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72F93-8060-4B91-B25D-5E432CA1B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2A2E66-C1CF-4F2E-BD25-43D6A8746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81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Prediction model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646331"/>
              </a:xfrm>
              <a:prstGeom prst="rect">
                <a:avLst/>
              </a:prstGeom>
              <a:blipFill>
                <a:blip r:embed="rId2"/>
                <a:stretch>
                  <a:fillRect t="-4717" b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zh-TW" b="0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𝐀</m:t>
                    </m:r>
                    <m:sSub>
                      <m:sSubPr>
                        <m:ctrlPr>
                          <a:rPr lang="en-US" altLang="zh-TW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𝐁</m:t>
                    </m:r>
                    <m:sSub>
                      <m:sSubPr>
                        <m:ctrlPr>
                          <a:rPr lang="en-US" altLang="zh-TW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+ 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t="-4717"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90" y="3066296"/>
                <a:ext cx="6491422" cy="1263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557895" y="5467153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5" y="5467153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B4654C0-E6B2-44A6-8E19-1290E6015B7F}"/>
                  </a:ext>
                </a:extLst>
              </p:cNvPr>
              <p:cNvSpPr txBox="1"/>
              <p:nvPr/>
            </p:nvSpPr>
            <p:spPr>
              <a:xfrm>
                <a:off x="914399" y="4671258"/>
                <a:ext cx="72189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 kern="100" dirty="0">
                    <a:solidFill>
                      <a:srgbClr val="000000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𝐅</m:t>
                    </m:r>
                    <m:sSub>
                      <m:sSubPr>
                        <m:ctrlPr>
                          <a:rPr lang="en-US" altLang="zh-TW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0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TW" b="1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𝐊𝐔</m:t>
                    </m:r>
                  </m:oMath>
                </a14:m>
                <a:r>
                  <a:rPr lang="en-US" altLang="zh-TW" b="1" kern="100" dirty="0">
                    <a:solidFill>
                      <a:srgbClr val="000000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+ GW            F=HA          K=HB         G=HD    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1B4654C0-E6B2-44A6-8E19-1290E601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671258"/>
                <a:ext cx="7218948" cy="369332"/>
              </a:xfrm>
              <a:prstGeom prst="rect">
                <a:avLst/>
              </a:prstGeom>
              <a:blipFill>
                <a:blip r:embed="rId6"/>
                <a:stretch>
                  <a:fillRect l="-67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2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Global optimal solution </a:t>
                </a:r>
                <a:r>
                  <a:rPr lang="en-US" altLang="zh-TW" sz="1800" dirty="0"/>
                  <a:t>(design </a:t>
                </a:r>
                <a14:m>
                  <m:oMath xmlns:m="http://schemas.openxmlformats.org/officeDocument/2006/math">
                    <m:r>
                      <a:rPr lang="en-US" altLang="zh-TW" sz="1800" b="1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en-US" altLang="zh-TW" sz="18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8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altLang="zh-TW" sz="1800" dirty="0"/>
                  <a:t>) 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=500,</m:t>
                    </m:r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=−10 </m:t>
                    </m:r>
                  </m:oMath>
                </a14:m>
                <a:r>
                  <a:rPr lang="en-US" altLang="zh-TW" sz="1800" baseline="30000" dirty="0"/>
                  <a:t>(kW)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ref</m:t>
                                          </m:r>
                                        </m:sub>
                                      </m:sSub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1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0" kern="10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∥</m:t>
                                      </m:r>
                                    </m:e>
                                    <m:sub>
                                      <m:r>
                                        <a:rPr lang="en-US" altLang="zh-TW" b="1" i="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𝐐</m:t>
                                      </m:r>
                                    </m:sub>
                                    <m:sup>
                                      <m: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𝐃</m:t>
                              </m:r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i="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187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5168687" y="5197622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87" y="5197622"/>
                <a:ext cx="279352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437518" y="5314985"/>
                <a:ext cx="4572000" cy="846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8" y="5314985"/>
                <a:ext cx="4572000" cy="846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/>
              <p:nvPr/>
            </p:nvSpPr>
            <p:spPr>
              <a:xfrm>
                <a:off x="0" y="3856355"/>
                <a:ext cx="9115811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b="1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b="0" i="0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b="1" i="0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𝐐𝐊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𝐑</m:t>
                                  </m:r>
                                </m:e>
                              </m:acc>
                              <m:r>
                                <a:rPr lang="en-US" altLang="zh-TW" b="1" i="0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sSubSup>
                                <m:sSubSupPr>
                                  <m:ctrlPr>
                                    <a:rPr lang="en-US" altLang="zh-TW" b="1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b="0" i="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TW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b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  <m:r>
                            <a:rPr lang="en-US" altLang="zh-TW" b="1" i="0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TW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b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  <m:d>
                            <m:dPr>
                              <m:ctrlPr>
                                <a:rPr lang="en-US" altLang="zh-TW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𝐅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Sup>
                            <m:sSubSupPr>
                              <m:ctrlPr>
                                <a:rPr lang="en-US" altLang="zh-TW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2751-A18B-AC85-824A-3A387035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56355"/>
                <a:ext cx="9115811" cy="459100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809745" y="5792616"/>
                <a:ext cx="32026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𝑠𝑜𝑐𝑟𝑒𝑓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45" y="5792616"/>
                <a:ext cx="320268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AA3F-9796-40A7-A6AD-74320D7E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987E4-D5AC-4E78-84A5-FD107C03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BF946-1195-499C-AFF3-7F8EC214E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458743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57589</TotalTime>
  <Words>494</Words>
  <Application>Microsoft Office PowerPoint</Application>
  <PresentationFormat>如螢幕大小 (4:3)</PresentationFormat>
  <Paragraphs>121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AVCL ppt form</vt:lpstr>
      <vt:lpstr>Prediction model</vt:lpstr>
      <vt:lpstr>Model Predictive Control</vt:lpstr>
      <vt:lpstr>筆記</vt:lpstr>
      <vt:lpstr>Power system model</vt:lpstr>
      <vt:lpstr>Prediction model</vt:lpstr>
      <vt:lpstr>Model Predictive Control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祈陞 吳</cp:lastModifiedBy>
  <cp:revision>2644</cp:revision>
  <dcterms:created xsi:type="dcterms:W3CDTF">2014-02-07T03:23:10Z</dcterms:created>
  <dcterms:modified xsi:type="dcterms:W3CDTF">2023-02-06T07:56:37Z</dcterms:modified>
</cp:coreProperties>
</file>