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424" r:id="rId2"/>
    <p:sldId id="463" r:id="rId3"/>
    <p:sldId id="1033" r:id="rId4"/>
    <p:sldId id="491" r:id="rId5"/>
    <p:sldId id="476" r:id="rId6"/>
    <p:sldId id="490" r:id="rId7"/>
    <p:sldId id="1034" r:id="rId8"/>
    <p:sldId id="477" r:id="rId9"/>
    <p:sldId id="492" r:id="rId10"/>
    <p:sldId id="1035" r:id="rId11"/>
    <p:sldId id="495" r:id="rId12"/>
    <p:sldId id="1036" r:id="rId13"/>
    <p:sldId id="493" r:id="rId14"/>
    <p:sldId id="494" r:id="rId15"/>
    <p:sldId id="499" r:id="rId16"/>
    <p:sldId id="1040" r:id="rId17"/>
    <p:sldId id="496" r:id="rId18"/>
    <p:sldId id="1037" r:id="rId19"/>
    <p:sldId id="497" r:id="rId20"/>
    <p:sldId id="1039" r:id="rId21"/>
    <p:sldId id="498" r:id="rId22"/>
    <p:sldId id="1038" r:id="rId23"/>
    <p:sldId id="500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VC 2023 EMA" id="{F0E18196-797B-4728-8204-12BB34673D95}">
          <p14:sldIdLst>
            <p14:sldId id="424"/>
            <p14:sldId id="463"/>
          </p14:sldIdLst>
        </p14:section>
        <p14:section name="Introduction" id="{B406DDEF-5E6F-4E57-9611-2BFD9319EE79}">
          <p14:sldIdLst>
            <p14:sldId id="1033"/>
            <p14:sldId id="491"/>
            <p14:sldId id="476"/>
            <p14:sldId id="490"/>
          </p14:sldIdLst>
        </p14:section>
        <p14:section name="Recent Literature" id="{DD833D17-63AB-42A6-9ADB-7CA27420A404}">
          <p14:sldIdLst>
            <p14:sldId id="1034"/>
            <p14:sldId id="477"/>
            <p14:sldId id="492"/>
          </p14:sldIdLst>
        </p14:section>
        <p14:section name="Control strategy" id="{1349CC9A-537E-414F-B12D-C10717E380A6}">
          <p14:sldIdLst>
            <p14:sldId id="1035"/>
            <p14:sldId id="495"/>
          </p14:sldIdLst>
        </p14:section>
        <p14:section name="Torque Allocation" id="{988D0753-4524-41A9-9850-D6ED6DB97F75}">
          <p14:sldIdLst>
            <p14:sldId id="1036"/>
            <p14:sldId id="493"/>
            <p14:sldId id="494"/>
            <p14:sldId id="499"/>
            <p14:sldId id="1040"/>
            <p14:sldId id="496"/>
          </p14:sldIdLst>
        </p14:section>
        <p14:section name="Power distribution" id="{37064CC4-7E5D-4145-8C24-48EA3E33040E}">
          <p14:sldIdLst>
            <p14:sldId id="1037"/>
            <p14:sldId id="497"/>
            <p14:sldId id="1039"/>
            <p14:sldId id="498"/>
          </p14:sldIdLst>
        </p14:section>
        <p14:section name="Conclusion" id="{9EB01235-1E84-4C31-B299-4339445052F5}">
          <p14:sldIdLst>
            <p14:sldId id="1038"/>
            <p14:sldId id="5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-Chiuan Chen" initials="BC" lastIdx="12" clrIdx="0"/>
  <p:cmAuthor id="2" name="暐鈞 林" initials="暐鈞" lastIdx="2" clrIdx="1">
    <p:extLst>
      <p:ext uri="{19B8F6BF-5375-455C-9EA6-DF929625EA0E}">
        <p15:presenceInfo xmlns:p15="http://schemas.microsoft.com/office/powerpoint/2012/main" userId="321a65524a52b5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872" autoAdjust="0"/>
  </p:normalViewPr>
  <p:slideViewPr>
    <p:cSldViewPr snapToGrid="0">
      <p:cViewPr>
        <p:scale>
          <a:sx n="75" d="100"/>
          <a:sy n="75" d="100"/>
        </p:scale>
        <p:origin x="1930" y="2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4D840-6635-4484-AF9C-9AB11FCFFE1E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C8ED9-03C6-43EA-961E-7EECAE516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286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30692-F697-4DDE-9453-643AC803858B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28DE8-02C9-4989-80AD-62809A0C8C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892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sz="3600" baseline="0">
                <a:latin typeface="Arial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latin typeface="Arial" pitchFamily="34" charset="0"/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10544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latin typeface="Arial" pitchFamily="34" charset="0"/>
                <a:ea typeface="標楷體" pitchFamily="65" charset="-120"/>
              </a:defRPr>
            </a:lvl1pPr>
            <a:lvl2pPr>
              <a:defRPr sz="2000" baseline="0">
                <a:latin typeface="Arial" pitchFamily="34" charset="0"/>
                <a:ea typeface="標楷體" pitchFamily="65" charset="-120"/>
              </a:defRPr>
            </a:lvl2pPr>
            <a:lvl3pPr>
              <a:defRPr sz="1600" baseline="0">
                <a:latin typeface="Arial" pitchFamily="34" charset="0"/>
                <a:ea typeface="標楷體" pitchFamily="65" charset="-120"/>
              </a:defRPr>
            </a:lvl3pPr>
            <a:lvl4pPr>
              <a:defRPr sz="1600" baseline="0">
                <a:latin typeface="Arial" pitchFamily="34" charset="0"/>
                <a:ea typeface="標楷體" pitchFamily="65" charset="-120"/>
              </a:defRPr>
            </a:lvl4pPr>
            <a:lvl5pPr>
              <a:defRPr sz="1600" baseline="0"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6187735" y="64451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574657" y="6492875"/>
            <a:ext cx="5411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    </a:t>
            </a:r>
            <a:fld id="{60B72D1D-C7D5-46AB-88C6-AAE1BD29C5E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699126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292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6187735" y="64451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574657" y="6492875"/>
            <a:ext cx="5411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    </a:t>
            </a:r>
            <a:fld id="{60B72D1D-C7D5-46AB-88C6-AAE1BD29C5E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699126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022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533400"/>
            <a:ext cx="9132887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圖片 1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2113" y="260350"/>
            <a:ext cx="1131887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9" y="112713"/>
            <a:ext cx="71596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err="1"/>
              <a:t>按一下以編輯母片標題樣式</a:t>
            </a:r>
            <a:endParaRPr lang="en-US" altLang="en-US" dirty="0"/>
          </a:p>
        </p:txBody>
      </p:sp>
      <p:sp>
        <p:nvSpPr>
          <p:cNvPr id="1034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6" y="1130299"/>
            <a:ext cx="842645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err="1"/>
              <a:t>按一下以編輯母片</a:t>
            </a:r>
            <a:endParaRPr lang="en-US" altLang="en-US" dirty="0"/>
          </a:p>
          <a:p>
            <a:pPr lvl="1"/>
            <a:r>
              <a:rPr lang="en-US" altLang="en-US" dirty="0" err="1"/>
              <a:t>第二層</a:t>
            </a:r>
            <a:endParaRPr lang="en-US" altLang="en-US" dirty="0"/>
          </a:p>
          <a:p>
            <a:pPr lvl="2"/>
            <a:r>
              <a:rPr lang="en-US" altLang="en-US" dirty="0" err="1"/>
              <a:t>第三層</a:t>
            </a:r>
            <a:endParaRPr lang="en-US" altLang="en-US" dirty="0"/>
          </a:p>
          <a:p>
            <a:pPr lvl="3"/>
            <a:r>
              <a:rPr lang="en-US" altLang="en-US" dirty="0" err="1"/>
              <a:t>第四層</a:t>
            </a:r>
            <a:endParaRPr lang="en-US" altLang="en-US" dirty="0"/>
          </a:p>
          <a:p>
            <a:pPr lvl="4"/>
            <a:r>
              <a:rPr lang="en-US" altLang="en-US" dirty="0" err="1"/>
              <a:t>第五層</a:t>
            </a:r>
            <a:endParaRPr lang="en-US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574657" y="6492875"/>
            <a:ext cx="5411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    </a:t>
            </a:r>
            <a:fld id="{60B72D1D-C7D5-46AB-88C6-AAE1BD29C5E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699126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636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aseline="0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aseline="0">
          <a:solidFill>
            <a:schemeClr val="tx1"/>
          </a:solidFill>
          <a:latin typeface="+mn-lt"/>
          <a:ea typeface="標楷體" panose="03000509000000000000" pitchFamily="65" charset="-12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kumimoji="1" sz="2800" baseline="0">
          <a:solidFill>
            <a:schemeClr val="tx1"/>
          </a:solidFill>
          <a:latin typeface="+mn-lt"/>
          <a:ea typeface="標楷體" panose="03000509000000000000" pitchFamily="65" charset="-12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800" baseline="0">
          <a:solidFill>
            <a:schemeClr val="tx1"/>
          </a:solidFill>
          <a:latin typeface="+mn-lt"/>
          <a:ea typeface="標楷體" panose="03000509000000000000" pitchFamily="65" charset="-12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800" baseline="0">
          <a:solidFill>
            <a:schemeClr val="tx1"/>
          </a:solidFill>
          <a:latin typeface="+mn-lt"/>
          <a:ea typeface="標楷體" panose="03000509000000000000" pitchFamily="65" charset="-12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8" Type="http://schemas.openxmlformats.org/officeDocument/2006/relationships/image" Target="../media/image31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111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9.png"/><Relationship Id="rId5" Type="http://schemas.openxmlformats.org/officeDocument/2006/relationships/image" Target="../media/image15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5.png"/><Relationship Id="rId4" Type="http://schemas.openxmlformats.org/officeDocument/2006/relationships/image" Target="../media/image22.png"/><Relationship Id="rId9" Type="http://schemas.openxmlformats.org/officeDocument/2006/relationships/image" Target="../media/image17.png"/><Relationship Id="rId1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38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50131"/>
            <a:ext cx="7772400" cy="1470025"/>
          </a:xfrm>
        </p:spPr>
        <p:txBody>
          <a:bodyPr/>
          <a:lstStyle/>
          <a:p>
            <a:r>
              <a:rPr lang="en-US" altLang="zh-TW" dirty="0"/>
              <a:t>MVT</a:t>
            </a:r>
            <a:r>
              <a:rPr lang="zh-TW" altLang="en-US" dirty="0"/>
              <a:t> </a:t>
            </a:r>
            <a:r>
              <a:rPr lang="en-US" altLang="zh-TW" dirty="0"/>
              <a:t>2023</a:t>
            </a:r>
            <a:br>
              <a:rPr lang="en-US" altLang="zh-TW" dirty="0"/>
            </a:br>
            <a:r>
              <a:rPr lang="en-US" altLang="zh-TW" dirty="0"/>
              <a:t>Energy Management Algorithm</a:t>
            </a:r>
            <a:r>
              <a:rPr lang="zh-TW" altLang="en-US" dirty="0"/>
              <a:t> </a:t>
            </a:r>
            <a:endParaRPr lang="zh-TW" alt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729188"/>
            <a:ext cx="6400800" cy="1752600"/>
          </a:xfrm>
        </p:spPr>
        <p:txBody>
          <a:bodyPr/>
          <a:lstStyle/>
          <a:p>
            <a:r>
              <a:rPr lang="en-US" altLang="zh-TW" dirty="0"/>
              <a:t>National Taipei University of Technology</a:t>
            </a:r>
          </a:p>
          <a:p>
            <a:r>
              <a:rPr lang="en-US" altLang="zh-TW" dirty="0"/>
              <a:t>Vehicle</a:t>
            </a:r>
            <a:r>
              <a:rPr lang="zh-TW" altLang="en-US" dirty="0"/>
              <a:t> </a:t>
            </a:r>
            <a:r>
              <a:rPr lang="en-US" altLang="zh-TW" dirty="0"/>
              <a:t>Engineering</a:t>
            </a:r>
          </a:p>
          <a:p>
            <a:r>
              <a:rPr lang="en-US" altLang="zh-TW" dirty="0"/>
              <a:t>Advanced Vehicle Control Lab</a:t>
            </a:r>
            <a:br>
              <a:rPr lang="en-US" altLang="zh-TW" dirty="0"/>
            </a:br>
            <a:r>
              <a:rPr lang="en-US" altLang="zh-TW" dirty="0"/>
              <a:t>Advisor</a:t>
            </a:r>
            <a:r>
              <a:rPr lang="zh-TW" altLang="en-US" dirty="0"/>
              <a:t>：</a:t>
            </a:r>
            <a:r>
              <a:rPr lang="en-US" altLang="zh-TW" dirty="0"/>
              <a:t>Professor Bo-</a:t>
            </a:r>
            <a:r>
              <a:rPr lang="en-US" altLang="zh-TW" dirty="0" err="1"/>
              <a:t>Chiuan</a:t>
            </a:r>
            <a:r>
              <a:rPr lang="en-US" altLang="zh-TW" dirty="0"/>
              <a:t> Chen</a:t>
            </a:r>
          </a:p>
          <a:p>
            <a:r>
              <a:rPr lang="en-US" altLang="zh-TW" dirty="0"/>
              <a:t>Student</a:t>
            </a:r>
            <a:r>
              <a:rPr lang="zh-TW" altLang="en-US" dirty="0"/>
              <a:t>：林暐鈞</a:t>
            </a:r>
            <a:r>
              <a:rPr lang="en-US" altLang="zh-TW" dirty="0"/>
              <a:t>, </a:t>
            </a:r>
            <a:r>
              <a:rPr lang="zh-TW" altLang="en-US" dirty="0"/>
              <a:t>吳祈陞</a:t>
            </a:r>
            <a:r>
              <a:rPr lang="en-US" altLang="zh-TW" dirty="0"/>
              <a:t>, </a:t>
            </a:r>
            <a:r>
              <a:rPr lang="zh-TW" altLang="en-US" dirty="0"/>
              <a:t>陳乃維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2/2/2023</a:t>
            </a:r>
          </a:p>
        </p:txBody>
      </p:sp>
    </p:spTree>
    <p:extLst>
      <p:ext uri="{BB962C8B-B14F-4D97-AF65-F5344CB8AC3E}">
        <p14:creationId xmlns:p14="http://schemas.microsoft.com/office/powerpoint/2010/main" val="825233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B6D4-7BEF-4219-BF6D-ACED9478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F73F-B501-48FB-9C4B-20A51205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Recent Literature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Integrated Control Strategy</a:t>
            </a:r>
          </a:p>
          <a:p>
            <a:r>
              <a:rPr lang="en-US" altLang="zh-TW" dirty="0"/>
              <a:t>Torque Allocation</a:t>
            </a:r>
          </a:p>
          <a:p>
            <a:r>
              <a:rPr lang="en-US" altLang="zh-TW" dirty="0"/>
              <a:t>Energy Storage System Power Control</a:t>
            </a:r>
          </a:p>
          <a:p>
            <a:r>
              <a:rPr lang="en-US" altLang="zh-TW" dirty="0"/>
              <a:t>Conclusion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D4B22-38DB-40D6-9F9C-1BE5D34CA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8100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A375-35CD-4332-B897-5EE06561B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AVCL Integrated Control Strategy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0E3B-EE02-429D-BB0A-A36FC9DE3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106" name="Content Placeholder 2">
            <a:extLst>
              <a:ext uri="{FF2B5EF4-FFF2-40B4-BE49-F238E27FC236}">
                <a16:creationId xmlns:a16="http://schemas.microsoft.com/office/drawing/2014/main" id="{1D11C1C8-A271-47FC-B6BF-6A7DEAECB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6" y="1130300"/>
            <a:ext cx="8426450" cy="5814510"/>
          </a:xfrm>
        </p:spPr>
        <p:txBody>
          <a:bodyPr/>
          <a:lstStyle/>
          <a:p>
            <a:r>
              <a:rPr lang="en-US" altLang="zh-TW" dirty="0"/>
              <a:t>Control input</a:t>
            </a:r>
          </a:p>
          <a:p>
            <a:pPr marL="342900" lvl="1" indent="0">
              <a:buNone/>
            </a:pPr>
            <a:endParaRPr lang="zh-TW" altLang="en-US" dirty="0"/>
          </a:p>
        </p:txBody>
      </p:sp>
      <p:sp>
        <p:nvSpPr>
          <p:cNvPr id="41" name="文字方塊 48">
            <a:extLst>
              <a:ext uri="{FF2B5EF4-FFF2-40B4-BE49-F238E27FC236}">
                <a16:creationId xmlns:a16="http://schemas.microsoft.com/office/drawing/2014/main" id="{C5476716-A2CE-4D59-8B4B-E6C14AE8AE9C}"/>
              </a:ext>
            </a:extLst>
          </p:cNvPr>
          <p:cNvSpPr txBox="1"/>
          <p:nvPr/>
        </p:nvSpPr>
        <p:spPr>
          <a:xfrm>
            <a:off x="846250" y="3984827"/>
            <a:ext cx="1572184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+mj-lt"/>
                <a:cs typeface="Arial" panose="020B0604020202020204" pitchFamily="34" charset="0"/>
              </a:rPr>
              <a:t>Axle Distribution</a:t>
            </a:r>
          </a:p>
          <a:p>
            <a:pPr algn="ctr"/>
            <a:r>
              <a:rPr lang="en-US" altLang="zh-TW" sz="1200" b="1" dirty="0">
                <a:latin typeface="+mj-lt"/>
                <a:cs typeface="Arial" panose="020B0604020202020204" pitchFamily="34" charset="0"/>
              </a:rPr>
              <a:t>Motor Power loss Minimization</a:t>
            </a:r>
          </a:p>
        </p:txBody>
      </p:sp>
      <p:sp>
        <p:nvSpPr>
          <p:cNvPr id="42" name="文字方塊 48">
            <a:extLst>
              <a:ext uri="{FF2B5EF4-FFF2-40B4-BE49-F238E27FC236}">
                <a16:creationId xmlns:a16="http://schemas.microsoft.com/office/drawing/2014/main" id="{13B1BF8C-B97E-4F1A-A0F1-BD244525CE9C}"/>
              </a:ext>
            </a:extLst>
          </p:cNvPr>
          <p:cNvSpPr txBox="1"/>
          <p:nvPr/>
        </p:nvSpPr>
        <p:spPr>
          <a:xfrm>
            <a:off x="3102900" y="3984827"/>
            <a:ext cx="1358772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+mj-lt"/>
              </a:rPr>
              <a:t>Model Predictive Control</a:t>
            </a:r>
          </a:p>
          <a:p>
            <a:pPr algn="ctr"/>
            <a:r>
              <a:rPr lang="en-US" altLang="zh-TW" sz="1200" b="1" dirty="0">
                <a:latin typeface="+mj-lt"/>
                <a:cs typeface="Arial" panose="020B0604020202020204" pitchFamily="34" charset="0"/>
              </a:rPr>
              <a:t>Allocation</a:t>
            </a:r>
            <a:endParaRPr lang="zh-TW" altLang="en-US" sz="1200" b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43" name="直線單箭頭接點 45">
            <a:extLst>
              <a:ext uri="{FF2B5EF4-FFF2-40B4-BE49-F238E27FC236}">
                <a16:creationId xmlns:a16="http://schemas.microsoft.com/office/drawing/2014/main" id="{C07FBB95-1318-4E70-81D5-DA6C4A78322F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 bwMode="auto">
          <a:xfrm>
            <a:off x="2418434" y="4307993"/>
            <a:ext cx="68446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文字方塊 48">
            <a:extLst>
              <a:ext uri="{FF2B5EF4-FFF2-40B4-BE49-F238E27FC236}">
                <a16:creationId xmlns:a16="http://schemas.microsoft.com/office/drawing/2014/main" id="{D0C961A5-5447-47D2-A6F5-806324D2533C}"/>
              </a:ext>
            </a:extLst>
          </p:cNvPr>
          <p:cNvSpPr txBox="1"/>
          <p:nvPr/>
        </p:nvSpPr>
        <p:spPr>
          <a:xfrm>
            <a:off x="952956" y="3411990"/>
            <a:ext cx="1358772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+mj-lt"/>
                <a:cs typeface="Arial" panose="020B0604020202020204" pitchFamily="34" charset="0"/>
              </a:rPr>
              <a:t>Speed controller</a:t>
            </a:r>
            <a:endParaRPr lang="zh-TW" altLang="en-US" sz="1200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BB11156-ECA3-4A23-BA94-B19ECAC29F26}"/>
              </a:ext>
            </a:extLst>
          </p:cNvPr>
          <p:cNvCxnSpPr>
            <a:cxnSpLocks/>
            <a:stCxn id="44" idx="3"/>
            <a:endCxn id="42" idx="0"/>
          </p:cNvCxnSpPr>
          <p:nvPr/>
        </p:nvCxnSpPr>
        <p:spPr>
          <a:xfrm>
            <a:off x="2311728" y="3550490"/>
            <a:ext cx="1470558" cy="434337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6E3F844-5AA0-49F1-8C02-49C030A2B153}"/>
                  </a:ext>
                </a:extLst>
              </p:cNvPr>
              <p:cNvSpPr txBox="1"/>
              <p:nvPr/>
            </p:nvSpPr>
            <p:spPr>
              <a:xfrm>
                <a:off x="2468332" y="4035225"/>
                <a:ext cx="518178" cy="272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200" b="1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altLang="zh-TW" sz="1200" i="1" baseline="-25000">
                          <a:latin typeface="Cambria Math" panose="02040503050406030204" pitchFamily="18" charset="0"/>
                        </a:rPr>
                        <m:t>𝑟𝑒𝑓</m:t>
                      </m:r>
                    </m:oMath>
                  </m:oMathPara>
                </a14:m>
                <a:endParaRPr lang="zh-TW" altLang="en-US" sz="1200" i="1" baseline="-25000" dirty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6E3F844-5AA0-49F1-8C02-49C030A2B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332" y="4035225"/>
                <a:ext cx="518178" cy="272767"/>
              </a:xfrm>
              <a:prstGeom prst="rect">
                <a:avLst/>
              </a:prstGeom>
              <a:blipFill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06FB762-FC78-463F-858C-6C69C860612F}"/>
                  </a:ext>
                </a:extLst>
              </p:cNvPr>
              <p:cNvSpPr txBox="1"/>
              <p:nvPr/>
            </p:nvSpPr>
            <p:spPr>
              <a:xfrm>
                <a:off x="2430469" y="3282628"/>
                <a:ext cx="33019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TW" altLang="en-US" sz="1400" dirty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06FB762-FC78-463F-858C-6C69C8606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469" y="3282628"/>
                <a:ext cx="330198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單箭頭接點 45">
            <a:extLst>
              <a:ext uri="{FF2B5EF4-FFF2-40B4-BE49-F238E27FC236}">
                <a16:creationId xmlns:a16="http://schemas.microsoft.com/office/drawing/2014/main" id="{A521806F-E336-4880-B1AB-E3FDCF7F04DD}"/>
              </a:ext>
            </a:extLst>
          </p:cNvPr>
          <p:cNvCxnSpPr>
            <a:cxnSpLocks/>
            <a:stCxn id="42" idx="3"/>
            <a:endCxn id="75" idx="1"/>
          </p:cNvCxnSpPr>
          <p:nvPr/>
        </p:nvCxnSpPr>
        <p:spPr bwMode="auto">
          <a:xfrm>
            <a:off x="4461672" y="4307993"/>
            <a:ext cx="1002402" cy="243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0ECA3D0-54D1-4B2A-8EC7-E6F83782C66C}"/>
                  </a:ext>
                </a:extLst>
              </p:cNvPr>
              <p:cNvSpPr txBox="1"/>
              <p:nvPr/>
            </p:nvSpPr>
            <p:spPr>
              <a:xfrm>
                <a:off x="4344809" y="4018358"/>
                <a:ext cx="79750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200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TW" altLang="en-US" sz="1200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0ECA3D0-54D1-4B2A-8EC7-E6F83782C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809" y="4018358"/>
                <a:ext cx="79750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8">
            <a:extLst>
              <a:ext uri="{FF2B5EF4-FFF2-40B4-BE49-F238E27FC236}">
                <a16:creationId xmlns:a16="http://schemas.microsoft.com/office/drawing/2014/main" id="{CBC3B7D6-EA48-49D6-A128-8307C6DA754C}"/>
              </a:ext>
            </a:extLst>
          </p:cNvPr>
          <p:cNvSpPr txBox="1"/>
          <p:nvPr/>
        </p:nvSpPr>
        <p:spPr>
          <a:xfrm>
            <a:off x="895890" y="4714186"/>
            <a:ext cx="1572184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+mj-lt"/>
                <a:cs typeface="Arial" panose="020B0604020202020204" pitchFamily="34" charset="0"/>
              </a:rPr>
              <a:t>Tire Energy Dissipation</a:t>
            </a:r>
          </a:p>
          <a:p>
            <a:pPr algn="ctr"/>
            <a:r>
              <a:rPr lang="en-US" altLang="zh-TW" sz="1200" b="1" dirty="0">
                <a:latin typeface="+mj-lt"/>
                <a:cs typeface="Arial" panose="020B0604020202020204" pitchFamily="34" charset="0"/>
              </a:rPr>
              <a:t>Minimization  </a:t>
            </a:r>
          </a:p>
        </p:txBody>
      </p:sp>
      <p:sp>
        <p:nvSpPr>
          <p:cNvPr id="51" name="文字方塊 48">
            <a:extLst>
              <a:ext uri="{FF2B5EF4-FFF2-40B4-BE49-F238E27FC236}">
                <a16:creationId xmlns:a16="http://schemas.microsoft.com/office/drawing/2014/main" id="{A89DCB04-159C-4AFD-80A4-703D69638D45}"/>
              </a:ext>
            </a:extLst>
          </p:cNvPr>
          <p:cNvSpPr txBox="1"/>
          <p:nvPr/>
        </p:nvSpPr>
        <p:spPr>
          <a:xfrm>
            <a:off x="3173440" y="5659219"/>
            <a:ext cx="1212665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  <a:p>
            <a:pPr algn="ctr"/>
            <a:r>
              <a:rPr lang="en-US" altLang="zh-TW" sz="1200" b="1" dirty="0">
                <a:latin typeface="+mj-lt"/>
                <a:cs typeface="Arial" panose="020B0604020202020204" pitchFamily="34" charset="0"/>
              </a:rPr>
              <a:t>Estimators</a:t>
            </a:r>
          </a:p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5847050-F556-4055-8D2A-42753DA0E418}"/>
                  </a:ext>
                </a:extLst>
              </p:cNvPr>
              <p:cNvSpPr txBox="1"/>
              <p:nvPr/>
            </p:nvSpPr>
            <p:spPr>
              <a:xfrm>
                <a:off x="2381094" y="4760351"/>
                <a:ext cx="69265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altLang="zh-TW" sz="12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5847050-F556-4055-8D2A-42753DA0E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094" y="4760351"/>
                <a:ext cx="6926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41A8EF3-5731-4CF2-B730-BF2351F12B35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2468074" y="4628780"/>
            <a:ext cx="1015447" cy="408572"/>
          </a:xfrm>
          <a:prstGeom prst="bentConnector3">
            <a:avLst>
              <a:gd name="adj1" fmla="val 9994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45">
            <a:extLst>
              <a:ext uri="{FF2B5EF4-FFF2-40B4-BE49-F238E27FC236}">
                <a16:creationId xmlns:a16="http://schemas.microsoft.com/office/drawing/2014/main" id="{513B6010-038F-46F6-B513-4F3A75558547}"/>
              </a:ext>
            </a:extLst>
          </p:cNvPr>
          <p:cNvCxnSpPr>
            <a:cxnSpLocks/>
            <a:stCxn id="44" idx="2"/>
            <a:endCxn id="41" idx="0"/>
          </p:cNvCxnSpPr>
          <p:nvPr/>
        </p:nvCxnSpPr>
        <p:spPr bwMode="auto">
          <a:xfrm>
            <a:off x="1632342" y="3688989"/>
            <a:ext cx="0" cy="2958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2D2B72D-8F9B-4E31-B570-CFCA9FAD8A37}"/>
                  </a:ext>
                </a:extLst>
              </p:cNvPr>
              <p:cNvSpPr txBox="1"/>
              <p:nvPr/>
            </p:nvSpPr>
            <p:spPr>
              <a:xfrm>
                <a:off x="1683456" y="3683616"/>
                <a:ext cx="33019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TW" altLang="en-US" sz="1400" dirty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2D2B72D-8F9B-4E31-B570-CFCA9FAD8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456" y="3683616"/>
                <a:ext cx="330198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9" name="Picture 58">
            <a:extLst>
              <a:ext uri="{FF2B5EF4-FFF2-40B4-BE49-F238E27FC236}">
                <a16:creationId xmlns:a16="http://schemas.microsoft.com/office/drawing/2014/main" id="{BE22953E-989B-42B4-B621-5471CA0CD0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6465" y="3771484"/>
            <a:ext cx="1212665" cy="99269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05875D7F-9825-44AE-BE5B-24F658DFD53E}"/>
              </a:ext>
            </a:extLst>
          </p:cNvPr>
          <p:cNvCxnSpPr>
            <a:cxnSpLocks/>
            <a:stCxn id="59" idx="2"/>
            <a:endCxn id="51" idx="3"/>
          </p:cNvCxnSpPr>
          <p:nvPr/>
        </p:nvCxnSpPr>
        <p:spPr>
          <a:xfrm rot="5400000">
            <a:off x="5655348" y="3494935"/>
            <a:ext cx="1218208" cy="3756693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45">
            <a:extLst>
              <a:ext uri="{FF2B5EF4-FFF2-40B4-BE49-F238E27FC236}">
                <a16:creationId xmlns:a16="http://schemas.microsoft.com/office/drawing/2014/main" id="{48EF08FB-386B-48BC-80BC-708552589705}"/>
              </a:ext>
            </a:extLst>
          </p:cNvPr>
          <p:cNvCxnSpPr>
            <a:cxnSpLocks/>
            <a:stCxn id="51" idx="0"/>
            <a:endCxn id="42" idx="2"/>
          </p:cNvCxnSpPr>
          <p:nvPr/>
        </p:nvCxnSpPr>
        <p:spPr bwMode="auto">
          <a:xfrm flipV="1">
            <a:off x="3779773" y="4631158"/>
            <a:ext cx="2513" cy="10280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9BEFB07-E19E-4EA3-B1F1-C0EB6EABB991}"/>
              </a:ext>
            </a:extLst>
          </p:cNvPr>
          <p:cNvCxnSpPr>
            <a:cxnSpLocks/>
            <a:stCxn id="51" idx="1"/>
            <a:endCxn id="50" idx="2"/>
          </p:cNvCxnSpPr>
          <p:nvPr/>
        </p:nvCxnSpPr>
        <p:spPr>
          <a:xfrm rot="10800000">
            <a:off x="1681982" y="5360517"/>
            <a:ext cx="1491458" cy="621868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9C27112E-26D0-43E6-A311-CD3EC455A568}"/>
              </a:ext>
            </a:extLst>
          </p:cNvPr>
          <p:cNvCxnSpPr>
            <a:cxnSpLocks/>
            <a:stCxn id="59" idx="2"/>
            <a:endCxn id="41" idx="1"/>
          </p:cNvCxnSpPr>
          <p:nvPr/>
        </p:nvCxnSpPr>
        <p:spPr>
          <a:xfrm rot="5400000" flipH="1">
            <a:off x="4266432" y="887811"/>
            <a:ext cx="456184" cy="7296548"/>
          </a:xfrm>
          <a:prstGeom prst="bentConnector4">
            <a:avLst>
              <a:gd name="adj1" fmla="val -372138"/>
              <a:gd name="adj2" fmla="val 103133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48">
            <a:extLst>
              <a:ext uri="{FF2B5EF4-FFF2-40B4-BE49-F238E27FC236}">
                <a16:creationId xmlns:a16="http://schemas.microsoft.com/office/drawing/2014/main" id="{6BEB3045-5871-485D-9BE0-392BAF69ACE3}"/>
              </a:ext>
            </a:extLst>
          </p:cNvPr>
          <p:cNvSpPr txBox="1"/>
          <p:nvPr/>
        </p:nvSpPr>
        <p:spPr>
          <a:xfrm>
            <a:off x="956610" y="2926774"/>
            <a:ext cx="1358772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+mj-lt"/>
                <a:cs typeface="Arial" panose="020B0604020202020204" pitchFamily="34" charset="0"/>
              </a:rPr>
              <a:t>Road information</a:t>
            </a:r>
            <a:endParaRPr lang="zh-TW" altLang="en-US" sz="1200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41AE9D9B-ED97-4E51-9F6B-73414D210D5A}"/>
              </a:ext>
            </a:extLst>
          </p:cNvPr>
          <p:cNvCxnSpPr>
            <a:cxnSpLocks/>
            <a:stCxn id="65" idx="3"/>
            <a:endCxn id="42" idx="0"/>
          </p:cNvCxnSpPr>
          <p:nvPr/>
        </p:nvCxnSpPr>
        <p:spPr>
          <a:xfrm>
            <a:off x="2315382" y="3065274"/>
            <a:ext cx="1466904" cy="919553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635B6C8-2531-483F-806F-CAE9CC39B306}"/>
                  </a:ext>
                </a:extLst>
              </p:cNvPr>
              <p:cNvSpPr txBox="1"/>
              <p:nvPr/>
            </p:nvSpPr>
            <p:spPr>
              <a:xfrm>
                <a:off x="2512764" y="2790123"/>
                <a:ext cx="27276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200" i="1">
                          <a:latin typeface="Cambria Math" panose="02040503050406030204" pitchFamily="18" charset="0"/>
                        </a:rPr>
                        <m:t>𝜅</m:t>
                      </m:r>
                    </m:oMath>
                  </m:oMathPara>
                </a14:m>
                <a:endParaRPr lang="zh-TW" altLang="en-US" sz="1400" dirty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635B6C8-2531-483F-806F-CAE9CC39B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764" y="2790123"/>
                <a:ext cx="27276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D7DA309-6D82-4CA8-8DC9-6A1966AB9C18}"/>
                  </a:ext>
                </a:extLst>
              </p:cNvPr>
              <p:cNvSpPr txBox="1"/>
              <p:nvPr/>
            </p:nvSpPr>
            <p:spPr>
              <a:xfrm>
                <a:off x="3738929" y="5262770"/>
                <a:ext cx="1111447" cy="305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1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altLang="zh-TW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𝑧𝑖</m:t>
                          </m:r>
                        </m:sub>
                      </m:sSub>
                      <m:r>
                        <a:rPr lang="en-US" altLang="zh-TW" sz="1200" i="1" ker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1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altLang="zh-TW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𝑦𝑖</m:t>
                          </m:r>
                        </m:sub>
                      </m:sSub>
                      <m:r>
                        <a:rPr lang="en-US" altLang="zh-TW" sz="1200" i="1" ker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1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altLang="zh-TW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</m:sub>
                      </m:sSub>
                      <m:r>
                        <a:rPr lang="en-US" altLang="zh-TW" sz="1200" i="1" ker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altLang="zh-TW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TW" altLang="en-US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m:oMathPara>
                </a14:m>
                <a:endParaRPr lang="zh-TW" altLang="en-US" sz="1200" kern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D7DA309-6D82-4CA8-8DC9-6A1966AB9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929" y="5262770"/>
                <a:ext cx="1111447" cy="305853"/>
              </a:xfrm>
              <a:prstGeom prst="rect">
                <a:avLst/>
              </a:prstGeom>
              <a:blipFill>
                <a:blip r:embed="rId8"/>
                <a:stretch>
                  <a:fillRect r="-4918" b="-4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A89D94F-F5A3-4F85-8CEA-0EC7A0B1F34C}"/>
                  </a:ext>
                </a:extLst>
              </p:cNvPr>
              <p:cNvSpPr txBox="1"/>
              <p:nvPr/>
            </p:nvSpPr>
            <p:spPr>
              <a:xfrm>
                <a:off x="5539409" y="5588006"/>
                <a:ext cx="232230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200" i="1" kern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1200" i="1" kern="0" baseline="-25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12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,</m:t>
                    </m:r>
                    <m:r>
                      <a:rPr lang="zh-TW" altLang="en-US" sz="12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TW" sz="12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12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sz="12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1200" kern="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1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1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11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TW" sz="11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11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1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11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TW" sz="11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TW" altLang="en-US" sz="11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TW" sz="1100" i="1" kern="0" baseline="-25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zh-TW" alt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1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1100" i="1">
                            <a:latin typeface="Cambria Math" panose="02040503050406030204" pitchFamily="18" charset="0"/>
                          </a:rPr>
                          <m:t>𝑆𝑜𝐶</m:t>
                        </m:r>
                      </m:e>
                      <m:sub>
                        <m:r>
                          <a:rPr lang="en-US" altLang="zh-TW" sz="11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TW" sz="11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100" i="1">
                            <a:latin typeface="Cambria Math" panose="02040503050406030204" pitchFamily="18" charset="0"/>
                          </a:rPr>
                          <m:t>𝑆𝑜𝐶</m:t>
                        </m:r>
                      </m:e>
                      <m:sub>
                        <m:r>
                          <a:rPr lang="en-US" altLang="zh-TW" sz="1100" i="1">
                            <a:latin typeface="Cambria Math" panose="02040503050406030204" pitchFamily="18" charset="0"/>
                          </a:rPr>
                          <m:t>𝐹𝐶</m:t>
                        </m:r>
                      </m:sub>
                    </m:sSub>
                  </m:oMath>
                </a14:m>
                <a:endParaRPr lang="zh-TW" altLang="en-US" sz="1200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A89D94F-F5A3-4F85-8CEA-0EC7A0B1F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09" y="5588006"/>
                <a:ext cx="232230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字方塊 48">
            <a:extLst>
              <a:ext uri="{FF2B5EF4-FFF2-40B4-BE49-F238E27FC236}">
                <a16:creationId xmlns:a16="http://schemas.microsoft.com/office/drawing/2014/main" id="{FE292003-41BA-4787-B73B-96DAB453B88C}"/>
              </a:ext>
            </a:extLst>
          </p:cNvPr>
          <p:cNvSpPr txBox="1"/>
          <p:nvPr/>
        </p:nvSpPr>
        <p:spPr>
          <a:xfrm>
            <a:off x="952956" y="2230598"/>
            <a:ext cx="1494888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+mj-lt"/>
              </a:rPr>
              <a:t>Model Predictive Power Management</a:t>
            </a:r>
            <a:endParaRPr lang="zh-TW" altLang="en-US" sz="12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1" name="文字方塊 48">
            <a:extLst>
              <a:ext uri="{FF2B5EF4-FFF2-40B4-BE49-F238E27FC236}">
                <a16:creationId xmlns:a16="http://schemas.microsoft.com/office/drawing/2014/main" id="{9B3C9292-9EED-4690-BE60-A6650F081CD7}"/>
              </a:ext>
            </a:extLst>
          </p:cNvPr>
          <p:cNvSpPr txBox="1"/>
          <p:nvPr/>
        </p:nvSpPr>
        <p:spPr>
          <a:xfrm>
            <a:off x="5464074" y="1978387"/>
            <a:ext cx="3321150" cy="1015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+mj-lt"/>
              </a:rPr>
              <a:t>Energy storage </a:t>
            </a:r>
          </a:p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5" name="文字方塊 48">
            <a:extLst>
              <a:ext uri="{FF2B5EF4-FFF2-40B4-BE49-F238E27FC236}">
                <a16:creationId xmlns:a16="http://schemas.microsoft.com/office/drawing/2014/main" id="{10D2281D-FCF5-4ED7-857D-1CE75707F08E}"/>
              </a:ext>
            </a:extLst>
          </p:cNvPr>
          <p:cNvSpPr txBox="1"/>
          <p:nvPr/>
        </p:nvSpPr>
        <p:spPr>
          <a:xfrm>
            <a:off x="5464074" y="3617926"/>
            <a:ext cx="1524905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+mj-lt"/>
              </a:rPr>
              <a:t>Actuators</a:t>
            </a:r>
          </a:p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  <a:p>
            <a:pPr algn="ctr"/>
            <a:endParaRPr lang="zh-TW" altLang="en-US" sz="12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6" name="文字方塊 48">
            <a:extLst>
              <a:ext uri="{FF2B5EF4-FFF2-40B4-BE49-F238E27FC236}">
                <a16:creationId xmlns:a16="http://schemas.microsoft.com/office/drawing/2014/main" id="{170CE4DD-F561-4B0C-89E3-15FC8B4681F3}"/>
              </a:ext>
            </a:extLst>
          </p:cNvPr>
          <p:cNvSpPr txBox="1"/>
          <p:nvPr/>
        </p:nvSpPr>
        <p:spPr>
          <a:xfrm>
            <a:off x="5559795" y="3928748"/>
            <a:ext cx="1358772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+mj-lt"/>
                <a:cs typeface="Arial" panose="020B0604020202020204" pitchFamily="34" charset="0"/>
              </a:rPr>
              <a:t>Motor F</a:t>
            </a:r>
            <a:endParaRPr lang="zh-TW" altLang="en-US" sz="12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8" name="文字方塊 48">
            <a:extLst>
              <a:ext uri="{FF2B5EF4-FFF2-40B4-BE49-F238E27FC236}">
                <a16:creationId xmlns:a16="http://schemas.microsoft.com/office/drawing/2014/main" id="{98DD0EB4-CC20-4C74-9E0D-1829961ED498}"/>
              </a:ext>
            </a:extLst>
          </p:cNvPr>
          <p:cNvSpPr txBox="1"/>
          <p:nvPr/>
        </p:nvSpPr>
        <p:spPr>
          <a:xfrm>
            <a:off x="5561875" y="4281304"/>
            <a:ext cx="1358772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+mj-lt"/>
                <a:cs typeface="Arial" panose="020B0604020202020204" pitchFamily="34" charset="0"/>
              </a:rPr>
              <a:t>Motor RL</a:t>
            </a:r>
            <a:endParaRPr lang="zh-TW" altLang="en-US" sz="12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9" name="文字方塊 48">
            <a:extLst>
              <a:ext uri="{FF2B5EF4-FFF2-40B4-BE49-F238E27FC236}">
                <a16:creationId xmlns:a16="http://schemas.microsoft.com/office/drawing/2014/main" id="{6B68642B-301F-4FA8-977C-ADD2844E1F8F}"/>
              </a:ext>
            </a:extLst>
          </p:cNvPr>
          <p:cNvSpPr txBox="1"/>
          <p:nvPr/>
        </p:nvSpPr>
        <p:spPr>
          <a:xfrm>
            <a:off x="5559795" y="4633860"/>
            <a:ext cx="1358772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+mj-lt"/>
                <a:cs typeface="Arial" panose="020B0604020202020204" pitchFamily="34" charset="0"/>
              </a:rPr>
              <a:t>Motor RR</a:t>
            </a:r>
            <a:endParaRPr lang="zh-TW" altLang="en-US" sz="1200" dirty="0">
              <a:latin typeface="+mj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F9E5BD6-E984-47B3-B186-4E794BE84254}"/>
                  </a:ext>
                </a:extLst>
              </p:cNvPr>
              <p:cNvSpPr txBox="1"/>
              <p:nvPr/>
            </p:nvSpPr>
            <p:spPr>
              <a:xfrm>
                <a:off x="2139451" y="5683682"/>
                <a:ext cx="907556" cy="208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1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1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1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𝑦𝑖</m:t>
                              </m:r>
                            </m:sub>
                          </m:sSub>
                          <m:r>
                            <a:rPr lang="en-US" altLang="zh-TW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1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1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1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sub>
                          </m:sSub>
                          <m:r>
                            <a:rPr lang="en-US" altLang="zh-TW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𝑠𝑙𝑖𝑝</m:t>
                          </m:r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F9E5BD6-E984-47B3-B186-4E794BE84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451" y="5683682"/>
                <a:ext cx="907556" cy="208519"/>
              </a:xfrm>
              <a:prstGeom prst="rect">
                <a:avLst/>
              </a:prstGeom>
              <a:blipFill>
                <a:blip r:embed="rId10"/>
                <a:stretch>
                  <a:fillRect l="-3356" t="-20000" r="-671" b="-228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>
            <a:extLst>
              <a:ext uri="{FF2B5EF4-FFF2-40B4-BE49-F238E27FC236}">
                <a16:creationId xmlns:a16="http://schemas.microsoft.com/office/drawing/2014/main" id="{D3A8F28E-1502-498E-82D9-5782E402A202}"/>
              </a:ext>
            </a:extLst>
          </p:cNvPr>
          <p:cNvSpPr/>
          <p:nvPr/>
        </p:nvSpPr>
        <p:spPr bwMode="auto">
          <a:xfrm>
            <a:off x="443473" y="3928748"/>
            <a:ext cx="4441928" cy="26831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4000">
              <a:solidFill>
                <a:srgbClr val="FF0000"/>
              </a:solidFill>
              <a:latin typeface="Arial" charset="0"/>
              <a:ea typeface="新細明體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8646207-66A8-4E06-BF3E-E21C92FB21CE}"/>
                  </a:ext>
                </a:extLst>
              </p:cNvPr>
              <p:cNvSpPr txBox="1"/>
              <p:nvPr/>
            </p:nvSpPr>
            <p:spPr>
              <a:xfrm>
                <a:off x="2291661" y="2140358"/>
                <a:ext cx="76207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200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8646207-66A8-4E06-BF3E-E21C92FB2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661" y="2140358"/>
                <a:ext cx="762071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線單箭頭接點 45">
            <a:extLst>
              <a:ext uri="{FF2B5EF4-FFF2-40B4-BE49-F238E27FC236}">
                <a16:creationId xmlns:a16="http://schemas.microsoft.com/office/drawing/2014/main" id="{7124C0B3-A676-4121-807C-B621C9C5ECE7}"/>
              </a:ext>
            </a:extLst>
          </p:cNvPr>
          <p:cNvCxnSpPr>
            <a:cxnSpLocks/>
            <a:stCxn id="70" idx="3"/>
          </p:cNvCxnSpPr>
          <p:nvPr/>
        </p:nvCxnSpPr>
        <p:spPr bwMode="auto">
          <a:xfrm flipV="1">
            <a:off x="2447844" y="2450561"/>
            <a:ext cx="3016230" cy="1087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文字方塊 48">
            <a:extLst>
              <a:ext uri="{FF2B5EF4-FFF2-40B4-BE49-F238E27FC236}">
                <a16:creationId xmlns:a16="http://schemas.microsoft.com/office/drawing/2014/main" id="{3E490C80-1377-4B4F-9606-A7E65CFEF939}"/>
              </a:ext>
            </a:extLst>
          </p:cNvPr>
          <p:cNvSpPr txBox="1"/>
          <p:nvPr/>
        </p:nvSpPr>
        <p:spPr>
          <a:xfrm>
            <a:off x="7293029" y="2220597"/>
            <a:ext cx="1358772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+mj-lt"/>
                <a:cs typeface="Arial" panose="020B0604020202020204" pitchFamily="34" charset="0"/>
              </a:rPr>
              <a:t>Fuel Cell&amp;H2 Tank</a:t>
            </a:r>
            <a:endParaRPr lang="zh-TW" altLang="en-US" sz="1200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88" name="直線單箭頭接點 45">
            <a:extLst>
              <a:ext uri="{FF2B5EF4-FFF2-40B4-BE49-F238E27FC236}">
                <a16:creationId xmlns:a16="http://schemas.microsoft.com/office/drawing/2014/main" id="{DAF2BB61-D1DE-4E04-802F-1D7EF4F0B8BA}"/>
              </a:ext>
            </a:extLst>
          </p:cNvPr>
          <p:cNvCxnSpPr>
            <a:cxnSpLocks/>
          </p:cNvCxnSpPr>
          <p:nvPr/>
        </p:nvCxnSpPr>
        <p:spPr bwMode="auto">
          <a:xfrm>
            <a:off x="7979764" y="2682262"/>
            <a:ext cx="0" cy="5009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B2A3372-D50E-4ACE-8588-1D5ED090B378}"/>
                  </a:ext>
                </a:extLst>
              </p:cNvPr>
              <p:cNvSpPr txBox="1"/>
              <p:nvPr/>
            </p:nvSpPr>
            <p:spPr>
              <a:xfrm>
                <a:off x="7960428" y="2729958"/>
                <a:ext cx="39598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𝐹𝐶</m:t>
                          </m:r>
                        </m:sub>
                      </m:sSub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B2A3372-D50E-4ACE-8588-1D5ED090B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428" y="2729958"/>
                <a:ext cx="395984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直線單箭頭接點 45">
            <a:extLst>
              <a:ext uri="{FF2B5EF4-FFF2-40B4-BE49-F238E27FC236}">
                <a16:creationId xmlns:a16="http://schemas.microsoft.com/office/drawing/2014/main" id="{E5773DAA-86B7-4011-9952-113CC2B28AB3}"/>
              </a:ext>
            </a:extLst>
          </p:cNvPr>
          <p:cNvCxnSpPr>
            <a:cxnSpLocks/>
          </p:cNvCxnSpPr>
          <p:nvPr/>
        </p:nvCxnSpPr>
        <p:spPr bwMode="auto">
          <a:xfrm>
            <a:off x="6926473" y="4128550"/>
            <a:ext cx="59856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直線單箭頭接點 45">
            <a:extLst>
              <a:ext uri="{FF2B5EF4-FFF2-40B4-BE49-F238E27FC236}">
                <a16:creationId xmlns:a16="http://schemas.microsoft.com/office/drawing/2014/main" id="{821E7816-F7AE-458B-803E-D6C9E32CFA8C}"/>
              </a:ext>
            </a:extLst>
          </p:cNvPr>
          <p:cNvCxnSpPr>
            <a:cxnSpLocks/>
          </p:cNvCxnSpPr>
          <p:nvPr/>
        </p:nvCxnSpPr>
        <p:spPr bwMode="auto">
          <a:xfrm>
            <a:off x="6918567" y="4419803"/>
            <a:ext cx="59856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直線單箭頭接點 45">
            <a:extLst>
              <a:ext uri="{FF2B5EF4-FFF2-40B4-BE49-F238E27FC236}">
                <a16:creationId xmlns:a16="http://schemas.microsoft.com/office/drawing/2014/main" id="{9B5322FE-EE65-4186-B997-3C1E4E71138B}"/>
              </a:ext>
            </a:extLst>
          </p:cNvPr>
          <p:cNvCxnSpPr>
            <a:cxnSpLocks/>
          </p:cNvCxnSpPr>
          <p:nvPr/>
        </p:nvCxnSpPr>
        <p:spPr bwMode="auto">
          <a:xfrm>
            <a:off x="6922377" y="4710376"/>
            <a:ext cx="59856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7043518-462D-42D2-B7EF-916A378C2C80}"/>
                  </a:ext>
                </a:extLst>
              </p:cNvPr>
              <p:cNvSpPr txBox="1"/>
              <p:nvPr/>
            </p:nvSpPr>
            <p:spPr>
              <a:xfrm>
                <a:off x="6934093" y="3788859"/>
                <a:ext cx="62546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𝐹𝑀</m:t>
                          </m:r>
                        </m:sub>
                      </m:sSub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7043518-462D-42D2-B7EF-916A378C2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093" y="3788859"/>
                <a:ext cx="625466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FB6AE67-B85D-457C-819D-839B87EE4EFC}"/>
                  </a:ext>
                </a:extLst>
              </p:cNvPr>
              <p:cNvSpPr txBox="1"/>
              <p:nvPr/>
            </p:nvSpPr>
            <p:spPr>
              <a:xfrm>
                <a:off x="6926473" y="4130504"/>
                <a:ext cx="62546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𝑅𝐿</m:t>
                          </m:r>
                        </m:sub>
                      </m:sSub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FB6AE67-B85D-457C-819D-839B87EE4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473" y="4130504"/>
                <a:ext cx="625466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4497F27-FA77-4DF6-BECB-6C0AF5284CD0}"/>
                  </a:ext>
                </a:extLst>
              </p:cNvPr>
              <p:cNvSpPr txBox="1"/>
              <p:nvPr/>
            </p:nvSpPr>
            <p:spPr>
              <a:xfrm>
                <a:off x="6938659" y="4430986"/>
                <a:ext cx="62546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𝑅𝑅</m:t>
                          </m:r>
                        </m:sub>
                      </m:sSub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4497F27-FA77-4DF6-BECB-6C0AF5284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659" y="4430986"/>
                <a:ext cx="625466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ctangle 99">
            <a:extLst>
              <a:ext uri="{FF2B5EF4-FFF2-40B4-BE49-F238E27FC236}">
                <a16:creationId xmlns:a16="http://schemas.microsoft.com/office/drawing/2014/main" id="{BD091D31-56B1-4320-A303-D9EBE59BBDB4}"/>
              </a:ext>
            </a:extLst>
          </p:cNvPr>
          <p:cNvSpPr/>
          <p:nvPr/>
        </p:nvSpPr>
        <p:spPr bwMode="auto">
          <a:xfrm>
            <a:off x="769691" y="2063543"/>
            <a:ext cx="2015837" cy="71655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4000">
              <a:solidFill>
                <a:srgbClr val="FF0000"/>
              </a:solidFill>
              <a:latin typeface="Arial" charset="0"/>
              <a:ea typeface="新細明體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AF96314-E209-467F-83B8-7B0E30CA04A0}"/>
                  </a:ext>
                </a:extLst>
              </p:cNvPr>
              <p:cNvSpPr txBox="1"/>
              <p:nvPr/>
            </p:nvSpPr>
            <p:spPr>
              <a:xfrm>
                <a:off x="2124827" y="1229909"/>
                <a:ext cx="3017489" cy="5952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zh-TW" altLang="en-US" sz="16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𝐹𝑀</m:t>
                                  </m:r>
                                </m:sub>
                                <m:sup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zh-TW" altLang="en-US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𝑅𝐿</m:t>
                                  </m:r>
                                </m:sub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zh-TW" altLang="en-US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𝑅𝑅</m:t>
                                  </m:r>
                                </m:sub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TW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sz="16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zh-TW" altLang="en-US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𝐹𝐶</m:t>
                                  </m:r>
                                </m:sub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TW" sz="16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AF96314-E209-467F-83B8-7B0E30CA0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827" y="1229909"/>
                <a:ext cx="3017489" cy="59529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線單箭頭接點 45">
            <a:extLst>
              <a:ext uri="{FF2B5EF4-FFF2-40B4-BE49-F238E27FC236}">
                <a16:creationId xmlns:a16="http://schemas.microsoft.com/office/drawing/2014/main" id="{5A151FB0-6225-423E-91C5-E1EDDD07C0BB}"/>
              </a:ext>
            </a:extLst>
          </p:cNvPr>
          <p:cNvCxnSpPr>
            <a:cxnSpLocks/>
          </p:cNvCxnSpPr>
          <p:nvPr/>
        </p:nvCxnSpPr>
        <p:spPr bwMode="auto">
          <a:xfrm>
            <a:off x="6277378" y="2682854"/>
            <a:ext cx="0" cy="5004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FCC61BC-44FF-41B8-9BC0-193D5DCFCAA0}"/>
                  </a:ext>
                </a:extLst>
              </p:cNvPr>
              <p:cNvSpPr txBox="1"/>
              <p:nvPr/>
            </p:nvSpPr>
            <p:spPr>
              <a:xfrm>
                <a:off x="6231437" y="2728454"/>
                <a:ext cx="39598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TW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zh-TW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FCC61BC-44FF-41B8-9BC0-193D5DCFC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437" y="2728454"/>
                <a:ext cx="395984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字方塊 48">
            <a:extLst>
              <a:ext uri="{FF2B5EF4-FFF2-40B4-BE49-F238E27FC236}">
                <a16:creationId xmlns:a16="http://schemas.microsoft.com/office/drawing/2014/main" id="{DD60BC15-2A32-40F5-8F31-7792A16D5E47}"/>
              </a:ext>
            </a:extLst>
          </p:cNvPr>
          <p:cNvSpPr txBox="1">
            <a:spLocks/>
          </p:cNvSpPr>
          <p:nvPr/>
        </p:nvSpPr>
        <p:spPr>
          <a:xfrm>
            <a:off x="5618590" y="2232673"/>
            <a:ext cx="1358772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+mj-lt"/>
                <a:cs typeface="Arial" panose="020B0604020202020204" pitchFamily="34" charset="0"/>
              </a:rPr>
              <a:t>Battery</a:t>
            </a:r>
          </a:p>
          <a:p>
            <a:pPr algn="ctr"/>
            <a:endParaRPr lang="zh-TW" altLang="en-US" sz="1200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CF5A84E-6FA5-4DF5-A538-2D05680C4F42}"/>
              </a:ext>
            </a:extLst>
          </p:cNvPr>
          <p:cNvCxnSpPr/>
          <p:nvPr/>
        </p:nvCxnSpPr>
        <p:spPr bwMode="auto">
          <a:xfrm>
            <a:off x="5669280" y="3203773"/>
            <a:ext cx="2872740" cy="0"/>
          </a:xfrm>
          <a:prstGeom prst="line">
            <a:avLst/>
          </a:prstGeom>
          <a:solidFill>
            <a:srgbClr val="FFFFFF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6F23BE-4EAE-4687-84D0-D4B987CC6DAB}"/>
              </a:ext>
            </a:extLst>
          </p:cNvPr>
          <p:cNvSpPr txBox="1"/>
          <p:nvPr/>
        </p:nvSpPr>
        <p:spPr>
          <a:xfrm>
            <a:off x="7573461" y="3233829"/>
            <a:ext cx="734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DC BUS</a:t>
            </a:r>
            <a:endParaRPr lang="zh-TW" altLang="en-US" sz="1200" dirty="0"/>
          </a:p>
        </p:txBody>
      </p:sp>
      <p:cxnSp>
        <p:nvCxnSpPr>
          <p:cNvPr id="73" name="直線單箭頭接點 45">
            <a:extLst>
              <a:ext uri="{FF2B5EF4-FFF2-40B4-BE49-F238E27FC236}">
                <a16:creationId xmlns:a16="http://schemas.microsoft.com/office/drawing/2014/main" id="{5D6A10CD-0AD8-47EB-B465-D452E05BBA67}"/>
              </a:ext>
            </a:extLst>
          </p:cNvPr>
          <p:cNvCxnSpPr>
            <a:cxnSpLocks/>
          </p:cNvCxnSpPr>
          <p:nvPr/>
        </p:nvCxnSpPr>
        <p:spPr bwMode="auto">
          <a:xfrm>
            <a:off x="6277781" y="3221355"/>
            <a:ext cx="0" cy="3733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10FD3BE-08FE-47F6-A156-391CF365C47B}"/>
              </a:ext>
            </a:extLst>
          </p:cNvPr>
          <p:cNvCxnSpPr>
            <a:cxnSpLocks/>
            <a:stCxn id="44" idx="1"/>
          </p:cNvCxnSpPr>
          <p:nvPr/>
        </p:nvCxnSpPr>
        <p:spPr>
          <a:xfrm rot="10800000">
            <a:off x="952956" y="2594448"/>
            <a:ext cx="12700" cy="956043"/>
          </a:xfrm>
          <a:prstGeom prst="bentConnector4">
            <a:avLst>
              <a:gd name="adj1" fmla="val 1860000"/>
              <a:gd name="adj2" fmla="val 99884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2676645-5809-4D07-8703-A13BACAFD003}"/>
                  </a:ext>
                </a:extLst>
              </p:cNvPr>
              <p:cNvSpPr txBox="1"/>
              <p:nvPr/>
            </p:nvSpPr>
            <p:spPr>
              <a:xfrm>
                <a:off x="681429" y="3306019"/>
                <a:ext cx="33019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TW" altLang="en-US" sz="1400" dirty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2676645-5809-4D07-8703-A13BACAFD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29" y="3306019"/>
                <a:ext cx="330198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A9622008-6E40-4E52-A184-FAF1903574F2}"/>
              </a:ext>
            </a:extLst>
          </p:cNvPr>
          <p:cNvCxnSpPr>
            <a:cxnSpLocks/>
            <a:stCxn id="59" idx="2"/>
            <a:endCxn id="70" idx="1"/>
          </p:cNvCxnSpPr>
          <p:nvPr/>
        </p:nvCxnSpPr>
        <p:spPr>
          <a:xfrm rot="5400000" flipH="1">
            <a:off x="3396504" y="17883"/>
            <a:ext cx="2302746" cy="7189842"/>
          </a:xfrm>
          <a:prstGeom prst="bentConnector4">
            <a:avLst>
              <a:gd name="adj1" fmla="val -73261"/>
              <a:gd name="adj2" fmla="val 104628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351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B6D4-7BEF-4219-BF6D-ACED9478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F73F-B501-48FB-9C4B-20A51205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Recent Literature</a:t>
            </a:r>
          </a:p>
          <a:p>
            <a:r>
              <a:rPr lang="en-US" altLang="zh-TW" dirty="0"/>
              <a:t>Integrated Control Strategy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Torque Allocation</a:t>
            </a:r>
          </a:p>
          <a:p>
            <a:r>
              <a:rPr lang="en-US" altLang="zh-TW" dirty="0"/>
              <a:t>Energy Storage System Power Control</a:t>
            </a:r>
          </a:p>
          <a:p>
            <a:r>
              <a:rPr lang="en-US" altLang="zh-TW" dirty="0"/>
              <a:t>Conclusion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D4B22-38DB-40D6-9F9C-1BE5D34CA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2394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8DE6-C97B-4D01-BDF7-C8B4E60B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Predictive Control Allocation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B4C53-D5A4-4AE9-9EC6-CDA37FCC2A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Cost function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Multi-purpose optimization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Handling / lateral stability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Tire energy dissipation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/>
                  <a:t> Torque command change rate penalty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Motor power loss (axle distribution torque command)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TW" dirty="0"/>
                  <a:t> Track the demand torque from speed controller</a:t>
                </a:r>
              </a:p>
              <a:p>
                <a:pPr lvl="1"/>
                <a:r>
                  <a:rPr lang="en-US" altLang="zh-TW" dirty="0"/>
                  <a:t>Actuator physical limits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B4C53-D5A4-4AE9-9EC6-CDA37FCC2A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3" t="-795" b="-8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AC831-9DA0-40D7-B34B-1A6770583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A9F91E-A235-4F2A-A11E-ECB1ABEF8686}"/>
                  </a:ext>
                </a:extLst>
              </p:cNvPr>
              <p:cNvSpPr txBox="1"/>
              <p:nvPr/>
            </p:nvSpPr>
            <p:spPr>
              <a:xfrm>
                <a:off x="-56754" y="1188913"/>
                <a:ext cx="9257507" cy="2983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9560" algn="r">
                  <a:spcBef>
                    <a:spcPts val="600"/>
                  </a:spcBef>
                  <a:spcAft>
                    <a:spcPts val="600"/>
                  </a:spcAft>
                  <a:tabLst>
                    <a:tab pos="2743200" algn="ctr"/>
                    <a:tab pos="5791200" algn="ct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zh-TW" sz="1800" i="1" kern="1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TW" altLang="zh-TW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80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1800" b="1" i="0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  <m:r>
                            <a:rPr lang="en-US" altLang="zh-TW" b="0" i="1" kern="100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𝐶𝐴</m:t>
                          </m:r>
                          <m: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func>
                      <m:sSub>
                        <m:sSub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zh-TW" sz="1800" kern="1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𝑠𝑢𝑏𝑗𝑒𝑐𝑡</m:t>
                      </m:r>
                      <m:r>
                        <a:rPr lang="en-US" altLang="zh-TW" sz="1800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𝑡𝑜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1800" i="1" kern="1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1800" i="1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  <m:r>
                                    <a:rPr lang="en-US" altLang="zh-TW" b="0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𝐀</m:t>
                              </m:r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𝐁</m:t>
                              </m:r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US" altLang="zh-TW" b="1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𝐆</m:t>
                              </m:r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b="1" i="1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𝐂</m:t>
                              </m:r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sz="1800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1800" kern="1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zh-TW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zh-TW" sz="1800" b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TW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𝐮</m:t>
                      </m:r>
                      <m:r>
                        <a:rPr lang="en-US" altLang="zh-TW" sz="1800" b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TW" altLang="zh-TW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zh-TW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TW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ref</m:t>
                              </m:r>
                            </m:sub>
                          </m:sSub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𝐐</m:t>
                          </m:r>
                        </m:sub>
                        <m:sup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TW" altLang="zh-TW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TW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  <m:r>
                            <m:rPr>
                              <m:sty m:val="p"/>
                            </m:r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</m:sub>
                          </m:sSub>
                        </m:sub>
                        <m:sup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zh-TW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ref</m:t>
                              </m:r>
                            </m:sub>
                          </m:sSub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𝐁</m:t>
                              </m:r>
                            </m:e>
                            <m:sub>
                              <m: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𝐶𝐴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A9F91E-A235-4F2A-A11E-ECB1ABEF8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6754" y="1188913"/>
                <a:ext cx="9257507" cy="2983253"/>
              </a:xfrm>
              <a:prstGeom prst="rect">
                <a:avLst/>
              </a:prstGeom>
              <a:blipFill>
                <a:blip r:embed="rId3"/>
                <a:stretch>
                  <a:fillRect b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65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B829-1A0C-487C-AC61-18E6A56B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 Model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A3E1F-B7F5-4B56-97FD-26E8F23C8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A95416-77C5-492E-9977-3D0276655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State space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132E3A-FA5D-4CD4-AB0C-2EFF48E4AC6F}"/>
                  </a:ext>
                </a:extLst>
              </p:cNvPr>
              <p:cNvSpPr txBox="1"/>
              <p:nvPr/>
            </p:nvSpPr>
            <p:spPr>
              <a:xfrm>
                <a:off x="2143462" y="2166051"/>
                <a:ext cx="4857077" cy="12934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b="1" dirty="0"/>
                  <a:t>x</a:t>
                </a:r>
                <a14:m>
                  <m:oMath xmlns:m="http://schemas.openxmlformats.org/officeDocument/2006/math">
                    <m:r>
                      <a:rPr lang="zh-TW" altLang="en-US" b="0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en-US" b="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en-US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8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TW" altLang="en-US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zh-TW" altLang="en-US" b="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e>
                                  <m:r>
                                    <a:rPr lang="zh-TW" altLang="en-US" b="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zh-TW" altLang="en-US" b="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b="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zh-TW" altLang="en-US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zh-TW" altLang="en-US" b="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b="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zh-TW" altLang="en-US" b="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𝑓𝑙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𝑓𝑟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𝑟𝑙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𝑟𝑟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zh-TW" alt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b="0" dirty="0"/>
              </a:p>
              <a:p>
                <a:pPr algn="ctr"/>
                <a:r>
                  <a:rPr lang="en-US" altLang="zh-TW" b="1" dirty="0"/>
                  <a:t>u</a:t>
                </a:r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b="0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en-US" b="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en-US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TW" altLang="en-US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zh-TW" alt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𝐹𝑀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𝑅𝐿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𝑅𝑅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zh-TW" alt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TW" altLang="en-US" dirty="0"/>
              </a:p>
              <a:p>
                <a:pPr algn="ctr"/>
                <a:r>
                  <a:rPr lang="en-US" altLang="zh-TW" sz="1800" b="1" dirty="0">
                    <a:effectLst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w</a:t>
                </a:r>
                <a14:m>
                  <m:oMath xmlns:m="http://schemas.openxmlformats.org/officeDocument/2006/math">
                    <m:r>
                      <a:rPr lang="en-US" altLang="zh-TW" sz="1800" b="1" i="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8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zh-TW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TW" altLang="zh-TW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𝑥𝑓𝑙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𝑥𝑓𝑟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𝑥𝑟𝑙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𝑥𝑟𝑟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algn="ctr"/>
                <a:r>
                  <a:rPr lang="en-US" altLang="zh-TW" sz="1800" b="1" dirty="0">
                    <a:effectLst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en-US" altLang="zh-TW" sz="18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zh-TW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TW" altLang="zh-TW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𝑓𝑙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𝑓𝑟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𝑟𝑙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𝑟𝑟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132E3A-FA5D-4CD4-AB0C-2EFF48E4A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462" y="2166051"/>
                <a:ext cx="4857077" cy="1293496"/>
              </a:xfrm>
              <a:prstGeom prst="rect">
                <a:avLst/>
              </a:prstGeom>
              <a:blipFill>
                <a:blip r:embed="rId2"/>
                <a:stretch>
                  <a:fillRect b="-61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00BFB3-8093-43AA-B73C-5C7FBAAE3925}"/>
                  </a:ext>
                </a:extLst>
              </p:cNvPr>
              <p:cNvSpPr txBox="1"/>
              <p:nvPr/>
            </p:nvSpPr>
            <p:spPr>
              <a:xfrm>
                <a:off x="2143461" y="1519720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TW" b="1" dirty="0"/>
                            <m:t>x</m:t>
                          </m:r>
                        </m:e>
                      </m:acc>
                      <m:r>
                        <a:rPr lang="en-US" altLang="zh-TW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𝐀</m:t>
                      </m:r>
                      <m:r>
                        <m:rPr>
                          <m:nor/>
                        </m:rPr>
                        <a:rPr lang="en-US" altLang="zh-TW" b="1" dirty="0"/>
                        <m:t>x</m:t>
                      </m:r>
                      <m:r>
                        <a:rPr lang="en-US" altLang="zh-TW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b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𝐁</m:t>
                      </m:r>
                      <m:r>
                        <m:rPr>
                          <m:nor/>
                        </m:rPr>
                        <a:rPr lang="en-US" altLang="zh-TW" b="1" dirty="0"/>
                        <m:t>u</m:t>
                      </m:r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b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𝐆</m:t>
                      </m:r>
                      <m:r>
                        <m:rPr>
                          <m:nor/>
                        </m:rPr>
                        <a:rPr lang="en-US" altLang="zh-TW" b="1" dirty="0"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w</m:t>
                      </m:r>
                    </m:oMath>
                  </m:oMathPara>
                </a14:m>
                <a:endParaRPr lang="en-US" altLang="zh-TW" b="1" kern="100" dirty="0">
                  <a:solidFill>
                    <a:srgbClr val="000000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b="1" dirty="0"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y</m:t>
                      </m:r>
                      <m:r>
                        <a:rPr lang="en-US" altLang="zh-TW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𝐂</m:t>
                      </m:r>
                      <m:r>
                        <m:rPr>
                          <m:nor/>
                        </m:rPr>
                        <a:rPr lang="en-US" altLang="zh-TW" b="1" dirty="0"/>
                        <m:t>x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00BFB3-8093-43AA-B73C-5C7FBAAE3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461" y="1519720"/>
                <a:ext cx="4572000" cy="646331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CF2D92-637F-40CB-A836-6D9497A7E5DA}"/>
                  </a:ext>
                </a:extLst>
              </p:cNvPr>
              <p:cNvSpPr txBox="1"/>
              <p:nvPr/>
            </p:nvSpPr>
            <p:spPr>
              <a:xfrm>
                <a:off x="5939417" y="3678150"/>
                <a:ext cx="3204583" cy="27706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200" b="1" i="0" smtClean="0"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zh-TW" altLang="en-US" sz="1200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sz="12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12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200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𝑥𝑖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1200" b="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𝑥𝑖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1200" b="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𝑥𝑖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1200" b="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𝑥𝑖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1200" b="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200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200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200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200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CF2D92-637F-40CB-A836-6D9497A7E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417" y="3678150"/>
                <a:ext cx="3204583" cy="27706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C45A8F-D098-42C0-862E-DC2E2BCFF9E9}"/>
                  </a:ext>
                </a:extLst>
              </p:cNvPr>
              <p:cNvSpPr txBox="1"/>
              <p:nvPr/>
            </p:nvSpPr>
            <p:spPr>
              <a:xfrm>
                <a:off x="-597913" y="3586624"/>
                <a:ext cx="4294376" cy="3037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zh-TW" altLang="en-US" sz="1200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TW" altLang="en-US" sz="1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TW" altLang="en-US" sz="1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TW" altLang="en-US" sz="1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TW" altLang="en-US" sz="1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TW" altLang="en-US" sz="1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TW" altLang="en-US" sz="1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TW" altLang="en-US" sz="1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TW" altLang="en-US" sz="1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C45A8F-D098-42C0-862E-DC2E2BCFF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7913" y="3586624"/>
                <a:ext cx="4294376" cy="30373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042470-5D55-451B-B402-66EE7D932B8D}"/>
                  </a:ext>
                </a:extLst>
              </p:cNvPr>
              <p:cNvSpPr txBox="1"/>
              <p:nvPr/>
            </p:nvSpPr>
            <p:spPr>
              <a:xfrm>
                <a:off x="2858945" y="3597329"/>
                <a:ext cx="3527711" cy="29126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zh-TW" altLang="en-US" sz="12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𝑤𝑟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1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𝑤𝑟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1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TW" altLang="en-US" sz="12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12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TW" altLang="en-US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TW" altLang="en-US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TW" altLang="en-US" sz="1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zh-TW" altLang="en-US" sz="12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TW" altLang="en-US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zh-TW" altLang="en-US" sz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zh-TW" altLang="en-US" sz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TW" altLang="en-US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zh-TW" altLang="en-US" sz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TW" altLang="en-US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zh-TW" altLang="en-US" sz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TW" altLang="en-US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TW" altLang="en-US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zh-TW" altLang="en-US" sz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TW" altLang="en-US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zh-TW" altLang="en-US" sz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TW" altLang="en-US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zh-TW" altLang="en-US" sz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zh-TW" altLang="en-US" sz="12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TW" altLang="en-US" sz="1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zh-TW" altLang="en-US" sz="12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042470-5D55-451B-B402-66EE7D932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945" y="3597329"/>
                <a:ext cx="3527711" cy="29126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462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E33A-3DAB-48CC-8F16-6BBEDA1D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 model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0E19F-40B9-4DCB-BB1C-2F51675E8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Discretization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Online optimization using quadratic programming</a:t>
            </a:r>
          </a:p>
          <a:p>
            <a:pPr lvl="1"/>
            <a:r>
              <a:rPr lang="en-US" altLang="zh-TW" dirty="0"/>
              <a:t>This model are also tested in 4WID control</a:t>
            </a:r>
          </a:p>
          <a:p>
            <a:pPr lvl="1"/>
            <a:r>
              <a:rPr lang="en-US" altLang="zh-TW" dirty="0"/>
              <a:t>For certain parameter pair, it is better than hierarchy control strategy</a:t>
            </a:r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B081E-1288-4C32-917E-C36DABC43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D7E981-CB0D-45BF-8409-B2307FAE44BF}"/>
                  </a:ext>
                </a:extLst>
              </p:cNvPr>
              <p:cNvSpPr txBox="1"/>
              <p:nvPr/>
            </p:nvSpPr>
            <p:spPr>
              <a:xfrm>
                <a:off x="1811439" y="1627168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b="0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TW" b="1" kern="100" dirty="0">
                  <a:solidFill>
                    <a:srgbClr val="000000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𝐂</m:t>
                      </m:r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D7E981-CB0D-45BF-8409-B2307FAE4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439" y="1627168"/>
                <a:ext cx="4572000" cy="646331"/>
              </a:xfrm>
              <a:prstGeom prst="rect">
                <a:avLst/>
              </a:prstGeom>
              <a:blipFill>
                <a:blip r:embed="rId2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0D1B5C-985F-4BE9-89CB-6F750335A0CF}"/>
                  </a:ext>
                </a:extLst>
              </p:cNvPr>
              <p:cNvSpPr txBox="1"/>
              <p:nvPr/>
            </p:nvSpPr>
            <p:spPr>
              <a:xfrm>
                <a:off x="2756319" y="2308703"/>
                <a:ext cx="286724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𝐈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en-US" altLang="zh-TW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b="1" i="0"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en-US" altLang="zh-TW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b="1" i="0">
                          <a:latin typeface="Cambria Math" panose="02040503050406030204" pitchFamily="18" charset="0"/>
                        </a:rPr>
                        <m:t>𝐆</m:t>
                      </m:r>
                    </m:oMath>
                  </m:oMathPara>
                </a14:m>
                <a:endParaRPr lang="zh-TW" alt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0D1B5C-985F-4BE9-89CB-6F750335A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319" y="2308703"/>
                <a:ext cx="2867241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451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7126A-2FD6-4B2E-86DF-09D80141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Motor Power Loss Minimization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F9B7D-53FB-4A09-B2E1-83A8500EE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Cost function</a:t>
            </a:r>
          </a:p>
          <a:p>
            <a:pPr lvl="1"/>
            <a:r>
              <a:rPr lang="en-US" altLang="zh-TW" dirty="0"/>
              <a:t>Formulated based on the model of their power loss model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Off-line nonlinear optimization</a:t>
            </a:r>
          </a:p>
          <a:p>
            <a:pPr lvl="1"/>
            <a:r>
              <a:rPr lang="en-US" altLang="zh-TW" dirty="0"/>
              <a:t>3D look-up table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397A1-B7E6-4033-9809-366E9B592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CA0EA1-42CF-4B22-8760-BBEF71940EAC}"/>
                  </a:ext>
                </a:extLst>
              </p:cNvPr>
              <p:cNvSpPr txBox="1"/>
              <p:nvPr/>
            </p:nvSpPr>
            <p:spPr>
              <a:xfrm>
                <a:off x="612060" y="2147338"/>
                <a:ext cx="7387095" cy="978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zh-TW" sz="1600" i="1" kern="1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TW" altLang="zh-TW" sz="16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60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TW" sz="1600" b="0" i="1" kern="1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6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𝐴𝐷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sz="1600" b="1" i="1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TW" sz="1600" b="0" i="1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𝐴𝐷</m:t>
                              </m:r>
                            </m:sub>
                          </m:sSub>
                        </m:e>
                      </m:func>
                      <m:r>
                        <a:rPr lang="en-US" altLang="zh-TW" sz="1600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𝑙𝑜𝑠𝑠</m:t>
                          </m:r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𝐹𝑀</m:t>
                          </m:r>
                        </m:sub>
                      </m:sSub>
                      <m:d>
                        <m:dPr>
                          <m:ctrlPr>
                            <a:rPr lang="en-US" altLang="zh-TW" sz="1600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b="1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1600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TW" sz="1600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1600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600" b="1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1600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TW" sz="1600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𝑙𝑜𝑠𝑠</m:t>
                          </m:r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𝑅𝑀</m:t>
                          </m:r>
                        </m:sub>
                      </m:sSub>
                      <m:r>
                        <a:rPr lang="en-US" altLang="zh-TW" sz="16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16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TW" sz="16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TW" sz="16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𝑙𝑜𝑠𝑠</m:t>
                          </m:r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𝐹𝑀</m:t>
                          </m:r>
                        </m:sub>
                      </m:sSub>
                      <m:r>
                        <a:rPr lang="en-US" altLang="zh-TW" sz="1600" b="0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600" b="0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1600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600" b="0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16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𝐴𝐷</m:t>
                          </m:r>
                        </m:sub>
                      </m:sSub>
                      <m:r>
                        <a:rPr lang="en-US" altLang="zh-TW" sz="1600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160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TW" altLang="en-US" sz="16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𝐴𝐷</m:t>
                          </m:r>
                        </m:sub>
                        <m:sup>
                          <m:r>
                            <a:rPr lang="en-US" altLang="zh-TW" sz="16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1600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600" b="0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TW" sz="16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TW" altLang="en-US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TW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𝑙𝑜𝑠𝑠</m:t>
                          </m:r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𝑅𝑀</m:t>
                          </m:r>
                        </m:sub>
                      </m:sSub>
                      <m:r>
                        <a:rPr lang="en-US" altLang="zh-TW" sz="1600" b="0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16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0.5</m:t>
                      </m:r>
                      <m:r>
                        <a:rPr lang="en-US" altLang="zh-TW" sz="1600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16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600" b="0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1600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600" b="0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16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TW" sz="16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𝐴𝐷</m:t>
                          </m:r>
                        </m:sub>
                      </m:sSub>
                      <m:r>
                        <a:rPr lang="en-US" altLang="zh-TW" sz="16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TW" sz="1600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160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16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TW" sz="16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6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16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𝐴𝐷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600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600" b="0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TW" sz="16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TW" altLang="en-US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16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CA0EA1-42CF-4B22-8760-BBEF71940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60" y="2147338"/>
                <a:ext cx="7387095" cy="978794"/>
              </a:xfrm>
              <a:prstGeom prst="rect">
                <a:avLst/>
              </a:prstGeom>
              <a:blipFill>
                <a:blip r:embed="rId2"/>
                <a:stretch>
                  <a:fillRect b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BDC4D3D-0EE3-4C84-9B24-4099FA955F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9" t="4029" r="2063" b="3802"/>
          <a:stretch/>
        </p:blipFill>
        <p:spPr>
          <a:xfrm>
            <a:off x="929252" y="4524155"/>
            <a:ext cx="2962027" cy="21512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611939-C218-40A5-89BF-15F715302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799" y="4143170"/>
            <a:ext cx="3376356" cy="2532267"/>
          </a:xfrm>
          <a:prstGeom prst="rect">
            <a:avLst/>
          </a:prstGeom>
        </p:spPr>
      </p:pic>
      <p:sp>
        <p:nvSpPr>
          <p:cNvPr id="8" name="文字方塊 48">
            <a:extLst>
              <a:ext uri="{FF2B5EF4-FFF2-40B4-BE49-F238E27FC236}">
                <a16:creationId xmlns:a16="http://schemas.microsoft.com/office/drawing/2014/main" id="{F5DD5482-CE27-4629-9665-C01959DCD8F8}"/>
              </a:ext>
            </a:extLst>
          </p:cNvPr>
          <p:cNvSpPr txBox="1"/>
          <p:nvPr/>
        </p:nvSpPr>
        <p:spPr>
          <a:xfrm>
            <a:off x="5979961" y="3314276"/>
            <a:ext cx="1572184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+mj-lt"/>
                <a:cs typeface="Arial" panose="020B0604020202020204" pitchFamily="34" charset="0"/>
              </a:rPr>
              <a:t>Axle Distribution</a:t>
            </a:r>
          </a:p>
          <a:p>
            <a:pPr algn="ctr"/>
            <a:r>
              <a:rPr lang="en-US" altLang="zh-TW" sz="1200" b="1" dirty="0">
                <a:latin typeface="+mj-lt"/>
                <a:cs typeface="Arial" panose="020B0604020202020204" pitchFamily="34" charset="0"/>
              </a:rPr>
              <a:t>Motor Power loss Minimization</a:t>
            </a:r>
          </a:p>
        </p:txBody>
      </p:sp>
    </p:spTree>
    <p:extLst>
      <p:ext uri="{BB962C8B-B14F-4D97-AF65-F5344CB8AC3E}">
        <p14:creationId xmlns:p14="http://schemas.microsoft.com/office/powerpoint/2010/main" val="3679158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7126A-2FD6-4B2E-86DF-09D80141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Tire Energy Dissipation Minimization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F9B7D-53FB-4A09-B2E1-83A8500EE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Tire model by their paper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397A1-B7E6-4033-9809-366E9B592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AEBF49-9274-840A-A953-119B48AA0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24" y="1685472"/>
            <a:ext cx="1958510" cy="495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FB9460-8CAE-DA26-848B-BCD67E035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886" y="2301323"/>
            <a:ext cx="2133785" cy="3581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0A2805-65F5-EE9E-BCAF-BD1AB1126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140" y="1550483"/>
            <a:ext cx="4542655" cy="13717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FCBBB7-C826-6460-10D0-0D648DB6F8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315" y="3026199"/>
            <a:ext cx="3087055" cy="24070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B31EDD-870F-75F8-E04F-C7808B6E9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2801" y="2994635"/>
            <a:ext cx="3292194" cy="247022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ECF4784-24C0-F1E0-7842-62B8259E61CD}"/>
              </a:ext>
            </a:extLst>
          </p:cNvPr>
          <p:cNvSpPr/>
          <p:nvPr/>
        </p:nvSpPr>
        <p:spPr bwMode="auto">
          <a:xfrm>
            <a:off x="832338" y="2994635"/>
            <a:ext cx="3106616" cy="247022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257E08-5C25-00B1-7B9F-8A9648799DDF}"/>
              </a:ext>
            </a:extLst>
          </p:cNvPr>
          <p:cNvCxnSpPr>
            <a:cxnSpLocks/>
            <a:stCxn id="17" idx="2"/>
          </p:cNvCxnSpPr>
          <p:nvPr/>
        </p:nvCxnSpPr>
        <p:spPr bwMode="auto">
          <a:xfrm>
            <a:off x="2385646" y="5464856"/>
            <a:ext cx="0" cy="488904"/>
          </a:xfrm>
          <a:prstGeom prst="straightConnector1">
            <a:avLst/>
          </a:prstGeom>
          <a:solidFill>
            <a:srgbClr val="FFFF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D13344-A4D3-DCF4-52E4-0FE40AA0B766}"/>
                  </a:ext>
                </a:extLst>
              </p:cNvPr>
              <p:cNvSpPr txBox="1"/>
              <p:nvPr/>
            </p:nvSpPr>
            <p:spPr>
              <a:xfrm>
                <a:off x="358774" y="5999130"/>
                <a:ext cx="86093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Weighting design: use the estimated tire power loss at k-1 to adjust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𝐑</m:t>
                        </m:r>
                      </m:e>
                      <m:sub>
                        <m:r>
                          <a:rPr lang="en-US" altLang="zh-TW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dynamically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D13344-A4D3-DCF4-52E4-0FE40AA0B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4" y="5999130"/>
                <a:ext cx="8609380" cy="369332"/>
              </a:xfrm>
              <a:prstGeom prst="rect">
                <a:avLst/>
              </a:prstGeom>
              <a:blipFill>
                <a:blip r:embed="rId7"/>
                <a:stretch>
                  <a:fillRect l="-425" t="-8197" r="-2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506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B6D4-7BEF-4219-BF6D-ACED9478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F73F-B501-48FB-9C4B-20A51205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Recent Literature</a:t>
            </a:r>
          </a:p>
          <a:p>
            <a:r>
              <a:rPr lang="en-US" altLang="zh-TW" dirty="0"/>
              <a:t>Integrated Control Strategy</a:t>
            </a:r>
          </a:p>
          <a:p>
            <a:r>
              <a:rPr lang="en-US" altLang="zh-TW" dirty="0"/>
              <a:t>Torque Allocation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Energy Storage System Power Control</a:t>
            </a:r>
          </a:p>
          <a:p>
            <a:r>
              <a:rPr lang="en-US" altLang="zh-TW" dirty="0"/>
              <a:t>Conclusion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D4B22-38DB-40D6-9F9C-1BE5D34CA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1241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8DE6-C97B-4D01-BDF7-C8B4E60B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Energy Storage System Power Control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B4C53-D5A4-4AE9-9EC6-CDA37FCC2A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Problem formulation – minimize the cost function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Battery SoC tracking when FC SoC is enough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/>
                  <a:t>FC power penalty/ power change rate penalty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Track the demand load power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B4C53-D5A4-4AE9-9EC6-CDA37FCC2A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5" t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AC831-9DA0-40D7-B34B-1A6770583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A9F91E-A235-4F2A-A11E-ECB1ABEF8686}"/>
                  </a:ext>
                </a:extLst>
              </p:cNvPr>
              <p:cNvSpPr txBox="1"/>
              <p:nvPr/>
            </p:nvSpPr>
            <p:spPr>
              <a:xfrm>
                <a:off x="149383" y="1557654"/>
                <a:ext cx="8845234" cy="2939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9560" algn="r">
                  <a:spcBef>
                    <a:spcPts val="600"/>
                  </a:spcBef>
                  <a:spcAft>
                    <a:spcPts val="600"/>
                  </a:spcAft>
                  <a:tabLst>
                    <a:tab pos="2743200" algn="ctr"/>
                    <a:tab pos="5791200" algn="ct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zh-TW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TW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  <m:r>
                            <a:rPr lang="en-US" altLang="zh-TW" i="1" kern="100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𝐶𝐴</m:t>
                          </m:r>
                          <m: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func>
                      <m:sSub>
                        <m:sSub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zh-TW" sz="1800" kern="1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𝑠𝑢𝑏𝑗𝑒𝑐𝑡</m:t>
                      </m:r>
                      <m:r>
                        <a:rPr lang="en-US" altLang="zh-TW" sz="1800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𝑡𝑜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1800" i="1" kern="1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1800" i="1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  <m:r>
                                    <a:rPr lang="en-US" altLang="zh-TW" b="0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𝐀</m:t>
                              </m:r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𝐁</m:t>
                              </m:r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𝐆</m:t>
                              </m:r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b="1" i="1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𝐂</m:t>
                              </m:r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sz="1800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1800" kern="1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zh-TW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zh-TW" sz="1800" b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TW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𝐮</m:t>
                      </m:r>
                      <m:r>
                        <a:rPr lang="en-US" altLang="zh-TW" sz="1800" b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TW" altLang="zh-TW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zh-TW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TW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ref</m:t>
                              </m:r>
                            </m:sub>
                          </m:sSub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𝐐</m:t>
                          </m:r>
                        </m:sub>
                        <m:sup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TW" altLang="zh-TW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TW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  <m:r>
                            <m:rPr>
                              <m:sty m:val="p"/>
                            </m:r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</m:sub>
                          </m:sSub>
                        </m:sub>
                        <m:sup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𝐁</m:t>
                              </m:r>
                            </m:e>
                            <m:sub>
                              <m: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𝐶𝐴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L</m:t>
                              </m:r>
                            </m:sub>
                          </m:sSub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A9F91E-A235-4F2A-A11E-ECB1ABEF8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83" y="1557654"/>
                <a:ext cx="8845234" cy="29394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92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B6D4-7BEF-4219-BF6D-ACED9478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F73F-B501-48FB-9C4B-20A51205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Recent Literature</a:t>
            </a:r>
          </a:p>
          <a:p>
            <a:r>
              <a:rPr lang="en-US" altLang="zh-TW" dirty="0"/>
              <a:t>Integrated Control Strategy</a:t>
            </a:r>
          </a:p>
          <a:p>
            <a:r>
              <a:rPr lang="en-US" altLang="zh-TW" dirty="0"/>
              <a:t>Torque Allocation</a:t>
            </a:r>
          </a:p>
          <a:p>
            <a:r>
              <a:rPr lang="en-US" altLang="zh-TW" dirty="0"/>
              <a:t>Energy Storage System Power Control</a:t>
            </a:r>
          </a:p>
          <a:p>
            <a:r>
              <a:rPr lang="en-US" altLang="zh-TW" dirty="0"/>
              <a:t>Conclusion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D4B22-38DB-40D6-9F9C-1BE5D34CA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8709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8DE6-C97B-4D01-BDF7-C8B4E60B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Energy Storage System Power Control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B4C53-D5A4-4AE9-9EC6-CDA37FCC2A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18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sz="1800" dirty="0"/>
                  <a:t> = 7,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18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sz="1800" dirty="0"/>
                  <a:t> = 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8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18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=0.1</m:t>
                    </m:r>
                  </m:oMath>
                </a14:m>
                <a:r>
                  <a:rPr lang="en-US" altLang="zh-TW" sz="1800" dirty="0"/>
                  <a:t> ,</a:t>
                </a:r>
                <a14:m>
                  <m:oMath xmlns:m="http://schemas.openxmlformats.org/officeDocument/2006/math">
                    <m:r>
                      <a:rPr lang="en-US" altLang="zh-TW" sz="18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=500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TW" sz="1800" dirty="0"/>
                  <a:t>: Load power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1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8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ref</m:t>
                        </m:r>
                      </m:sub>
                    </m:sSub>
                  </m:oMath>
                </a14:m>
                <a:r>
                  <a:rPr lang="en-US" altLang="zh-TW" sz="1800" dirty="0"/>
                  <a:t> : battery SOC ref.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B4C53-D5A4-4AE9-9EC6-CDA37FCC2A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9" t="-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AC831-9DA0-40D7-B34B-1A6770583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D2377F-4155-C251-4FB3-892CF5F01722}"/>
                  </a:ext>
                </a:extLst>
              </p:cNvPr>
              <p:cNvSpPr txBox="1"/>
              <p:nvPr/>
            </p:nvSpPr>
            <p:spPr>
              <a:xfrm>
                <a:off x="4880554" y="2200967"/>
                <a:ext cx="27935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L</m:t>
                          </m:r>
                        </m:sub>
                      </m:sSub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𝒐𝒏𝒆𝒔</m:t>
                      </m:r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𝑵𝒄</m:t>
                      </m:r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D2377F-4155-C251-4FB3-892CF5F01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554" y="2200967"/>
                <a:ext cx="2793520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DE356B-21DA-2CB4-99E8-BDB7898AFE1B}"/>
                  </a:ext>
                </a:extLst>
              </p:cNvPr>
              <p:cNvSpPr txBox="1"/>
              <p:nvPr/>
            </p:nvSpPr>
            <p:spPr>
              <a:xfrm>
                <a:off x="-88673" y="2667132"/>
                <a:ext cx="4572000" cy="823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𝐶𝐴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DE356B-21DA-2CB4-99E8-BDB7898AF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673" y="2667132"/>
                <a:ext cx="4572000" cy="823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21B79F-96EA-CA5A-0CF6-104EE877740C}"/>
                  </a:ext>
                </a:extLst>
              </p:cNvPr>
              <p:cNvSpPr txBox="1"/>
              <p:nvPr/>
            </p:nvSpPr>
            <p:spPr>
              <a:xfrm>
                <a:off x="4930776" y="2795961"/>
                <a:ext cx="27935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𝐘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ref</m:t>
                          </m:r>
                        </m:sub>
                      </m:sSub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ref</m:t>
                          </m:r>
                        </m:sub>
                      </m:sSub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𝒐𝒏𝒆𝒔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𝑵𝒑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21B79F-96EA-CA5A-0CF6-104EE8777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776" y="2795961"/>
                <a:ext cx="2793521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204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B829-1A0C-487C-AC61-18E6A56B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Power control-oriented model</a:t>
            </a:r>
            <a:r>
              <a:rPr lang="zh-TW" alt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A3E1F-B7F5-4B56-97FD-26E8F23C8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A95416-77C5-492E-9977-3D0276655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Discrete model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Parameters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We are still working on the strategy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132E3A-FA5D-4CD4-AB0C-2EFF48E4AC6F}"/>
                  </a:ext>
                </a:extLst>
              </p:cNvPr>
              <p:cNvSpPr txBox="1"/>
              <p:nvPr/>
            </p:nvSpPr>
            <p:spPr>
              <a:xfrm>
                <a:off x="2143462" y="2166051"/>
                <a:ext cx="4857077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zh-TW" altLang="en-US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𝑆𝑜𝐶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zh-TW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𝑆𝑜𝐶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𝐹𝐶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zh-TW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𝐹𝐶</m:t>
                          </m:r>
                        </m:sub>
                      </m:sSub>
                    </m:oMath>
                  </m:oMathPara>
                </a14:m>
                <a:endParaRPr lang="en-US" altLang="zh-TW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132E3A-FA5D-4CD4-AB0C-2EFF48E4A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462" y="2166051"/>
                <a:ext cx="4857077" cy="923330"/>
              </a:xfrm>
              <a:prstGeom prst="rect">
                <a:avLst/>
              </a:prstGeom>
              <a:blipFill>
                <a:blip r:embed="rId2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00BFB3-8093-43AA-B73C-5C7FBAAE3925}"/>
                  </a:ext>
                </a:extLst>
              </p:cNvPr>
              <p:cNvSpPr txBox="1"/>
              <p:nvPr/>
            </p:nvSpPr>
            <p:spPr>
              <a:xfrm>
                <a:off x="2143461" y="1519720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b="0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𝐀</m:t>
                      </m:r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𝐁</m:t>
                      </m:r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𝐆</m:t>
                      </m:r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TW" b="1" kern="100" dirty="0">
                  <a:solidFill>
                    <a:srgbClr val="000000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𝐂</m:t>
                      </m:r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00BFB3-8093-43AA-B73C-5C7FBAAE3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461" y="1519720"/>
                <a:ext cx="4572000" cy="646331"/>
              </a:xfrm>
              <a:prstGeom prst="rect">
                <a:avLst/>
              </a:prstGeom>
              <a:blipFill>
                <a:blip r:embed="rId3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74FEE6-996C-4993-9DC0-76EF63F290FA}"/>
                  </a:ext>
                </a:extLst>
              </p:cNvPr>
              <p:cNvSpPr txBox="1"/>
              <p:nvPr/>
            </p:nvSpPr>
            <p:spPr>
              <a:xfrm>
                <a:off x="1399950" y="3089381"/>
                <a:ext cx="7085592" cy="1301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zh-TW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zh-TW" altLang="en-US" b="1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3600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𝐹𝐶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3600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altLang="zh-TW" b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3600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zh-TW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74FEE6-996C-4993-9DC0-76EF63F29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950" y="3089381"/>
                <a:ext cx="7085592" cy="13011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71DA2D-46C0-C457-E20D-05D8194B5751}"/>
                  </a:ext>
                </a:extLst>
              </p:cNvPr>
              <p:cNvSpPr txBox="1"/>
              <p:nvPr/>
            </p:nvSpPr>
            <p:spPr>
              <a:xfrm>
                <a:off x="730145" y="4667505"/>
                <a:ext cx="232655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𝐹𝐶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𝑘𝑊h</m:t>
                      </m:r>
                    </m:oMath>
                  </m:oMathPara>
                </a14:m>
                <a:endParaRPr lang="en-US" altLang="zh-TW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𝑘𝑊h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71DA2D-46C0-C457-E20D-05D8194B5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45" y="4667505"/>
                <a:ext cx="232655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577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B6D4-7BEF-4219-BF6D-ACED9478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F73F-B501-48FB-9C4B-20A51205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Recent Literature</a:t>
            </a:r>
          </a:p>
          <a:p>
            <a:r>
              <a:rPr lang="en-US" altLang="zh-TW" dirty="0"/>
              <a:t>Integrated Control Strategy</a:t>
            </a:r>
          </a:p>
          <a:p>
            <a:r>
              <a:rPr lang="en-US" altLang="zh-TW" dirty="0"/>
              <a:t>Torque Allocation</a:t>
            </a:r>
          </a:p>
          <a:p>
            <a:r>
              <a:rPr lang="en-US" altLang="zh-TW" dirty="0"/>
              <a:t>Energy Storage System Power Control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Conclusion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D4B22-38DB-40D6-9F9C-1BE5D34CA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1905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9DAF4-592F-4B00-99E9-E991995E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9B9F7-4F3A-43E7-9724-6DD53626F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first version of torque allocation is done.</a:t>
            </a:r>
          </a:p>
          <a:p>
            <a:r>
              <a:rPr lang="en-US" altLang="zh-TW" dirty="0"/>
              <a:t>The power distribution for hybrid energy storage is being worked 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E0336-7001-4662-93A7-C6C9BEA4D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12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5857A-E5B8-54F3-20F6-F89BE730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4DD5B-1072-0E23-577F-78F1C56D6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Hybrid energy storage system: Fuel cell/ Li-ion battery</a:t>
            </a:r>
          </a:p>
          <a:p>
            <a:r>
              <a:rPr lang="en-US" altLang="zh-TW" dirty="0"/>
              <a:t>Multi-actuators: Three motors</a:t>
            </a:r>
          </a:p>
          <a:p>
            <a:r>
              <a:rPr lang="en-US" altLang="zh-TW" dirty="0"/>
              <a:t>Goal: </a:t>
            </a:r>
            <a:r>
              <a:rPr lang="en-US" altLang="zh-TW" dirty="0">
                <a:solidFill>
                  <a:srgbClr val="FF0000"/>
                </a:solidFill>
              </a:rPr>
              <a:t>design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EMA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that controls motor torques, fuel cell current </a:t>
            </a:r>
            <a:r>
              <a:rPr lang="en-US" altLang="zh-TW" dirty="0"/>
              <a:t>to minimize energy consumption, battery degradation while not violating some constraints</a:t>
            </a:r>
          </a:p>
          <a:p>
            <a:endParaRPr lang="en-US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80BEC-5061-DD90-3779-D6B25B11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AF360D-92A7-41D5-B3A4-BB953E264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594" y="3194613"/>
            <a:ext cx="3900811" cy="355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51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EB80D-C00D-496A-AB35-D89BE0F6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Motor Torque Control Purpose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D8723-C1F6-4828-91BF-C1EC6FF95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Axle distribution/Torque vectoring</a:t>
            </a:r>
          </a:p>
          <a:p>
            <a:pPr lvl="1"/>
            <a:r>
              <a:rPr lang="en-US" altLang="zh-TW" dirty="0"/>
              <a:t>Trade-off between tire loss and motor loss</a:t>
            </a:r>
          </a:p>
          <a:p>
            <a:r>
              <a:rPr lang="en-US" altLang="zh-TW" dirty="0"/>
              <a:t>The battery temperature and degradation should also be taken into consideration  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2082D-DD1A-41A1-B831-E7DF71B92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EF413-A72E-410A-8490-A10C8DD68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06" y="3216852"/>
            <a:ext cx="3859438" cy="28945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6835CB-5F60-425D-9772-92F69A2DF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493" y="2928884"/>
            <a:ext cx="4243395" cy="318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1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3CAEB1-2BCA-4133-B847-655CE06B5B52}"/>
              </a:ext>
            </a:extLst>
          </p:cNvPr>
          <p:cNvSpPr txBox="1">
            <a:spLocks/>
          </p:cNvSpPr>
          <p:nvPr/>
        </p:nvSpPr>
        <p:spPr bwMode="auto">
          <a:xfrm>
            <a:off x="358776" y="1130299"/>
            <a:ext cx="842645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aseline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/>
              <a:t>Four types of motor power loss</a:t>
            </a:r>
          </a:p>
          <a:p>
            <a:pPr lvl="1"/>
            <a:r>
              <a:rPr lang="en-US" altLang="zh-TW" kern="0" dirty="0"/>
              <a:t>Inverter and copper loss depend on q axis current</a:t>
            </a:r>
          </a:p>
          <a:p>
            <a:pPr lvl="1"/>
            <a:r>
              <a:rPr lang="en-US" altLang="zh-TW" kern="0" dirty="0"/>
              <a:t>Iron and friction loss depend on motor speed </a:t>
            </a:r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  <a:p>
            <a:pPr lvl="1"/>
            <a:endParaRPr lang="zh-TW" altLang="en-US" kern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5C10B-CE43-4386-8F2E-F5FE2443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Motor Power Loss</a:t>
            </a:r>
            <a:endParaRPr lang="zh-TW" alt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A27258-0ED9-4161-AEA2-CE0BB2AA2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71069"/>
            <a:ext cx="4442460" cy="397764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84BBA-3CD1-4997-B288-37953A9A1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9E2478-503F-4193-9260-E57429E17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667" y="2356089"/>
            <a:ext cx="4910353" cy="36827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090857-4BEA-45E1-BA80-BBE2F5FD2AA8}"/>
              </a:ext>
            </a:extLst>
          </p:cNvPr>
          <p:cNvSpPr txBox="1"/>
          <p:nvPr/>
        </p:nvSpPr>
        <p:spPr>
          <a:xfrm>
            <a:off x="5442970" y="6071303"/>
            <a:ext cx="229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Overall power loss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49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EBCC-DA05-4A56-89C9-6C90FCB4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Tire Power Loss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07BD4-F593-4949-9376-5CCD239A3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Tire energy dissipation</a:t>
            </a:r>
          </a:p>
          <a:p>
            <a:pPr lvl="1"/>
            <a:r>
              <a:rPr lang="en-US" altLang="zh-TW" dirty="0"/>
              <a:t>Up to 7% of total energy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Tire</a:t>
            </a:r>
            <a:r>
              <a:rPr lang="zh-TW" altLang="en-US" dirty="0"/>
              <a:t> </a:t>
            </a:r>
            <a:r>
              <a:rPr lang="en-US" altLang="zh-TW" dirty="0"/>
              <a:t>power loss model</a:t>
            </a:r>
          </a:p>
          <a:p>
            <a:pPr lvl="1"/>
            <a:r>
              <a:rPr lang="en-US" altLang="zh-TW" dirty="0"/>
              <a:t>Load transfer is neglected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44688-5C44-4EE6-8A97-38E4DC4C7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CF23B3-D118-4C71-A649-637B42981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211" y="3882067"/>
            <a:ext cx="3724494" cy="2793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F957A9-0CA3-4247-8919-564B4ED83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739" y="4932764"/>
            <a:ext cx="1958510" cy="4953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08D662-D647-4C8A-823A-F5D35DBB6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101" y="5548615"/>
            <a:ext cx="2133785" cy="358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A1C548-E1C2-4E69-9F32-A23BF6A0D3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400" t="47854" r="10659" b="6229"/>
          <a:stretch/>
        </p:blipFill>
        <p:spPr>
          <a:xfrm>
            <a:off x="4230777" y="1156804"/>
            <a:ext cx="4554447" cy="22721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D429190-7FA1-44DF-9AAD-24736548BB3C}"/>
              </a:ext>
            </a:extLst>
          </p:cNvPr>
          <p:cNvSpPr/>
          <p:nvPr/>
        </p:nvSpPr>
        <p:spPr bwMode="auto">
          <a:xfrm>
            <a:off x="6756400" y="2286000"/>
            <a:ext cx="1046480" cy="12395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8991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B6D4-7BEF-4219-BF6D-ACED9478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F73F-B501-48FB-9C4B-20A51205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Recent Literature</a:t>
            </a:r>
          </a:p>
          <a:p>
            <a:r>
              <a:rPr lang="en-US" altLang="zh-TW" dirty="0"/>
              <a:t>Integrated Control Strategy</a:t>
            </a:r>
          </a:p>
          <a:p>
            <a:r>
              <a:rPr lang="en-US" altLang="zh-TW" dirty="0"/>
              <a:t>Torque Allocation</a:t>
            </a:r>
          </a:p>
          <a:p>
            <a:r>
              <a:rPr lang="en-US" altLang="zh-TW" dirty="0"/>
              <a:t>Energy Storage System Power Control</a:t>
            </a:r>
          </a:p>
          <a:p>
            <a:r>
              <a:rPr lang="en-US" altLang="zh-TW" dirty="0"/>
              <a:t>Conclusion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D4B22-38DB-40D6-9F9C-1BE5D34CA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02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8B361-D709-4E57-B427-FEE95530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Recent literature - 1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2C044-63EA-4A50-9C79-CD1155D43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MPC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allocation </a:t>
            </a:r>
            <a:r>
              <a:rPr lang="en-US" altLang="zh-TW" dirty="0"/>
              <a:t>is a popular method in recent literatures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Two step optimization method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ADBB8-49A5-4E92-9ECA-9F3C57C85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2FBB48-FBB3-40D9-AF27-27A99875C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917" y="2127167"/>
            <a:ext cx="6110165" cy="15630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991841-5803-42E6-A358-4B815633E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361" y="3734964"/>
            <a:ext cx="2929028" cy="24996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0F6785-BE67-4710-AC3A-C57C8C252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8389" y="4008575"/>
            <a:ext cx="3476766" cy="20233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72A257-DAF8-4BB3-AFE6-E24C21A51B6A}"/>
              </a:ext>
            </a:extLst>
          </p:cNvPr>
          <p:cNvSpPr txBox="1"/>
          <p:nvPr/>
        </p:nvSpPr>
        <p:spPr>
          <a:xfrm>
            <a:off x="28189" y="6324120"/>
            <a:ext cx="65938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00" dirty="0"/>
              <a:t>H. Jing, F. Jia and Z. Liu, "Multi-Objective Optimal Control Allocation for an Over-Actuated Electric Vehicle," in IEEE Access, vol. 6, pp. 4824-4833, 2018, doi: 10.1109/ACCESS.2017.2788941.</a:t>
            </a:r>
          </a:p>
        </p:txBody>
      </p:sp>
    </p:spTree>
    <p:extLst>
      <p:ext uri="{BB962C8B-B14F-4D97-AF65-F5344CB8AC3E}">
        <p14:creationId xmlns:p14="http://schemas.microsoft.com/office/powerpoint/2010/main" val="123149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7463-FAA8-4DF5-9C35-AA900457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Recent literature - 2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037E6-21BA-44FD-95BE-4A83E94E6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Power optimization/ Tire power loss…are considered</a:t>
            </a:r>
          </a:p>
          <a:p>
            <a:r>
              <a:rPr lang="en-US" altLang="zh-TW" dirty="0"/>
              <a:t>Multi-purpose integrated control strategy</a:t>
            </a:r>
            <a:r>
              <a:rPr lang="zh-TW" altLang="en-US" dirty="0"/>
              <a:t> </a:t>
            </a:r>
            <a:r>
              <a:rPr lang="en-US" altLang="zh-TW" dirty="0"/>
              <a:t>are main focus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0D100-FE67-4FA8-BC32-3FF194CF6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5" name="AutoShape 2" descr="Untitled">
            <a:extLst>
              <a:ext uri="{FF2B5EF4-FFF2-40B4-BE49-F238E27FC236}">
                <a16:creationId xmlns:a16="http://schemas.microsoft.com/office/drawing/2014/main" id="{6C40D8FC-F67C-4EA0-A791-C15F6896F0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14CB5C-AAAF-493B-BCF2-CB0F520E9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248" y="2708560"/>
            <a:ext cx="7105504" cy="362380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F8FD6CD-3D70-4CC8-A55A-DB62A4C7D0F6}"/>
              </a:ext>
            </a:extLst>
          </p:cNvPr>
          <p:cNvGrpSpPr/>
          <p:nvPr/>
        </p:nvGrpSpPr>
        <p:grpSpPr>
          <a:xfrm>
            <a:off x="688663" y="2101656"/>
            <a:ext cx="2866952" cy="839159"/>
            <a:chOff x="1019249" y="1735823"/>
            <a:chExt cx="2866952" cy="83915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2170FF6-2772-4266-B46C-14819AAC6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2989" y="1735823"/>
              <a:ext cx="2667833" cy="82569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90C93D-98F3-47C8-9331-B249ECAC9A27}"/>
                </a:ext>
              </a:extLst>
            </p:cNvPr>
            <p:cNvSpPr/>
            <p:nvPr/>
          </p:nvSpPr>
          <p:spPr bwMode="auto">
            <a:xfrm>
              <a:off x="1019249" y="1749287"/>
              <a:ext cx="2866952" cy="825695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FC987FF-A101-4CA3-91F6-E3C280972E01}"/>
              </a:ext>
            </a:extLst>
          </p:cNvPr>
          <p:cNvCxnSpPr>
            <a:cxnSpLocks/>
            <a:stCxn id="10" idx="3"/>
          </p:cNvCxnSpPr>
          <p:nvPr/>
        </p:nvCxnSpPr>
        <p:spPr bwMode="auto">
          <a:xfrm>
            <a:off x="3555615" y="2527968"/>
            <a:ext cx="1461051" cy="889178"/>
          </a:xfrm>
          <a:prstGeom prst="bentConnector3">
            <a:avLst>
              <a:gd name="adj1" fmla="val 99977"/>
            </a:avLst>
          </a:prstGeom>
          <a:solidFill>
            <a:srgbClr val="FFFF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92698349"/>
      </p:ext>
    </p:extLst>
  </p:cSld>
  <p:clrMapOvr>
    <a:masterClrMapping/>
  </p:clrMapOvr>
</p:sld>
</file>

<file path=ppt/theme/theme1.xml><?xml version="1.0" encoding="utf-8"?>
<a:theme xmlns:a="http://schemas.openxmlformats.org/drawingml/2006/main" name="AVCL ppt form">
  <a:themeElements>
    <a:clrScheme name="AVC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VCL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AVC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C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C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C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C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C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簡報1" id="{837BE23B-D183-4747-96B7-3990C35606EE}" vid="{0014FBC9-B3A0-4349-9153-E786181BB3E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20140207</Template>
  <TotalTime>57741</TotalTime>
  <Words>1066</Words>
  <Application>Microsoft Office PowerPoint</Application>
  <PresentationFormat>On-screen Show (4:3)</PresentationFormat>
  <Paragraphs>305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Times New Roman</vt:lpstr>
      <vt:lpstr>AVCL ppt form</vt:lpstr>
      <vt:lpstr>MVT 2023 Energy Management Algorithm </vt:lpstr>
      <vt:lpstr>Outline</vt:lpstr>
      <vt:lpstr>Introduction</vt:lpstr>
      <vt:lpstr>Motor Torque Control Purpose</vt:lpstr>
      <vt:lpstr>Motor Power Loss</vt:lpstr>
      <vt:lpstr>Tire Power Loss</vt:lpstr>
      <vt:lpstr>Outline</vt:lpstr>
      <vt:lpstr>Recent literature - 1</vt:lpstr>
      <vt:lpstr>Recent literature - 2</vt:lpstr>
      <vt:lpstr>Outline</vt:lpstr>
      <vt:lpstr>AVCL Integrated Control Strategy</vt:lpstr>
      <vt:lpstr>Outline</vt:lpstr>
      <vt:lpstr>Model Predictive Control Allocation</vt:lpstr>
      <vt:lpstr>Prediction Model - 1</vt:lpstr>
      <vt:lpstr>Prediction model - 2 </vt:lpstr>
      <vt:lpstr>Motor Power Loss Minimization</vt:lpstr>
      <vt:lpstr>Tire Energy Dissipation Minimization</vt:lpstr>
      <vt:lpstr>Outline</vt:lpstr>
      <vt:lpstr>Energy Storage System Power Control</vt:lpstr>
      <vt:lpstr>Energy Storage System Power Control</vt:lpstr>
      <vt:lpstr>Power control-oriented model </vt:lpstr>
      <vt:lpstr>Outline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Meeting</dc:title>
  <dc:creator>Cheng Ting Tsai</dc:creator>
  <cp:lastModifiedBy>暐鈞 林</cp:lastModifiedBy>
  <cp:revision>2708</cp:revision>
  <dcterms:created xsi:type="dcterms:W3CDTF">2014-02-07T03:23:10Z</dcterms:created>
  <dcterms:modified xsi:type="dcterms:W3CDTF">2023-02-02T05:58:33Z</dcterms:modified>
</cp:coreProperties>
</file>