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424" r:id="rId2"/>
    <p:sldId id="463" r:id="rId3"/>
    <p:sldId id="1033" r:id="rId4"/>
    <p:sldId id="491" r:id="rId5"/>
    <p:sldId id="476" r:id="rId6"/>
    <p:sldId id="490" r:id="rId7"/>
    <p:sldId id="1034" r:id="rId8"/>
    <p:sldId id="477" r:id="rId9"/>
    <p:sldId id="492" r:id="rId10"/>
    <p:sldId id="1035" r:id="rId11"/>
    <p:sldId id="495" r:id="rId12"/>
    <p:sldId id="1036" r:id="rId13"/>
    <p:sldId id="493" r:id="rId14"/>
    <p:sldId id="494" r:id="rId15"/>
    <p:sldId id="499" r:id="rId16"/>
    <p:sldId id="1040" r:id="rId17"/>
    <p:sldId id="496" r:id="rId18"/>
    <p:sldId id="1037" r:id="rId19"/>
    <p:sldId id="1043" r:id="rId20"/>
    <p:sldId id="497" r:id="rId21"/>
    <p:sldId id="1039" r:id="rId22"/>
    <p:sldId id="498" r:id="rId23"/>
    <p:sldId id="1041" r:id="rId24"/>
    <p:sldId id="1042" r:id="rId25"/>
    <p:sldId id="1044" r:id="rId26"/>
    <p:sldId id="1045" r:id="rId27"/>
    <p:sldId id="1038" r:id="rId28"/>
    <p:sldId id="50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2023 EMA" id="{F0E18196-797B-4728-8204-12BB34673D95}">
          <p14:sldIdLst>
            <p14:sldId id="424"/>
            <p14:sldId id="463"/>
          </p14:sldIdLst>
        </p14:section>
        <p14:section name="Introduction" id="{B406DDEF-5E6F-4E57-9611-2BFD9319EE79}">
          <p14:sldIdLst>
            <p14:sldId id="1033"/>
            <p14:sldId id="491"/>
            <p14:sldId id="476"/>
            <p14:sldId id="490"/>
          </p14:sldIdLst>
        </p14:section>
        <p14:section name="Recent Literature" id="{DD833D17-63AB-42A6-9ADB-7CA27420A404}">
          <p14:sldIdLst>
            <p14:sldId id="1034"/>
            <p14:sldId id="477"/>
            <p14:sldId id="492"/>
          </p14:sldIdLst>
        </p14:section>
        <p14:section name="Control strategy" id="{1349CC9A-537E-414F-B12D-C10717E380A6}">
          <p14:sldIdLst>
            <p14:sldId id="1035"/>
            <p14:sldId id="495"/>
          </p14:sldIdLst>
        </p14:section>
        <p14:section name="Torque Allocation" id="{988D0753-4524-41A9-9850-D6ED6DB97F75}">
          <p14:sldIdLst>
            <p14:sldId id="1036"/>
            <p14:sldId id="493"/>
            <p14:sldId id="494"/>
            <p14:sldId id="499"/>
            <p14:sldId id="1040"/>
            <p14:sldId id="496"/>
          </p14:sldIdLst>
        </p14:section>
        <p14:section name="Power distribution" id="{37064CC4-7E5D-4145-8C24-48EA3E33040E}">
          <p14:sldIdLst>
            <p14:sldId id="1037"/>
            <p14:sldId id="1043"/>
            <p14:sldId id="497"/>
            <p14:sldId id="1039"/>
            <p14:sldId id="498"/>
            <p14:sldId id="1041"/>
            <p14:sldId id="1042"/>
            <p14:sldId id="1044"/>
            <p14:sldId id="1045"/>
          </p14:sldIdLst>
        </p14:section>
        <p14:section name="Conclusion" id="{9EB01235-1E84-4C31-B299-4339445052F5}">
          <p14:sldIdLst>
            <p14:sldId id="1038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E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872" autoAdjust="0"/>
  </p:normalViewPr>
  <p:slideViewPr>
    <p:cSldViewPr snapToGrid="0">
      <p:cViewPr varScale="1">
        <p:scale>
          <a:sx n="113" d="100"/>
          <a:sy n="113" d="100"/>
        </p:scale>
        <p:origin x="14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3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1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0131"/>
            <a:ext cx="7772400" cy="1470025"/>
          </a:xfrm>
        </p:spPr>
        <p:txBody>
          <a:bodyPr/>
          <a:lstStyle/>
          <a:p>
            <a:r>
              <a:rPr lang="en-US" altLang="zh-TW" dirty="0"/>
              <a:t>MVT</a:t>
            </a:r>
            <a:r>
              <a:rPr lang="zh-TW" altLang="en-US" dirty="0"/>
              <a:t> </a:t>
            </a:r>
            <a:r>
              <a:rPr lang="en-US" altLang="zh-TW" dirty="0"/>
              <a:t>2023</a:t>
            </a:r>
            <a:br>
              <a:rPr lang="en-US" altLang="zh-TW" dirty="0"/>
            </a:br>
            <a:r>
              <a:rPr lang="en-US" altLang="zh-TW" dirty="0"/>
              <a:t>Energy Management Algorithm</a:t>
            </a:r>
            <a:r>
              <a:rPr lang="zh-TW" altLang="en-US" dirty="0"/>
              <a:t> 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29188"/>
            <a:ext cx="6400800" cy="1752600"/>
          </a:xfrm>
        </p:spPr>
        <p:txBody>
          <a:bodyPr/>
          <a:lstStyle/>
          <a:p>
            <a:r>
              <a:rPr lang="en-US" altLang="zh-TW" dirty="0"/>
              <a:t>National Taipei University of Technology</a:t>
            </a:r>
          </a:p>
          <a:p>
            <a:r>
              <a:rPr lang="en-US" altLang="zh-TW" dirty="0"/>
              <a:t>Vehicle</a:t>
            </a:r>
            <a:r>
              <a:rPr lang="zh-TW" altLang="en-US" dirty="0"/>
              <a:t> </a:t>
            </a:r>
            <a:r>
              <a:rPr lang="en-US" altLang="zh-TW" dirty="0"/>
              <a:t>Engineering</a:t>
            </a:r>
          </a:p>
          <a:p>
            <a:r>
              <a:rPr lang="en-US" altLang="zh-TW" dirty="0"/>
              <a:t>Advanced Vehicle Control Lab</a:t>
            </a:r>
            <a:br>
              <a:rPr lang="en-US" altLang="zh-TW" dirty="0"/>
            </a:b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Professor Bo-</a:t>
            </a:r>
            <a:r>
              <a:rPr lang="en-US" altLang="zh-TW" dirty="0" err="1"/>
              <a:t>Chiuan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Student</a:t>
            </a:r>
            <a:r>
              <a:rPr lang="zh-TW" altLang="en-US" dirty="0"/>
              <a:t>：林暐鈞</a:t>
            </a:r>
            <a:r>
              <a:rPr lang="en-US" altLang="zh-TW" dirty="0"/>
              <a:t>, </a:t>
            </a:r>
            <a:r>
              <a:rPr lang="zh-TW" altLang="en-US" dirty="0"/>
              <a:t>吳祈陞</a:t>
            </a:r>
            <a:r>
              <a:rPr lang="en-US" altLang="zh-TW" dirty="0"/>
              <a:t>, </a:t>
            </a:r>
            <a:r>
              <a:rPr lang="zh-TW" altLang="en-US" dirty="0"/>
              <a:t>陳乃維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2/2/2023</a:t>
            </a:r>
          </a:p>
        </p:txBody>
      </p:sp>
    </p:spTree>
    <p:extLst>
      <p:ext uri="{BB962C8B-B14F-4D97-AF65-F5344CB8AC3E}">
        <p14:creationId xmlns:p14="http://schemas.microsoft.com/office/powerpoint/2010/main" val="825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10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375-35CD-4332-B897-5EE0656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AVCL Integrated Control Strategy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0E3B-EE02-429D-BB0A-A36FC9DE3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1D11C1C8-A271-47FC-B6BF-6A7DEAEC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5814510"/>
          </a:xfrm>
        </p:spPr>
        <p:txBody>
          <a:bodyPr/>
          <a:lstStyle/>
          <a:p>
            <a:r>
              <a:rPr lang="en-US" altLang="zh-TW" dirty="0"/>
              <a:t>Control input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1" name="文字方塊 48">
            <a:extLst>
              <a:ext uri="{FF2B5EF4-FFF2-40B4-BE49-F238E27FC236}">
                <a16:creationId xmlns:a16="http://schemas.microsoft.com/office/drawing/2014/main" id="{C5476716-A2CE-4D59-8B4B-E6C14AE8AE9C}"/>
              </a:ext>
            </a:extLst>
          </p:cNvPr>
          <p:cNvSpPr txBox="1"/>
          <p:nvPr/>
        </p:nvSpPr>
        <p:spPr>
          <a:xfrm>
            <a:off x="846250" y="3984827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  <p:sp>
        <p:nvSpPr>
          <p:cNvPr id="42" name="文字方塊 48">
            <a:extLst>
              <a:ext uri="{FF2B5EF4-FFF2-40B4-BE49-F238E27FC236}">
                <a16:creationId xmlns:a16="http://schemas.microsoft.com/office/drawing/2014/main" id="{13B1BF8C-B97E-4F1A-A0F1-BD244525CE9C}"/>
              </a:ext>
            </a:extLst>
          </p:cNvPr>
          <p:cNvSpPr txBox="1"/>
          <p:nvPr/>
        </p:nvSpPr>
        <p:spPr>
          <a:xfrm>
            <a:off x="3102900" y="3984827"/>
            <a:ext cx="135877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Control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Allocation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3" name="直線單箭頭接點 45">
            <a:extLst>
              <a:ext uri="{FF2B5EF4-FFF2-40B4-BE49-F238E27FC236}">
                <a16:creationId xmlns:a16="http://schemas.microsoft.com/office/drawing/2014/main" id="{C07FBB95-1318-4E70-81D5-DA6C4A78322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2418434" y="4307993"/>
            <a:ext cx="6844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8">
            <a:extLst>
              <a:ext uri="{FF2B5EF4-FFF2-40B4-BE49-F238E27FC236}">
                <a16:creationId xmlns:a16="http://schemas.microsoft.com/office/drawing/2014/main" id="{D0C961A5-5447-47D2-A6F5-806324D2533C}"/>
              </a:ext>
            </a:extLst>
          </p:cNvPr>
          <p:cNvSpPr txBox="1"/>
          <p:nvPr/>
        </p:nvSpPr>
        <p:spPr>
          <a:xfrm>
            <a:off x="952956" y="341199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Speed controller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B11156-ECA3-4A23-BA94-B19ECAC29F26}"/>
              </a:ext>
            </a:extLst>
          </p:cNvPr>
          <p:cNvCxnSpPr>
            <a:cxnSpLocks/>
            <a:stCxn id="44" idx="3"/>
            <a:endCxn id="42" idx="0"/>
          </p:cNvCxnSpPr>
          <p:nvPr/>
        </p:nvCxnSpPr>
        <p:spPr>
          <a:xfrm>
            <a:off x="2311728" y="3550490"/>
            <a:ext cx="1470558" cy="434337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/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zh-TW" sz="1200" i="1" baseline="-25000">
                          <a:latin typeface="Cambria Math" panose="02040503050406030204" pitchFamily="18" charset="0"/>
                        </a:rPr>
                        <m:t>𝑟𝑒𝑓</m:t>
                      </m:r>
                    </m:oMath>
                  </m:oMathPara>
                </a14:m>
                <a:endParaRPr lang="zh-TW" altLang="en-US" sz="1200" i="1" baseline="-250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/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5">
            <a:extLst>
              <a:ext uri="{FF2B5EF4-FFF2-40B4-BE49-F238E27FC236}">
                <a16:creationId xmlns:a16="http://schemas.microsoft.com/office/drawing/2014/main" id="{A521806F-E336-4880-B1AB-E3FDCF7F04DD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 bwMode="auto">
          <a:xfrm>
            <a:off x="4461672" y="4307993"/>
            <a:ext cx="1002402" cy="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/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8">
            <a:extLst>
              <a:ext uri="{FF2B5EF4-FFF2-40B4-BE49-F238E27FC236}">
                <a16:creationId xmlns:a16="http://schemas.microsoft.com/office/drawing/2014/main" id="{CBC3B7D6-EA48-49D6-A128-8307C6DA754C}"/>
              </a:ext>
            </a:extLst>
          </p:cNvPr>
          <p:cNvSpPr txBox="1"/>
          <p:nvPr/>
        </p:nvSpPr>
        <p:spPr>
          <a:xfrm>
            <a:off x="895890" y="471418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Tire Energy Dissipation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Minimization  </a:t>
            </a:r>
          </a:p>
        </p:txBody>
      </p:sp>
      <p:sp>
        <p:nvSpPr>
          <p:cNvPr id="51" name="文字方塊 48">
            <a:extLst>
              <a:ext uri="{FF2B5EF4-FFF2-40B4-BE49-F238E27FC236}">
                <a16:creationId xmlns:a16="http://schemas.microsoft.com/office/drawing/2014/main" id="{A89DCB04-159C-4AFD-80A4-703D69638D45}"/>
              </a:ext>
            </a:extLst>
          </p:cNvPr>
          <p:cNvSpPr txBox="1"/>
          <p:nvPr/>
        </p:nvSpPr>
        <p:spPr>
          <a:xfrm>
            <a:off x="3173440" y="5659219"/>
            <a:ext cx="121266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Estimators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/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TW" sz="12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1A8EF3-5731-4CF2-B730-BF2351F12B3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468074" y="4628780"/>
            <a:ext cx="1015447" cy="408572"/>
          </a:xfrm>
          <a:prstGeom prst="bentConnector3">
            <a:avLst>
              <a:gd name="adj1" fmla="val 9994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5">
            <a:extLst>
              <a:ext uri="{FF2B5EF4-FFF2-40B4-BE49-F238E27FC236}">
                <a16:creationId xmlns:a16="http://schemas.microsoft.com/office/drawing/2014/main" id="{513B6010-038F-46F6-B513-4F3A75558547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 bwMode="auto">
          <a:xfrm>
            <a:off x="1632342" y="3688989"/>
            <a:ext cx="0" cy="295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/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BE22953E-989B-42B4-B621-5471CA0CD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465" y="3771484"/>
            <a:ext cx="1212665" cy="992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5875D7F-9825-44AE-BE5B-24F658DFD53E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>
          <a:xfrm rot="5400000">
            <a:off x="5655348" y="3494935"/>
            <a:ext cx="1218208" cy="375669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45">
            <a:extLst>
              <a:ext uri="{FF2B5EF4-FFF2-40B4-BE49-F238E27FC236}">
                <a16:creationId xmlns:a16="http://schemas.microsoft.com/office/drawing/2014/main" id="{48EF08FB-386B-48BC-80BC-708552589705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 bwMode="auto">
          <a:xfrm flipV="1">
            <a:off x="3779773" y="4631158"/>
            <a:ext cx="2513" cy="1028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BEFB07-E19E-4EA3-B1F1-C0EB6EABB991}"/>
              </a:ext>
            </a:extLst>
          </p:cNvPr>
          <p:cNvCxnSpPr>
            <a:cxnSpLocks/>
            <a:stCxn id="51" idx="1"/>
            <a:endCxn id="50" idx="2"/>
          </p:cNvCxnSpPr>
          <p:nvPr/>
        </p:nvCxnSpPr>
        <p:spPr>
          <a:xfrm rot="10800000">
            <a:off x="1681982" y="5360517"/>
            <a:ext cx="1491458" cy="6218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C27112E-26D0-43E6-A311-CD3EC455A568}"/>
              </a:ext>
            </a:extLst>
          </p:cNvPr>
          <p:cNvCxnSpPr>
            <a:cxnSpLocks/>
            <a:stCxn id="59" idx="2"/>
            <a:endCxn id="41" idx="1"/>
          </p:cNvCxnSpPr>
          <p:nvPr/>
        </p:nvCxnSpPr>
        <p:spPr>
          <a:xfrm rot="5400000" flipH="1">
            <a:off x="4266432" y="887811"/>
            <a:ext cx="456184" cy="7296548"/>
          </a:xfrm>
          <a:prstGeom prst="bentConnector4">
            <a:avLst>
              <a:gd name="adj1" fmla="val -372138"/>
              <a:gd name="adj2" fmla="val 10313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48">
            <a:extLst>
              <a:ext uri="{FF2B5EF4-FFF2-40B4-BE49-F238E27FC236}">
                <a16:creationId xmlns:a16="http://schemas.microsoft.com/office/drawing/2014/main" id="{6BEB3045-5871-485D-9BE0-392BAF69ACE3}"/>
              </a:ext>
            </a:extLst>
          </p:cNvPr>
          <p:cNvSpPr txBox="1"/>
          <p:nvPr/>
        </p:nvSpPr>
        <p:spPr>
          <a:xfrm>
            <a:off x="956610" y="292677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Road information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AE9D9B-ED97-4E51-9F6B-73414D210D5A}"/>
              </a:ext>
            </a:extLst>
          </p:cNvPr>
          <p:cNvCxnSpPr>
            <a:cxnSpLocks/>
            <a:stCxn id="65" idx="3"/>
            <a:endCxn id="42" idx="0"/>
          </p:cNvCxnSpPr>
          <p:nvPr/>
        </p:nvCxnSpPr>
        <p:spPr>
          <a:xfrm>
            <a:off x="2315382" y="3065274"/>
            <a:ext cx="1466904" cy="919553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/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/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zh-TW" altLang="en-US" sz="12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blipFill>
                <a:blip r:embed="rId8"/>
                <a:stretch>
                  <a:fillRect r="-4918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/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2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zh-TW" altLang="en-US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2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1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48">
            <a:extLst>
              <a:ext uri="{FF2B5EF4-FFF2-40B4-BE49-F238E27FC236}">
                <a16:creationId xmlns:a16="http://schemas.microsoft.com/office/drawing/2014/main" id="{FE292003-41BA-4787-B73B-96DAB453B88C}"/>
              </a:ext>
            </a:extLst>
          </p:cNvPr>
          <p:cNvSpPr txBox="1"/>
          <p:nvPr/>
        </p:nvSpPr>
        <p:spPr>
          <a:xfrm>
            <a:off x="952956" y="2230598"/>
            <a:ext cx="149488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Power Management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1" name="文字方塊 48">
            <a:extLst>
              <a:ext uri="{FF2B5EF4-FFF2-40B4-BE49-F238E27FC236}">
                <a16:creationId xmlns:a16="http://schemas.microsoft.com/office/drawing/2014/main" id="{9B3C9292-9EED-4690-BE60-A6650F081CD7}"/>
              </a:ext>
            </a:extLst>
          </p:cNvPr>
          <p:cNvSpPr txBox="1"/>
          <p:nvPr/>
        </p:nvSpPr>
        <p:spPr>
          <a:xfrm>
            <a:off x="5464074" y="1978387"/>
            <a:ext cx="3321150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Energy storage 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文字方塊 48">
            <a:extLst>
              <a:ext uri="{FF2B5EF4-FFF2-40B4-BE49-F238E27FC236}">
                <a16:creationId xmlns:a16="http://schemas.microsoft.com/office/drawing/2014/main" id="{10D2281D-FCF5-4ED7-857D-1CE75707F08E}"/>
              </a:ext>
            </a:extLst>
          </p:cNvPr>
          <p:cNvSpPr txBox="1"/>
          <p:nvPr/>
        </p:nvSpPr>
        <p:spPr>
          <a:xfrm>
            <a:off x="5464074" y="3617926"/>
            <a:ext cx="1524905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Actuators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文字方塊 48">
            <a:extLst>
              <a:ext uri="{FF2B5EF4-FFF2-40B4-BE49-F238E27FC236}">
                <a16:creationId xmlns:a16="http://schemas.microsoft.com/office/drawing/2014/main" id="{170CE4DD-F561-4B0C-89E3-15FC8B4681F3}"/>
              </a:ext>
            </a:extLst>
          </p:cNvPr>
          <p:cNvSpPr txBox="1"/>
          <p:nvPr/>
        </p:nvSpPr>
        <p:spPr>
          <a:xfrm>
            <a:off x="5559795" y="3928748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F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文字方塊 48">
            <a:extLst>
              <a:ext uri="{FF2B5EF4-FFF2-40B4-BE49-F238E27FC236}">
                <a16:creationId xmlns:a16="http://schemas.microsoft.com/office/drawing/2014/main" id="{98DD0EB4-CC20-4C74-9E0D-1829961ED498}"/>
              </a:ext>
            </a:extLst>
          </p:cNvPr>
          <p:cNvSpPr txBox="1"/>
          <p:nvPr/>
        </p:nvSpPr>
        <p:spPr>
          <a:xfrm>
            <a:off x="5561875" y="428130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RL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文字方塊 48">
            <a:extLst>
              <a:ext uri="{FF2B5EF4-FFF2-40B4-BE49-F238E27FC236}">
                <a16:creationId xmlns:a16="http://schemas.microsoft.com/office/drawing/2014/main" id="{6B68642B-301F-4FA8-977C-ADD2844E1F8F}"/>
              </a:ext>
            </a:extLst>
          </p:cNvPr>
          <p:cNvSpPr txBox="1"/>
          <p:nvPr/>
        </p:nvSpPr>
        <p:spPr>
          <a:xfrm>
            <a:off x="5559795" y="463386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/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𝑠𝑙𝑖𝑝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blipFill>
                <a:blip r:embed="rId10"/>
                <a:stretch>
                  <a:fillRect l="-3356" t="-20000" r="-671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3A8F28E-1502-498E-82D9-5782E402A202}"/>
              </a:ext>
            </a:extLst>
          </p:cNvPr>
          <p:cNvSpPr/>
          <p:nvPr/>
        </p:nvSpPr>
        <p:spPr bwMode="auto">
          <a:xfrm>
            <a:off x="443473" y="3928748"/>
            <a:ext cx="4441928" cy="2683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/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45">
            <a:extLst>
              <a:ext uri="{FF2B5EF4-FFF2-40B4-BE49-F238E27FC236}">
                <a16:creationId xmlns:a16="http://schemas.microsoft.com/office/drawing/2014/main" id="{7124C0B3-A676-4121-807C-B621C9C5ECE7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 flipV="1">
            <a:off x="2447844" y="2450561"/>
            <a:ext cx="3016230" cy="1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文字方塊 48">
            <a:extLst>
              <a:ext uri="{FF2B5EF4-FFF2-40B4-BE49-F238E27FC236}">
                <a16:creationId xmlns:a16="http://schemas.microsoft.com/office/drawing/2014/main" id="{3E490C80-1377-4B4F-9606-A7E65CFEF939}"/>
              </a:ext>
            </a:extLst>
          </p:cNvPr>
          <p:cNvSpPr txBox="1"/>
          <p:nvPr/>
        </p:nvSpPr>
        <p:spPr>
          <a:xfrm>
            <a:off x="7293029" y="2220597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Fuel Cell&amp;H2 Tank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8" name="直線單箭頭接點 45">
            <a:extLst>
              <a:ext uri="{FF2B5EF4-FFF2-40B4-BE49-F238E27FC236}">
                <a16:creationId xmlns:a16="http://schemas.microsoft.com/office/drawing/2014/main" id="{DAF2BB61-D1DE-4E04-802F-1D7EF4F0B8BA}"/>
              </a:ext>
            </a:extLst>
          </p:cNvPr>
          <p:cNvCxnSpPr>
            <a:cxnSpLocks/>
          </p:cNvCxnSpPr>
          <p:nvPr/>
        </p:nvCxnSpPr>
        <p:spPr bwMode="auto">
          <a:xfrm>
            <a:off x="7979764" y="2682262"/>
            <a:ext cx="0" cy="500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/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45">
            <a:extLst>
              <a:ext uri="{FF2B5EF4-FFF2-40B4-BE49-F238E27FC236}">
                <a16:creationId xmlns:a16="http://schemas.microsoft.com/office/drawing/2014/main" id="{E5773DAA-86B7-4011-9952-113CC2B28AB3}"/>
              </a:ext>
            </a:extLst>
          </p:cNvPr>
          <p:cNvCxnSpPr>
            <a:cxnSpLocks/>
          </p:cNvCxnSpPr>
          <p:nvPr/>
        </p:nvCxnSpPr>
        <p:spPr bwMode="auto">
          <a:xfrm>
            <a:off x="6926473" y="4128550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線單箭頭接點 45">
            <a:extLst>
              <a:ext uri="{FF2B5EF4-FFF2-40B4-BE49-F238E27FC236}">
                <a16:creationId xmlns:a16="http://schemas.microsoft.com/office/drawing/2014/main" id="{821E7816-F7AE-458B-803E-D6C9E32CFA8C}"/>
              </a:ext>
            </a:extLst>
          </p:cNvPr>
          <p:cNvCxnSpPr>
            <a:cxnSpLocks/>
          </p:cNvCxnSpPr>
          <p:nvPr/>
        </p:nvCxnSpPr>
        <p:spPr bwMode="auto">
          <a:xfrm>
            <a:off x="6918567" y="4419803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45">
            <a:extLst>
              <a:ext uri="{FF2B5EF4-FFF2-40B4-BE49-F238E27FC236}">
                <a16:creationId xmlns:a16="http://schemas.microsoft.com/office/drawing/2014/main" id="{9B5322FE-EE65-4186-B997-3C1E4E71138B}"/>
              </a:ext>
            </a:extLst>
          </p:cNvPr>
          <p:cNvCxnSpPr>
            <a:cxnSpLocks/>
          </p:cNvCxnSpPr>
          <p:nvPr/>
        </p:nvCxnSpPr>
        <p:spPr bwMode="auto">
          <a:xfrm>
            <a:off x="6922377" y="4710376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/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/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/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BD091D31-56B1-4320-A303-D9EBE59BBDB4}"/>
              </a:ext>
            </a:extLst>
          </p:cNvPr>
          <p:cNvSpPr/>
          <p:nvPr/>
        </p:nvSpPr>
        <p:spPr bwMode="auto">
          <a:xfrm>
            <a:off x="769691" y="2063543"/>
            <a:ext cx="2015837" cy="716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/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45">
            <a:extLst>
              <a:ext uri="{FF2B5EF4-FFF2-40B4-BE49-F238E27FC236}">
                <a16:creationId xmlns:a16="http://schemas.microsoft.com/office/drawing/2014/main" id="{5A151FB0-6225-423E-91C5-E1EDDD07C0BB}"/>
              </a:ext>
            </a:extLst>
          </p:cNvPr>
          <p:cNvCxnSpPr>
            <a:cxnSpLocks/>
          </p:cNvCxnSpPr>
          <p:nvPr/>
        </p:nvCxnSpPr>
        <p:spPr bwMode="auto">
          <a:xfrm>
            <a:off x="6277378" y="2682854"/>
            <a:ext cx="0" cy="500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/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48">
            <a:extLst>
              <a:ext uri="{FF2B5EF4-FFF2-40B4-BE49-F238E27FC236}">
                <a16:creationId xmlns:a16="http://schemas.microsoft.com/office/drawing/2014/main" id="{DD60BC15-2A32-40F5-8F31-7792A16D5E47}"/>
              </a:ext>
            </a:extLst>
          </p:cNvPr>
          <p:cNvSpPr txBox="1">
            <a:spLocks/>
          </p:cNvSpPr>
          <p:nvPr/>
        </p:nvSpPr>
        <p:spPr>
          <a:xfrm>
            <a:off x="5618590" y="2232673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Battery</a:t>
            </a:r>
          </a:p>
          <a:p>
            <a:pPr algn="ctr"/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CF5A84E-6FA5-4DF5-A538-2D05680C4F42}"/>
              </a:ext>
            </a:extLst>
          </p:cNvPr>
          <p:cNvCxnSpPr/>
          <p:nvPr/>
        </p:nvCxnSpPr>
        <p:spPr bwMode="auto">
          <a:xfrm>
            <a:off x="5669280" y="3203773"/>
            <a:ext cx="2872740" cy="0"/>
          </a:xfrm>
          <a:prstGeom prst="lin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F23BE-4EAE-4687-84D0-D4B987CC6DAB}"/>
              </a:ext>
            </a:extLst>
          </p:cNvPr>
          <p:cNvSpPr txBox="1"/>
          <p:nvPr/>
        </p:nvSpPr>
        <p:spPr>
          <a:xfrm>
            <a:off x="7573461" y="3233829"/>
            <a:ext cx="73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DC BUS</a:t>
            </a:r>
            <a:endParaRPr lang="zh-TW" altLang="en-US" sz="1200" dirty="0"/>
          </a:p>
        </p:txBody>
      </p:sp>
      <p:cxnSp>
        <p:nvCxnSpPr>
          <p:cNvPr id="73" name="直線單箭頭接點 45">
            <a:extLst>
              <a:ext uri="{FF2B5EF4-FFF2-40B4-BE49-F238E27FC236}">
                <a16:creationId xmlns:a16="http://schemas.microsoft.com/office/drawing/2014/main" id="{5D6A10CD-0AD8-47EB-B465-D452E05BBA67}"/>
              </a:ext>
            </a:extLst>
          </p:cNvPr>
          <p:cNvCxnSpPr>
            <a:cxnSpLocks/>
          </p:cNvCxnSpPr>
          <p:nvPr/>
        </p:nvCxnSpPr>
        <p:spPr bwMode="auto">
          <a:xfrm>
            <a:off x="6277781" y="3221355"/>
            <a:ext cx="0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0FD3BE-08FE-47F6-A156-391CF365C47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952956" y="2594448"/>
            <a:ext cx="12700" cy="956043"/>
          </a:xfrm>
          <a:prstGeom prst="bentConnector4">
            <a:avLst>
              <a:gd name="adj1" fmla="val 1860000"/>
              <a:gd name="adj2" fmla="val 9988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/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9622008-6E40-4E52-A184-FAF1903574F2}"/>
              </a:ext>
            </a:extLst>
          </p:cNvPr>
          <p:cNvCxnSpPr>
            <a:cxnSpLocks/>
            <a:stCxn id="59" idx="2"/>
            <a:endCxn id="70" idx="1"/>
          </p:cNvCxnSpPr>
          <p:nvPr/>
        </p:nvCxnSpPr>
        <p:spPr>
          <a:xfrm rot="5400000" flipH="1">
            <a:off x="3396504" y="17883"/>
            <a:ext cx="2302746" cy="7189842"/>
          </a:xfrm>
          <a:prstGeom prst="bentConnector4">
            <a:avLst>
              <a:gd name="adj1" fmla="val -73261"/>
              <a:gd name="adj2" fmla="val 10462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 Allocation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Multi-purpose optimization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Handling / lateral stability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Tire energy dissipation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Torque command change rate penalty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Motor power loss (axle distribution torque command)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/>
                  <a:t> Track the demand torque from speed controller</a:t>
                </a:r>
              </a:p>
              <a:p>
                <a:pPr lvl="1"/>
                <a:r>
                  <a:rPr lang="en-US" altLang="zh-TW" dirty="0"/>
                  <a:t>Actuator physical limits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 b="-8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blipFill>
                <a:blip r:embed="rId3"/>
                <a:stretch>
                  <a:fillRect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space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/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8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algn="ctr"/>
                <a:r>
                  <a:rPr lang="en-US" altLang="zh-TW" b="1" dirty="0"/>
                  <a:t>u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𝐹𝑀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blipFill>
                <a:blip r:embed="rId2"/>
                <a:stretch>
                  <a:fillRect b="-6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b="1" dirty="0"/>
                            <m:t>x</m:t>
                          </m:r>
                        </m:e>
                      </m:acc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r>
                        <m:rPr>
                          <m:nor/>
                        </m:rPr>
                        <a:rPr lang="en-US" altLang="zh-TW" b="1" dirty="0"/>
                        <m:t>u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w</m:t>
                      </m:r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/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/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/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TW" altLang="en-US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33A-3DAB-48CC-8F16-6BBEDA1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E19F-40B9-4DCB-BB1C-2F51675E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Online optimization using quadratic programming</a:t>
            </a:r>
          </a:p>
          <a:p>
            <a:pPr lvl="1"/>
            <a:r>
              <a:rPr lang="en-US" altLang="zh-TW" dirty="0"/>
              <a:t>This model are also tested in 4WID control</a:t>
            </a:r>
          </a:p>
          <a:p>
            <a:pPr lvl="1"/>
            <a:r>
              <a:rPr lang="en-US" altLang="zh-TW" dirty="0"/>
              <a:t>For certain parameter pair, it is better than hierarchy control strategy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081E-1288-4C32-917E-C36DABC4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/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/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Cost function</a:t>
            </a:r>
          </a:p>
          <a:p>
            <a:pPr lvl="1"/>
            <a:r>
              <a:rPr lang="en-US" altLang="zh-TW" dirty="0"/>
              <a:t>Formulated based on the model of their power loss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Off-line nonlinear optimization</a:t>
            </a:r>
          </a:p>
          <a:p>
            <a:pPr lvl="1"/>
            <a:r>
              <a:rPr lang="en-US" altLang="zh-TW" dirty="0"/>
              <a:t>3D look-up table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/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6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𝐴𝐷</m:t>
                              </m:r>
                            </m:sub>
                          </m:sSub>
                        </m:e>
                      </m:func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6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  <m:sup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DC4D3D-0EE3-4C84-9B24-4099FA955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t="4029" r="2063" b="3802"/>
          <a:stretch/>
        </p:blipFill>
        <p:spPr>
          <a:xfrm>
            <a:off x="929252" y="4524155"/>
            <a:ext cx="2962027" cy="2151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11939-C218-40A5-89BF-15F71530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4143170"/>
            <a:ext cx="3376356" cy="2532267"/>
          </a:xfrm>
          <a:prstGeom prst="rect">
            <a:avLst/>
          </a:prstGeom>
        </p:spPr>
      </p:pic>
      <p:sp>
        <p:nvSpPr>
          <p:cNvPr id="8" name="文字方塊 48">
            <a:extLst>
              <a:ext uri="{FF2B5EF4-FFF2-40B4-BE49-F238E27FC236}">
                <a16:creationId xmlns:a16="http://schemas.microsoft.com/office/drawing/2014/main" id="{F5DD5482-CE27-4629-9665-C01959DCD8F8}"/>
              </a:ext>
            </a:extLst>
          </p:cNvPr>
          <p:cNvSpPr txBox="1"/>
          <p:nvPr/>
        </p:nvSpPr>
        <p:spPr>
          <a:xfrm>
            <a:off x="5979961" y="331427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</p:spTree>
    <p:extLst>
      <p:ext uri="{BB962C8B-B14F-4D97-AF65-F5344CB8AC3E}">
        <p14:creationId xmlns:p14="http://schemas.microsoft.com/office/powerpoint/2010/main" val="36791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Energy Dissipation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model by their paper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BF49-9274-840A-A953-119B48AA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24" y="1685472"/>
            <a:ext cx="19585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B9460-8CAE-DA26-848B-BCD67E03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86" y="2301323"/>
            <a:ext cx="2133785" cy="358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2805-65F5-EE9E-BCAF-BD1AB112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0" y="1550483"/>
            <a:ext cx="4542655" cy="1371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CBBB7-C826-6460-10D0-0D648DB6F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5" y="3026199"/>
            <a:ext cx="3087055" cy="240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31EDD-870F-75F8-E04F-C7808B6E9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1" y="2994635"/>
            <a:ext cx="3292194" cy="24702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CF4784-24C0-F1E0-7842-62B8259E61CD}"/>
              </a:ext>
            </a:extLst>
          </p:cNvPr>
          <p:cNvSpPr/>
          <p:nvPr/>
        </p:nvSpPr>
        <p:spPr bwMode="auto">
          <a:xfrm>
            <a:off x="832338" y="2994635"/>
            <a:ext cx="3106616" cy="24702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257E08-5C25-00B1-7B9F-8A9648799DD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2385646" y="5464856"/>
            <a:ext cx="0" cy="48890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/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Weighting design: use the estimated tire power loss at k-1 to adjust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blipFill>
                <a:blip r:embed="rId7"/>
                <a:stretch>
                  <a:fillRect l="-425" t="-8197" r="-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0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24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70E32-6F79-4ED7-ADAF-7EEF716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 Version log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375A814-A927-4970-A20F-CA48A4F6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60800"/>
              </p:ext>
            </p:extLst>
          </p:nvPr>
        </p:nvGraphicFramePr>
        <p:xfrm>
          <a:off x="358775" y="1501775"/>
          <a:ext cx="8426448" cy="215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4285307271"/>
                    </a:ext>
                  </a:extLst>
                </a:gridCol>
                <a:gridCol w="5617632">
                  <a:extLst>
                    <a:ext uri="{9D8B030D-6E8A-4147-A177-3AD203B41FA5}">
                      <a16:colId xmlns:a16="http://schemas.microsoft.com/office/drawing/2014/main" val="155257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kern="1200" dirty="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571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Initialization MPC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the </a:t>
                      </a:r>
                      <a:r>
                        <a:rPr lang="en-US" altLang="zh-TW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R_delta</a:t>
                      </a:r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92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V0.2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Pmax is modified to be based on the product of </a:t>
                      </a:r>
                      <a:r>
                        <a:rPr lang="en-US" altLang="zh-TW" dirty="0" err="1"/>
                        <a:t>Ifc_max</a:t>
                      </a:r>
                      <a:r>
                        <a:rPr lang="en-US" altLang="zh-TW" dirty="0"/>
                        <a:t> and true voltage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013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V0.3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Added the low-efficiency zone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9788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Changed </a:t>
                      </a:r>
                      <a:r>
                        <a:rPr lang="en-US" altLang="zh-TW" dirty="0" err="1"/>
                        <a:t>Yref</a:t>
                      </a:r>
                      <a:r>
                        <a:rPr lang="en-US" altLang="zh-TW" dirty="0"/>
                        <a:t> to gap tracking between </a:t>
                      </a:r>
                      <a:r>
                        <a:rPr lang="en-US" altLang="zh-TW" dirty="0" err="1"/>
                        <a:t>SoCfc</a:t>
                      </a:r>
                      <a:r>
                        <a:rPr lang="en-US" altLang="zh-TW" dirty="0"/>
                        <a:t> and </a:t>
                      </a:r>
                      <a:r>
                        <a:rPr lang="en-US" altLang="zh-TW" dirty="0" err="1"/>
                        <a:t>SoCbat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7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V1.0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Added variable weight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41573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3391A-2EAE-4E93-8B48-9EF9254CC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25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Battery SoC tracking when FC SoC is enough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FC power penalty/ power change rate penalty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Track the demand load power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i="1" kern="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2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1800" dirty="0"/>
                  <a:t>: Load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TW" sz="1800" dirty="0"/>
                  <a:t>: SOC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difference</a:t>
                </a:r>
                <a:r>
                  <a:rPr lang="en-US" altLang="zh-TW" sz="1800" dirty="0"/>
                  <a:t> ref.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1800" dirty="0"/>
                  <a:t>Weighting</a:t>
                </a:r>
              </a:p>
              <a:p>
                <a:pPr lvl="1"/>
                <a:r>
                  <a:rPr lang="en-US" altLang="zh-TW" dirty="0"/>
                  <a:t>SoC tracking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&lt;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limit:1 (Load power tracking)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&gt;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limit:500k(SoC tracking)</a:t>
                </a:r>
              </a:p>
              <a:p>
                <a:pPr lvl="1"/>
                <a:r>
                  <a:rPr lang="en-US" altLang="zh-TW" dirty="0"/>
                  <a:t>Fuel cell power tracking: 0.1</a:t>
                </a:r>
              </a:p>
              <a:p>
                <a:pPr lvl="1"/>
                <a:r>
                  <a:rPr lang="en-US" altLang="zh-TW" dirty="0"/>
                  <a:t>Fuel cell power change rate: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en-US" altLang="zh-TW" dirty="0"/>
                  <a:t>Demand load power tracking: 1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0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control-oriented model</a:t>
            </a:r>
            <a:r>
              <a:rPr lang="zh-TW" alt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Parameters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1F4C5-1C45-4727-9F14-2979128F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2B377-AE0C-421C-A6CF-234164EB3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FE2389-AAE9-423E-B58A-84221ED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9" y="4572529"/>
            <a:ext cx="7855961" cy="192034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CA0B35-508A-474B-BB77-70AE194E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3113088"/>
          </a:xfrm>
        </p:spPr>
        <p:txBody>
          <a:bodyPr/>
          <a:lstStyle/>
          <a:p>
            <a:r>
              <a:rPr lang="en-US" altLang="zh-TW" sz="2000" dirty="0"/>
              <a:t>Model Predictive Power Management</a:t>
            </a:r>
          </a:p>
          <a:p>
            <a:pPr lvl="1"/>
            <a:r>
              <a:rPr lang="en-US" altLang="zh-TW" sz="1800" dirty="0"/>
              <a:t>Predictive model</a:t>
            </a:r>
          </a:p>
          <a:p>
            <a:pPr lvl="1"/>
            <a:r>
              <a:rPr lang="en-US" altLang="zh-TW" sz="1800" dirty="0"/>
              <a:t>QP solver</a:t>
            </a:r>
          </a:p>
          <a:p>
            <a:r>
              <a:rPr lang="en-US" altLang="zh-TW" sz="2000" dirty="0"/>
              <a:t>Weighting Control Strategy</a:t>
            </a:r>
          </a:p>
          <a:p>
            <a:pPr lvl="1"/>
            <a:r>
              <a:rPr lang="en-US" altLang="zh-TW" sz="1800" dirty="0"/>
              <a:t>Weighting change strategy</a:t>
            </a:r>
          </a:p>
          <a:p>
            <a:pPr lvl="1"/>
            <a:r>
              <a:rPr lang="en-US" altLang="zh-TW" sz="1800" dirty="0"/>
              <a:t>Hysteresis window</a:t>
            </a:r>
          </a:p>
          <a:p>
            <a:r>
              <a:rPr lang="en-US" altLang="zh-TW" sz="2000" dirty="0"/>
              <a:t>Eff. Power Control Strategy</a:t>
            </a:r>
          </a:p>
          <a:p>
            <a:pPr lvl="1"/>
            <a:r>
              <a:rPr lang="en-US" altLang="zh-TW" sz="1800" dirty="0"/>
              <a:t>Low eff. limit</a:t>
            </a:r>
          </a:p>
          <a:p>
            <a:pPr lvl="1"/>
            <a:r>
              <a:rPr lang="en-US" altLang="zh-TW" sz="1800" dirty="0" err="1"/>
              <a:t>AlphaFC</a:t>
            </a:r>
            <a:r>
              <a:rPr lang="en-US" altLang="zh-TW" sz="1800" dirty="0"/>
              <a:t> convert</a:t>
            </a:r>
            <a:endParaRPr lang="en-US" altLang="zh-TW" sz="2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9CACE54-3A91-450F-BE82-E448D9A3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0"/>
          <a:stretch/>
        </p:blipFill>
        <p:spPr>
          <a:xfrm>
            <a:off x="5597317" y="1683202"/>
            <a:ext cx="3420743" cy="2007283"/>
          </a:xfrm>
          <a:prstGeom prst="rect">
            <a:avLst/>
          </a:prstGeom>
        </p:spPr>
      </p:pic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A2D7BA25-142F-4165-B95E-491F203EDDC2}"/>
              </a:ext>
            </a:extLst>
          </p:cNvPr>
          <p:cNvSpPr/>
          <p:nvPr/>
        </p:nvSpPr>
        <p:spPr bwMode="auto">
          <a:xfrm rot="5400000" flipV="1">
            <a:off x="4168568" y="3088482"/>
            <a:ext cx="1701800" cy="1155699"/>
          </a:xfrm>
          <a:prstGeom prst="bentArrow">
            <a:avLst>
              <a:gd name="adj1" fmla="val 15476"/>
              <a:gd name="adj2" fmla="val 25000"/>
              <a:gd name="adj3" fmla="val 25000"/>
              <a:gd name="adj4" fmla="val 43750"/>
            </a:avLst>
          </a:prstGeom>
          <a:solidFill>
            <a:srgbClr val="99CED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25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Only Battery EMA test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J average below the baseline 23%</a:t>
            </a:r>
          </a:p>
          <a:p>
            <a:pPr lvl="1"/>
            <a:r>
              <a:rPr lang="en-US" altLang="zh-TW" kern="0" dirty="0" err="1"/>
              <a:t>J_energy</a:t>
            </a:r>
            <a:r>
              <a:rPr lang="en-US" altLang="zh-TW" kern="0" dirty="0"/>
              <a:t> average below the baseline 0.32 kWh</a:t>
            </a:r>
          </a:p>
          <a:p>
            <a:pPr lvl="1"/>
            <a:r>
              <a:rPr lang="en-US" altLang="zh-TW" kern="0" dirty="0" err="1"/>
              <a:t>J_SoC</a:t>
            </a:r>
            <a:r>
              <a:rPr lang="en-US" altLang="zh-TW" kern="0" dirty="0"/>
              <a:t> average below the baseline 5298.7 sec</a:t>
            </a:r>
          </a:p>
          <a:p>
            <a:pPr lvl="1"/>
            <a:r>
              <a:rPr lang="en-US" altLang="zh-TW" kern="0" dirty="0" err="1"/>
              <a:t>J_Temp</a:t>
            </a:r>
            <a:r>
              <a:rPr lang="en-US" altLang="zh-TW" kern="0" dirty="0"/>
              <a:t> average below the baseline 3.98 deg</a:t>
            </a:r>
          </a:p>
          <a:p>
            <a:pPr lvl="1"/>
            <a:r>
              <a:rPr lang="en-US" altLang="zh-TW" kern="0" dirty="0" err="1"/>
              <a:t>J_deg</a:t>
            </a:r>
            <a:r>
              <a:rPr lang="en-US" altLang="zh-TW" kern="0" dirty="0"/>
              <a:t> average below the baseline 0.005 </a:t>
            </a:r>
            <a:r>
              <a:rPr lang="en-US" altLang="zh-TW" kern="0" dirty="0" err="1"/>
              <a:t>mAh</a:t>
            </a:r>
            <a:r>
              <a:rPr lang="en-US" altLang="zh-TW" kern="0" dirty="0"/>
              <a:t>/cycle</a:t>
            </a:r>
          </a:p>
          <a:p>
            <a:pPr lvl="1"/>
            <a:r>
              <a:rPr lang="en-US" altLang="zh-TW" kern="0" dirty="0" err="1"/>
              <a:t>J_v</a:t>
            </a:r>
            <a:r>
              <a:rPr lang="en-US" altLang="zh-TW" kern="0" dirty="0"/>
              <a:t> average above the baseline 57 s</a:t>
            </a:r>
          </a:p>
          <a:p>
            <a:pPr lvl="1"/>
            <a:r>
              <a:rPr lang="en-US" altLang="zh-TW" kern="0" dirty="0" err="1"/>
              <a:t>J_tire</a:t>
            </a:r>
            <a:r>
              <a:rPr lang="en-US" altLang="zh-TW" kern="0" dirty="0"/>
              <a:t> average below the baseline 2.56 </a:t>
            </a:r>
            <a:r>
              <a:rPr lang="en-US" altLang="zh-TW" kern="0" dirty="0" err="1"/>
              <a:t>Wh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ABAD66E-ABB0-47BB-AE6D-2BF4EF7D4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28807"/>
              </p:ext>
            </p:extLst>
          </p:nvPr>
        </p:nvGraphicFramePr>
        <p:xfrm>
          <a:off x="762000" y="3909377"/>
          <a:ext cx="7620000" cy="27660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846129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063590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704742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8742726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0217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195067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38871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13604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9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9.9213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10208.26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6762.7668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76.822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0.7693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304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9.6703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94.169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0.9329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39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11.0545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7985.49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809.8524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223.4199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1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2.3406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12.4427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0.6687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92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8.9133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632.25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19.3363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0.0506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109.2686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161.1183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0.9111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291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6.881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292.49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233.8156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0.7377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52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3.5689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186.823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0.7167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19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10.1949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1676.76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967.8447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447.165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12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1.4706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66.1595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0.6815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687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10.7609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1190.94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3.3007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567.0538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573.3547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0.7592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374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30195"/>
              </p:ext>
            </p:extLst>
          </p:nvPr>
        </p:nvGraphicFramePr>
        <p:xfrm>
          <a:off x="7429500" y="3405537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3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5EAE6-2C9B-4244-8980-4C0C886C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Profile Strategy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2386-0FAC-41DC-84E5-E8E68EB09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DF8B4D-63AB-420F-A993-D87C405E44EB}"/>
              </a:ext>
            </a:extLst>
          </p:cNvPr>
          <p:cNvSpPr txBox="1"/>
          <p:nvPr/>
        </p:nvSpPr>
        <p:spPr>
          <a:xfrm>
            <a:off x="101600" y="1430866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Baseline: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E8BC8F-2C8B-425B-B825-3440B33CF367}"/>
                  </a:ext>
                </a:extLst>
              </p:cNvPr>
              <p:cNvSpPr txBox="1"/>
              <p:nvPr/>
            </p:nvSpPr>
            <p:spPr>
              <a:xfrm>
                <a:off x="237067" y="1892531"/>
                <a:ext cx="406348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=20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E8BC8F-2C8B-425B-B825-3440B33CF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7" y="1892531"/>
                <a:ext cx="4063485" cy="884281"/>
              </a:xfrm>
              <a:prstGeom prst="rect">
                <a:avLst/>
              </a:prstGeom>
              <a:blipFill>
                <a:blip r:embed="rId2"/>
                <a:stretch>
                  <a:fillRect l="-3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5565BBDE-F000-4988-A058-A194E3DAFA95}"/>
              </a:ext>
            </a:extLst>
          </p:cNvPr>
          <p:cNvSpPr txBox="1"/>
          <p:nvPr/>
        </p:nvSpPr>
        <p:spPr>
          <a:xfrm>
            <a:off x="140233" y="2887131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 version EMA: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D48888-6FBA-4C58-9025-7E013885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60" y="3117964"/>
            <a:ext cx="5145040" cy="1801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1BB8921-1BF8-4A66-B413-1B0B0987079C}"/>
                  </a:ext>
                </a:extLst>
              </p:cNvPr>
              <p:cNvSpPr txBox="1"/>
              <p:nvPr/>
            </p:nvSpPr>
            <p:spPr>
              <a:xfrm>
                <a:off x="237067" y="3641839"/>
                <a:ext cx="3454344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If: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𝐿𝑒𝑣𝑒𝑙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Else: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𝑆𝑂𝐶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𝑆𝑂𝐶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𝐿𝑒𝑣𝑒𝑙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1BB8921-1BF8-4A66-B413-1B0B0987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7" y="3641839"/>
                <a:ext cx="3454344" cy="1312026"/>
              </a:xfrm>
              <a:prstGeom prst="rect">
                <a:avLst/>
              </a:prstGeom>
              <a:blipFill>
                <a:blip r:embed="rId4"/>
                <a:stretch>
                  <a:fillRect l="-4233" t="-6019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43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450D3-037C-45E1-87C7-A1CAAF8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91BF6-030E-4E24-9E88-E9812830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01758E-0427-4925-9D4C-579DDA032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0014"/>
              </p:ext>
            </p:extLst>
          </p:nvPr>
        </p:nvGraphicFramePr>
        <p:xfrm>
          <a:off x="779427" y="3826827"/>
          <a:ext cx="7423187" cy="2570586"/>
        </p:xfrm>
        <a:graphic>
          <a:graphicData uri="http://schemas.openxmlformats.org/drawingml/2006/table">
            <a:tbl>
              <a:tblPr/>
              <a:tblGrid>
                <a:gridCol w="816011">
                  <a:extLst>
                    <a:ext uri="{9D8B030D-6E8A-4147-A177-3AD203B41FA5}">
                      <a16:colId xmlns:a16="http://schemas.microsoft.com/office/drawing/2014/main" val="2683179676"/>
                    </a:ext>
                  </a:extLst>
                </a:gridCol>
                <a:gridCol w="825897">
                  <a:extLst>
                    <a:ext uri="{9D8B030D-6E8A-4147-A177-3AD203B41FA5}">
                      <a16:colId xmlns:a16="http://schemas.microsoft.com/office/drawing/2014/main" val="4027243604"/>
                    </a:ext>
                  </a:extLst>
                </a:gridCol>
                <a:gridCol w="825897">
                  <a:extLst>
                    <a:ext uri="{9D8B030D-6E8A-4147-A177-3AD203B41FA5}">
                      <a16:colId xmlns:a16="http://schemas.microsoft.com/office/drawing/2014/main" val="1391938748"/>
                    </a:ext>
                  </a:extLst>
                </a:gridCol>
                <a:gridCol w="825897">
                  <a:extLst>
                    <a:ext uri="{9D8B030D-6E8A-4147-A177-3AD203B41FA5}">
                      <a16:colId xmlns:a16="http://schemas.microsoft.com/office/drawing/2014/main" val="1955039172"/>
                    </a:ext>
                  </a:extLst>
                </a:gridCol>
                <a:gridCol w="825897">
                  <a:extLst>
                    <a:ext uri="{9D8B030D-6E8A-4147-A177-3AD203B41FA5}">
                      <a16:colId xmlns:a16="http://schemas.microsoft.com/office/drawing/2014/main" val="67952223"/>
                    </a:ext>
                  </a:extLst>
                </a:gridCol>
                <a:gridCol w="825897">
                  <a:extLst>
                    <a:ext uri="{9D8B030D-6E8A-4147-A177-3AD203B41FA5}">
                      <a16:colId xmlns:a16="http://schemas.microsoft.com/office/drawing/2014/main" val="2794510072"/>
                    </a:ext>
                  </a:extLst>
                </a:gridCol>
                <a:gridCol w="825897">
                  <a:extLst>
                    <a:ext uri="{9D8B030D-6E8A-4147-A177-3AD203B41FA5}">
                      <a16:colId xmlns:a16="http://schemas.microsoft.com/office/drawing/2014/main" val="396238181"/>
                    </a:ext>
                  </a:extLst>
                </a:gridCol>
                <a:gridCol w="781807">
                  <a:extLst>
                    <a:ext uri="{9D8B030D-6E8A-4147-A177-3AD203B41FA5}">
                      <a16:colId xmlns:a16="http://schemas.microsoft.com/office/drawing/2014/main" val="3901967768"/>
                    </a:ext>
                  </a:extLst>
                </a:gridCol>
                <a:gridCol w="869987">
                  <a:extLst>
                    <a:ext uri="{9D8B030D-6E8A-4147-A177-3AD203B41FA5}">
                      <a16:colId xmlns:a16="http://schemas.microsoft.com/office/drawing/2014/main" val="408117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Track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JD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JV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4064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10.3449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9155.55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3800.2211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84.1352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0.7074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8.05%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2896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9.6703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94.169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0.8329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10.72%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14545"/>
                  </a:ext>
                </a:extLst>
              </a:tr>
              <a:tr h="2236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11.324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7985.49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1.7981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286.5594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232.2375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0.7227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10.72%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86854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2.3404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12.4427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0.6687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48617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9.305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632.25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22.8112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0.0698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53.5693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168.3439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0.8556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6.09%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9725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6.881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292.49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233.8156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0.7377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114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3.5689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186.823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0.7167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5937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10.5893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1676.76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406.442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470.5503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0.6104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9.03%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3353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1.4706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66.1595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0.6815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079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11.1459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1190.94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5.3535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230.483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600.2707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effectLst/>
                        </a:rPr>
                        <a:t>0.6449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15.06%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38878"/>
                  </a:ext>
                </a:extLst>
              </a:tr>
              <a:tr h="16002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Overall 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 dirty="0">
                          <a:effectLst/>
                        </a:rPr>
                        <a:t>5.97%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74790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8483E14-C746-4E19-BF64-2F228DCFF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25641"/>
              </p:ext>
            </p:extLst>
          </p:nvPr>
        </p:nvGraphicFramePr>
        <p:xfrm>
          <a:off x="7282395" y="3287004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71F094-F7A3-4840-A2CE-88750302DD0F}"/>
              </a:ext>
            </a:extLst>
          </p:cNvPr>
          <p:cNvSpPr txBox="1">
            <a:spLocks/>
          </p:cNvSpPr>
          <p:nvPr/>
        </p:nvSpPr>
        <p:spPr bwMode="auto">
          <a:xfrm>
            <a:off x="494241" y="112258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Compare with battery only EMA</a:t>
            </a:r>
          </a:p>
          <a:p>
            <a:pPr lvl="1"/>
            <a:r>
              <a:rPr lang="en-US" altLang="zh-TW" kern="0" dirty="0" err="1"/>
              <a:t>J_energy</a:t>
            </a:r>
            <a:r>
              <a:rPr lang="en-US" altLang="zh-TW" kern="0" dirty="0"/>
              <a:t> average above the battery EMA 0.1864kwh</a:t>
            </a:r>
          </a:p>
          <a:p>
            <a:pPr lvl="1"/>
            <a:r>
              <a:rPr lang="en-US" altLang="zh-TW" kern="0" dirty="0" err="1"/>
              <a:t>J_SoC</a:t>
            </a:r>
            <a:r>
              <a:rPr lang="en-US" altLang="zh-TW" kern="0" dirty="0"/>
              <a:t> average below the battery EMA 105.27 sec</a:t>
            </a:r>
          </a:p>
          <a:p>
            <a:pPr lvl="1"/>
            <a:r>
              <a:rPr lang="en-US" altLang="zh-TW" kern="0" dirty="0" err="1"/>
              <a:t>J_Temp</a:t>
            </a:r>
            <a:r>
              <a:rPr lang="en-US" altLang="zh-TW" kern="0" dirty="0"/>
              <a:t> average above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0.65 deg</a:t>
            </a:r>
          </a:p>
          <a:p>
            <a:pPr lvl="1"/>
            <a:r>
              <a:rPr lang="en-US" altLang="zh-TW" kern="0" dirty="0" err="1"/>
              <a:t>J_deg</a:t>
            </a:r>
            <a:r>
              <a:rPr lang="en-US" altLang="zh-TW" kern="0" dirty="0"/>
              <a:t> average above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0.00194 </a:t>
            </a:r>
            <a:r>
              <a:rPr lang="en-US" altLang="zh-TW" kern="0" dirty="0" err="1"/>
              <a:t>mAh</a:t>
            </a:r>
            <a:r>
              <a:rPr lang="en-US" altLang="zh-TW" kern="0" dirty="0"/>
              <a:t>/cycle</a:t>
            </a:r>
          </a:p>
          <a:p>
            <a:pPr lvl="1"/>
            <a:r>
              <a:rPr lang="en-US" altLang="zh-TW" kern="0" dirty="0" err="1"/>
              <a:t>J_v</a:t>
            </a:r>
            <a:r>
              <a:rPr lang="en-US" altLang="zh-TW" kern="0" dirty="0"/>
              <a:t> average below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443.95 s</a:t>
            </a:r>
          </a:p>
          <a:p>
            <a:pPr lvl="1"/>
            <a:r>
              <a:rPr lang="en-US" altLang="zh-TW" kern="0" dirty="0" err="1"/>
              <a:t>J_tire</a:t>
            </a:r>
            <a:r>
              <a:rPr lang="en-US" altLang="zh-TW" kern="0" dirty="0"/>
              <a:t> average above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7.37 </a:t>
            </a:r>
            <a:r>
              <a:rPr lang="en-US" altLang="zh-TW" kern="0" dirty="0" err="1"/>
              <a:t>Wh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253975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0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AF4-592F-4B00-99E9-E991995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9F7-4F3A-43E7-9724-6DD53626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version of torque allocation is done.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first version of power distribution for hybrid energy storage is done, and the results are better than the baseline.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0336-7001-4662-93A7-C6C9BEA4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857A-E5B8-54F3-20F6-F89BE73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DD5B-1072-0E23-577F-78F1C56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energy storage system: Fuel cell/ Li-ion battery</a:t>
            </a:r>
          </a:p>
          <a:p>
            <a:r>
              <a:rPr lang="en-US" altLang="zh-TW" dirty="0"/>
              <a:t>Multi-actuators: Three motors</a:t>
            </a:r>
          </a:p>
          <a:p>
            <a:r>
              <a:rPr lang="en-US" altLang="zh-TW" dirty="0"/>
              <a:t>Goal: </a:t>
            </a:r>
            <a:r>
              <a:rPr lang="en-US" altLang="zh-TW" dirty="0">
                <a:solidFill>
                  <a:srgbClr val="FF0000"/>
                </a:solidFill>
              </a:rPr>
              <a:t>design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EMA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controls motor torques, fuel cell current </a:t>
            </a:r>
            <a:r>
              <a:rPr lang="en-US" altLang="zh-TW" dirty="0"/>
              <a:t>to minimize energy consumption, battery degradation while not violating some constraints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0BEC-5061-DD90-3779-D6B25B11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360D-92A7-41D5-B3A4-BB953E26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94" y="3194613"/>
            <a:ext cx="3900811" cy="35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80D-C00D-496A-AB35-D89BE0F6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Torque Control Purpose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8723-C1F6-4828-91BF-C1EC6FF9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Axle distribution/Torque vectoring</a:t>
            </a:r>
          </a:p>
          <a:p>
            <a:pPr lvl="1"/>
            <a:r>
              <a:rPr lang="en-US" altLang="zh-TW" dirty="0"/>
              <a:t>Trade-off between tire loss and motor loss</a:t>
            </a:r>
          </a:p>
          <a:p>
            <a:r>
              <a:rPr lang="en-US" altLang="zh-TW" dirty="0"/>
              <a:t>The battery temperature and degradation should also be taken into consideration 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082D-DD1A-41A1-B831-E7DF71B92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F413-A72E-410A-8490-A10C8DD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6" y="3216852"/>
            <a:ext cx="3859438" cy="2894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835CB-5F60-425D-9772-92F69A2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93" y="2928884"/>
            <a:ext cx="4243395" cy="3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3CAEB1-2BCA-4133-B847-655CE06B5B52}"/>
              </a:ext>
            </a:extLst>
          </p:cNvPr>
          <p:cNvSpPr txBox="1">
            <a:spLocks/>
          </p:cNvSpPr>
          <p:nvPr/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Four types of motor power loss</a:t>
            </a:r>
          </a:p>
          <a:p>
            <a:pPr lvl="1"/>
            <a:r>
              <a:rPr lang="en-US" altLang="zh-TW" kern="0" dirty="0"/>
              <a:t>Inverter and copper loss depend on q axis current</a:t>
            </a:r>
          </a:p>
          <a:p>
            <a:pPr lvl="1"/>
            <a:r>
              <a:rPr lang="en-US" altLang="zh-TW" kern="0" dirty="0"/>
              <a:t>Iron and friction loss depend on motor speed 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zh-TW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C10B-CE43-4386-8F2E-F5FE244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27258-0ED9-4161-AEA2-CE0BB2AA2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1069"/>
            <a:ext cx="4442460" cy="3977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4BBA-3CD1-4997-B288-37953A9A1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E2478-503F-4193-9260-E57429E1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67" y="2356089"/>
            <a:ext cx="4910353" cy="368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90857-4BEA-45E1-BA80-BBE2F5FD2AA8}"/>
              </a:ext>
            </a:extLst>
          </p:cNvPr>
          <p:cNvSpPr txBox="1"/>
          <p:nvPr/>
        </p:nvSpPr>
        <p:spPr>
          <a:xfrm>
            <a:off x="5442970" y="6071303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Overall power loss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BCC-DA05-4A56-89C9-6C90FCB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Power Loss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7BD4-F593-4949-9376-5CCD239A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energy dissipation</a:t>
            </a:r>
          </a:p>
          <a:p>
            <a:pPr lvl="1"/>
            <a:r>
              <a:rPr lang="en-US" altLang="zh-TW" dirty="0"/>
              <a:t>Up to 7% of total energy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Tire</a:t>
            </a:r>
            <a:r>
              <a:rPr lang="zh-TW" altLang="en-US" dirty="0"/>
              <a:t> </a:t>
            </a:r>
            <a:r>
              <a:rPr lang="en-US" altLang="zh-TW" dirty="0"/>
              <a:t>power loss model</a:t>
            </a:r>
          </a:p>
          <a:p>
            <a:pPr lvl="1"/>
            <a:r>
              <a:rPr lang="en-US" altLang="zh-TW" dirty="0"/>
              <a:t>Load transfer is neglected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4688-5C44-4EE6-8A97-38E4DC4C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F23B3-D118-4C71-A649-637B4298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1" y="3882067"/>
            <a:ext cx="3724494" cy="27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957A9-0CA3-4247-8919-564B4ED8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39" y="4932764"/>
            <a:ext cx="1958510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8D662-D647-4C8A-823A-F5D35DBB6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01" y="5548615"/>
            <a:ext cx="2133785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1C548-E1C2-4E69-9F32-A23BF6A0D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00" t="47854" r="10659" b="6229"/>
          <a:stretch/>
        </p:blipFill>
        <p:spPr>
          <a:xfrm>
            <a:off x="4230777" y="1156804"/>
            <a:ext cx="4554447" cy="2272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29190-7FA1-44DF-9AAD-24736548BB3C}"/>
              </a:ext>
            </a:extLst>
          </p:cNvPr>
          <p:cNvSpPr/>
          <p:nvPr/>
        </p:nvSpPr>
        <p:spPr bwMode="auto">
          <a:xfrm>
            <a:off x="6756400" y="2286000"/>
            <a:ext cx="1046480" cy="1239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99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B361-D709-4E57-B427-FEE95530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C044-63EA-4A50-9C79-CD1155D4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MPC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allocation </a:t>
            </a:r>
            <a:r>
              <a:rPr lang="en-US" altLang="zh-TW" dirty="0"/>
              <a:t>is a popular method in recent literatures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Two step optimization method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BB8-49A5-4E92-9ECA-9F3C57C8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BB48-FBB3-40D9-AF27-27A9987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7" y="2127167"/>
            <a:ext cx="6110165" cy="1563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1841-5803-42E6-A358-4B81563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1" y="3734964"/>
            <a:ext cx="2929028" cy="249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F6785-BE67-4710-AC3A-C57C8C25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89" y="4008575"/>
            <a:ext cx="3476766" cy="2023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72A257-DAF8-4BB3-AFE6-E24C21A51B6A}"/>
              </a:ext>
            </a:extLst>
          </p:cNvPr>
          <p:cNvSpPr txBox="1"/>
          <p:nvPr/>
        </p:nvSpPr>
        <p:spPr>
          <a:xfrm>
            <a:off x="28189" y="6324120"/>
            <a:ext cx="659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H. Jing, F. Jia and Z. Liu, "Multi-Objective Optimal Control Allocation for an Over-Actuated Electric Vehicle," in IEEE Access, vol. 6, pp. 4824-4833, 2018, doi: 10.1109/ACCESS.2017.2788941.</a:t>
            </a:r>
          </a:p>
        </p:txBody>
      </p:sp>
    </p:spTree>
    <p:extLst>
      <p:ext uri="{BB962C8B-B14F-4D97-AF65-F5344CB8AC3E}">
        <p14:creationId xmlns:p14="http://schemas.microsoft.com/office/powerpoint/2010/main" val="12314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463-FAA8-4DF5-9C35-AA900457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37E6-21BA-44FD-95BE-4A83E94E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Power optimization/ Tire power loss…are considered</a:t>
            </a:r>
          </a:p>
          <a:p>
            <a:r>
              <a:rPr lang="en-US" altLang="zh-TW" dirty="0"/>
              <a:t>Multi-purpose integrated control strategy</a:t>
            </a:r>
            <a:r>
              <a:rPr lang="zh-TW" altLang="en-US" dirty="0"/>
              <a:t> </a:t>
            </a:r>
            <a:r>
              <a:rPr lang="en-US" altLang="zh-TW" dirty="0"/>
              <a:t>are main focus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D100-FE67-4FA8-BC32-3FF194CF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6C40D8FC-F67C-4EA0-A791-C15F6896F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4CB5C-AAAF-493B-BCF2-CB0F520E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8" y="2708560"/>
            <a:ext cx="7105504" cy="36238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FD6CD-3D70-4CC8-A55A-DB62A4C7D0F6}"/>
              </a:ext>
            </a:extLst>
          </p:cNvPr>
          <p:cNvGrpSpPr/>
          <p:nvPr/>
        </p:nvGrpSpPr>
        <p:grpSpPr>
          <a:xfrm>
            <a:off x="688663" y="2101656"/>
            <a:ext cx="2866952" cy="839159"/>
            <a:chOff x="1019249" y="1735823"/>
            <a:chExt cx="2866952" cy="8391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70FF6-2772-4266-B46C-14819AAC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89" y="1735823"/>
              <a:ext cx="2667833" cy="8256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90C93D-98F3-47C8-9331-B249ECAC9A27}"/>
                </a:ext>
              </a:extLst>
            </p:cNvPr>
            <p:cNvSpPr/>
            <p:nvPr/>
          </p:nvSpPr>
          <p:spPr bwMode="auto">
            <a:xfrm>
              <a:off x="1019249" y="1749287"/>
              <a:ext cx="2866952" cy="82569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C987FF-A101-4CA3-91F6-E3C280972E01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3555615" y="2527968"/>
            <a:ext cx="1461051" cy="889178"/>
          </a:xfrm>
          <a:prstGeom prst="bentConnector3">
            <a:avLst>
              <a:gd name="adj1" fmla="val 99977"/>
            </a:avLst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2698349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57946</TotalTime>
  <Words>1506</Words>
  <Application>Microsoft Office PowerPoint</Application>
  <PresentationFormat>如螢幕大小 (4:3)</PresentationFormat>
  <Paragraphs>555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AVCL ppt form</vt:lpstr>
      <vt:lpstr>MVT 2023 Energy Management Algorithm </vt:lpstr>
      <vt:lpstr>Outline</vt:lpstr>
      <vt:lpstr>Introduction</vt:lpstr>
      <vt:lpstr>Motor Torque Control Purpose</vt:lpstr>
      <vt:lpstr>Motor Power Loss</vt:lpstr>
      <vt:lpstr>Tire Power Loss</vt:lpstr>
      <vt:lpstr>Outline</vt:lpstr>
      <vt:lpstr>Recent literature - 1</vt:lpstr>
      <vt:lpstr>Recent literature - 2</vt:lpstr>
      <vt:lpstr>Outline</vt:lpstr>
      <vt:lpstr>AVCL Integrated Control Strategy</vt:lpstr>
      <vt:lpstr>Outline</vt:lpstr>
      <vt:lpstr>Model Predictive Control Allocation</vt:lpstr>
      <vt:lpstr>Prediction Model - 1</vt:lpstr>
      <vt:lpstr>Prediction model - 2 </vt:lpstr>
      <vt:lpstr>Motor Power Loss Minimization</vt:lpstr>
      <vt:lpstr>Tire Energy Dissipation Minimization</vt:lpstr>
      <vt:lpstr>Outline</vt:lpstr>
      <vt:lpstr>Battery EMA Version log</vt:lpstr>
      <vt:lpstr>Energy Storage System Power Control</vt:lpstr>
      <vt:lpstr>Energy Storage System Power Control</vt:lpstr>
      <vt:lpstr>Power control-oriented model </vt:lpstr>
      <vt:lpstr>Battery EMA</vt:lpstr>
      <vt:lpstr>Only Battery EMA test results</vt:lpstr>
      <vt:lpstr>Speed Profile Strategy</vt:lpstr>
      <vt:lpstr>Test results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user</cp:lastModifiedBy>
  <cp:revision>2725</cp:revision>
  <dcterms:created xsi:type="dcterms:W3CDTF">2014-02-07T03:23:10Z</dcterms:created>
  <dcterms:modified xsi:type="dcterms:W3CDTF">2023-02-09T06:55:22Z</dcterms:modified>
</cp:coreProperties>
</file>