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424" r:id="rId2"/>
    <p:sldId id="463" r:id="rId3"/>
    <p:sldId id="1033" r:id="rId4"/>
    <p:sldId id="491" r:id="rId5"/>
    <p:sldId id="476" r:id="rId6"/>
    <p:sldId id="490" r:id="rId7"/>
    <p:sldId id="1046" r:id="rId8"/>
    <p:sldId id="477" r:id="rId9"/>
    <p:sldId id="492" r:id="rId10"/>
    <p:sldId id="1047" r:id="rId11"/>
    <p:sldId id="495" r:id="rId12"/>
    <p:sldId id="1048" r:id="rId13"/>
    <p:sldId id="493" r:id="rId14"/>
    <p:sldId id="494" r:id="rId15"/>
    <p:sldId id="499" r:id="rId16"/>
    <p:sldId id="1040" r:id="rId17"/>
    <p:sldId id="496" r:id="rId18"/>
    <p:sldId id="1049" r:id="rId19"/>
    <p:sldId id="1043" r:id="rId20"/>
    <p:sldId id="497" r:id="rId21"/>
    <p:sldId id="1039" r:id="rId22"/>
    <p:sldId id="498" r:id="rId23"/>
    <p:sldId id="1041" r:id="rId24"/>
    <p:sldId id="1050" r:id="rId25"/>
    <p:sldId id="1042" r:id="rId26"/>
    <p:sldId id="1044" r:id="rId27"/>
    <p:sldId id="1045" r:id="rId28"/>
    <p:sldId id="1051" r:id="rId29"/>
    <p:sldId id="1052" r:id="rId30"/>
    <p:sldId id="1054" r:id="rId31"/>
    <p:sldId id="1038" r:id="rId32"/>
    <p:sldId id="500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C 2023 EMA" id="{F0E18196-797B-4728-8204-12BB34673D95}">
          <p14:sldIdLst>
            <p14:sldId id="424"/>
            <p14:sldId id="463"/>
          </p14:sldIdLst>
        </p14:section>
        <p14:section name="Introduction" id="{B406DDEF-5E6F-4E57-9611-2BFD9319EE79}">
          <p14:sldIdLst>
            <p14:sldId id="1033"/>
            <p14:sldId id="491"/>
            <p14:sldId id="476"/>
            <p14:sldId id="490"/>
          </p14:sldIdLst>
        </p14:section>
        <p14:section name="Recent Literature" id="{DD833D17-63AB-42A6-9ADB-7CA27420A404}">
          <p14:sldIdLst>
            <p14:sldId id="1046"/>
            <p14:sldId id="477"/>
            <p14:sldId id="492"/>
          </p14:sldIdLst>
        </p14:section>
        <p14:section name="Control strategy" id="{1349CC9A-537E-414F-B12D-C10717E380A6}">
          <p14:sldIdLst>
            <p14:sldId id="1047"/>
            <p14:sldId id="495"/>
          </p14:sldIdLst>
        </p14:section>
        <p14:section name="Torque Allocation" id="{988D0753-4524-41A9-9850-D6ED6DB97F75}">
          <p14:sldIdLst>
            <p14:sldId id="1048"/>
            <p14:sldId id="493"/>
            <p14:sldId id="494"/>
            <p14:sldId id="499"/>
            <p14:sldId id="1040"/>
            <p14:sldId id="496"/>
          </p14:sldIdLst>
        </p14:section>
        <p14:section name="Power distribution" id="{37064CC4-7E5D-4145-8C24-48EA3E33040E}">
          <p14:sldIdLst>
            <p14:sldId id="1049"/>
            <p14:sldId id="1043"/>
            <p14:sldId id="497"/>
            <p14:sldId id="1039"/>
            <p14:sldId id="498"/>
            <p14:sldId id="1041"/>
          </p14:sldIdLst>
        </p14:section>
        <p14:section name="Simulation result" id="{678E8EBF-FB7C-47D9-97BD-AC6903CF9A95}">
          <p14:sldIdLst>
            <p14:sldId id="1050"/>
            <p14:sldId id="1042"/>
            <p14:sldId id="1044"/>
            <p14:sldId id="1045"/>
            <p14:sldId id="1051"/>
            <p14:sldId id="1052"/>
            <p14:sldId id="1054"/>
          </p14:sldIdLst>
        </p14:section>
        <p14:section name="Conclusion" id="{9EB01235-1E84-4C31-B299-4339445052F5}">
          <p14:sldIdLst>
            <p14:sldId id="1038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-Chiuan Chen" initials="BC" lastIdx="12" clrIdx="0"/>
  <p:cmAuthor id="2" name="暐鈞 林" initials="暐鈞" lastIdx="2" clrIdx="1">
    <p:extLst>
      <p:ext uri="{19B8F6BF-5375-455C-9EA6-DF929625EA0E}">
        <p15:presenceInfo xmlns:p15="http://schemas.microsoft.com/office/powerpoint/2012/main" userId="321a65524a52b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ED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872" autoAdjust="0"/>
  </p:normalViewPr>
  <p:slideViewPr>
    <p:cSldViewPr snapToGrid="0">
      <p:cViewPr>
        <p:scale>
          <a:sx n="75" d="100"/>
          <a:sy n="75" d="100"/>
        </p:scale>
        <p:origin x="1555" y="2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D840-6635-4484-AF9C-9AB11FCFFE1E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C8ED9-03C6-43EA-961E-7EECAE516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28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0692-F697-4DDE-9453-643AC803858B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28DE8-02C9-4989-80AD-62809A0C8C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sz="3600" baseline="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544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  <a:ea typeface="標楷體" pitchFamily="65" charset="-120"/>
              </a:defRPr>
            </a:lvl1pPr>
            <a:lvl2pPr>
              <a:defRPr sz="2000" baseline="0">
                <a:latin typeface="Arial" pitchFamily="34" charset="0"/>
                <a:ea typeface="標楷體" pitchFamily="65" charset="-120"/>
              </a:defRPr>
            </a:lvl2pPr>
            <a:lvl3pPr>
              <a:defRPr sz="1600" baseline="0">
                <a:latin typeface="Arial" pitchFamily="34" charset="0"/>
                <a:ea typeface="標楷體" pitchFamily="65" charset="-120"/>
              </a:defRPr>
            </a:lvl3pPr>
            <a:lvl4pPr>
              <a:defRPr sz="1600" baseline="0">
                <a:latin typeface="Arial" pitchFamily="34" charset="0"/>
                <a:ea typeface="標楷體" pitchFamily="65" charset="-120"/>
              </a:defRPr>
            </a:lvl4pPr>
            <a:lvl5pPr>
              <a:defRPr sz="1600" baseline="0"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9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6187735" y="644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22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533400"/>
            <a:ext cx="91328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113" y="260350"/>
            <a:ext cx="11318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9" y="112713"/>
            <a:ext cx="715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按一下以編輯母片標題樣式</a:t>
            </a:r>
            <a:endParaRPr lang="en-US" altLang="en-US" dirty="0"/>
          </a:p>
        </p:txBody>
      </p:sp>
      <p:sp>
        <p:nvSpPr>
          <p:cNvPr id="103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按一下以編輯母片</a:t>
            </a:r>
            <a:endParaRPr lang="en-US" altLang="en-US" dirty="0"/>
          </a:p>
          <a:p>
            <a:pPr lvl="1"/>
            <a:r>
              <a:rPr lang="en-US" altLang="en-US" dirty="0" err="1"/>
              <a:t>第二層</a:t>
            </a:r>
            <a:endParaRPr lang="en-US" altLang="en-US" dirty="0"/>
          </a:p>
          <a:p>
            <a:pPr lvl="2"/>
            <a:r>
              <a:rPr lang="en-US" altLang="en-US" dirty="0" err="1"/>
              <a:t>第三層</a:t>
            </a:r>
            <a:endParaRPr lang="en-US" altLang="en-US" dirty="0"/>
          </a:p>
          <a:p>
            <a:pPr lvl="3"/>
            <a:r>
              <a:rPr lang="en-US" altLang="en-US" dirty="0" err="1"/>
              <a:t>第四層</a:t>
            </a:r>
            <a:endParaRPr lang="en-US" altLang="en-US" dirty="0"/>
          </a:p>
          <a:p>
            <a:pPr lvl="4"/>
            <a:r>
              <a:rPr lang="en-US" altLang="en-US" dirty="0" err="1"/>
              <a:t>第五層</a:t>
            </a:r>
            <a:endParaRPr lang="en-US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574657" y="6492875"/>
            <a:ext cx="541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    </a:t>
            </a:r>
            <a:fld id="{60B72D1D-C7D5-46AB-88C6-AAE1BD29C5E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99126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aseline="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800" baseline="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8" Type="http://schemas.openxmlformats.org/officeDocument/2006/relationships/image" Target="../media/image31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1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50131"/>
            <a:ext cx="7772400" cy="1470025"/>
          </a:xfrm>
        </p:spPr>
        <p:txBody>
          <a:bodyPr/>
          <a:lstStyle/>
          <a:p>
            <a:r>
              <a:rPr lang="en-US" altLang="zh-TW" dirty="0"/>
              <a:t>MVT</a:t>
            </a:r>
            <a:r>
              <a:rPr lang="zh-TW" altLang="en-US" dirty="0"/>
              <a:t> </a:t>
            </a:r>
            <a:r>
              <a:rPr lang="en-US" altLang="zh-TW" dirty="0"/>
              <a:t>2023</a:t>
            </a:r>
            <a:br>
              <a:rPr lang="en-US" altLang="zh-TW" dirty="0"/>
            </a:br>
            <a:r>
              <a:rPr lang="en-US" altLang="zh-TW" dirty="0"/>
              <a:t>Energy Management Algorithm</a:t>
            </a:r>
            <a:r>
              <a:rPr lang="zh-TW" altLang="en-US" dirty="0"/>
              <a:t> </a:t>
            </a:r>
            <a:endParaRPr lang="zh-TW" alt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729188"/>
            <a:ext cx="6400800" cy="1752600"/>
          </a:xfrm>
        </p:spPr>
        <p:txBody>
          <a:bodyPr/>
          <a:lstStyle/>
          <a:p>
            <a:r>
              <a:rPr lang="en-US" altLang="zh-TW" dirty="0"/>
              <a:t>National Taipei University of Technology</a:t>
            </a:r>
          </a:p>
          <a:p>
            <a:r>
              <a:rPr lang="en-US" altLang="zh-TW" dirty="0"/>
              <a:t>Vehicle</a:t>
            </a:r>
            <a:r>
              <a:rPr lang="zh-TW" altLang="en-US" dirty="0"/>
              <a:t> </a:t>
            </a:r>
            <a:r>
              <a:rPr lang="en-US" altLang="zh-TW" dirty="0"/>
              <a:t>Engineering</a:t>
            </a:r>
          </a:p>
          <a:p>
            <a:r>
              <a:rPr lang="en-US" altLang="zh-TW" dirty="0"/>
              <a:t>Advanced Vehicle Control Lab</a:t>
            </a:r>
            <a:br>
              <a:rPr lang="en-US" altLang="zh-TW" dirty="0"/>
            </a:br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Professor Bo-</a:t>
            </a:r>
            <a:r>
              <a:rPr lang="en-US" altLang="zh-TW" dirty="0" err="1"/>
              <a:t>Chiuan</a:t>
            </a:r>
            <a:r>
              <a:rPr lang="en-US" altLang="zh-TW" dirty="0"/>
              <a:t> Chen</a:t>
            </a:r>
          </a:p>
          <a:p>
            <a:r>
              <a:rPr lang="en-US" altLang="zh-TW" dirty="0"/>
              <a:t>Student</a:t>
            </a:r>
            <a:r>
              <a:rPr lang="zh-TW" altLang="en-US" dirty="0"/>
              <a:t>：林暐鈞</a:t>
            </a:r>
            <a:r>
              <a:rPr lang="en-US" altLang="zh-TW" dirty="0"/>
              <a:t>, </a:t>
            </a:r>
            <a:r>
              <a:rPr lang="zh-TW" altLang="en-US" dirty="0"/>
              <a:t>吳祈陞</a:t>
            </a:r>
            <a:r>
              <a:rPr lang="en-US" altLang="zh-TW" dirty="0"/>
              <a:t>, </a:t>
            </a:r>
            <a:r>
              <a:rPr lang="zh-TW" altLang="en-US" dirty="0"/>
              <a:t>陳乃維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2/9/2023</a:t>
            </a:r>
          </a:p>
        </p:txBody>
      </p:sp>
    </p:spTree>
    <p:extLst>
      <p:ext uri="{BB962C8B-B14F-4D97-AF65-F5344CB8AC3E}">
        <p14:creationId xmlns:p14="http://schemas.microsoft.com/office/powerpoint/2010/main" val="82523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Simulation Result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05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A375-35CD-4332-B897-5EE06561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AVCL Integrated Control Strategy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0E3B-EE02-429D-BB0A-A36FC9DE3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1D11C1C8-A271-47FC-B6BF-6A7DEAEC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5814510"/>
          </a:xfrm>
        </p:spPr>
        <p:txBody>
          <a:bodyPr/>
          <a:lstStyle/>
          <a:p>
            <a:r>
              <a:rPr lang="en-US" altLang="zh-TW" dirty="0"/>
              <a:t>Control input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  <p:sp>
        <p:nvSpPr>
          <p:cNvPr id="41" name="文字方塊 48">
            <a:extLst>
              <a:ext uri="{FF2B5EF4-FFF2-40B4-BE49-F238E27FC236}">
                <a16:creationId xmlns:a16="http://schemas.microsoft.com/office/drawing/2014/main" id="{C5476716-A2CE-4D59-8B4B-E6C14AE8AE9C}"/>
              </a:ext>
            </a:extLst>
          </p:cNvPr>
          <p:cNvSpPr txBox="1"/>
          <p:nvPr/>
        </p:nvSpPr>
        <p:spPr>
          <a:xfrm>
            <a:off x="846250" y="3984827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  <p:sp>
        <p:nvSpPr>
          <p:cNvPr id="42" name="文字方塊 48">
            <a:extLst>
              <a:ext uri="{FF2B5EF4-FFF2-40B4-BE49-F238E27FC236}">
                <a16:creationId xmlns:a16="http://schemas.microsoft.com/office/drawing/2014/main" id="{13B1BF8C-B97E-4F1A-A0F1-BD244525CE9C}"/>
              </a:ext>
            </a:extLst>
          </p:cNvPr>
          <p:cNvSpPr txBox="1"/>
          <p:nvPr/>
        </p:nvSpPr>
        <p:spPr>
          <a:xfrm>
            <a:off x="3102900" y="3984827"/>
            <a:ext cx="135877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Control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Allocation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3" name="直線單箭頭接點 45">
            <a:extLst>
              <a:ext uri="{FF2B5EF4-FFF2-40B4-BE49-F238E27FC236}">
                <a16:creationId xmlns:a16="http://schemas.microsoft.com/office/drawing/2014/main" id="{C07FBB95-1318-4E70-81D5-DA6C4A78322F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 bwMode="auto">
          <a:xfrm>
            <a:off x="2418434" y="4307993"/>
            <a:ext cx="68446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字方塊 48">
            <a:extLst>
              <a:ext uri="{FF2B5EF4-FFF2-40B4-BE49-F238E27FC236}">
                <a16:creationId xmlns:a16="http://schemas.microsoft.com/office/drawing/2014/main" id="{D0C961A5-5447-47D2-A6F5-806324D2533C}"/>
              </a:ext>
            </a:extLst>
          </p:cNvPr>
          <p:cNvSpPr txBox="1"/>
          <p:nvPr/>
        </p:nvSpPr>
        <p:spPr>
          <a:xfrm>
            <a:off x="952956" y="341199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Speed controller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B11156-ECA3-4A23-BA94-B19ECAC29F26}"/>
              </a:ext>
            </a:extLst>
          </p:cNvPr>
          <p:cNvCxnSpPr>
            <a:cxnSpLocks/>
            <a:stCxn id="44" idx="3"/>
            <a:endCxn id="42" idx="0"/>
          </p:cNvCxnSpPr>
          <p:nvPr/>
        </p:nvCxnSpPr>
        <p:spPr>
          <a:xfrm>
            <a:off x="2311728" y="3550490"/>
            <a:ext cx="1470558" cy="434337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/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zh-TW" sz="1200" i="1" baseline="-25000">
                          <a:latin typeface="Cambria Math" panose="02040503050406030204" pitchFamily="18" charset="0"/>
                        </a:rPr>
                        <m:t>𝑟𝑒𝑓</m:t>
                      </m:r>
                    </m:oMath>
                  </m:oMathPara>
                </a14:m>
                <a:endParaRPr lang="zh-TW" altLang="en-US" sz="1200" i="1" baseline="-250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6E3F844-5AA0-49F1-8C02-49C030A2B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32" y="4035225"/>
                <a:ext cx="518178" cy="272767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/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6FB762-FC78-463F-858C-6C69C8606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69" y="3282628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5">
            <a:extLst>
              <a:ext uri="{FF2B5EF4-FFF2-40B4-BE49-F238E27FC236}">
                <a16:creationId xmlns:a16="http://schemas.microsoft.com/office/drawing/2014/main" id="{A521806F-E336-4880-B1AB-E3FDCF7F04DD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 bwMode="auto">
          <a:xfrm>
            <a:off x="4461672" y="4307993"/>
            <a:ext cx="1002402" cy="24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/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TW" altLang="en-US" sz="12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ECA3D0-54D1-4B2A-8EC7-E6F83782C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09" y="4018358"/>
                <a:ext cx="79750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8">
            <a:extLst>
              <a:ext uri="{FF2B5EF4-FFF2-40B4-BE49-F238E27FC236}">
                <a16:creationId xmlns:a16="http://schemas.microsoft.com/office/drawing/2014/main" id="{CBC3B7D6-EA48-49D6-A128-8307C6DA754C}"/>
              </a:ext>
            </a:extLst>
          </p:cNvPr>
          <p:cNvSpPr txBox="1"/>
          <p:nvPr/>
        </p:nvSpPr>
        <p:spPr>
          <a:xfrm>
            <a:off x="895890" y="471418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Tire Energy Dissipation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Minimization  </a:t>
            </a:r>
          </a:p>
        </p:txBody>
      </p:sp>
      <p:sp>
        <p:nvSpPr>
          <p:cNvPr id="51" name="文字方塊 48">
            <a:extLst>
              <a:ext uri="{FF2B5EF4-FFF2-40B4-BE49-F238E27FC236}">
                <a16:creationId xmlns:a16="http://schemas.microsoft.com/office/drawing/2014/main" id="{A89DCB04-159C-4AFD-80A4-703D69638D45}"/>
              </a:ext>
            </a:extLst>
          </p:cNvPr>
          <p:cNvSpPr txBox="1"/>
          <p:nvPr/>
        </p:nvSpPr>
        <p:spPr>
          <a:xfrm>
            <a:off x="3173440" y="5659219"/>
            <a:ext cx="1212665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Estimators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/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TW" sz="12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47050-F556-4055-8D2A-42753DA0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94" y="4760351"/>
                <a:ext cx="6926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41A8EF3-5731-4CF2-B730-BF2351F12B35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468074" y="4628780"/>
            <a:ext cx="1015447" cy="408572"/>
          </a:xfrm>
          <a:prstGeom prst="bentConnector3">
            <a:avLst>
              <a:gd name="adj1" fmla="val 9994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45">
            <a:extLst>
              <a:ext uri="{FF2B5EF4-FFF2-40B4-BE49-F238E27FC236}">
                <a16:creationId xmlns:a16="http://schemas.microsoft.com/office/drawing/2014/main" id="{513B6010-038F-46F6-B513-4F3A75558547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 bwMode="auto">
          <a:xfrm>
            <a:off x="1632342" y="3688989"/>
            <a:ext cx="0" cy="295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/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D2B72D-8F9B-4E31-B570-CFCA9FAD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56" y="3683616"/>
                <a:ext cx="33019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BE22953E-989B-42B4-B621-5471CA0CD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465" y="3771484"/>
            <a:ext cx="1212665" cy="9926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5875D7F-9825-44AE-BE5B-24F658DFD53E}"/>
              </a:ext>
            </a:extLst>
          </p:cNvPr>
          <p:cNvCxnSpPr>
            <a:cxnSpLocks/>
            <a:stCxn id="59" idx="2"/>
            <a:endCxn id="51" idx="3"/>
          </p:cNvCxnSpPr>
          <p:nvPr/>
        </p:nvCxnSpPr>
        <p:spPr>
          <a:xfrm rot="5400000">
            <a:off x="5655348" y="3494935"/>
            <a:ext cx="1218208" cy="3756693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45">
            <a:extLst>
              <a:ext uri="{FF2B5EF4-FFF2-40B4-BE49-F238E27FC236}">
                <a16:creationId xmlns:a16="http://schemas.microsoft.com/office/drawing/2014/main" id="{48EF08FB-386B-48BC-80BC-708552589705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 bwMode="auto">
          <a:xfrm flipV="1">
            <a:off x="3779773" y="4631158"/>
            <a:ext cx="2513" cy="1028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9BEFB07-E19E-4EA3-B1F1-C0EB6EABB991}"/>
              </a:ext>
            </a:extLst>
          </p:cNvPr>
          <p:cNvCxnSpPr>
            <a:cxnSpLocks/>
            <a:stCxn id="51" idx="1"/>
            <a:endCxn id="50" idx="2"/>
          </p:cNvCxnSpPr>
          <p:nvPr/>
        </p:nvCxnSpPr>
        <p:spPr>
          <a:xfrm rot="10800000">
            <a:off x="1681982" y="5360517"/>
            <a:ext cx="1491458" cy="62186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C27112E-26D0-43E6-A311-CD3EC455A568}"/>
              </a:ext>
            </a:extLst>
          </p:cNvPr>
          <p:cNvCxnSpPr>
            <a:cxnSpLocks/>
            <a:stCxn id="59" idx="2"/>
            <a:endCxn id="41" idx="1"/>
          </p:cNvCxnSpPr>
          <p:nvPr/>
        </p:nvCxnSpPr>
        <p:spPr>
          <a:xfrm rot="5400000" flipH="1">
            <a:off x="4266432" y="887811"/>
            <a:ext cx="456184" cy="7296548"/>
          </a:xfrm>
          <a:prstGeom prst="bentConnector4">
            <a:avLst>
              <a:gd name="adj1" fmla="val -372138"/>
              <a:gd name="adj2" fmla="val 103133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48">
            <a:extLst>
              <a:ext uri="{FF2B5EF4-FFF2-40B4-BE49-F238E27FC236}">
                <a16:creationId xmlns:a16="http://schemas.microsoft.com/office/drawing/2014/main" id="{6BEB3045-5871-485D-9BE0-392BAF69ACE3}"/>
              </a:ext>
            </a:extLst>
          </p:cNvPr>
          <p:cNvSpPr txBox="1"/>
          <p:nvPr/>
        </p:nvSpPr>
        <p:spPr>
          <a:xfrm>
            <a:off x="956610" y="292677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Road information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AE9D9B-ED97-4E51-9F6B-73414D210D5A}"/>
              </a:ext>
            </a:extLst>
          </p:cNvPr>
          <p:cNvCxnSpPr>
            <a:cxnSpLocks/>
            <a:stCxn id="65" idx="3"/>
            <a:endCxn id="42" idx="0"/>
          </p:cNvCxnSpPr>
          <p:nvPr/>
        </p:nvCxnSpPr>
        <p:spPr>
          <a:xfrm>
            <a:off x="2315382" y="3065274"/>
            <a:ext cx="1466904" cy="919553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/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35B6C8-2531-483F-806F-CAE9CC39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64" y="2790123"/>
                <a:ext cx="27276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/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sub>
                      </m:sSub>
                      <m:r>
                        <a:rPr lang="en-US" altLang="zh-TW" sz="12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zh-TW" altLang="en-US" sz="1200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7DA309-6D82-4CA8-8DC9-6A1966AB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929" y="5262770"/>
                <a:ext cx="1111447" cy="305853"/>
              </a:xfrm>
              <a:prstGeom prst="rect">
                <a:avLst/>
              </a:prstGeom>
              <a:blipFill>
                <a:blip r:embed="rId8"/>
                <a:stretch>
                  <a:fillRect r="-4918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/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200" i="1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2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zh-TW" altLang="en-US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2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200" kern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1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11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sz="1100" i="1" kern="0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11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zh-TW" sz="1100" i="1">
                            <a:latin typeface="Cambria Math" panose="02040503050406030204" pitchFamily="18" charset="0"/>
                          </a:rPr>
                          <m:t>𝐹𝐶</m:t>
                        </m:r>
                      </m:sub>
                    </m:sSub>
                  </m:oMath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89D94F-F5A3-4F85-8CEA-0EC7A0B1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09" y="5588006"/>
                <a:ext cx="232230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48">
            <a:extLst>
              <a:ext uri="{FF2B5EF4-FFF2-40B4-BE49-F238E27FC236}">
                <a16:creationId xmlns:a16="http://schemas.microsoft.com/office/drawing/2014/main" id="{FE292003-41BA-4787-B73B-96DAB453B88C}"/>
              </a:ext>
            </a:extLst>
          </p:cNvPr>
          <p:cNvSpPr txBox="1"/>
          <p:nvPr/>
        </p:nvSpPr>
        <p:spPr>
          <a:xfrm>
            <a:off x="952956" y="2230598"/>
            <a:ext cx="1494888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Model Predictive Power Management</a:t>
            </a:r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1" name="文字方塊 48">
            <a:extLst>
              <a:ext uri="{FF2B5EF4-FFF2-40B4-BE49-F238E27FC236}">
                <a16:creationId xmlns:a16="http://schemas.microsoft.com/office/drawing/2014/main" id="{9B3C9292-9EED-4690-BE60-A6650F081CD7}"/>
              </a:ext>
            </a:extLst>
          </p:cNvPr>
          <p:cNvSpPr txBox="1"/>
          <p:nvPr/>
        </p:nvSpPr>
        <p:spPr>
          <a:xfrm>
            <a:off x="5464074" y="1978387"/>
            <a:ext cx="3321150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Energy storage 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5" name="文字方塊 48">
            <a:extLst>
              <a:ext uri="{FF2B5EF4-FFF2-40B4-BE49-F238E27FC236}">
                <a16:creationId xmlns:a16="http://schemas.microsoft.com/office/drawing/2014/main" id="{10D2281D-FCF5-4ED7-857D-1CE75707F08E}"/>
              </a:ext>
            </a:extLst>
          </p:cNvPr>
          <p:cNvSpPr txBox="1"/>
          <p:nvPr/>
        </p:nvSpPr>
        <p:spPr>
          <a:xfrm>
            <a:off x="5464074" y="3617926"/>
            <a:ext cx="1524905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</a:rPr>
              <a:t>Actuators</a:t>
            </a: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en-US" altLang="zh-TW" sz="1200" b="1" dirty="0">
              <a:latin typeface="+mj-lt"/>
              <a:cs typeface="Arial" panose="020B0604020202020204" pitchFamily="34" charset="0"/>
            </a:endParaRPr>
          </a:p>
          <a:p>
            <a:pPr algn="ctr"/>
            <a:endParaRPr lang="zh-TW" altLang="en-US" sz="1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文字方塊 48">
            <a:extLst>
              <a:ext uri="{FF2B5EF4-FFF2-40B4-BE49-F238E27FC236}">
                <a16:creationId xmlns:a16="http://schemas.microsoft.com/office/drawing/2014/main" id="{170CE4DD-F561-4B0C-89E3-15FC8B4681F3}"/>
              </a:ext>
            </a:extLst>
          </p:cNvPr>
          <p:cNvSpPr txBox="1"/>
          <p:nvPr/>
        </p:nvSpPr>
        <p:spPr>
          <a:xfrm>
            <a:off x="5559795" y="3928748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F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8" name="文字方塊 48">
            <a:extLst>
              <a:ext uri="{FF2B5EF4-FFF2-40B4-BE49-F238E27FC236}">
                <a16:creationId xmlns:a16="http://schemas.microsoft.com/office/drawing/2014/main" id="{98DD0EB4-CC20-4C74-9E0D-1829961ED498}"/>
              </a:ext>
            </a:extLst>
          </p:cNvPr>
          <p:cNvSpPr txBox="1"/>
          <p:nvPr/>
        </p:nvSpPr>
        <p:spPr>
          <a:xfrm>
            <a:off x="5561875" y="4281304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RL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文字方塊 48">
            <a:extLst>
              <a:ext uri="{FF2B5EF4-FFF2-40B4-BE49-F238E27FC236}">
                <a16:creationId xmlns:a16="http://schemas.microsoft.com/office/drawing/2014/main" id="{6B68642B-301F-4FA8-977C-ADD2844E1F8F}"/>
              </a:ext>
            </a:extLst>
          </p:cNvPr>
          <p:cNvSpPr txBox="1"/>
          <p:nvPr/>
        </p:nvSpPr>
        <p:spPr>
          <a:xfrm>
            <a:off x="5559795" y="4633860"/>
            <a:ext cx="135877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Motor RR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/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TW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𝑠𝑙𝑖𝑝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F9E5BD6-E984-47B3-B186-4E794BE8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51" y="5683682"/>
                <a:ext cx="907556" cy="208519"/>
              </a:xfrm>
              <a:prstGeom prst="rect">
                <a:avLst/>
              </a:prstGeom>
              <a:blipFill>
                <a:blip r:embed="rId10"/>
                <a:stretch>
                  <a:fillRect l="-3356" t="-20000" r="-671" b="-2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D3A8F28E-1502-498E-82D9-5782E402A202}"/>
              </a:ext>
            </a:extLst>
          </p:cNvPr>
          <p:cNvSpPr/>
          <p:nvPr/>
        </p:nvSpPr>
        <p:spPr bwMode="auto">
          <a:xfrm>
            <a:off x="443473" y="3928748"/>
            <a:ext cx="4441928" cy="2683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/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8646207-66A8-4E06-BF3E-E21C92FB2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61" y="2140358"/>
                <a:ext cx="76207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45">
            <a:extLst>
              <a:ext uri="{FF2B5EF4-FFF2-40B4-BE49-F238E27FC236}">
                <a16:creationId xmlns:a16="http://schemas.microsoft.com/office/drawing/2014/main" id="{7124C0B3-A676-4121-807C-B621C9C5ECE7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 flipV="1">
            <a:off x="2447844" y="2450561"/>
            <a:ext cx="3016230" cy="108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文字方塊 48">
            <a:extLst>
              <a:ext uri="{FF2B5EF4-FFF2-40B4-BE49-F238E27FC236}">
                <a16:creationId xmlns:a16="http://schemas.microsoft.com/office/drawing/2014/main" id="{3E490C80-1377-4B4F-9606-A7E65CFEF939}"/>
              </a:ext>
            </a:extLst>
          </p:cNvPr>
          <p:cNvSpPr txBox="1"/>
          <p:nvPr/>
        </p:nvSpPr>
        <p:spPr>
          <a:xfrm>
            <a:off x="7293029" y="2220597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Fuel Cell&amp;H2 Tank</a:t>
            </a:r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8" name="直線單箭頭接點 45">
            <a:extLst>
              <a:ext uri="{FF2B5EF4-FFF2-40B4-BE49-F238E27FC236}">
                <a16:creationId xmlns:a16="http://schemas.microsoft.com/office/drawing/2014/main" id="{DAF2BB61-D1DE-4E04-802F-1D7EF4F0B8BA}"/>
              </a:ext>
            </a:extLst>
          </p:cNvPr>
          <p:cNvCxnSpPr>
            <a:cxnSpLocks/>
          </p:cNvCxnSpPr>
          <p:nvPr/>
        </p:nvCxnSpPr>
        <p:spPr bwMode="auto">
          <a:xfrm>
            <a:off x="7979764" y="2682262"/>
            <a:ext cx="0" cy="5009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/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2A3372-D50E-4ACE-8588-1D5ED090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28" y="2729958"/>
                <a:ext cx="39598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單箭頭接點 45">
            <a:extLst>
              <a:ext uri="{FF2B5EF4-FFF2-40B4-BE49-F238E27FC236}">
                <a16:creationId xmlns:a16="http://schemas.microsoft.com/office/drawing/2014/main" id="{E5773DAA-86B7-4011-9952-113CC2B28AB3}"/>
              </a:ext>
            </a:extLst>
          </p:cNvPr>
          <p:cNvCxnSpPr>
            <a:cxnSpLocks/>
          </p:cNvCxnSpPr>
          <p:nvPr/>
        </p:nvCxnSpPr>
        <p:spPr bwMode="auto">
          <a:xfrm>
            <a:off x="6926473" y="4128550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直線單箭頭接點 45">
            <a:extLst>
              <a:ext uri="{FF2B5EF4-FFF2-40B4-BE49-F238E27FC236}">
                <a16:creationId xmlns:a16="http://schemas.microsoft.com/office/drawing/2014/main" id="{821E7816-F7AE-458B-803E-D6C9E32CFA8C}"/>
              </a:ext>
            </a:extLst>
          </p:cNvPr>
          <p:cNvCxnSpPr>
            <a:cxnSpLocks/>
          </p:cNvCxnSpPr>
          <p:nvPr/>
        </p:nvCxnSpPr>
        <p:spPr bwMode="auto">
          <a:xfrm>
            <a:off x="6918567" y="4419803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單箭頭接點 45">
            <a:extLst>
              <a:ext uri="{FF2B5EF4-FFF2-40B4-BE49-F238E27FC236}">
                <a16:creationId xmlns:a16="http://schemas.microsoft.com/office/drawing/2014/main" id="{9B5322FE-EE65-4186-B997-3C1E4E71138B}"/>
              </a:ext>
            </a:extLst>
          </p:cNvPr>
          <p:cNvCxnSpPr>
            <a:cxnSpLocks/>
          </p:cNvCxnSpPr>
          <p:nvPr/>
        </p:nvCxnSpPr>
        <p:spPr bwMode="auto">
          <a:xfrm>
            <a:off x="6922377" y="4710376"/>
            <a:ext cx="598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/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7043518-462D-42D2-B7EF-916A378C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93" y="3788859"/>
                <a:ext cx="62546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/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FB6AE67-B85D-457C-819D-839B87EE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473" y="4130504"/>
                <a:ext cx="62546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/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𝑅𝑅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4497F27-FA77-4DF6-BECB-6C0AF5284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59" y="4430986"/>
                <a:ext cx="62546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BD091D31-56B1-4320-A303-D9EBE59BBDB4}"/>
              </a:ext>
            </a:extLst>
          </p:cNvPr>
          <p:cNvSpPr/>
          <p:nvPr/>
        </p:nvSpPr>
        <p:spPr bwMode="auto">
          <a:xfrm>
            <a:off x="769691" y="2063543"/>
            <a:ext cx="2015837" cy="7165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4000">
              <a:solidFill>
                <a:srgbClr val="FF0000"/>
              </a:solidFill>
              <a:latin typeface="Arial" charset="0"/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/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𝐹𝑀</m:t>
                                  </m:r>
                                </m:sub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𝑅𝐿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zh-TW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AF96314-E209-467F-83B8-7B0E30CA0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27" y="1229909"/>
                <a:ext cx="3017489" cy="5952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單箭頭接點 45">
            <a:extLst>
              <a:ext uri="{FF2B5EF4-FFF2-40B4-BE49-F238E27FC236}">
                <a16:creationId xmlns:a16="http://schemas.microsoft.com/office/drawing/2014/main" id="{5A151FB0-6225-423E-91C5-E1EDDD07C0BB}"/>
              </a:ext>
            </a:extLst>
          </p:cNvPr>
          <p:cNvCxnSpPr>
            <a:cxnSpLocks/>
          </p:cNvCxnSpPr>
          <p:nvPr/>
        </p:nvCxnSpPr>
        <p:spPr bwMode="auto">
          <a:xfrm>
            <a:off x="6277378" y="2682854"/>
            <a:ext cx="0" cy="5004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/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CC61BC-44FF-41B8-9BC0-193D5DCF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37" y="2728454"/>
                <a:ext cx="39598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48">
            <a:extLst>
              <a:ext uri="{FF2B5EF4-FFF2-40B4-BE49-F238E27FC236}">
                <a16:creationId xmlns:a16="http://schemas.microsoft.com/office/drawing/2014/main" id="{DD60BC15-2A32-40F5-8F31-7792A16D5E47}"/>
              </a:ext>
            </a:extLst>
          </p:cNvPr>
          <p:cNvSpPr txBox="1">
            <a:spLocks/>
          </p:cNvSpPr>
          <p:nvPr/>
        </p:nvSpPr>
        <p:spPr>
          <a:xfrm>
            <a:off x="5618590" y="2232673"/>
            <a:ext cx="1358772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+mj-lt"/>
                <a:cs typeface="Arial" panose="020B0604020202020204" pitchFamily="34" charset="0"/>
              </a:rPr>
              <a:t>Battery</a:t>
            </a:r>
          </a:p>
          <a:p>
            <a:pPr algn="ctr"/>
            <a:endParaRPr lang="zh-TW" altLang="en-US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CF5A84E-6FA5-4DF5-A538-2D05680C4F42}"/>
              </a:ext>
            </a:extLst>
          </p:cNvPr>
          <p:cNvCxnSpPr/>
          <p:nvPr/>
        </p:nvCxnSpPr>
        <p:spPr bwMode="auto">
          <a:xfrm>
            <a:off x="5669280" y="3203773"/>
            <a:ext cx="2872740" cy="0"/>
          </a:xfrm>
          <a:prstGeom prst="line">
            <a:avLst/>
          </a:prstGeom>
          <a:solidFill>
            <a:srgbClr val="FFFF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6F23BE-4EAE-4687-84D0-D4B987CC6DAB}"/>
              </a:ext>
            </a:extLst>
          </p:cNvPr>
          <p:cNvSpPr txBox="1"/>
          <p:nvPr/>
        </p:nvSpPr>
        <p:spPr>
          <a:xfrm>
            <a:off x="7573461" y="3233829"/>
            <a:ext cx="73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DC BUS</a:t>
            </a:r>
            <a:endParaRPr lang="zh-TW" altLang="en-US" sz="1200" dirty="0"/>
          </a:p>
        </p:txBody>
      </p:sp>
      <p:cxnSp>
        <p:nvCxnSpPr>
          <p:cNvPr id="73" name="直線單箭頭接點 45">
            <a:extLst>
              <a:ext uri="{FF2B5EF4-FFF2-40B4-BE49-F238E27FC236}">
                <a16:creationId xmlns:a16="http://schemas.microsoft.com/office/drawing/2014/main" id="{5D6A10CD-0AD8-47EB-B465-D452E05BBA67}"/>
              </a:ext>
            </a:extLst>
          </p:cNvPr>
          <p:cNvCxnSpPr>
            <a:cxnSpLocks/>
          </p:cNvCxnSpPr>
          <p:nvPr/>
        </p:nvCxnSpPr>
        <p:spPr bwMode="auto">
          <a:xfrm>
            <a:off x="6277781" y="3221355"/>
            <a:ext cx="0" cy="373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0FD3BE-08FE-47F6-A156-391CF365C47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952956" y="2594448"/>
            <a:ext cx="12700" cy="956043"/>
          </a:xfrm>
          <a:prstGeom prst="bentConnector4">
            <a:avLst>
              <a:gd name="adj1" fmla="val 1860000"/>
              <a:gd name="adj2" fmla="val 9988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/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TW" altLang="en-US" sz="14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2676645-5809-4D07-8703-A13BACAF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9" y="3306019"/>
                <a:ext cx="33019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9622008-6E40-4E52-A184-FAF1903574F2}"/>
              </a:ext>
            </a:extLst>
          </p:cNvPr>
          <p:cNvCxnSpPr>
            <a:cxnSpLocks/>
            <a:stCxn id="59" idx="2"/>
            <a:endCxn id="70" idx="1"/>
          </p:cNvCxnSpPr>
          <p:nvPr/>
        </p:nvCxnSpPr>
        <p:spPr>
          <a:xfrm rot="5400000" flipH="1">
            <a:off x="3396504" y="17883"/>
            <a:ext cx="2302746" cy="7189842"/>
          </a:xfrm>
          <a:prstGeom prst="bentConnector4">
            <a:avLst>
              <a:gd name="adj1" fmla="val -73261"/>
              <a:gd name="adj2" fmla="val 10462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Simulation Result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6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Predictive Control Allocation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Multi-purpose optimization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Handling / lateral stability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Tire energy dissipation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Torque command change rate penalty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Motor power loss (axle distribution torque command)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/>
                  <a:t> Track the demand torque from speed controller</a:t>
                </a:r>
              </a:p>
              <a:p>
                <a:pPr lvl="1"/>
                <a:r>
                  <a:rPr lang="en-US" altLang="zh-TW" dirty="0"/>
                  <a:t>Actuator physical limits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795" b="-8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800" b="1" i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kern="100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754" y="1188913"/>
                <a:ext cx="9257507" cy="2983253"/>
              </a:xfrm>
              <a:prstGeom prst="rect">
                <a:avLst/>
              </a:prstGeom>
              <a:blipFill>
                <a:blip r:embed="rId3"/>
                <a:stretch>
                  <a:fillRect b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5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 space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/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8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TW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zh-TW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algn="ctr"/>
                <a:r>
                  <a:rPr lang="en-US" altLang="zh-TW" b="1" dirty="0"/>
                  <a:t>u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𝐹𝑀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𝑅𝐿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𝑅𝑅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sz="1800" b="1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altLang="zh-TW" sz="18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𝑓𝑟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𝑟𝑙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𝑟𝑟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1293496"/>
              </a:xfrm>
              <a:prstGeom prst="rect">
                <a:avLst/>
              </a:prstGeom>
              <a:blipFill>
                <a:blip r:embed="rId2"/>
                <a:stretch>
                  <a:fillRect b="-6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TW" b="1" dirty="0"/>
                            <m:t>x</m:t>
                          </m:r>
                        </m:e>
                      </m:acc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r>
                        <m:rPr>
                          <m:nor/>
                        </m:rPr>
                        <a:rPr lang="en-US" altLang="zh-TW" b="1" dirty="0"/>
                        <m:t>u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w</m:t>
                      </m:r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1" dirty="0"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r>
                        <m:rPr>
                          <m:nor/>
                        </m:rPr>
                        <a:rPr lang="en-US" altLang="zh-TW" b="1" dirty="0"/>
                        <m:t>x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/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F2D92-637F-40CB-A836-6D9497A7E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17" y="3678150"/>
                <a:ext cx="3204583" cy="2770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/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 sz="12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45A8F-D098-42C0-862E-DC2E2BCFF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7913" y="3586624"/>
                <a:ext cx="4294376" cy="3037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/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zh-TW" altLang="en-US" sz="1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𝑤𝑟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TW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TW" altLang="en-US" sz="12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TW" altLang="en-US" sz="1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TW" altLang="en-US" sz="1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>
                                      <m:sSub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2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zh-TW" altLang="en-US" sz="12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042470-5D55-451B-B402-66EE7D93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945" y="3597329"/>
                <a:ext cx="3527711" cy="2912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E33A-3DAB-48CC-8F16-6BBEDA1D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model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E19F-40B9-4DCB-BB1C-2F51675E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Online optimization using quadratic programming</a:t>
            </a:r>
          </a:p>
          <a:p>
            <a:pPr lvl="1"/>
            <a:r>
              <a:rPr lang="en-US" altLang="zh-TW" dirty="0"/>
              <a:t>This model are also tested in 4WID control</a:t>
            </a:r>
          </a:p>
          <a:p>
            <a:pPr lvl="1"/>
            <a:r>
              <a:rPr lang="en-US" altLang="zh-TW" dirty="0"/>
              <a:t>For certain parameter pair, it is better than hierarchy control strategy</a:t>
            </a:r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081E-1288-4C32-917E-C36DABC4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/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D7E981-CB0D-45BF-8409-B2307FAE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39" y="1627168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/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altLang="zh-TW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1" i="0">
                          <a:latin typeface="Cambria Math" panose="02040503050406030204" pitchFamily="18" charset="0"/>
                        </a:rPr>
                        <m:t>𝐆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0D1B5C-985F-4BE9-89CB-6F750335A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9" y="2308703"/>
                <a:ext cx="286724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Cost function</a:t>
            </a:r>
          </a:p>
          <a:p>
            <a:pPr lvl="1"/>
            <a:r>
              <a:rPr lang="en-US" altLang="zh-TW" dirty="0"/>
              <a:t>Formulated based on the model of their power loss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Off-line nonlinear optimization</a:t>
            </a:r>
          </a:p>
          <a:p>
            <a:pPr lvl="1"/>
            <a:r>
              <a:rPr lang="en-US" altLang="zh-TW" dirty="0"/>
              <a:t>3D look-up table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/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16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𝐴𝐷</m:t>
                              </m:r>
                            </m:sub>
                          </m:sSub>
                        </m:e>
                      </m:func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d>
                        <m:d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600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b="1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6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  <m:sup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𝑅𝑀</m:t>
                          </m:r>
                        </m:sub>
                      </m:sSub>
                      <m:r>
                        <a:rPr lang="en-US" altLang="zh-TW" sz="1600" b="0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0.5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𝐴𝐷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600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600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16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16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16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A0EA1-42CF-4B22-8760-BBEF7194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0" y="2147338"/>
                <a:ext cx="7387095" cy="978794"/>
              </a:xfrm>
              <a:prstGeom prst="rect">
                <a:avLst/>
              </a:prstGeom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BDC4D3D-0EE3-4C84-9B24-4099FA955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9" t="4029" r="2063" b="3802"/>
          <a:stretch/>
        </p:blipFill>
        <p:spPr>
          <a:xfrm>
            <a:off x="929252" y="4524155"/>
            <a:ext cx="2962027" cy="21512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11939-C218-40A5-89BF-15F71530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99" y="4143170"/>
            <a:ext cx="3376356" cy="2532267"/>
          </a:xfrm>
          <a:prstGeom prst="rect">
            <a:avLst/>
          </a:prstGeom>
        </p:spPr>
      </p:pic>
      <p:sp>
        <p:nvSpPr>
          <p:cNvPr id="8" name="文字方塊 48">
            <a:extLst>
              <a:ext uri="{FF2B5EF4-FFF2-40B4-BE49-F238E27FC236}">
                <a16:creationId xmlns:a16="http://schemas.microsoft.com/office/drawing/2014/main" id="{F5DD5482-CE27-4629-9665-C01959DCD8F8}"/>
              </a:ext>
            </a:extLst>
          </p:cNvPr>
          <p:cNvSpPr txBox="1"/>
          <p:nvPr/>
        </p:nvSpPr>
        <p:spPr>
          <a:xfrm>
            <a:off x="5979961" y="3314276"/>
            <a:ext cx="157218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Axle Distribution</a:t>
            </a:r>
          </a:p>
          <a:p>
            <a:pPr algn="ctr"/>
            <a:r>
              <a:rPr lang="en-US" altLang="zh-TW" sz="1200" b="1" dirty="0">
                <a:latin typeface="+mj-lt"/>
                <a:cs typeface="Arial" panose="020B0604020202020204" pitchFamily="34" charset="0"/>
              </a:rPr>
              <a:t>Motor Power loss Minimization</a:t>
            </a:r>
          </a:p>
        </p:txBody>
      </p:sp>
    </p:spTree>
    <p:extLst>
      <p:ext uri="{BB962C8B-B14F-4D97-AF65-F5344CB8AC3E}">
        <p14:creationId xmlns:p14="http://schemas.microsoft.com/office/powerpoint/2010/main" val="367915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126A-2FD6-4B2E-86DF-09D8014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Energy Dissipation Minimization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B7D-53FB-4A09-B2E1-83A8500E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model by their paper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97A1-B7E6-4033-9809-366E9B59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BF49-9274-840A-A953-119B48AA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24" y="1685472"/>
            <a:ext cx="1958510" cy="49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B9460-8CAE-DA26-848B-BCD67E03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86" y="2301323"/>
            <a:ext cx="2133785" cy="358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A2805-65F5-EE9E-BCAF-BD1AB112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140" y="1550483"/>
            <a:ext cx="4542655" cy="1371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CBBB7-C826-6460-10D0-0D648DB6F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15" y="3026199"/>
            <a:ext cx="3087055" cy="2407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B31EDD-870F-75F8-E04F-C7808B6E9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1" y="2994635"/>
            <a:ext cx="3292194" cy="24702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CF4784-24C0-F1E0-7842-62B8259E61CD}"/>
              </a:ext>
            </a:extLst>
          </p:cNvPr>
          <p:cNvSpPr/>
          <p:nvPr/>
        </p:nvSpPr>
        <p:spPr bwMode="auto">
          <a:xfrm>
            <a:off x="832338" y="2994635"/>
            <a:ext cx="3106616" cy="24702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257E08-5C25-00B1-7B9F-8A9648799DD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2385646" y="5464856"/>
            <a:ext cx="0" cy="488904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/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Weighting design: use the estimated tire power loss at k-1 to adjust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dynamically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D13344-A4D3-DCF4-52E4-0FE40AA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4" y="5999130"/>
                <a:ext cx="8609380" cy="369332"/>
              </a:xfrm>
              <a:prstGeom prst="rect">
                <a:avLst/>
              </a:prstGeom>
              <a:blipFill>
                <a:blip r:embed="rId7"/>
                <a:stretch>
                  <a:fillRect l="-425" t="-8197" r="-2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50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Energy Storage System Power Control</a:t>
            </a:r>
          </a:p>
          <a:p>
            <a:r>
              <a:rPr lang="en-US" altLang="zh-TW" dirty="0"/>
              <a:t>Simulation Result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88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70E32-6F79-4ED7-ADAF-7EEF716D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 Version log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375A814-A927-4970-A20F-CA48A4F64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60800"/>
              </p:ext>
            </p:extLst>
          </p:nvPr>
        </p:nvGraphicFramePr>
        <p:xfrm>
          <a:off x="358775" y="1501775"/>
          <a:ext cx="8426448" cy="215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4285307271"/>
                    </a:ext>
                  </a:extLst>
                </a:gridCol>
                <a:gridCol w="5617632">
                  <a:extLst>
                    <a:ext uri="{9D8B030D-6E8A-4147-A177-3AD203B41FA5}">
                      <a16:colId xmlns:a16="http://schemas.microsoft.com/office/drawing/2014/main" val="1552577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b="0" kern="1200" dirty="0">
                          <a:solidFill>
                            <a:schemeClr val="lt1"/>
                          </a:solidFill>
                          <a:effectLst/>
                        </a:rPr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5718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Initialization MPC model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7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the </a:t>
                      </a:r>
                      <a:r>
                        <a:rPr lang="en-US" altLang="zh-TW" sz="13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R_delta</a:t>
                      </a:r>
                      <a:r>
                        <a:rPr lang="en-US" altLang="zh-TW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weighting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92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V0.2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Pmax is modified to be based on the product of </a:t>
                      </a:r>
                      <a:r>
                        <a:rPr lang="en-US" altLang="zh-TW" dirty="0" err="1"/>
                        <a:t>Ifc_max</a:t>
                      </a:r>
                      <a:r>
                        <a:rPr lang="en-US" altLang="zh-TW" dirty="0"/>
                        <a:t> and true voltage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013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V0.3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Added the low-efficiency zone strategy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9788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V0.4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Changed </a:t>
                      </a:r>
                      <a:r>
                        <a:rPr lang="en-US" altLang="zh-TW" dirty="0" err="1"/>
                        <a:t>Yref</a:t>
                      </a:r>
                      <a:r>
                        <a:rPr lang="en-US" altLang="zh-TW" dirty="0"/>
                        <a:t> to gap tracking between </a:t>
                      </a:r>
                      <a:r>
                        <a:rPr lang="en-US" altLang="zh-TW" dirty="0" err="1"/>
                        <a:t>SoCfc</a:t>
                      </a:r>
                      <a:r>
                        <a:rPr lang="en-US" altLang="zh-TW" dirty="0"/>
                        <a:t> and </a:t>
                      </a:r>
                      <a:r>
                        <a:rPr lang="en-US" altLang="zh-TW" dirty="0" err="1"/>
                        <a:t>SoCbat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72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V1.0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Added variable weight strategy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4415731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73391A-2EAE-4E93-8B48-9EF9254CC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25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Simulation Result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8709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Problem formulation – minimize the cost function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Battery SoC tracking when FC SoC is enough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FC power penalty/ power change rate penalty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Track the demand load power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/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9560" algn="r">
                  <a:spcBef>
                    <a:spcPts val="600"/>
                  </a:spcBef>
                  <a:spcAft>
                    <a:spcPts val="600"/>
                  </a:spcAft>
                  <a:tabLst>
                    <a:tab pos="2743200" algn="ctr"/>
                    <a:tab pos="5791200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i="1" kern="10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𝑡𝑜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  <m:r>
                                    <a:rPr lang="en-US" altLang="zh-TW" b="0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0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altLang="zh-TW" b="1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TW" sz="18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zh-TW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ref</m:t>
                              </m:r>
                            </m:sub>
                          </m:s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𝐐</m:t>
                          </m:r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0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m:rPr>
                              <m:sty m:val="p"/>
                            </m:r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b>
                          </m:sSub>
                        </m:sub>
                        <m:sup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1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A9F91E-A235-4F2A-A11E-ECB1ABEF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3" y="1557654"/>
                <a:ext cx="8845234" cy="2939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2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DE6-C97B-4D01-BDF7-C8B4E60B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Storage System Power Control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1800" dirty="0"/>
                  <a:t> 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800" dirty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800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lang="en-US" altLang="zh-TW" sz="1800" dirty="0"/>
                  <a:t> ,</a:t>
                </a:r>
                <a14:m>
                  <m:oMath xmlns:m="http://schemas.openxmlformats.org/officeDocument/2006/math">
                    <m:r>
                      <a:rPr lang="en-US" altLang="zh-TW" sz="18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1800" dirty="0"/>
                  <a:t>: Load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ref</m:t>
                        </m:r>
                      </m:sub>
                    </m:sSub>
                  </m:oMath>
                </a14:m>
                <a:r>
                  <a:rPr lang="en-US" altLang="zh-TW" sz="1800" dirty="0"/>
                  <a:t>: SOC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difference</a:t>
                </a:r>
                <a:r>
                  <a:rPr lang="en-US" altLang="zh-TW" sz="1800" dirty="0"/>
                  <a:t> ref.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1800" dirty="0"/>
                  <a:t>Weighting</a:t>
                </a:r>
              </a:p>
              <a:p>
                <a:pPr lvl="1"/>
                <a:r>
                  <a:rPr lang="en-US" altLang="zh-TW" dirty="0"/>
                  <a:t>SoC tracking</a:t>
                </a:r>
              </a:p>
              <a:p>
                <a:pPr lvl="2"/>
                <a:r>
                  <a:rPr lang="en-US" altLang="zh-TW" dirty="0"/>
                  <a:t>When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&lt;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low limit:1 (Load power tracking)</a:t>
                </a:r>
              </a:p>
              <a:p>
                <a:pPr lvl="2"/>
                <a:r>
                  <a:rPr lang="en-US" altLang="zh-TW" dirty="0"/>
                  <a:t>When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&gt; </a:t>
                </a:r>
                <a:r>
                  <a:rPr lang="en-US" altLang="zh-TW" dirty="0" err="1"/>
                  <a:t>SoCbat</a:t>
                </a:r>
                <a:r>
                  <a:rPr lang="en-US" altLang="zh-TW" dirty="0"/>
                  <a:t> low limit:500k(SoC tracking)</a:t>
                </a:r>
              </a:p>
              <a:p>
                <a:pPr lvl="1"/>
                <a:r>
                  <a:rPr lang="en-US" altLang="zh-TW" dirty="0"/>
                  <a:t>Fuel cell power tracking: 0.1</a:t>
                </a:r>
              </a:p>
              <a:p>
                <a:pPr lvl="1"/>
                <a:r>
                  <a:rPr lang="en-US" altLang="zh-TW" dirty="0"/>
                  <a:t>Fuel cell power change rate: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0</a:t>
                </a:r>
              </a:p>
              <a:p>
                <a:pPr lvl="1"/>
                <a:r>
                  <a:rPr lang="en-US" altLang="zh-TW" dirty="0"/>
                  <a:t>Demand load power tracking: 1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B4C53-D5A4-4AE9-9EC6-CDA37FCC2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5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C831-9DA0-40D7-B34B-1A677058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/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𝑵𝒄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D2377F-4155-C251-4FB3-892CF5F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54" y="2200967"/>
                <a:ext cx="279352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/>
              <p:nvPr/>
            </p:nvSpPr>
            <p:spPr>
              <a:xfrm>
                <a:off x="1533625" y="2271575"/>
                <a:ext cx="4572000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kern="1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E356B-21DA-2CB4-99E8-BDB7898A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25" y="2271575"/>
                <a:ext cx="4572000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/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𝒐𝒏𝒆𝒔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𝑵𝒑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1B79F-96EA-CA5A-0CF6-104EE877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76" y="2795961"/>
                <a:ext cx="2793521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0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B829-1A0C-487C-AC61-18E6A56B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control-oriented model</a:t>
            </a:r>
            <a:r>
              <a:rPr lang="zh-TW" alt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3E1F-B7F5-4B56-97FD-26E8F23C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95416-77C5-492E-9977-3D02766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Discrete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Parameters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/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zh-TW" alt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132E3A-FA5D-4CD4-AB0C-2EFF48E4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2" y="2166051"/>
                <a:ext cx="4857077" cy="923330"/>
              </a:xfrm>
              <a:prstGeom prst="rect">
                <a:avLst/>
              </a:prstGeom>
              <a:blipFill>
                <a:blip r:embed="rId2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/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b="0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𝐁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1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𝐆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b="1" kern="100" dirty="0">
                  <a:solidFill>
                    <a:srgbClr val="000000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0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𝐂</m:t>
                      </m:r>
                      <m:sSub>
                        <m:sSubPr>
                          <m:ctrlPr>
                            <a:rPr lang="en-US" altLang="zh-TW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00BFB3-8093-43AA-B73C-5C7FBAAE3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61" y="1519720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/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zh-TW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TW" altLang="en-US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𝐹𝐶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altLang="zh-TW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3600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74FEE6-996C-4993-9DC0-76EF63F29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50" y="3089381"/>
                <a:ext cx="7085592" cy="1301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/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71DA2D-46C0-C457-E20D-05D8194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45" y="4667505"/>
                <a:ext cx="23265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57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1F4C5-1C45-4727-9F14-2979128F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42B377-AE0C-421C-A6CF-234164EB3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5FE2389-AAE9-423E-B58A-84221ED0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9" y="4572529"/>
            <a:ext cx="7855961" cy="192034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CA0B35-508A-474B-BB77-70AE194E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1130300"/>
            <a:ext cx="8426450" cy="3113088"/>
          </a:xfrm>
        </p:spPr>
        <p:txBody>
          <a:bodyPr/>
          <a:lstStyle/>
          <a:p>
            <a:r>
              <a:rPr lang="en-US" altLang="zh-TW" sz="2000" dirty="0"/>
              <a:t>Model Predictive Power Management</a:t>
            </a:r>
          </a:p>
          <a:p>
            <a:pPr lvl="1"/>
            <a:r>
              <a:rPr lang="en-US" altLang="zh-TW" sz="1800" dirty="0"/>
              <a:t>Predictive model</a:t>
            </a:r>
          </a:p>
          <a:p>
            <a:pPr lvl="1"/>
            <a:r>
              <a:rPr lang="en-US" altLang="zh-TW" sz="1800" dirty="0"/>
              <a:t>QP solver</a:t>
            </a:r>
          </a:p>
          <a:p>
            <a:r>
              <a:rPr lang="en-US" altLang="zh-TW" sz="2000" dirty="0"/>
              <a:t>Weighting Control Strategy</a:t>
            </a:r>
          </a:p>
          <a:p>
            <a:pPr lvl="1"/>
            <a:r>
              <a:rPr lang="en-US" altLang="zh-TW" sz="1800" dirty="0"/>
              <a:t>Weighting change strategy</a:t>
            </a:r>
          </a:p>
          <a:p>
            <a:pPr lvl="1"/>
            <a:r>
              <a:rPr lang="en-US" altLang="zh-TW" sz="1800" dirty="0"/>
              <a:t>Hysteresis window</a:t>
            </a:r>
          </a:p>
          <a:p>
            <a:r>
              <a:rPr lang="en-US" altLang="zh-TW" sz="2000" dirty="0"/>
              <a:t>Eff. Power Control Strategy</a:t>
            </a:r>
          </a:p>
          <a:p>
            <a:pPr lvl="1"/>
            <a:r>
              <a:rPr lang="en-US" altLang="zh-TW" sz="1800" dirty="0"/>
              <a:t>Low eff. limit</a:t>
            </a:r>
          </a:p>
          <a:p>
            <a:pPr lvl="1"/>
            <a:r>
              <a:rPr lang="en-US" altLang="zh-TW" sz="1800" dirty="0" err="1"/>
              <a:t>AlphaFC</a:t>
            </a:r>
            <a:r>
              <a:rPr lang="en-US" altLang="zh-TW" sz="1800" dirty="0"/>
              <a:t> convert</a:t>
            </a:r>
            <a:endParaRPr lang="en-US" altLang="zh-TW" sz="20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9CACE54-3A91-450F-BE82-E448D9A32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0"/>
          <a:stretch/>
        </p:blipFill>
        <p:spPr>
          <a:xfrm>
            <a:off x="5597317" y="1683202"/>
            <a:ext cx="3420743" cy="2007283"/>
          </a:xfrm>
          <a:prstGeom prst="rect">
            <a:avLst/>
          </a:prstGeom>
        </p:spPr>
      </p:pic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A2D7BA25-142F-4165-B95E-491F203EDDC2}"/>
              </a:ext>
            </a:extLst>
          </p:cNvPr>
          <p:cNvSpPr/>
          <p:nvPr/>
        </p:nvSpPr>
        <p:spPr bwMode="auto">
          <a:xfrm rot="5400000" flipV="1">
            <a:off x="4168568" y="3088482"/>
            <a:ext cx="1701800" cy="1155699"/>
          </a:xfrm>
          <a:prstGeom prst="bentArrow">
            <a:avLst>
              <a:gd name="adj1" fmla="val 15476"/>
              <a:gd name="adj2" fmla="val 25000"/>
              <a:gd name="adj3" fmla="val 25000"/>
              <a:gd name="adj4" fmla="val 43750"/>
            </a:avLst>
          </a:prstGeom>
          <a:solidFill>
            <a:srgbClr val="99CED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25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Simulation Result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88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0A7D-24A0-4BA9-AF67-EBE9765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Only Battery EMA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199EB-FB63-4703-B932-AE1F3406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E82F5D-81E4-4E70-BFC9-81A5566F0BFC}"/>
              </a:ext>
            </a:extLst>
          </p:cNvPr>
          <p:cNvSpPr txBox="1">
            <a:spLocks/>
          </p:cNvSpPr>
          <p:nvPr/>
        </p:nvSpPr>
        <p:spPr bwMode="auto">
          <a:xfrm>
            <a:off x="358775" y="113030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J average below the baseline 23%</a:t>
            </a:r>
          </a:p>
          <a:p>
            <a:pPr lvl="1"/>
            <a:r>
              <a:rPr lang="en-US" altLang="zh-TW" kern="0" dirty="0" err="1"/>
              <a:t>J_energy</a:t>
            </a:r>
            <a:r>
              <a:rPr lang="en-US" altLang="zh-TW" kern="0" dirty="0"/>
              <a:t> average below the baseline 0.32 kWh</a:t>
            </a:r>
          </a:p>
          <a:p>
            <a:pPr lvl="1"/>
            <a:r>
              <a:rPr lang="en-US" altLang="zh-TW" kern="0" dirty="0" err="1"/>
              <a:t>J_SoC</a:t>
            </a:r>
            <a:r>
              <a:rPr lang="en-US" altLang="zh-TW" kern="0" dirty="0"/>
              <a:t> average below the baseline 5298.7 sec</a:t>
            </a:r>
          </a:p>
          <a:p>
            <a:pPr lvl="1"/>
            <a:r>
              <a:rPr lang="en-US" altLang="zh-TW" kern="0" dirty="0" err="1"/>
              <a:t>J_Temp</a:t>
            </a:r>
            <a:r>
              <a:rPr lang="en-US" altLang="zh-TW" kern="0" dirty="0"/>
              <a:t> average below the baseline 3.98 deg</a:t>
            </a:r>
          </a:p>
          <a:p>
            <a:pPr lvl="1"/>
            <a:r>
              <a:rPr lang="en-US" altLang="zh-TW" kern="0" dirty="0" err="1"/>
              <a:t>J_deg</a:t>
            </a:r>
            <a:r>
              <a:rPr lang="en-US" altLang="zh-TW" kern="0" dirty="0"/>
              <a:t> average below the baseline 0.005 </a:t>
            </a:r>
            <a:r>
              <a:rPr lang="en-US" altLang="zh-TW" kern="0" dirty="0" err="1"/>
              <a:t>mAh</a:t>
            </a:r>
            <a:r>
              <a:rPr lang="en-US" altLang="zh-TW" kern="0" dirty="0"/>
              <a:t>/cycle</a:t>
            </a:r>
          </a:p>
          <a:p>
            <a:pPr lvl="1"/>
            <a:r>
              <a:rPr lang="en-US" altLang="zh-TW" kern="0" dirty="0" err="1"/>
              <a:t>J_v</a:t>
            </a:r>
            <a:r>
              <a:rPr lang="en-US" altLang="zh-TW" kern="0" dirty="0"/>
              <a:t> average above the baseline 57 s</a:t>
            </a:r>
          </a:p>
          <a:p>
            <a:pPr lvl="1"/>
            <a:r>
              <a:rPr lang="en-US" altLang="zh-TW" kern="0" dirty="0" err="1"/>
              <a:t>J_tire</a:t>
            </a:r>
            <a:r>
              <a:rPr lang="en-US" altLang="zh-TW" kern="0" dirty="0"/>
              <a:t> average below the baseline 2.56 </a:t>
            </a:r>
            <a:r>
              <a:rPr lang="en-US" altLang="zh-TW" kern="0" dirty="0" err="1"/>
              <a:t>Wh</a:t>
            </a:r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2ABAD66E-ABB0-47BB-AE6D-2BF4EF7D4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28807"/>
              </p:ext>
            </p:extLst>
          </p:nvPr>
        </p:nvGraphicFramePr>
        <p:xfrm>
          <a:off x="762000" y="3909377"/>
          <a:ext cx="7620000" cy="27660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9846129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063590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704742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38742726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00217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195067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388712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1813604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JD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JV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89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9.9213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10208.26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6762.7668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76.822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0.7693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304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9.6703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94.169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0.9329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396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11.0545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7985.49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0.8013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809.8524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223.4199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0.8095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19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2.3406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12.4427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0.6687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92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8.9133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632.25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19.3363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0.0506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109.2686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161.1183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0.9111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291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6.881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292.49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233.8156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0.7377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524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3.5689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186.823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0.7167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19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10.1949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1676.76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967.8447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447.165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0.671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12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1.4706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66.1595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0.6815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0687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10.7609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1190.94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3.3007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567.0538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573.3547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0.7592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3740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9A8F04-8964-4652-B72A-DDC807F7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30195"/>
              </p:ext>
            </p:extLst>
          </p:nvPr>
        </p:nvGraphicFramePr>
        <p:xfrm>
          <a:off x="7429500" y="3405537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3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5EAE6-2C9B-4244-8980-4C0C886C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Profile Strategy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A2386-0FAC-41DC-84E5-E8E68EB09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DF8B4D-63AB-420F-A993-D87C405E44EB}"/>
              </a:ext>
            </a:extLst>
          </p:cNvPr>
          <p:cNvSpPr txBox="1"/>
          <p:nvPr/>
        </p:nvSpPr>
        <p:spPr>
          <a:xfrm>
            <a:off x="101600" y="1430866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Baseline: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5E8BC8F-2C8B-425B-B825-3440B33CF367}"/>
                  </a:ext>
                </a:extLst>
              </p:cNvPr>
              <p:cNvSpPr txBox="1"/>
              <p:nvPr/>
            </p:nvSpPr>
            <p:spPr>
              <a:xfrm>
                <a:off x="237067" y="1892531"/>
                <a:ext cx="4063485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0.2 ,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0.2 ,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=20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𝑆𝑂𝐶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0.5 ,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5E8BC8F-2C8B-425B-B825-3440B33CF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7" y="1892531"/>
                <a:ext cx="4063485" cy="884281"/>
              </a:xfrm>
              <a:prstGeom prst="rect">
                <a:avLst/>
              </a:prstGeom>
              <a:blipFill>
                <a:blip r:embed="rId2"/>
                <a:stretch>
                  <a:fillRect l="-3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5565BBDE-F000-4988-A058-A194E3DAFA95}"/>
              </a:ext>
            </a:extLst>
          </p:cNvPr>
          <p:cNvSpPr txBox="1"/>
          <p:nvPr/>
        </p:nvSpPr>
        <p:spPr>
          <a:xfrm>
            <a:off x="140233" y="2887131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 version EMA: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D48888-6FBA-4C58-9025-7E013885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60" y="3117964"/>
            <a:ext cx="5145040" cy="1801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1BB8921-1BF8-4A66-B413-1B0B0987079C}"/>
                  </a:ext>
                </a:extLst>
              </p:cNvPr>
              <p:cNvSpPr txBox="1"/>
              <p:nvPr/>
            </p:nvSpPr>
            <p:spPr>
              <a:xfrm>
                <a:off x="237067" y="3641839"/>
                <a:ext cx="3454344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If: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𝑓𝑐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𝐿𝑜𝑤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𝐿𝑒𝑣𝑒𝑙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Else: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𝑆𝑂𝐶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𝑆𝑂𝐶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𝐿𝑒𝑣𝑒𝑙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1BB8921-1BF8-4A66-B413-1B0B0987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7" y="3641839"/>
                <a:ext cx="3454344" cy="1312026"/>
              </a:xfrm>
              <a:prstGeom prst="rect">
                <a:avLst/>
              </a:prstGeom>
              <a:blipFill>
                <a:blip r:embed="rId4"/>
                <a:stretch>
                  <a:fillRect l="-4233" t="-6019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4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450D3-037C-45E1-87C7-A1CAAF8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Battery EMA with Speed Strategy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91BF6-030E-4E24-9E88-E98128309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01758E-0427-4925-9D4C-579DDA032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70252"/>
              </p:ext>
            </p:extLst>
          </p:nvPr>
        </p:nvGraphicFramePr>
        <p:xfrm>
          <a:off x="200307" y="3819207"/>
          <a:ext cx="8527133" cy="2926080"/>
        </p:xfrm>
        <a:graphic>
          <a:graphicData uri="http://schemas.openxmlformats.org/drawingml/2006/table">
            <a:tbl>
              <a:tblPr/>
              <a:tblGrid>
                <a:gridCol w="937365">
                  <a:extLst>
                    <a:ext uri="{9D8B030D-6E8A-4147-A177-3AD203B41FA5}">
                      <a16:colId xmlns:a16="http://schemas.microsoft.com/office/drawing/2014/main" val="2683179676"/>
                    </a:ext>
                  </a:extLst>
                </a:gridCol>
                <a:gridCol w="948721">
                  <a:extLst>
                    <a:ext uri="{9D8B030D-6E8A-4147-A177-3AD203B41FA5}">
                      <a16:colId xmlns:a16="http://schemas.microsoft.com/office/drawing/2014/main" val="4027243604"/>
                    </a:ext>
                  </a:extLst>
                </a:gridCol>
                <a:gridCol w="948721">
                  <a:extLst>
                    <a:ext uri="{9D8B030D-6E8A-4147-A177-3AD203B41FA5}">
                      <a16:colId xmlns:a16="http://schemas.microsoft.com/office/drawing/2014/main" val="1391938748"/>
                    </a:ext>
                  </a:extLst>
                </a:gridCol>
                <a:gridCol w="948721">
                  <a:extLst>
                    <a:ext uri="{9D8B030D-6E8A-4147-A177-3AD203B41FA5}">
                      <a16:colId xmlns:a16="http://schemas.microsoft.com/office/drawing/2014/main" val="1955039172"/>
                    </a:ext>
                  </a:extLst>
                </a:gridCol>
                <a:gridCol w="948721">
                  <a:extLst>
                    <a:ext uri="{9D8B030D-6E8A-4147-A177-3AD203B41FA5}">
                      <a16:colId xmlns:a16="http://schemas.microsoft.com/office/drawing/2014/main" val="67952223"/>
                    </a:ext>
                  </a:extLst>
                </a:gridCol>
                <a:gridCol w="948721">
                  <a:extLst>
                    <a:ext uri="{9D8B030D-6E8A-4147-A177-3AD203B41FA5}">
                      <a16:colId xmlns:a16="http://schemas.microsoft.com/office/drawing/2014/main" val="2794510072"/>
                    </a:ext>
                  </a:extLst>
                </a:gridCol>
                <a:gridCol w="948721">
                  <a:extLst>
                    <a:ext uri="{9D8B030D-6E8A-4147-A177-3AD203B41FA5}">
                      <a16:colId xmlns:a16="http://schemas.microsoft.com/office/drawing/2014/main" val="396238181"/>
                    </a:ext>
                  </a:extLst>
                </a:gridCol>
                <a:gridCol w="759522">
                  <a:extLst>
                    <a:ext uri="{9D8B030D-6E8A-4147-A177-3AD203B41FA5}">
                      <a16:colId xmlns:a16="http://schemas.microsoft.com/office/drawing/2014/main" val="3901967768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4081178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Track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JD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JV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4064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10.3449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9155.55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3800.2211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84.1352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0.7074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8.05%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2896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9.6703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94.169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0.8329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10.72%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14545"/>
                  </a:ext>
                </a:extLst>
              </a:tr>
              <a:tr h="2236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11.324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7985.49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1.7981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286.5594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232.2375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0.7227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10.72%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86854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2.3404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12.4427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0.6687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0.00%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48617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9.305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632.25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22.8112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0.0698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53.5693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168.3439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0.8556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6.09%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29725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6.881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292.49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233.8156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0.7377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0.00%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114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3.5689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0.0011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186.823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0.7167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0.00%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5937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10.5893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1676.76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406.442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470.5503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0.6104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9.03%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3353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1.4706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66.1595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0.6815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0.00%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0794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11.1459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1190.94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5.3535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230.483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600.2707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0.6449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15.06%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38878"/>
                  </a:ext>
                </a:extLst>
              </a:tr>
              <a:tr h="160020"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Overall 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 dirty="0">
                          <a:effectLst/>
                        </a:rPr>
                        <a:t>5.97%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74790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8483E14-C746-4E19-BF64-2F228DCFF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25641"/>
              </p:ext>
            </p:extLst>
          </p:nvPr>
        </p:nvGraphicFramePr>
        <p:xfrm>
          <a:off x="7282395" y="3287004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71F094-F7A3-4840-A2CE-88750302DD0F}"/>
              </a:ext>
            </a:extLst>
          </p:cNvPr>
          <p:cNvSpPr txBox="1">
            <a:spLocks/>
          </p:cNvSpPr>
          <p:nvPr/>
        </p:nvSpPr>
        <p:spPr bwMode="auto">
          <a:xfrm>
            <a:off x="494241" y="112258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Compare with battery only EMA</a:t>
            </a:r>
          </a:p>
          <a:p>
            <a:pPr lvl="1"/>
            <a:r>
              <a:rPr lang="en-US" altLang="zh-TW" kern="0" dirty="0" err="1"/>
              <a:t>J_energy</a:t>
            </a:r>
            <a:r>
              <a:rPr lang="en-US" altLang="zh-TW" kern="0" dirty="0"/>
              <a:t> average above the battery EMA 0.1864kwh</a:t>
            </a:r>
          </a:p>
          <a:p>
            <a:pPr lvl="1"/>
            <a:r>
              <a:rPr lang="en-US" altLang="zh-TW" kern="0" dirty="0" err="1"/>
              <a:t>J_SoC</a:t>
            </a:r>
            <a:r>
              <a:rPr lang="en-US" altLang="zh-TW" kern="0" dirty="0"/>
              <a:t> average below the battery EMA 105.27 sec</a:t>
            </a:r>
          </a:p>
          <a:p>
            <a:pPr lvl="1"/>
            <a:r>
              <a:rPr lang="en-US" altLang="zh-TW" kern="0" dirty="0" err="1"/>
              <a:t>J_Temp</a:t>
            </a:r>
            <a:r>
              <a:rPr lang="en-US" altLang="zh-TW" kern="0" dirty="0"/>
              <a:t> average above the </a:t>
            </a:r>
            <a:r>
              <a:rPr lang="en-US" altLang="zh-TW" kern="0" dirty="0" err="1"/>
              <a:t>bettery</a:t>
            </a:r>
            <a:r>
              <a:rPr lang="en-US" altLang="zh-TW" kern="0" dirty="0"/>
              <a:t> EMA 0.65 deg</a:t>
            </a:r>
          </a:p>
          <a:p>
            <a:pPr lvl="1"/>
            <a:r>
              <a:rPr lang="en-US" altLang="zh-TW" kern="0" dirty="0" err="1"/>
              <a:t>J_deg</a:t>
            </a:r>
            <a:r>
              <a:rPr lang="en-US" altLang="zh-TW" kern="0" dirty="0"/>
              <a:t> average above the </a:t>
            </a:r>
            <a:r>
              <a:rPr lang="en-US" altLang="zh-TW" kern="0" dirty="0" err="1"/>
              <a:t>bettery</a:t>
            </a:r>
            <a:r>
              <a:rPr lang="en-US" altLang="zh-TW" kern="0" dirty="0"/>
              <a:t> EMA 0.00194 </a:t>
            </a:r>
            <a:r>
              <a:rPr lang="en-US" altLang="zh-TW" kern="0" dirty="0" err="1"/>
              <a:t>mAh</a:t>
            </a:r>
            <a:r>
              <a:rPr lang="en-US" altLang="zh-TW" kern="0" dirty="0"/>
              <a:t>/cycle</a:t>
            </a:r>
          </a:p>
          <a:p>
            <a:pPr lvl="1"/>
            <a:r>
              <a:rPr lang="en-US" altLang="zh-TW" kern="0" dirty="0" err="1"/>
              <a:t>J_v</a:t>
            </a:r>
            <a:r>
              <a:rPr lang="en-US" altLang="zh-TW" kern="0" dirty="0"/>
              <a:t> average below the </a:t>
            </a:r>
            <a:r>
              <a:rPr lang="en-US" altLang="zh-TW" kern="0" dirty="0" err="1"/>
              <a:t>bettery</a:t>
            </a:r>
            <a:r>
              <a:rPr lang="en-US" altLang="zh-TW" kern="0" dirty="0"/>
              <a:t> EMA 443.95 s</a:t>
            </a:r>
          </a:p>
          <a:p>
            <a:pPr lvl="1"/>
            <a:r>
              <a:rPr lang="en-US" altLang="zh-TW" kern="0" dirty="0" err="1"/>
              <a:t>J_tire</a:t>
            </a:r>
            <a:r>
              <a:rPr lang="en-US" altLang="zh-TW" kern="0" dirty="0"/>
              <a:t> average above the </a:t>
            </a:r>
            <a:r>
              <a:rPr lang="en-US" altLang="zh-TW" kern="0" dirty="0" err="1"/>
              <a:t>bettery</a:t>
            </a:r>
            <a:r>
              <a:rPr lang="en-US" altLang="zh-TW" kern="0" dirty="0"/>
              <a:t> EMA 7.37 </a:t>
            </a:r>
            <a:r>
              <a:rPr lang="en-US" altLang="zh-TW" kern="0" dirty="0" err="1"/>
              <a:t>Wh</a:t>
            </a:r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253975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0A7D-24A0-4BA9-AF67-EBE9765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Only Motor EMA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199EB-FB63-4703-B932-AE1F3406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E82F5D-81E4-4E70-BFC9-81A5566F0BFC}"/>
              </a:ext>
            </a:extLst>
          </p:cNvPr>
          <p:cNvSpPr txBox="1">
            <a:spLocks/>
          </p:cNvSpPr>
          <p:nvPr/>
        </p:nvSpPr>
        <p:spPr bwMode="auto">
          <a:xfrm>
            <a:off x="358775" y="113030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Fuel cell is baseline control</a:t>
            </a:r>
          </a:p>
          <a:p>
            <a:r>
              <a:rPr lang="en-US" altLang="zh-TW" kern="0" dirty="0"/>
              <a:t>Hard to improve </a:t>
            </a:r>
            <a:r>
              <a:rPr lang="en-US" altLang="zh-TW" kern="0" dirty="0" err="1"/>
              <a:t>Jtire</a:t>
            </a:r>
            <a:r>
              <a:rPr lang="en-US" altLang="zh-TW" kern="0" dirty="0"/>
              <a:t> by torque allocation</a:t>
            </a:r>
          </a:p>
          <a:p>
            <a:pPr lvl="1"/>
            <a:r>
              <a:rPr lang="en-US" altLang="zh-TW" kern="0" dirty="0"/>
              <a:t>For longitudinal-driving cases</a:t>
            </a:r>
          </a:p>
          <a:p>
            <a:pPr lvl="1"/>
            <a:r>
              <a:rPr lang="en-US" altLang="zh-TW" kern="0" dirty="0"/>
              <a:t>CG almost in the center of the vehicle,</a:t>
            </a:r>
            <a:r>
              <a:rPr lang="zh-TW" altLang="en-US" kern="0" dirty="0"/>
              <a:t> </a:t>
            </a:r>
            <a:r>
              <a:rPr lang="en-US" altLang="zh-TW" kern="0" dirty="0"/>
              <a:t>no</a:t>
            </a:r>
            <a:r>
              <a:rPr lang="zh-TW" altLang="en-US" kern="0" dirty="0"/>
              <a:t> </a:t>
            </a:r>
            <a:r>
              <a:rPr lang="en-US" altLang="zh-TW" kern="0" dirty="0"/>
              <a:t>load</a:t>
            </a:r>
            <a:r>
              <a:rPr lang="zh-TW" altLang="en-US" kern="0" dirty="0"/>
              <a:t> </a:t>
            </a:r>
            <a:r>
              <a:rPr lang="en-US" altLang="zh-TW" kern="0" dirty="0"/>
              <a:t>transfer</a:t>
            </a:r>
            <a:r>
              <a:rPr lang="zh-TW" altLang="en-US" kern="0" dirty="0"/>
              <a:t> </a:t>
            </a:r>
            <a:r>
              <a:rPr lang="en-US" altLang="zh-TW" kern="0" dirty="0"/>
              <a:t>effect</a:t>
            </a:r>
          </a:p>
          <a:p>
            <a:pPr lvl="1"/>
            <a:r>
              <a:rPr lang="en-US" altLang="zh-TW" kern="0" dirty="0"/>
              <a:t>Tire loss is always the best if axle 1:1 distribution is used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9A8F04-8964-4652-B72A-DDC807F7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966"/>
              </p:ext>
            </p:extLst>
          </p:nvPr>
        </p:nvGraphicFramePr>
        <p:xfrm>
          <a:off x="7892734" y="2987040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F217D1-AABE-4042-9C42-3E1FB76C4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053380"/>
              </p:ext>
            </p:extLst>
          </p:nvPr>
        </p:nvGraphicFramePr>
        <p:xfrm>
          <a:off x="1641105" y="3584765"/>
          <a:ext cx="7474707" cy="2773680"/>
        </p:xfrm>
        <a:graphic>
          <a:graphicData uri="http://schemas.openxmlformats.org/drawingml/2006/table">
            <a:tbl>
              <a:tblPr/>
              <a:tblGrid>
                <a:gridCol w="830523">
                  <a:extLst>
                    <a:ext uri="{9D8B030D-6E8A-4147-A177-3AD203B41FA5}">
                      <a16:colId xmlns:a16="http://schemas.microsoft.com/office/drawing/2014/main" val="2418804589"/>
                    </a:ext>
                  </a:extLst>
                </a:gridCol>
                <a:gridCol w="830523">
                  <a:extLst>
                    <a:ext uri="{9D8B030D-6E8A-4147-A177-3AD203B41FA5}">
                      <a16:colId xmlns:a16="http://schemas.microsoft.com/office/drawing/2014/main" val="1637185886"/>
                    </a:ext>
                  </a:extLst>
                </a:gridCol>
                <a:gridCol w="830523">
                  <a:extLst>
                    <a:ext uri="{9D8B030D-6E8A-4147-A177-3AD203B41FA5}">
                      <a16:colId xmlns:a16="http://schemas.microsoft.com/office/drawing/2014/main" val="500008979"/>
                    </a:ext>
                  </a:extLst>
                </a:gridCol>
                <a:gridCol w="830523">
                  <a:extLst>
                    <a:ext uri="{9D8B030D-6E8A-4147-A177-3AD203B41FA5}">
                      <a16:colId xmlns:a16="http://schemas.microsoft.com/office/drawing/2014/main" val="511538678"/>
                    </a:ext>
                  </a:extLst>
                </a:gridCol>
                <a:gridCol w="830523">
                  <a:extLst>
                    <a:ext uri="{9D8B030D-6E8A-4147-A177-3AD203B41FA5}">
                      <a16:colId xmlns:a16="http://schemas.microsoft.com/office/drawing/2014/main" val="1879487537"/>
                    </a:ext>
                  </a:extLst>
                </a:gridCol>
                <a:gridCol w="830523">
                  <a:extLst>
                    <a:ext uri="{9D8B030D-6E8A-4147-A177-3AD203B41FA5}">
                      <a16:colId xmlns:a16="http://schemas.microsoft.com/office/drawing/2014/main" val="1189256785"/>
                    </a:ext>
                  </a:extLst>
                </a:gridCol>
                <a:gridCol w="830523">
                  <a:extLst>
                    <a:ext uri="{9D8B030D-6E8A-4147-A177-3AD203B41FA5}">
                      <a16:colId xmlns:a16="http://schemas.microsoft.com/office/drawing/2014/main" val="2390897972"/>
                    </a:ext>
                  </a:extLst>
                </a:gridCol>
                <a:gridCol w="830523">
                  <a:extLst>
                    <a:ext uri="{9D8B030D-6E8A-4147-A177-3AD203B41FA5}">
                      <a16:colId xmlns:a16="http://schemas.microsoft.com/office/drawing/2014/main" val="2909279562"/>
                    </a:ext>
                  </a:extLst>
                </a:gridCol>
                <a:gridCol w="830523">
                  <a:extLst>
                    <a:ext uri="{9D8B030D-6E8A-4147-A177-3AD203B41FA5}">
                      <a16:colId xmlns:a16="http://schemas.microsoft.com/office/drawing/2014/main" val="260327751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JE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JS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JD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JV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4471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10.0261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16300.65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1.5173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0.0005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6636.4906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82.9603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1.0567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-5.67%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9991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9.6192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18508.15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102.9065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1.0141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-1.41%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1857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11.1587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15864.05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6.0848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360.8056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244.9704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0.954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4.60%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6946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2.7999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189.73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13.0507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1.0091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-0.91%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08338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9.2771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736.86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30.558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0.0989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67.7088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175.6008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1.0145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-1.45%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12376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6.9906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1992.11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0.0031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262.0099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1.0209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-2.09%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09367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4.0045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1803.67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0.0021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173.1167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0.9654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3.46%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2074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10.1349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10522.36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7.923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499.677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437.168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0.9168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8.32%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7908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1.9424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878.59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0.0018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61.4279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0.9742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2.58%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30021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10.7605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8257.3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20.1192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0.0011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7.435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581.4874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0.8436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15.64%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07718"/>
                  </a:ext>
                </a:extLst>
              </a:tr>
              <a:tr h="160020"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Overall 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>
                          <a:effectLst/>
                        </a:rPr>
                        <a:t>2.31%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625891"/>
                  </a:ext>
                </a:extLst>
              </a:tr>
              <a:tr h="160020"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J average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200" dirty="0">
                          <a:effectLst/>
                        </a:rPr>
                        <a:t>0.97693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49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A25D5E-797C-4E5F-86E4-981DB624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78628"/>
              </p:ext>
            </p:extLst>
          </p:nvPr>
        </p:nvGraphicFramePr>
        <p:xfrm>
          <a:off x="8240" y="3584765"/>
          <a:ext cx="1552908" cy="2346960"/>
        </p:xfrm>
        <a:graphic>
          <a:graphicData uri="http://schemas.openxmlformats.org/drawingml/2006/table">
            <a:tbl>
              <a:tblPr/>
              <a:tblGrid>
                <a:gridCol w="491765">
                  <a:extLst>
                    <a:ext uri="{9D8B030D-6E8A-4147-A177-3AD203B41FA5}">
                      <a16:colId xmlns:a16="http://schemas.microsoft.com/office/drawing/2014/main" val="1293815871"/>
                    </a:ext>
                  </a:extLst>
                </a:gridCol>
                <a:gridCol w="1061143">
                  <a:extLst>
                    <a:ext uri="{9D8B030D-6E8A-4147-A177-3AD203B41FA5}">
                      <a16:colId xmlns:a16="http://schemas.microsoft.com/office/drawing/2014/main" val="1921828009"/>
                    </a:ext>
                  </a:extLst>
                </a:gridCol>
              </a:tblGrid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JE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664299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10.0591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14205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9.6982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922837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11.2399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179969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2.8125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214430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9.2831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555722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6.958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18179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4.3416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645134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10.3652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04519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2.041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32310"/>
                  </a:ext>
                </a:extLst>
              </a:tr>
              <a:tr h="21075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</a:rPr>
                        <a:t>11.1979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0245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71725A8-836C-4A68-928C-87CEF655DE3B}"/>
              </a:ext>
            </a:extLst>
          </p:cNvPr>
          <p:cNvSpPr/>
          <p:nvPr/>
        </p:nvSpPr>
        <p:spPr bwMode="auto">
          <a:xfrm>
            <a:off x="2438400" y="3584765"/>
            <a:ext cx="878541" cy="2346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96E2FB-AC7C-4D37-8910-2BAA4AB82A5F}"/>
              </a:ext>
            </a:extLst>
          </p:cNvPr>
          <p:cNvSpPr/>
          <p:nvPr/>
        </p:nvSpPr>
        <p:spPr bwMode="auto">
          <a:xfrm>
            <a:off x="6624354" y="3584765"/>
            <a:ext cx="878541" cy="2346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107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0A7D-24A0-4BA9-AF67-EBE9765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Integrated EMA Comparison - 1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199EB-FB63-4703-B932-AE1F3406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E82F5D-81E4-4E70-BFC9-81A5566F0BFC}"/>
              </a:ext>
            </a:extLst>
          </p:cNvPr>
          <p:cNvSpPr txBox="1">
            <a:spLocks/>
          </p:cNvSpPr>
          <p:nvPr/>
        </p:nvSpPr>
        <p:spPr bwMode="auto">
          <a:xfrm>
            <a:off x="358775" y="113030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Compare with Battery EMA with Speed Strategy</a:t>
            </a:r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9A8F04-8964-4652-B72A-DDC807F7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30690"/>
              </p:ext>
            </p:extLst>
          </p:nvPr>
        </p:nvGraphicFramePr>
        <p:xfrm>
          <a:off x="7832725" y="2082673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94C66F-DD38-49ED-AC94-CE9AE919F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79904"/>
              </p:ext>
            </p:extLst>
          </p:nvPr>
        </p:nvGraphicFramePr>
        <p:xfrm>
          <a:off x="601689" y="2711958"/>
          <a:ext cx="8183536" cy="3449880"/>
        </p:xfrm>
        <a:graphic>
          <a:graphicData uri="http://schemas.openxmlformats.org/drawingml/2006/table">
            <a:tbl>
              <a:tblPr/>
              <a:tblGrid>
                <a:gridCol w="612460">
                  <a:extLst>
                    <a:ext uri="{9D8B030D-6E8A-4147-A177-3AD203B41FA5}">
                      <a16:colId xmlns:a16="http://schemas.microsoft.com/office/drawing/2014/main" val="276276584"/>
                    </a:ext>
                  </a:extLst>
                </a:gridCol>
                <a:gridCol w="1206103">
                  <a:extLst>
                    <a:ext uri="{9D8B030D-6E8A-4147-A177-3AD203B41FA5}">
                      <a16:colId xmlns:a16="http://schemas.microsoft.com/office/drawing/2014/main" val="3827366310"/>
                    </a:ext>
                  </a:extLst>
                </a:gridCol>
                <a:gridCol w="909282">
                  <a:extLst>
                    <a:ext uri="{9D8B030D-6E8A-4147-A177-3AD203B41FA5}">
                      <a16:colId xmlns:a16="http://schemas.microsoft.com/office/drawing/2014/main" val="2702906908"/>
                    </a:ext>
                  </a:extLst>
                </a:gridCol>
                <a:gridCol w="909282">
                  <a:extLst>
                    <a:ext uri="{9D8B030D-6E8A-4147-A177-3AD203B41FA5}">
                      <a16:colId xmlns:a16="http://schemas.microsoft.com/office/drawing/2014/main" val="2967930669"/>
                    </a:ext>
                  </a:extLst>
                </a:gridCol>
                <a:gridCol w="909282">
                  <a:extLst>
                    <a:ext uri="{9D8B030D-6E8A-4147-A177-3AD203B41FA5}">
                      <a16:colId xmlns:a16="http://schemas.microsoft.com/office/drawing/2014/main" val="2087453886"/>
                    </a:ext>
                  </a:extLst>
                </a:gridCol>
                <a:gridCol w="909282">
                  <a:extLst>
                    <a:ext uri="{9D8B030D-6E8A-4147-A177-3AD203B41FA5}">
                      <a16:colId xmlns:a16="http://schemas.microsoft.com/office/drawing/2014/main" val="3189621448"/>
                    </a:ext>
                  </a:extLst>
                </a:gridCol>
                <a:gridCol w="909282">
                  <a:extLst>
                    <a:ext uri="{9D8B030D-6E8A-4147-A177-3AD203B41FA5}">
                      <a16:colId xmlns:a16="http://schemas.microsoft.com/office/drawing/2014/main" val="598970257"/>
                    </a:ext>
                  </a:extLst>
                </a:gridCol>
                <a:gridCol w="744776">
                  <a:extLst>
                    <a:ext uri="{9D8B030D-6E8A-4147-A177-3AD203B41FA5}">
                      <a16:colId xmlns:a16="http://schemas.microsoft.com/office/drawing/2014/main" val="3128856849"/>
                    </a:ext>
                  </a:extLst>
                </a:gridCol>
                <a:gridCol w="1073787">
                  <a:extLst>
                    <a:ext uri="{9D8B030D-6E8A-4147-A177-3AD203B41FA5}">
                      <a16:colId xmlns:a16="http://schemas.microsoft.com/office/drawing/2014/main" val="22863166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JE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JD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JV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Improvement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48239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10.3252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9242.08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3815.1435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90.4562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0.7219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-2.05%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84825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9.5813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248.09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102.9066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-1.93%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462925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11.1924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7985.8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1.9128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191.8071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248.4432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0.7081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2.02%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330091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2.3298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13.0508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0.6762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-1.12%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554743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9.2838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633.09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23.5681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0.0773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49.9551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178.5958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0.8757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-2.35%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700201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6.9132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337.31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262.0098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0.7623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-3.33%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82747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3.2641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0.0011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173.1169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0.6928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3.33%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23591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10.199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1246.35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209.8987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451.4761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0.5316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12.91%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469008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1.3897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61.4281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0.663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2.71%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081877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10.5268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1108.36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6.3714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21.5529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579.9002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0.5618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12.89%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14949"/>
                  </a:ext>
                </a:extLst>
              </a:tr>
              <a:tr h="264630"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Overall 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2.31%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229775"/>
                  </a:ext>
                </a:extLst>
              </a:tr>
              <a:tr h="264630"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J average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 dirty="0">
                          <a:effectLst/>
                        </a:rPr>
                        <a:t>0.70424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5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857A-E5B8-54F3-20F6-F89BE73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DD5B-1072-0E23-577F-78F1C56D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energy storage system: Fuel cell/ Li-ion battery</a:t>
            </a:r>
          </a:p>
          <a:p>
            <a:r>
              <a:rPr lang="en-US" altLang="zh-TW" dirty="0"/>
              <a:t>Multi-actuators: Three motors</a:t>
            </a:r>
          </a:p>
          <a:p>
            <a:r>
              <a:rPr lang="en-US" altLang="zh-TW" dirty="0"/>
              <a:t>Goal: </a:t>
            </a:r>
            <a:r>
              <a:rPr lang="en-US" altLang="zh-TW" dirty="0">
                <a:solidFill>
                  <a:srgbClr val="FF0000"/>
                </a:solidFill>
              </a:rPr>
              <a:t>design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EMA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that controls motor torques, fuel cell current </a:t>
            </a:r>
            <a:r>
              <a:rPr lang="en-US" altLang="zh-TW" dirty="0"/>
              <a:t>to minimize energy consumption, battery degradation while not violating some constraints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0BEC-5061-DD90-3779-D6B25B11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F360D-92A7-41D5-B3A4-BB953E26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94" y="3194613"/>
            <a:ext cx="3900811" cy="35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0A7D-24A0-4BA9-AF67-EBE97657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Integrated EMA Comparison - 2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3199EB-FB63-4703-B932-AE1F3406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E82F5D-81E4-4E70-BFC9-81A5566F0BFC}"/>
              </a:ext>
            </a:extLst>
          </p:cNvPr>
          <p:cNvSpPr txBox="1">
            <a:spLocks/>
          </p:cNvSpPr>
          <p:nvPr/>
        </p:nvSpPr>
        <p:spPr bwMode="auto">
          <a:xfrm>
            <a:off x="358775" y="1130300"/>
            <a:ext cx="8426450" cy="265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Compare with Baseline</a:t>
            </a:r>
          </a:p>
          <a:p>
            <a:r>
              <a:rPr lang="en-US" altLang="zh-TW" kern="0" dirty="0"/>
              <a:t>Overall improvement is 29.58%</a:t>
            </a:r>
          </a:p>
          <a:p>
            <a:pPr lvl="1"/>
            <a:r>
              <a:rPr lang="en-US" altLang="zh-TW" kern="0" dirty="0"/>
              <a:t>Tire loss is still hard to improve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9A8F04-8964-4652-B72A-DDC807F702CB}"/>
              </a:ext>
            </a:extLst>
          </p:cNvPr>
          <p:cNvGraphicFramePr>
            <a:graphicFrameLocks noGrp="1"/>
          </p:cNvGraphicFramePr>
          <p:nvPr/>
        </p:nvGraphicFramePr>
        <p:xfrm>
          <a:off x="7892734" y="2236978"/>
          <a:ext cx="952500" cy="441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82146696"/>
                    </a:ext>
                  </a:extLst>
                </a:gridCol>
              </a:tblGrid>
              <a:tr h="2106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Better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28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Worse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535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B9345B-19F8-4E88-9344-54F9F991C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38971"/>
              </p:ext>
            </p:extLst>
          </p:nvPr>
        </p:nvGraphicFramePr>
        <p:xfrm>
          <a:off x="476595" y="2908744"/>
          <a:ext cx="8292411" cy="3169920"/>
        </p:xfrm>
        <a:graphic>
          <a:graphicData uri="http://schemas.openxmlformats.org/drawingml/2006/table">
            <a:tbl>
              <a:tblPr/>
              <a:tblGrid>
                <a:gridCol w="609870">
                  <a:extLst>
                    <a:ext uri="{9D8B030D-6E8A-4147-A177-3AD203B41FA5}">
                      <a16:colId xmlns:a16="http://schemas.microsoft.com/office/drawing/2014/main" val="2042819457"/>
                    </a:ext>
                  </a:extLst>
                </a:gridCol>
                <a:gridCol w="1232888">
                  <a:extLst>
                    <a:ext uri="{9D8B030D-6E8A-4147-A177-3AD203B41FA5}">
                      <a16:colId xmlns:a16="http://schemas.microsoft.com/office/drawing/2014/main" val="1684090273"/>
                    </a:ext>
                  </a:extLst>
                </a:gridCol>
                <a:gridCol w="921379">
                  <a:extLst>
                    <a:ext uri="{9D8B030D-6E8A-4147-A177-3AD203B41FA5}">
                      <a16:colId xmlns:a16="http://schemas.microsoft.com/office/drawing/2014/main" val="597788020"/>
                    </a:ext>
                  </a:extLst>
                </a:gridCol>
                <a:gridCol w="921379">
                  <a:extLst>
                    <a:ext uri="{9D8B030D-6E8A-4147-A177-3AD203B41FA5}">
                      <a16:colId xmlns:a16="http://schemas.microsoft.com/office/drawing/2014/main" val="3754556768"/>
                    </a:ext>
                  </a:extLst>
                </a:gridCol>
                <a:gridCol w="921379">
                  <a:extLst>
                    <a:ext uri="{9D8B030D-6E8A-4147-A177-3AD203B41FA5}">
                      <a16:colId xmlns:a16="http://schemas.microsoft.com/office/drawing/2014/main" val="2863289044"/>
                    </a:ext>
                  </a:extLst>
                </a:gridCol>
                <a:gridCol w="921379">
                  <a:extLst>
                    <a:ext uri="{9D8B030D-6E8A-4147-A177-3AD203B41FA5}">
                      <a16:colId xmlns:a16="http://schemas.microsoft.com/office/drawing/2014/main" val="3686650169"/>
                    </a:ext>
                  </a:extLst>
                </a:gridCol>
                <a:gridCol w="921379">
                  <a:extLst>
                    <a:ext uri="{9D8B030D-6E8A-4147-A177-3AD203B41FA5}">
                      <a16:colId xmlns:a16="http://schemas.microsoft.com/office/drawing/2014/main" val="3267364014"/>
                    </a:ext>
                  </a:extLst>
                </a:gridCol>
                <a:gridCol w="806441">
                  <a:extLst>
                    <a:ext uri="{9D8B030D-6E8A-4147-A177-3AD203B41FA5}">
                      <a16:colId xmlns:a16="http://schemas.microsoft.com/office/drawing/2014/main" val="2288926309"/>
                    </a:ext>
                  </a:extLst>
                </a:gridCol>
                <a:gridCol w="1036317">
                  <a:extLst>
                    <a:ext uri="{9D8B030D-6E8A-4147-A177-3AD203B41FA5}">
                      <a16:colId xmlns:a16="http://schemas.microsoft.com/office/drawing/2014/main" val="71247033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JS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JD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JV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</a:rPr>
                        <a:t>JT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5074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10.3252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9242.08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3815.1435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90.4562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 dirty="0">
                          <a:effectLst/>
                          <a:latin typeface="Arial" panose="020B0604020202020204" pitchFamily="34" charset="0"/>
                        </a:rPr>
                        <a:t>0.7219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27.81%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0909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9.5813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248.09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102.9066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0.849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15.10%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11937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11.1924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7985.8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1.9128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191.8071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248.4432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0.7081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29.19%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39742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2.3298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13.0508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0.6762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32.38%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08122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9.2838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633.09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23.5681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0.0773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49.9551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178.5958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0.8757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 dirty="0">
                          <a:effectLst/>
                        </a:rPr>
                        <a:t>12.43%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86043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6.9132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337.31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262.0098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0.7623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23.77%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75766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3.2641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0.0011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173.1169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0.6928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30.72%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3964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10.199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1246.35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209.8987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451.4761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7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0.5316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46.84%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26209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1.3897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0.0007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61.4281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0.663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33.70%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44275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10.5268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1108.36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6.3714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0.001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21.5529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579.9002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0">
                          <a:effectLst/>
                          <a:latin typeface="Arial" panose="020B0604020202020204" pitchFamily="34" charset="0"/>
                        </a:rPr>
                        <a:t>0.5618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43.82%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602040"/>
                  </a:ext>
                </a:extLst>
              </a:tr>
              <a:tr h="160020"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Overall improvement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>
                          <a:effectLst/>
                        </a:rPr>
                        <a:t>29.58%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058326"/>
                  </a:ext>
                </a:extLst>
              </a:tr>
              <a:tr h="160020"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 average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TW" sz="1400" dirty="0">
                          <a:effectLst/>
                        </a:rPr>
                        <a:t>0.70424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6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154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905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AF4-592F-4B00-99E9-E991995E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B9F7-4F3A-43E7-9724-6DD53626F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first version of torque allocation is done.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The first version of power distribution for hybrid energy storage is done, and the results are better than the baseline.</a:t>
            </a:r>
          </a:p>
          <a:p>
            <a:r>
              <a:rPr lang="en-US" altLang="zh-TW" dirty="0"/>
              <a:t>First EMA can improver overall performance up to </a:t>
            </a:r>
            <a:r>
              <a:rPr lang="en-US" altLang="zh-TW" dirty="0">
                <a:solidFill>
                  <a:srgbClr val="FF0000"/>
                </a:solidFill>
              </a:rPr>
              <a:t>29.58%</a:t>
            </a:r>
          </a:p>
          <a:p>
            <a:r>
              <a:rPr lang="en-US" altLang="zh-TW" dirty="0"/>
              <a:t>The final version will be released on 2/15</a:t>
            </a:r>
          </a:p>
          <a:p>
            <a:pPr lvl="1"/>
            <a:r>
              <a:rPr lang="en-US" altLang="zh-TW" dirty="0"/>
              <a:t>Preview info is extended to 25 sec</a:t>
            </a:r>
          </a:p>
          <a:p>
            <a:pPr lvl="1"/>
            <a:r>
              <a:rPr lang="en-US" altLang="zh-TW" dirty="0"/>
              <a:t>…</a:t>
            </a:r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E0336-7001-4662-93A7-C6C9BEA4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2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B80D-C00D-496A-AB35-D89BE0F6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Torque Control Purpose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8723-C1F6-4828-91BF-C1EC6FF9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Axle distribution/Torque vectoring</a:t>
            </a:r>
          </a:p>
          <a:p>
            <a:pPr lvl="1"/>
            <a:r>
              <a:rPr lang="en-US" altLang="zh-TW" dirty="0"/>
              <a:t>Trade-off between tire loss and motor loss</a:t>
            </a:r>
          </a:p>
          <a:p>
            <a:r>
              <a:rPr lang="en-US" altLang="zh-TW" dirty="0"/>
              <a:t>The battery temperature and degradation should also be taken into consideration 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2082D-DD1A-41A1-B831-E7DF71B92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EF413-A72E-410A-8490-A10C8DD6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6" y="3216852"/>
            <a:ext cx="3859438" cy="2894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835CB-5F60-425D-9772-92F69A2D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93" y="2928884"/>
            <a:ext cx="4243395" cy="31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3CAEB1-2BCA-4133-B847-655CE06B5B52}"/>
              </a:ext>
            </a:extLst>
          </p:cNvPr>
          <p:cNvSpPr txBox="1">
            <a:spLocks/>
          </p:cNvSpPr>
          <p:nvPr/>
        </p:nvSpPr>
        <p:spPr bwMode="auto">
          <a:xfrm>
            <a:off x="358776" y="1130299"/>
            <a:ext cx="84264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Four types of motor power loss</a:t>
            </a:r>
          </a:p>
          <a:p>
            <a:pPr lvl="1"/>
            <a:r>
              <a:rPr lang="en-US" altLang="zh-TW" kern="0" dirty="0"/>
              <a:t>Inverter and copper loss depend on q axis current</a:t>
            </a:r>
          </a:p>
          <a:p>
            <a:pPr lvl="1"/>
            <a:r>
              <a:rPr lang="en-US" altLang="zh-TW" kern="0" dirty="0"/>
              <a:t>Iron and friction loss depend on motor speed 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pPr lvl="1"/>
            <a:endParaRPr lang="zh-TW" alt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5C10B-CE43-4386-8F2E-F5FE2443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Motor Power Loss</a:t>
            </a:r>
            <a:endParaRPr lang="zh-TW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A27258-0ED9-4161-AEA2-CE0BB2AA2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1069"/>
            <a:ext cx="4442460" cy="39776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84BBA-3CD1-4997-B288-37953A9A1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E2478-503F-4193-9260-E57429E1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67" y="2356089"/>
            <a:ext cx="4910353" cy="368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90857-4BEA-45E1-BA80-BBE2F5FD2AA8}"/>
              </a:ext>
            </a:extLst>
          </p:cNvPr>
          <p:cNvSpPr txBox="1"/>
          <p:nvPr/>
        </p:nvSpPr>
        <p:spPr>
          <a:xfrm>
            <a:off x="5442970" y="6071303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Overall power loss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9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BCC-DA05-4A56-89C9-6C90FCB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Tire Power Loss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7BD4-F593-4949-9376-5CCD239A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Tire energy dissipation</a:t>
            </a:r>
          </a:p>
          <a:p>
            <a:pPr lvl="1"/>
            <a:r>
              <a:rPr lang="en-US" altLang="zh-TW" dirty="0"/>
              <a:t>Up to 7% of total energy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Tire</a:t>
            </a:r>
            <a:r>
              <a:rPr lang="zh-TW" altLang="en-US" dirty="0"/>
              <a:t> </a:t>
            </a:r>
            <a:r>
              <a:rPr lang="en-US" altLang="zh-TW" dirty="0"/>
              <a:t>power loss model</a:t>
            </a:r>
          </a:p>
          <a:p>
            <a:pPr lvl="1"/>
            <a:r>
              <a:rPr lang="en-US" altLang="zh-TW" dirty="0"/>
              <a:t>Load transfer is neglected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4688-5C44-4EE6-8A97-38E4DC4C7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F23B3-D118-4C71-A649-637B4298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11" y="3882067"/>
            <a:ext cx="3724494" cy="2793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957A9-0CA3-4247-8919-564B4ED8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39" y="4932764"/>
            <a:ext cx="1958510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8D662-D647-4C8A-823A-F5D35DBB6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01" y="5548615"/>
            <a:ext cx="2133785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1C548-E1C2-4E69-9F32-A23BF6A0D3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00" t="47854" r="10659" b="6229"/>
          <a:stretch/>
        </p:blipFill>
        <p:spPr>
          <a:xfrm>
            <a:off x="4230777" y="1156804"/>
            <a:ext cx="4554447" cy="2272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429190-7FA1-44DF-9AAD-24736548BB3C}"/>
              </a:ext>
            </a:extLst>
          </p:cNvPr>
          <p:cNvSpPr/>
          <p:nvPr/>
        </p:nvSpPr>
        <p:spPr bwMode="auto">
          <a:xfrm>
            <a:off x="6756400" y="2286000"/>
            <a:ext cx="1046480" cy="1239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899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B6D4-7BEF-4219-BF6D-ACED947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F73F-B501-48FB-9C4B-20A51205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Recent Literature</a:t>
            </a:r>
          </a:p>
          <a:p>
            <a:r>
              <a:rPr lang="en-US" altLang="zh-TW" dirty="0"/>
              <a:t>Integrated Control Strategy</a:t>
            </a:r>
          </a:p>
          <a:p>
            <a:r>
              <a:rPr lang="en-US" altLang="zh-TW" dirty="0"/>
              <a:t>Torque Allocation</a:t>
            </a:r>
          </a:p>
          <a:p>
            <a:r>
              <a:rPr lang="en-US" altLang="zh-TW" dirty="0"/>
              <a:t>Energy Storage System Power Control</a:t>
            </a:r>
          </a:p>
          <a:p>
            <a:r>
              <a:rPr lang="en-US" altLang="zh-TW" dirty="0"/>
              <a:t>Simulation Result</a:t>
            </a:r>
          </a:p>
          <a:p>
            <a:r>
              <a:rPr lang="en-US" altLang="zh-TW" dirty="0"/>
              <a:t>Conclusion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4B22-38DB-40D6-9F9C-1BE5D34CA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63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B361-D709-4E57-B427-FEE95530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- 1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C044-63EA-4A50-9C79-CD1155D4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MPC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allocation </a:t>
            </a:r>
            <a:r>
              <a:rPr lang="en-US" altLang="zh-TW" dirty="0"/>
              <a:t>is a popular method in recent literatures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Two step optimization method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DBB8-49A5-4E92-9ECA-9F3C57C8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BB48-FBB3-40D9-AF27-27A9987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7" y="2127167"/>
            <a:ext cx="6110165" cy="1563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91841-5803-42E6-A358-4B815633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1" y="3734964"/>
            <a:ext cx="2929028" cy="2499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F6785-BE67-4710-AC3A-C57C8C25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89" y="4008575"/>
            <a:ext cx="3476766" cy="2023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72A257-DAF8-4BB3-AFE6-E24C21A51B6A}"/>
              </a:ext>
            </a:extLst>
          </p:cNvPr>
          <p:cNvSpPr txBox="1"/>
          <p:nvPr/>
        </p:nvSpPr>
        <p:spPr>
          <a:xfrm>
            <a:off x="28189" y="6324120"/>
            <a:ext cx="659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H. Jing, F. Jia and Z. Liu, "Multi-Objective Optimal Control Allocation for an Over-Actuated Electric Vehicle," in IEEE Access, vol. 6, pp. 4824-4833, 2018, doi: 10.1109/ACCESS.2017.2788941.</a:t>
            </a:r>
          </a:p>
        </p:txBody>
      </p:sp>
    </p:spTree>
    <p:extLst>
      <p:ext uri="{BB962C8B-B14F-4D97-AF65-F5344CB8AC3E}">
        <p14:creationId xmlns:p14="http://schemas.microsoft.com/office/powerpoint/2010/main" val="123149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7463-FAA8-4DF5-9C35-AA900457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Recent literature - 2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37E6-21BA-44FD-95BE-4A83E94E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Power optimization/ Tire power loss…are considered</a:t>
            </a:r>
          </a:p>
          <a:p>
            <a:r>
              <a:rPr lang="en-US" altLang="zh-TW" dirty="0"/>
              <a:t>Multi-purpose integrated control strategy</a:t>
            </a:r>
            <a:r>
              <a:rPr lang="zh-TW" altLang="en-US" dirty="0"/>
              <a:t> </a:t>
            </a:r>
            <a:r>
              <a:rPr lang="en-US" altLang="zh-TW" dirty="0"/>
              <a:t>are main focus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D100-FE67-4FA8-BC32-3FF194CF6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    </a:t>
            </a:r>
            <a:fld id="{60B72D1D-C7D5-46AB-88C6-AAE1BD29C5E7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AutoShape 2" descr="Untitled">
            <a:extLst>
              <a:ext uri="{FF2B5EF4-FFF2-40B4-BE49-F238E27FC236}">
                <a16:creationId xmlns:a16="http://schemas.microsoft.com/office/drawing/2014/main" id="{6C40D8FC-F67C-4EA0-A791-C15F6896F0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4CB5C-AAAF-493B-BCF2-CB0F520E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48" y="2708560"/>
            <a:ext cx="7105504" cy="36238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FD6CD-3D70-4CC8-A55A-DB62A4C7D0F6}"/>
              </a:ext>
            </a:extLst>
          </p:cNvPr>
          <p:cNvGrpSpPr/>
          <p:nvPr/>
        </p:nvGrpSpPr>
        <p:grpSpPr>
          <a:xfrm>
            <a:off x="688663" y="2101656"/>
            <a:ext cx="2866952" cy="839159"/>
            <a:chOff x="1019249" y="1735823"/>
            <a:chExt cx="2866952" cy="8391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170FF6-2772-4266-B46C-14819AAC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989" y="1735823"/>
              <a:ext cx="2667833" cy="8256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90C93D-98F3-47C8-9331-B249ECAC9A27}"/>
                </a:ext>
              </a:extLst>
            </p:cNvPr>
            <p:cNvSpPr/>
            <p:nvPr/>
          </p:nvSpPr>
          <p:spPr bwMode="auto">
            <a:xfrm>
              <a:off x="1019249" y="1749287"/>
              <a:ext cx="2866952" cy="82569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FC987FF-A101-4CA3-91F6-E3C280972E01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3555615" y="2527968"/>
            <a:ext cx="1461051" cy="889178"/>
          </a:xfrm>
          <a:prstGeom prst="bentConnector3">
            <a:avLst>
              <a:gd name="adj1" fmla="val 99977"/>
            </a:avLst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2698349"/>
      </p:ext>
    </p:extLst>
  </p:cSld>
  <p:clrMapOvr>
    <a:masterClrMapping/>
  </p:clrMapOvr>
</p:sld>
</file>

<file path=ppt/theme/theme1.xml><?xml version="1.0" encoding="utf-8"?>
<a:theme xmlns:a="http://schemas.openxmlformats.org/drawingml/2006/main" name="AVCL ppt form">
  <a:themeElements>
    <a:clrScheme name="AVC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VC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V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V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V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837BE23B-D183-4747-96B7-3990C35606EE}" vid="{0014FBC9-B3A0-4349-9153-E786181BB3E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20140207</Template>
  <TotalTime>57977</TotalTime>
  <Words>2029</Words>
  <Application>Microsoft Office PowerPoint</Application>
  <PresentationFormat>On-screen Show (4:3)</PresentationFormat>
  <Paragraphs>929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AVCL ppt form</vt:lpstr>
      <vt:lpstr>MVT 2023 Energy Management Algorithm </vt:lpstr>
      <vt:lpstr>Outline</vt:lpstr>
      <vt:lpstr>Introduction</vt:lpstr>
      <vt:lpstr>Motor Torque Control Purpose</vt:lpstr>
      <vt:lpstr>Motor Power Loss</vt:lpstr>
      <vt:lpstr>Tire Power Loss</vt:lpstr>
      <vt:lpstr>Outline</vt:lpstr>
      <vt:lpstr>Recent literature - 1</vt:lpstr>
      <vt:lpstr>Recent literature - 2</vt:lpstr>
      <vt:lpstr>Outline</vt:lpstr>
      <vt:lpstr>AVCL Integrated Control Strategy</vt:lpstr>
      <vt:lpstr>Outline</vt:lpstr>
      <vt:lpstr>Model Predictive Control Allocation</vt:lpstr>
      <vt:lpstr>Prediction Model - 1</vt:lpstr>
      <vt:lpstr>Prediction model - 2 </vt:lpstr>
      <vt:lpstr>Motor Power Loss Minimization</vt:lpstr>
      <vt:lpstr>Tire Energy Dissipation Minimization</vt:lpstr>
      <vt:lpstr>Outline</vt:lpstr>
      <vt:lpstr>Battery EMA Version log</vt:lpstr>
      <vt:lpstr>Energy Storage System Power Control</vt:lpstr>
      <vt:lpstr>Energy Storage System Power Control</vt:lpstr>
      <vt:lpstr>Power control-oriented model </vt:lpstr>
      <vt:lpstr>Battery EMA</vt:lpstr>
      <vt:lpstr>Outline</vt:lpstr>
      <vt:lpstr>Only Battery EMA</vt:lpstr>
      <vt:lpstr>Speed Profile Strategy</vt:lpstr>
      <vt:lpstr>Battery EMA with Speed Strategy</vt:lpstr>
      <vt:lpstr>Only Motor EMA</vt:lpstr>
      <vt:lpstr>Integrated EMA Comparison - 1</vt:lpstr>
      <vt:lpstr>Integrated EMA Comparison - 2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Cheng Ting Tsai</dc:creator>
  <cp:lastModifiedBy>暐鈞 林</cp:lastModifiedBy>
  <cp:revision>2734</cp:revision>
  <dcterms:created xsi:type="dcterms:W3CDTF">2014-02-07T03:23:10Z</dcterms:created>
  <dcterms:modified xsi:type="dcterms:W3CDTF">2023-02-09T08:03:15Z</dcterms:modified>
</cp:coreProperties>
</file>