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5" r:id="rId5"/>
    <p:sldId id="260" r:id="rId6"/>
    <p:sldId id="262" r:id="rId7"/>
    <p:sldId id="261" r:id="rId8"/>
    <p:sldId id="267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309-094E-40C9-986A-4D439377A74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FAC-4994-4FB2-BD02-9372CD31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8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309-094E-40C9-986A-4D439377A74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FAC-4994-4FB2-BD02-9372CD31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5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309-094E-40C9-986A-4D439377A74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FAC-4994-4FB2-BD02-9372CD31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87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309-094E-40C9-986A-4D439377A74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FAC-4994-4FB2-BD02-9372CD31315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873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309-094E-40C9-986A-4D439377A74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FAC-4994-4FB2-BD02-9372CD31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5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309-094E-40C9-986A-4D439377A74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FAC-4994-4FB2-BD02-9372CD31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7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309-094E-40C9-986A-4D439377A74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FAC-4994-4FB2-BD02-9372CD31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3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309-094E-40C9-986A-4D439377A74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FAC-4994-4FB2-BD02-9372CD31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44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309-094E-40C9-986A-4D439377A74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FAC-4994-4FB2-BD02-9372CD31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8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309-094E-40C9-986A-4D439377A74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FAC-4994-4FB2-BD02-9372CD31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9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309-094E-40C9-986A-4D439377A74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FAC-4994-4FB2-BD02-9372CD31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309-094E-40C9-986A-4D439377A74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FAC-4994-4FB2-BD02-9372CD31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9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309-094E-40C9-986A-4D439377A74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FAC-4994-4FB2-BD02-9372CD31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309-094E-40C9-986A-4D439377A74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FAC-4994-4FB2-BD02-9372CD31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4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309-094E-40C9-986A-4D439377A74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FAC-4994-4FB2-BD02-9372CD31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6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309-094E-40C9-986A-4D439377A74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FAC-4994-4FB2-BD02-9372CD31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7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309-094E-40C9-986A-4D439377A74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EFAC-4994-4FB2-BD02-9372CD31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9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BD0309-094E-40C9-986A-4D439377A74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0EFAC-4994-4FB2-BD02-9372CD313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1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onet.esri.com/people/djennings-esristaff/blog/2015/10/30/sync-ags-services-one-server-to-another-linu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erver.arcgis.com/en/server/latest/administer/linux/scripting-with-the-arcgis-rest-api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Sync AGS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Sync AGS Services one server to another (Linux)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0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AGS 10.3.1 problems if you have more than 250 Services</a:t>
            </a:r>
          </a:p>
          <a:p>
            <a:r>
              <a:rPr lang="en-US" dirty="0" smtClean="0"/>
              <a:t>AGS 10.4 lifts the limit to 700+</a:t>
            </a:r>
          </a:p>
          <a:p>
            <a:r>
              <a:rPr lang="en-US" dirty="0" smtClean="0"/>
              <a:t>ArcGIS Admin API and Python very useful for management </a:t>
            </a:r>
          </a:p>
          <a:p>
            <a:r>
              <a:rPr lang="en-US" dirty="0" smtClean="0"/>
              <a:t>Blog Post : Sync AGS Services one server to another (Linux)</a:t>
            </a:r>
          </a:p>
          <a:p>
            <a:pPr lvl="1"/>
            <a:r>
              <a:rPr lang="en-US" dirty="0" smtClean="0">
                <a:hlinkClick r:id="rId2"/>
              </a:rPr>
              <a:t>https://geonet.esri.com/people/djennings-esristaff/blog/2015/10/30/sync-ags-services-one-server-to-another-linux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Includes the Python Script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and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4 Bare Metal Servers (Real Computers)</a:t>
            </a:r>
          </a:p>
          <a:p>
            <a:pPr lvl="1"/>
            <a:r>
              <a:rPr lang="en-US" dirty="0" smtClean="0"/>
              <a:t>32 Cores per Server</a:t>
            </a:r>
          </a:p>
          <a:p>
            <a:pPr lvl="1"/>
            <a:r>
              <a:rPr lang="en-US" dirty="0" smtClean="0"/>
              <a:t>384 GB of RAM</a:t>
            </a:r>
          </a:p>
          <a:p>
            <a:pPr lvl="1"/>
            <a:r>
              <a:rPr lang="en-US" dirty="0" smtClean="0"/>
              <a:t>Red Hat Linux 6</a:t>
            </a:r>
          </a:p>
          <a:p>
            <a:pPr lvl="1"/>
            <a:r>
              <a:rPr lang="en-US" dirty="0" smtClean="0"/>
              <a:t>NAS Storage for Map Cache</a:t>
            </a:r>
          </a:p>
          <a:p>
            <a:pPr lvl="1"/>
            <a:r>
              <a:rPr lang="en-US" dirty="0" smtClean="0"/>
              <a:t>Oracle 11g Databases</a:t>
            </a:r>
          </a:p>
          <a:p>
            <a:r>
              <a:rPr lang="en-US" dirty="0" smtClean="0"/>
              <a:t>Software </a:t>
            </a:r>
          </a:p>
          <a:p>
            <a:pPr lvl="1"/>
            <a:r>
              <a:rPr lang="en-US" dirty="0" smtClean="0"/>
              <a:t>ArcGIS Server 10.3.1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728" y="2408027"/>
            <a:ext cx="25241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497224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Multiple AGS Publishers (10 +)</a:t>
            </a:r>
          </a:p>
          <a:p>
            <a:r>
              <a:rPr lang="en-US" dirty="0" smtClean="0"/>
              <a:t>About 350 Services running on one set of servers (S1,S2,S3)</a:t>
            </a:r>
          </a:p>
          <a:p>
            <a:pPr lvl="1"/>
            <a:r>
              <a:rPr lang="en-US" dirty="0" smtClean="0"/>
              <a:t>Apache Web Server Load Balance requests</a:t>
            </a:r>
          </a:p>
          <a:p>
            <a:pPr lvl="1"/>
            <a:r>
              <a:rPr lang="en-US" dirty="0" smtClean="0"/>
              <a:t>Provides fault tolerance</a:t>
            </a:r>
          </a:p>
          <a:p>
            <a:r>
              <a:rPr lang="en-US" dirty="0" smtClean="0"/>
              <a:t>About 50 Services running on fourth server (S4) </a:t>
            </a:r>
          </a:p>
          <a:p>
            <a:r>
              <a:rPr lang="en-US" dirty="0" smtClean="0"/>
              <a:t>Publishing Process</a:t>
            </a:r>
          </a:p>
          <a:p>
            <a:pPr lvl="1"/>
            <a:r>
              <a:rPr lang="en-US" dirty="0" smtClean="0"/>
              <a:t>Create a Map Service Description (SD)</a:t>
            </a:r>
          </a:p>
          <a:p>
            <a:pPr lvl="1"/>
            <a:r>
              <a:rPr lang="en-US" dirty="0" smtClean="0"/>
              <a:t>Publish the SD to all three servers </a:t>
            </a:r>
          </a:p>
          <a:p>
            <a:pPr lvl="1"/>
            <a:r>
              <a:rPr lang="en-US" dirty="0" smtClean="0"/>
              <a:t>Changes require service to be republished</a:t>
            </a:r>
          </a:p>
          <a:p>
            <a:r>
              <a:rPr lang="en-US" dirty="0" smtClean="0"/>
              <a:t>Process worked OK until number of services grew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884" y="2145821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90" y="2410006"/>
            <a:ext cx="1485900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19" y="2410006"/>
            <a:ext cx="1485900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48" y="2410006"/>
            <a:ext cx="1485900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651" y="2410006"/>
            <a:ext cx="1485900" cy="1485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3578" y="407166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05253" y="400840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0921" y="403779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42067" y="400392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87259" y="4616762"/>
            <a:ext cx="55034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</a:t>
            </a:r>
            <a:r>
              <a:rPr lang="en-US" dirty="0" smtClean="0"/>
              <a:t>350 Services on Each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Services were not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Services on Some Servers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Services stop responding at least once a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Restart services takes 10-15 minutes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Sometimes Server restart was needed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07707" y="4616762"/>
            <a:ext cx="2456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~50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EGIS Services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Problems Here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84" y="629815"/>
            <a:ext cx="1271900" cy="874431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4" idx="2"/>
            <a:endCxn id="4" idx="0"/>
          </p:cNvCxnSpPr>
          <p:nvPr/>
        </p:nvCxnSpPr>
        <p:spPr>
          <a:xfrm flipH="1">
            <a:off x="2222740" y="1504246"/>
            <a:ext cx="1607094" cy="90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</p:cNvCxnSpPr>
          <p:nvPr/>
        </p:nvCxnSpPr>
        <p:spPr>
          <a:xfrm>
            <a:off x="3829834" y="1504246"/>
            <a:ext cx="0" cy="77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>
            <a:off x="3829834" y="1504246"/>
            <a:ext cx="1785668" cy="78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868" y="600032"/>
            <a:ext cx="1271900" cy="874431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2"/>
          </p:cNvCxnSpPr>
          <p:nvPr/>
        </p:nvCxnSpPr>
        <p:spPr>
          <a:xfrm>
            <a:off x="9099818" y="1474463"/>
            <a:ext cx="635950" cy="82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850242" cy="4195481"/>
          </a:xfrm>
        </p:spPr>
        <p:txBody>
          <a:bodyPr/>
          <a:lstStyle/>
          <a:p>
            <a:r>
              <a:rPr lang="en-US" dirty="0" smtClean="0"/>
              <a:t>Reviewed the AGS Error Logs (Some errors pointing </a:t>
            </a:r>
            <a:r>
              <a:rPr lang="en-US" dirty="0" err="1" smtClean="0"/>
              <a:t>esriCarto</a:t>
            </a:r>
            <a:r>
              <a:rPr lang="en-US" dirty="0" smtClean="0"/>
              <a:t> Lib)</a:t>
            </a:r>
          </a:p>
          <a:p>
            <a:r>
              <a:rPr lang="en-US" dirty="0" smtClean="0"/>
              <a:t>Searched kube.esri.com (Few entries nothing helpful)</a:t>
            </a:r>
          </a:p>
          <a:p>
            <a:r>
              <a:rPr lang="en-US" dirty="0" smtClean="0"/>
              <a:t>Reached out to ArcGIS Server Team and </a:t>
            </a:r>
            <a:r>
              <a:rPr lang="en-US" dirty="0" err="1" smtClean="0"/>
              <a:t>Esri</a:t>
            </a:r>
            <a:r>
              <a:rPr lang="en-US" dirty="0" smtClean="0"/>
              <a:t> Help Desk</a:t>
            </a:r>
          </a:p>
          <a:p>
            <a:r>
              <a:rPr lang="en-US" dirty="0" smtClean="0"/>
              <a:t>Both reported that ArcGIS Server 10.3.1 has issues &gt;200 or 250 Services</a:t>
            </a:r>
          </a:p>
          <a:p>
            <a:r>
              <a:rPr lang="en-US" dirty="0" smtClean="0"/>
              <a:t>Server team reports that AGS 10.4 has been tested with 700 Services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133" y="1902758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 Considered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Turn number of Active Instances of some services zero</a:t>
            </a:r>
          </a:p>
          <a:p>
            <a:pPr lvl="1"/>
            <a:r>
              <a:rPr lang="en-US" dirty="0" smtClean="0"/>
              <a:t>Customer reports that inactive services can take a few minutes to start</a:t>
            </a:r>
          </a:p>
          <a:p>
            <a:pPr lvl="1"/>
            <a:r>
              <a:rPr lang="en-US" dirty="0" smtClean="0"/>
              <a:t>Some Services were already configured this way</a:t>
            </a:r>
          </a:p>
          <a:p>
            <a:r>
              <a:rPr lang="en-US" dirty="0" smtClean="0"/>
              <a:t>Break the Server into VM’s and install more instances of AGS</a:t>
            </a:r>
          </a:p>
          <a:p>
            <a:pPr lvl="1"/>
            <a:r>
              <a:rPr lang="en-US" dirty="0" smtClean="0"/>
              <a:t>Requires $$$ and more ArcGIS Server Licenses</a:t>
            </a:r>
          </a:p>
          <a:p>
            <a:pPr lvl="1"/>
            <a:r>
              <a:rPr lang="en-US" dirty="0" smtClean="0"/>
              <a:t>Would be even more difficult to manage</a:t>
            </a:r>
          </a:p>
          <a:p>
            <a:r>
              <a:rPr lang="en-US" dirty="0"/>
              <a:t>Install multiple instances of ArcGIS Server on same Server</a:t>
            </a:r>
          </a:p>
          <a:p>
            <a:pPr lvl="1"/>
            <a:r>
              <a:rPr lang="en-US" dirty="0"/>
              <a:t>This is technically possible on Linux; however, it is not a supported </a:t>
            </a:r>
            <a:r>
              <a:rPr lang="en-US" dirty="0" smtClean="0"/>
              <a:t>configuration.  More AGS’s to manage.</a:t>
            </a:r>
            <a:endParaRPr lang="en-US" dirty="0"/>
          </a:p>
          <a:p>
            <a:r>
              <a:rPr lang="en-US" dirty="0" smtClean="0"/>
              <a:t>Reorganize Servers for now and aggressively move to 10.4 as soon as possible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Reorganize Servers </a:t>
            </a:r>
          </a:p>
          <a:p>
            <a:pPr lvl="1"/>
            <a:r>
              <a:rPr lang="en-US" dirty="0" smtClean="0"/>
              <a:t>Set 1 (P1/P2) for Source services  (~200 Services)</a:t>
            </a:r>
          </a:p>
          <a:p>
            <a:pPr lvl="1"/>
            <a:r>
              <a:rPr lang="en-US" dirty="0" smtClean="0"/>
              <a:t>Set 2 (P3/P4) for EGIS Services  (~150 Services)</a:t>
            </a:r>
          </a:p>
          <a:p>
            <a:pPr lvl="1"/>
            <a:r>
              <a:rPr lang="en-US" dirty="0" smtClean="0"/>
              <a:t>This configuration should hold them for a few months; however, they expect the number of services to grow </a:t>
            </a:r>
          </a:p>
          <a:p>
            <a:r>
              <a:rPr lang="en-US" dirty="0" smtClean="0"/>
              <a:t>Created Python Scripts to help manage Services</a:t>
            </a:r>
          </a:p>
          <a:p>
            <a:pPr lvl="1"/>
            <a:r>
              <a:rPr lang="en-US" dirty="0" smtClean="0"/>
              <a:t>Show number of Services running on a Server</a:t>
            </a:r>
          </a:p>
          <a:p>
            <a:pPr lvl="1"/>
            <a:r>
              <a:rPr lang="en-US" dirty="0" smtClean="0"/>
              <a:t>Show Differences in Services between two Servers</a:t>
            </a:r>
          </a:p>
          <a:p>
            <a:pPr lvl="1"/>
            <a:r>
              <a:rPr lang="en-US" dirty="0" smtClean="0"/>
              <a:t>Check for Services in Failed State (Returning 500 Error) and Restart </a:t>
            </a:r>
          </a:p>
          <a:p>
            <a:pPr lvl="1"/>
            <a:r>
              <a:rPr lang="en-US" dirty="0" smtClean="0"/>
              <a:t>Synchronize Services between one Server and Another </a:t>
            </a:r>
          </a:p>
        </p:txBody>
      </p:sp>
    </p:spTree>
    <p:extLst>
      <p:ext uri="{BB962C8B-B14F-4D97-AF65-F5344CB8AC3E}">
        <p14:creationId xmlns:p14="http://schemas.microsoft.com/office/powerpoint/2010/main" val="44629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3" y="3108498"/>
            <a:ext cx="1485900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273" y="3105416"/>
            <a:ext cx="1485900" cy="1485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8302" y="477903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49977" y="471577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95734" y="460327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55911" y="460327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31983" y="5324128"/>
            <a:ext cx="3698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~200 Services on Each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Synchronized P1 to P2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Services managed on P1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09612" y="5324128"/>
            <a:ext cx="3725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~150 Services on each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Synchronized </a:t>
            </a:r>
            <a:r>
              <a:rPr lang="en-US" dirty="0" smtClean="0"/>
              <a:t>P3 to P4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Services managed on P3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464" y="1052510"/>
            <a:ext cx="1271900" cy="8744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96" y="1052509"/>
            <a:ext cx="1271900" cy="874431"/>
          </a:xfrm>
          <a:prstGeom prst="rect">
            <a:avLst/>
          </a:prstGeom>
        </p:spPr>
      </p:pic>
      <p:cxnSp>
        <p:nvCxnSpPr>
          <p:cNvPr id="3" name="Straight Arrow Connector 2"/>
          <p:cNvCxnSpPr>
            <a:endCxn id="4" idx="0"/>
          </p:cNvCxnSpPr>
          <p:nvPr/>
        </p:nvCxnSpPr>
        <p:spPr>
          <a:xfrm flipH="1">
            <a:off x="1523993" y="1926940"/>
            <a:ext cx="1179422" cy="118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2703414" y="1926941"/>
            <a:ext cx="1271900" cy="110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2649" y="3735238"/>
            <a:ext cx="848558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2923" y="334842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152" y="3108498"/>
            <a:ext cx="1485900" cy="1485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382" y="3105416"/>
            <a:ext cx="1485900" cy="1485900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endCxn id="27" idx="0"/>
          </p:cNvCxnSpPr>
          <p:nvPr/>
        </p:nvCxnSpPr>
        <p:spPr>
          <a:xfrm flipH="1">
            <a:off x="7525102" y="1926940"/>
            <a:ext cx="1179422" cy="118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704523" y="1926941"/>
            <a:ext cx="1271900" cy="110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433758" y="3735238"/>
            <a:ext cx="848558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14032" y="334842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AGS Services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/>
            <a:r>
              <a:rPr lang="en-US" dirty="0" smtClean="0"/>
              <a:t>Requires configuration of Linux “</a:t>
            </a:r>
            <a:r>
              <a:rPr lang="en-US" dirty="0" err="1" smtClean="0"/>
              <a:t>rsync</a:t>
            </a:r>
            <a:r>
              <a:rPr lang="en-US" dirty="0" smtClean="0"/>
              <a:t>” to copy AGS Configuration files from one server to the other</a:t>
            </a:r>
          </a:p>
          <a:p>
            <a:pPr lvl="1"/>
            <a:r>
              <a:rPr lang="en-US" dirty="0" err="1" smtClean="0"/>
              <a:t>Rsync</a:t>
            </a:r>
            <a:r>
              <a:rPr lang="en-US" dirty="0" smtClean="0"/>
              <a:t> uses Secure Shell to synchronize file changes between two servers</a:t>
            </a:r>
          </a:p>
          <a:p>
            <a:pPr lvl="1"/>
            <a:r>
              <a:rPr lang="en-US" dirty="0" smtClean="0"/>
              <a:t>We synchronized &lt;AGS&gt;/</a:t>
            </a:r>
            <a:r>
              <a:rPr lang="en-US" dirty="0" err="1" smtClean="0"/>
              <a:t>usr</a:t>
            </a:r>
            <a:r>
              <a:rPr lang="en-US" dirty="0" smtClean="0"/>
              <a:t>/directories/</a:t>
            </a:r>
            <a:r>
              <a:rPr lang="en-US" dirty="0" err="1" smtClean="0"/>
              <a:t>arcgisysystem</a:t>
            </a:r>
            <a:r>
              <a:rPr lang="en-US" dirty="0" smtClean="0"/>
              <a:t>/</a:t>
            </a:r>
            <a:r>
              <a:rPr lang="en-US" dirty="0" err="1" smtClean="0"/>
              <a:t>arcgisinput</a:t>
            </a:r>
            <a:r>
              <a:rPr lang="en-US" dirty="0" smtClean="0"/>
              <a:t> </a:t>
            </a:r>
          </a:p>
          <a:p>
            <a:r>
              <a:rPr lang="en-US" dirty="0" smtClean="0"/>
              <a:t>Script uses ArcGIS Admin API 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server.arcgis.com/en/server/latest/administer/linux/scripting-with-the-arcgis-rest-api.htm</a:t>
            </a:r>
            <a:endParaRPr lang="en-US" dirty="0" smtClean="0"/>
          </a:p>
          <a:p>
            <a:r>
              <a:rPr lang="en-US" dirty="0" smtClean="0"/>
              <a:t>Script</a:t>
            </a:r>
          </a:p>
          <a:p>
            <a:pPr lvl="1"/>
            <a:r>
              <a:rPr lang="en-US" dirty="0" smtClean="0"/>
              <a:t>Deletes any services that are no longer running</a:t>
            </a:r>
          </a:p>
          <a:p>
            <a:pPr lvl="1"/>
            <a:r>
              <a:rPr lang="en-US" dirty="0" smtClean="0"/>
              <a:t>Copies any new data stores </a:t>
            </a:r>
          </a:p>
          <a:p>
            <a:pPr lvl="1"/>
            <a:r>
              <a:rPr lang="en-US" dirty="0" smtClean="0"/>
              <a:t>Creates new services</a:t>
            </a:r>
          </a:p>
          <a:p>
            <a:pPr lvl="1"/>
            <a:r>
              <a:rPr lang="en-US" dirty="0" smtClean="0"/>
              <a:t>Updates services that have changed</a:t>
            </a:r>
          </a:p>
        </p:txBody>
      </p:sp>
    </p:spTree>
    <p:extLst>
      <p:ext uri="{BB962C8B-B14F-4D97-AF65-F5344CB8AC3E}">
        <p14:creationId xmlns:p14="http://schemas.microsoft.com/office/powerpoint/2010/main" val="2077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</TotalTime>
  <Words>561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Sync AGS Services</vt:lpstr>
      <vt:lpstr>Hardware and Software</vt:lpstr>
      <vt:lpstr>Environment</vt:lpstr>
      <vt:lpstr>PowerPoint Presentation</vt:lpstr>
      <vt:lpstr>Investigation</vt:lpstr>
      <vt:lpstr>Possible Solutions Considered</vt:lpstr>
      <vt:lpstr>Solution</vt:lpstr>
      <vt:lpstr>PowerPoint Presentation</vt:lpstr>
      <vt:lpstr>Sync AGS Services Script</vt:lpstr>
      <vt:lpstr>Summary</vt:lpstr>
    </vt:vector>
  </TitlesOfParts>
  <Company>Esri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 AGS Services</dc:title>
  <dc:creator>David Jennings</dc:creator>
  <cp:lastModifiedBy>David Jennings</cp:lastModifiedBy>
  <cp:revision>23</cp:revision>
  <dcterms:created xsi:type="dcterms:W3CDTF">2015-11-03T14:29:46Z</dcterms:created>
  <dcterms:modified xsi:type="dcterms:W3CDTF">2015-11-03T17:08:22Z</dcterms:modified>
</cp:coreProperties>
</file>