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19/05/2024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jpe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/" TargetMode="External"/><Relationship Id="rId13" Type="http://schemas.openxmlformats.org/officeDocument/2006/relationships/hyperlink" Target="https://www.youtube.com/channel/UCn04KUoWfsd4CDSdEFhF4Iw" TargetMode="External"/><Relationship Id="rId3" Type="http://schemas.openxmlformats.org/officeDocument/2006/relationships/hyperlink" Target="https://docs.oracle.com/en/java/javase/17/docs/api/index.html" TargetMode="External"/><Relationship Id="rId7" Type="http://schemas.openxmlformats.org/officeDocument/2006/relationships/hyperlink" Target="https://github.com/" TargetMode="External"/><Relationship Id="rId12" Type="http://schemas.openxmlformats.org/officeDocument/2006/relationships/hyperlink" Target="https://codepen.io/" TargetMode="External"/><Relationship Id="rId2" Type="http://schemas.openxmlformats.org/officeDocument/2006/relationships/hyperlink" Target="https://angular.io/" TargetMode="External"/><Relationship Id="rId16" Type="http://schemas.openxmlformats.org/officeDocument/2006/relationships/hyperlink" Target="https://www.planttex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" TargetMode="External"/><Relationship Id="rId11" Type="http://schemas.openxmlformats.org/officeDocument/2006/relationships/hyperlink" Target="https://sweetalert2.github.io/" TargetMode="External"/><Relationship Id="rId5" Type="http://schemas.openxmlformats.org/officeDocument/2006/relationships/hyperlink" Target="https://primeng.org/" TargetMode="External"/><Relationship Id="rId15" Type="http://schemas.openxmlformats.org/officeDocument/2006/relationships/hyperlink" Target="https://plantuml.com/es/" TargetMode="External"/><Relationship Id="rId10" Type="http://schemas.openxmlformats.org/officeDocument/2006/relationships/hyperlink" Target="https://www.docker.com/" TargetMode="External"/><Relationship Id="rId4" Type="http://schemas.openxmlformats.org/officeDocument/2006/relationships/hyperlink" Target="https://expressjs.com/es/" TargetMode="External"/><Relationship Id="rId9" Type="http://schemas.openxmlformats.org/officeDocument/2006/relationships/hyperlink" Target="https://uiverse.io/" TargetMode="External"/><Relationship Id="rId14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/>
          <a:p>
            <a:r>
              <a:rPr lang="es-ES"/>
              <a:t>ELIGIENDO UN FUTURO</a:t>
            </a:r>
            <a:br>
              <a:rPr lang="es-ES"/>
            </a:b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30" r="1" b="5744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/>
              <a:t>DAVID CEREZO HERNÁNDEZ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2º 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Agradecimientos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 lnSpcReduction="10000"/>
          </a:bodyPr>
          <a:lstStyle/>
          <a:p>
            <a:pPr marL="36900" lvl="0" indent="0" rtl="0">
              <a:buNone/>
            </a:pPr>
            <a:r>
              <a:rPr lang="es-ES" sz="2400" dirty="0"/>
              <a:t>A Sara y Mara que sin ellas nada de esto habría sido posible.</a:t>
            </a:r>
          </a:p>
          <a:p>
            <a:pPr marL="36900" lvl="0" indent="0" rtl="0">
              <a:buNone/>
            </a:pPr>
            <a:r>
              <a:rPr lang="es-ES" sz="2400" dirty="0"/>
              <a:t>A la educación pública.</a:t>
            </a:r>
          </a:p>
          <a:p>
            <a:pPr marL="36900" indent="0" rtl="0">
              <a:buNone/>
            </a:pPr>
            <a:r>
              <a:rPr lang="es-ES" sz="2400" dirty="0"/>
              <a:t>A las profesoras y profesores que me han dado clase en este ciclo por todo lo que me han enseñado.</a:t>
            </a:r>
          </a:p>
          <a:p>
            <a:pPr marL="36900" indent="0" rtl="0">
              <a:buNone/>
            </a:pPr>
            <a:r>
              <a:rPr lang="es-ES" sz="2400" dirty="0"/>
              <a:t>A mis compañeras y compañeros  de clase por todo lo que aprendí de ellas y ellos.</a:t>
            </a:r>
          </a:p>
          <a:p>
            <a:pPr marL="36900" indent="0" rtl="0">
              <a:buNone/>
            </a:pPr>
            <a:r>
              <a:rPr lang="es-ES" sz="2400" dirty="0"/>
              <a:t>A mí. Que me lo he currado.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67318-7368-20ED-F87E-79B78ABE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Presentación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E4981-7B06-B328-C2BC-548D4FE01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400"/>
              <a:t>Eligiendo un futuro es una idea que surge debido a la necesidad personal de buscar colegio para mi hija.</a:t>
            </a:r>
          </a:p>
          <a:p>
            <a:pPr>
              <a:lnSpc>
                <a:spcPct val="100000"/>
              </a:lnSpc>
            </a:pPr>
            <a:r>
              <a:rPr lang="es-ES" sz="1400"/>
              <a:t>Hoy en día es muy fácil buscar información con opiniones personales de muchísimas cosas gracias a internet en sitios por ejemplo como los foros, YouTube, redes sociales, etc.… </a:t>
            </a:r>
          </a:p>
          <a:p>
            <a:pPr>
              <a:lnSpc>
                <a:spcPct val="100000"/>
              </a:lnSpc>
            </a:pPr>
            <a:r>
              <a:rPr lang="es-ES" sz="1400"/>
              <a:t>Pero al intentar buscar información sobre centros educativos apenas vi información y se me ocurrió la idea de porque no hacer una web que pueda conectar a los usuarios con las escuelas donde puedan llegar a ir sus hijos, o ver opiniones de otros usuarios y valoraciones.</a:t>
            </a:r>
          </a:p>
          <a:p>
            <a:pPr>
              <a:lnSpc>
                <a:spcPct val="100000"/>
              </a:lnSpc>
            </a:pPr>
            <a:r>
              <a:rPr lang="es-ES" sz="1400"/>
              <a:t>Además de poder tener en un mismo sitio una gran cantidad de centros con su información detallada y un buscador para filtrar por tus requisitos </a:t>
            </a:r>
          </a:p>
        </p:txBody>
      </p:sp>
      <p:pic>
        <p:nvPicPr>
          <p:cNvPr id="6" name="Marcador de posición de 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E8035BE-4355-DCD9-29F0-ABAD4AE65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239900" y="2076450"/>
            <a:ext cx="5561311" cy="3177309"/>
          </a:xfrm>
          <a:noFill/>
        </p:spPr>
      </p:pic>
    </p:spTree>
    <p:extLst>
      <p:ext uri="{BB962C8B-B14F-4D97-AF65-F5344CB8AC3E}">
        <p14:creationId xmlns:p14="http://schemas.microsoft.com/office/powerpoint/2010/main" val="22752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71AF-26D4-73AA-66F7-B6DB2393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A95EF3-65DF-041D-F57E-FE8622178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30" y="1906443"/>
            <a:ext cx="969012" cy="1105279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4F707B1-7BDD-C193-2157-E4DFCB23E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7623" y="3477385"/>
            <a:ext cx="1273729" cy="1263778"/>
          </a:xfr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D314D36-F10A-CE05-9138-8A531C754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7597" y="945969"/>
            <a:ext cx="1666447" cy="16273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E3F372F-026B-0AD4-E376-69ED1959F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5183" y="3350145"/>
            <a:ext cx="1313724" cy="131372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8E03BFFE-D36B-77E5-04FE-E8E661ED8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3683" y="1747737"/>
            <a:ext cx="1249685" cy="124968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979D9610-DFE6-4840-F8B9-69E865F8C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6207" y="1971232"/>
            <a:ext cx="964484" cy="964484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17126184-27E8-CC5B-587D-04D759EFC6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7174" y="1974577"/>
            <a:ext cx="969013" cy="969013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3A1776F9-759A-8500-1A1B-403F240C40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57794" y="1545572"/>
            <a:ext cx="921468" cy="1245421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3D27CAA-17DC-BC66-3476-41771088A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2198" y="1780560"/>
            <a:ext cx="1182728" cy="1251151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7A815390-E541-C501-AB98-FF7B188204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08619" y="3275522"/>
            <a:ext cx="1265189" cy="1245421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EED21CC-D501-C0BD-1EA0-CB2441DE333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96695" y="4815662"/>
            <a:ext cx="1432738" cy="1432738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550BDFE-A94F-B5E5-9408-D0841253C0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33708" y="1974577"/>
            <a:ext cx="1121071" cy="1121071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174EBC99-D8CA-65CB-EC46-6204965975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7378" y="4028999"/>
            <a:ext cx="2286981" cy="745556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43469047-C082-3C1F-8A86-EE78D25A0A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58292" y="3167732"/>
            <a:ext cx="846214" cy="846214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ECFE3C1-4C63-6A10-BA19-5AD4A2064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6800" y="2238375"/>
            <a:ext cx="2438400" cy="2381250"/>
          </a:xfrm>
          <a:prstGeom prst="rect">
            <a:avLst/>
          </a:prstGeom>
        </p:spPr>
      </p:pic>
      <p:pic>
        <p:nvPicPr>
          <p:cNvPr id="41" name="Imagen 40" descr="Imagen que contiene firmar, parada, señal&#10;&#10;Descripción generada automáticamente">
            <a:extLst>
              <a:ext uri="{FF2B5EF4-FFF2-40B4-BE49-F238E27FC236}">
                <a16:creationId xmlns:a16="http://schemas.microsoft.com/office/drawing/2014/main" id="{8C7C1B3D-E7F5-DDC8-1D89-21EF13ACE26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710191" y="5025352"/>
            <a:ext cx="1132374" cy="1132374"/>
          </a:xfrm>
          <a:prstGeom prst="rect">
            <a:avLst/>
          </a:prstGeom>
        </p:spPr>
      </p:pic>
      <p:pic>
        <p:nvPicPr>
          <p:cNvPr id="45" name="Imagen 44" descr="Logotipo&#10;&#10;Descripción generada automáticamente">
            <a:extLst>
              <a:ext uri="{FF2B5EF4-FFF2-40B4-BE49-F238E27FC236}">
                <a16:creationId xmlns:a16="http://schemas.microsoft.com/office/drawing/2014/main" id="{B568FAFD-9D9C-617B-5F68-C8F477C625C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2567" y="5093243"/>
            <a:ext cx="2287646" cy="1143823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B8E969AA-C29C-409C-FB35-F250DFCD5C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28974" y="3419365"/>
            <a:ext cx="1263778" cy="1263778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B492D6CA-F1B3-F6D7-6B21-46D563DFB86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495421" y="4807282"/>
            <a:ext cx="1432737" cy="1432737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411F19C8-37D9-CBE5-EEFD-3C5B1FC4686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790631" y="4934677"/>
            <a:ext cx="1648595" cy="1313724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31D0E7A-082D-5CB0-C7D8-FE3BFA75DAD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844926" y="3477385"/>
            <a:ext cx="1666447" cy="10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0D336-E787-1E55-B331-74F486B4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81037-3094-4D6F-24B8-D5914D5D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hardware utilizado para este desarrollo es el siguiente:</a:t>
            </a:r>
          </a:p>
          <a:p>
            <a:r>
              <a:rPr lang="es-ES" dirty="0"/>
              <a:t>Ordenador portátil:</a:t>
            </a:r>
          </a:p>
          <a:p>
            <a:pPr lvl="1"/>
            <a:r>
              <a:rPr lang="es-ES" dirty="0"/>
              <a:t>Procesador: AMD Ryzen 5 5500U 6 procesadores principales, 12 procesadores lógicos 24 GB RAM DDR4 con SO Windows 11</a:t>
            </a:r>
          </a:p>
          <a:p>
            <a:r>
              <a:rPr lang="es-ES" dirty="0"/>
              <a:t>Ordenador sobremesa:</a:t>
            </a:r>
          </a:p>
          <a:p>
            <a:pPr lvl="1"/>
            <a:r>
              <a:rPr lang="es-ES" dirty="0"/>
              <a:t>Intel Core i5-4430 3GHz, 4 procesadores principales, 4 lógicos 32 GB RAM DDR3 con SO Windows 10</a:t>
            </a:r>
          </a:p>
          <a:p>
            <a:r>
              <a:rPr lang="es-ES" dirty="0"/>
              <a:t>Dos monitores Acer de 24 pulgadas</a:t>
            </a:r>
          </a:p>
          <a:p>
            <a:r>
              <a:rPr lang="es-ES" dirty="0"/>
              <a:t>Teclado Logitech </a:t>
            </a:r>
            <a:r>
              <a:rPr lang="es-ES" dirty="0" err="1"/>
              <a:t>mx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y ratón Logitech </a:t>
            </a:r>
            <a:r>
              <a:rPr lang="es-ES" dirty="0" err="1"/>
              <a:t>mx</a:t>
            </a:r>
            <a:r>
              <a:rPr lang="es-ES" dirty="0"/>
              <a:t> master 3s</a:t>
            </a:r>
          </a:p>
        </p:txBody>
      </p:sp>
    </p:spTree>
    <p:extLst>
      <p:ext uri="{BB962C8B-B14F-4D97-AF65-F5344CB8AC3E}">
        <p14:creationId xmlns:p14="http://schemas.microsoft.com/office/powerpoint/2010/main" val="5730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4E71-A970-3037-34B0-1A263A8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FBEB-988D-699B-DF79-AA65D49C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Frontend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Desarrollado con Angular 16 usando la arquitectura MVC. Los componentes actúan como intermediarios entre la vista y el modelo donde tenemos los interfaces, además de tener nuestros servicios como capa intermedia entre los componentes y el modelo, encargándose de la lógica de negocio y la comunicación con el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r>
              <a:rPr lang="es-ES" sz="2100" dirty="0" err="1"/>
              <a:t>Backend</a:t>
            </a:r>
            <a:r>
              <a:rPr lang="es-ES" sz="2100" dirty="0"/>
              <a:t>:</a:t>
            </a:r>
          </a:p>
          <a:p>
            <a:pPr lvl="1"/>
            <a:r>
              <a:rPr lang="es-ES" dirty="0"/>
              <a:t>Desarrollado principalmente en Spring </a:t>
            </a:r>
            <a:r>
              <a:rPr lang="es-ES" dirty="0" err="1"/>
              <a:t>Boot</a:t>
            </a:r>
            <a:r>
              <a:rPr lang="es-ES" dirty="0"/>
              <a:t> usa la arquitectura de capas donde los controladores manejan las solicitudes HTTP, los servicios contienen la lógica de negocio, las entidades representan los objetos y los repositorios interactúan con la base de datos.</a:t>
            </a:r>
          </a:p>
          <a:p>
            <a:pPr lvl="1"/>
            <a:r>
              <a:rPr lang="es-ES" dirty="0"/>
              <a:t>Además, para la obtención del token , el </a:t>
            </a:r>
            <a:r>
              <a:rPr lang="es-ES" dirty="0" err="1"/>
              <a:t>login</a:t>
            </a:r>
            <a:r>
              <a:rPr lang="es-ES" dirty="0"/>
              <a:t> uso Express como un middleware para gestionar las solicitudes de autenticación y autorización. Este middleware verifica las credenciales del usuario, genera un token JWT y también se integra con </a:t>
            </a:r>
            <a:r>
              <a:rPr lang="es-ES" dirty="0" err="1"/>
              <a:t>resend</a:t>
            </a:r>
            <a:r>
              <a:rPr lang="es-ES" dirty="0"/>
              <a:t> para el envío de correos </a:t>
            </a:r>
          </a:p>
          <a:p>
            <a:pPr lvl="1"/>
            <a:endParaRPr lang="es-ES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lvl="1"/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804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4544-752C-EA14-FF2E-76FBF1B0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base de datos</a:t>
            </a:r>
          </a:p>
        </p:txBody>
      </p:sp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0870A806-00D2-5D04-F121-FF236933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85" y="1693123"/>
            <a:ext cx="4681442" cy="3113822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49ACE1C0-F5C5-51A0-A18A-5306F302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6" y="2521527"/>
            <a:ext cx="7373830" cy="3833092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401FB148-BD5E-0411-B317-C39252B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27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C581-187A-EC04-17A4-C9287651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destacadas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1853F-F4AD-106D-E509-7E0AA01B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Interacción entre usuarios y colegios:</a:t>
            </a:r>
          </a:p>
          <a:p>
            <a:pPr lvl="1"/>
            <a:r>
              <a:rPr lang="es-ES" dirty="0"/>
              <a:t>Los usuarios pueden valorar colegios y dejar comentarios que los colegios podrán responder.</a:t>
            </a:r>
          </a:p>
          <a:p>
            <a:r>
              <a:rPr lang="es-ES" dirty="0"/>
              <a:t>Buscador cómodo para el filtrado de colegios</a:t>
            </a:r>
          </a:p>
          <a:p>
            <a:r>
              <a:rPr lang="es-ES" dirty="0"/>
              <a:t>Implementación de servicio de correo</a:t>
            </a:r>
          </a:p>
          <a:p>
            <a:r>
              <a:rPr lang="es-ES" dirty="0"/>
              <a:t>Creación de colegios tras la consulta basada en consulta a datos reales</a:t>
            </a:r>
          </a:p>
          <a:p>
            <a:r>
              <a:rPr lang="es-ES" dirty="0"/>
              <a:t>Diseño sencillo y eficiente con el uso de la carga perezosa</a:t>
            </a:r>
          </a:p>
          <a:p>
            <a:r>
              <a:rPr lang="es-ES" dirty="0"/>
              <a:t>Implementación de diferentes tipos de roles</a:t>
            </a:r>
          </a:p>
          <a:p>
            <a:r>
              <a:rPr lang="es-ES" dirty="0"/>
              <a:t>Borrado lógico y físico</a:t>
            </a:r>
          </a:p>
        </p:txBody>
      </p:sp>
    </p:spTree>
    <p:extLst>
      <p:ext uri="{BB962C8B-B14F-4D97-AF65-F5344CB8AC3E}">
        <p14:creationId xmlns:p14="http://schemas.microsoft.com/office/powerpoint/2010/main" val="320473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88B6C-9CEB-61FE-4B97-6B20F75B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desarrollos posteriores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1F48-44EB-C5ED-2F42-98054328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Interacción entre usuarios</a:t>
            </a:r>
          </a:p>
          <a:p>
            <a:r>
              <a:rPr lang="es-ES" dirty="0"/>
              <a:t>Implementación de base de datos no relacional para el guardado y consulta de los datos oficiales</a:t>
            </a:r>
          </a:p>
          <a:p>
            <a:r>
              <a:rPr lang="es-ES" dirty="0"/>
              <a:t>Traducción a diferentes idiomas para ayudar a los inmigrantes a que la búsqueda de colegio les resulte más cómoda aún.</a:t>
            </a:r>
          </a:p>
          <a:p>
            <a:r>
              <a:rPr lang="es-ES" dirty="0"/>
              <a:t>Implementación de los diferentes tipos de estudios ofrecidos por colegio y nivel como puedan ser los ciclos formativos que imparte un determinado centro o las ramas del bachillerato.</a:t>
            </a:r>
          </a:p>
        </p:txBody>
      </p:sp>
    </p:spTree>
    <p:extLst>
      <p:ext uri="{BB962C8B-B14F-4D97-AF65-F5344CB8AC3E}">
        <p14:creationId xmlns:p14="http://schemas.microsoft.com/office/powerpoint/2010/main" val="11120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9B208-BB59-9FB0-3F12-C75E8F74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12F9B-8D61-BAA6-84AD-800DA050D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76451"/>
            <a:ext cx="4867490" cy="332765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ES" sz="1800" dirty="0">
                <a:hlinkClick r:id="rId2"/>
              </a:rPr>
              <a:t>	</a:t>
            </a:r>
            <a:r>
              <a:rPr lang="es-ES" sz="2000" dirty="0">
                <a:hlinkClick r:id="rId2"/>
              </a:rPr>
              <a:t>Angular página oficial</a:t>
            </a:r>
            <a:r>
              <a:rPr lang="es-ES" sz="2000" dirty="0"/>
              <a:t>					</a:t>
            </a:r>
          </a:p>
          <a:p>
            <a:pPr>
              <a:lnSpc>
                <a:spcPct val="100000"/>
              </a:lnSpc>
            </a:pPr>
            <a:r>
              <a:rPr lang="es-ES" sz="2000" dirty="0">
                <a:hlinkClick r:id="rId3"/>
              </a:rPr>
              <a:t>Documentación oficial Java 17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s-ES" sz="2000" dirty="0">
                <a:hlinkClick r:id="rId4"/>
              </a:rPr>
              <a:t>Sitio Web Express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s-ES" sz="2000" dirty="0" err="1">
                <a:hlinkClick r:id="rId5"/>
              </a:rPr>
              <a:t>PrimeNG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s-ES" sz="2000" dirty="0">
                <a:hlinkClick r:id="rId6"/>
              </a:rPr>
              <a:t>Medium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s-ES" sz="2000" dirty="0" err="1">
                <a:hlinkClick r:id="rId7"/>
              </a:rPr>
              <a:t>Github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s-ES" sz="2000" dirty="0" err="1">
                <a:hlinkClick r:id="rId8"/>
              </a:rPr>
              <a:t>Stackoverflow</a:t>
            </a:r>
            <a:endParaRPr lang="es-ES" sz="2000" dirty="0"/>
          </a:p>
          <a:p>
            <a:pPr>
              <a:lnSpc>
                <a:spcPct val="100000"/>
              </a:lnSpc>
            </a:pPr>
            <a:r>
              <a:rPr lang="en-US" sz="2000" dirty="0" err="1">
                <a:hlinkClick r:id="rId9"/>
              </a:rPr>
              <a:t>Uiverse</a:t>
            </a:r>
            <a:r>
              <a:rPr lang="en-US" sz="2000" dirty="0">
                <a:hlinkClick r:id="rId9"/>
              </a:rPr>
              <a:t> </a:t>
            </a:r>
            <a:r>
              <a:rPr lang="en-US" sz="2000" dirty="0" err="1">
                <a:hlinkClick r:id="rId9"/>
              </a:rPr>
              <a:t>diseño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s-ES" sz="2000" dirty="0"/>
          </a:p>
          <a:p>
            <a:pPr>
              <a:lnSpc>
                <a:spcPct val="100000"/>
              </a:lnSpc>
            </a:pPr>
            <a:endParaRPr lang="es-E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FC1E2E-15C8-5A88-02B5-7323F325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hlinkClick r:id="rId10"/>
              </a:rPr>
              <a:t>Docker official</a:t>
            </a:r>
            <a:endParaRPr lang="en-US" sz="2000" dirty="0"/>
          </a:p>
          <a:p>
            <a:r>
              <a:rPr lang="en-US" sz="2000" dirty="0">
                <a:hlinkClick r:id="rId11"/>
              </a:rPr>
              <a:t>SweetAlert2</a:t>
            </a:r>
            <a:endParaRPr lang="en-US" sz="2000" dirty="0"/>
          </a:p>
          <a:p>
            <a:r>
              <a:rPr lang="en-US" sz="2000" dirty="0" err="1">
                <a:hlinkClick r:id="rId12"/>
              </a:rPr>
              <a:t>Codepen</a:t>
            </a:r>
            <a:endParaRPr lang="en-US" sz="2000" dirty="0"/>
          </a:p>
          <a:p>
            <a:r>
              <a:rPr lang="es-ES" sz="2000" dirty="0">
                <a:hlinkClick r:id="rId13"/>
              </a:rPr>
              <a:t>Canal </a:t>
            </a:r>
            <a:r>
              <a:rPr lang="es-ES" sz="2000" dirty="0" err="1">
                <a:hlinkClick r:id="rId13"/>
              </a:rPr>
              <a:t>OpenBootCamp</a:t>
            </a:r>
            <a:endParaRPr lang="es-ES" sz="2000" dirty="0"/>
          </a:p>
          <a:p>
            <a:r>
              <a:rPr lang="es-ES" sz="2000" dirty="0">
                <a:hlinkClick r:id="rId14"/>
              </a:rPr>
              <a:t>Bootstrap</a:t>
            </a:r>
            <a:endParaRPr lang="es-ES" sz="2000" dirty="0"/>
          </a:p>
          <a:p>
            <a:r>
              <a:rPr lang="es-ES" sz="2000" dirty="0" err="1">
                <a:hlinkClick r:id="rId15"/>
              </a:rPr>
              <a:t>Plant</a:t>
            </a:r>
            <a:r>
              <a:rPr lang="es-ES" sz="2000" dirty="0">
                <a:hlinkClick r:id="rId15"/>
              </a:rPr>
              <a:t> </a:t>
            </a:r>
            <a:r>
              <a:rPr lang="es-ES" sz="2000" dirty="0" err="1">
                <a:hlinkClick r:id="rId15"/>
              </a:rPr>
              <a:t>Uml</a:t>
            </a:r>
            <a:endParaRPr lang="es-ES" sz="2000" dirty="0"/>
          </a:p>
          <a:p>
            <a:r>
              <a:rPr lang="es-ES" sz="2000" dirty="0" err="1">
                <a:hlinkClick r:id="rId16"/>
              </a:rPr>
              <a:t>Plant</a:t>
            </a:r>
            <a:r>
              <a:rPr lang="es-ES" sz="2000" dirty="0">
                <a:hlinkClick r:id="rId16"/>
              </a:rPr>
              <a:t> Text</a:t>
            </a:r>
            <a:endParaRPr lang="es-E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{53F8D5EA-5D8D-4752-B253-5F79C9CD0367}tf55705232_win32</Template>
  <TotalTime>487</TotalTime>
  <Words>610</Words>
  <Application>Microsoft Office PowerPoint</Application>
  <PresentationFormat>Panorámica</PresentationFormat>
  <Paragraphs>63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Goudy Old Style</vt:lpstr>
      <vt:lpstr>Söhne</vt:lpstr>
      <vt:lpstr>Wingdings 2</vt:lpstr>
      <vt:lpstr>SlateVTI</vt:lpstr>
      <vt:lpstr>ELIGIENDO UN FUTURO </vt:lpstr>
      <vt:lpstr>Presentación</vt:lpstr>
      <vt:lpstr>Software</vt:lpstr>
      <vt:lpstr>Hardware</vt:lpstr>
      <vt:lpstr>Arquitectura de la aplicación</vt:lpstr>
      <vt:lpstr>Estructura de la base de datos</vt:lpstr>
      <vt:lpstr>Funcionalidades destacadas</vt:lpstr>
      <vt:lpstr>Posibles desarrollos posteriores</vt:lpstr>
      <vt:lpstr>Bibliografía</vt:lpstr>
      <vt:lpstr>Agradecimientos</vt:lpstr>
    </vt:vector>
  </TitlesOfParts>
  <Company>http://www.centor.mx.gd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ELIGIENDO UN FUTURO </dc:title>
  <dc:creator>DAVID CEREZO HERNÁNDEZ</dc:creator>
  <cp:lastModifiedBy>DAVID CEREZO HERNÁNDEZ</cp:lastModifiedBy>
  <cp:revision>18</cp:revision>
  <dcterms:created xsi:type="dcterms:W3CDTF">2024-05-12T15:08:39Z</dcterms:created>
  <dcterms:modified xsi:type="dcterms:W3CDTF">2024-05-19T17:43:25Z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