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8D8333-81AE-47FD-A550-855B697AA38F}">
          <p14:sldIdLst>
            <p14:sldId id="256"/>
            <p14:sldId id="257"/>
            <p14:sldId id="258"/>
            <p14:sldId id="259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.LIZZY\Desktop\All%20folders\Education\University%20of%20Pennsylvania\Business%20and%20Financial%20Modeling%20Specialization\Wharton%20Business%20and%20Financial%20Modeling%20Capstone\Quiz\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.LIZZY\Desktop\All%20folders\Education\University%20of%20Pennsylvania\Business%20and%20Financial%20Modeling%20Specialization\Wharton%20Business%20and%20Financial%20Modeling%20Capstone\Quiz\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.LIZZY\Desktop\All%20folders\Education\University%20of%20Pennsylvania\Business%20and%20Financial%20Modeling%20Specialization\Wharton%20Business%20and%20Financial%20Modeling%20Capstone\Quiz\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.LIZZY\Desktop\All%20folders\Education\University%20of%20Pennsylvania\Business%20and%20Financial%20Modeling%20Specialization\Wharton%20Business%20and%20Financial%20Modeling%20Capstone\Quiz\Projec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 dirty="0">
                <a:effectLst/>
              </a:rPr>
              <a:t>Efficient Frontier and CML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portfolio!$D$8:$D$28</c:f>
              <c:numCache>
                <c:formatCode>0.00%</c:formatCode>
                <c:ptCount val="21"/>
                <c:pt idx="0">
                  <c:v>8.965608159722221E-4</c:v>
                </c:pt>
                <c:pt idx="1">
                  <c:v>8.0765173211805547E-4</c:v>
                </c:pt>
                <c:pt idx="2">
                  <c:v>7.2372145972222229E-4</c:v>
                </c:pt>
                <c:pt idx="3">
                  <c:v>6.4476999878472204E-4</c:v>
                </c:pt>
                <c:pt idx="4">
                  <c:v>5.7079734930555557E-4</c:v>
                </c:pt>
                <c:pt idx="5">
                  <c:v>5.0180351128472213E-4</c:v>
                </c:pt>
                <c:pt idx="6">
                  <c:v>4.3778848472222209E-4</c:v>
                </c:pt>
                <c:pt idx="7">
                  <c:v>3.7875226961805552E-4</c:v>
                </c:pt>
                <c:pt idx="8">
                  <c:v>3.2469486597222225E-4</c:v>
                </c:pt>
                <c:pt idx="9">
                  <c:v>2.7561627378472223E-4</c:v>
                </c:pt>
                <c:pt idx="10">
                  <c:v>2.3151649305555553E-4</c:v>
                </c:pt>
                <c:pt idx="11">
                  <c:v>1.9239552378472226E-4</c:v>
                </c:pt>
                <c:pt idx="12">
                  <c:v>1.5825336597222222E-4</c:v>
                </c:pt>
                <c:pt idx="13">
                  <c:v>1.2909001961805555E-4</c:v>
                </c:pt>
                <c:pt idx="14">
                  <c:v>1.049054847222222E-4</c:v>
                </c:pt>
                <c:pt idx="15">
                  <c:v>8.5699761284722199E-5</c:v>
                </c:pt>
                <c:pt idx="16">
                  <c:v>7.1472849305555526E-5</c:v>
                </c:pt>
                <c:pt idx="17">
                  <c:v>6.2224748784722221E-5</c:v>
                </c:pt>
                <c:pt idx="18">
                  <c:v>5.7955459722222235E-5</c:v>
                </c:pt>
                <c:pt idx="19">
                  <c:v>5.8664982118055595E-5</c:v>
                </c:pt>
                <c:pt idx="20">
                  <c:v>6.4353315972222276E-5</c:v>
                </c:pt>
              </c:numCache>
            </c:numRef>
          </c:xVal>
          <c:yVal>
            <c:numRef>
              <c:f>portfolio!$C$8:$C$28</c:f>
              <c:numCache>
                <c:formatCode>0.00%</c:formatCode>
                <c:ptCount val="21"/>
                <c:pt idx="0">
                  <c:v>1.2379166666666663E-2</c:v>
                </c:pt>
                <c:pt idx="1">
                  <c:v>1.1845416666666662E-2</c:v>
                </c:pt>
                <c:pt idx="2">
                  <c:v>1.1311666666666663E-2</c:v>
                </c:pt>
                <c:pt idx="3">
                  <c:v>1.0777916666666665E-2</c:v>
                </c:pt>
                <c:pt idx="4">
                  <c:v>1.0244166666666665E-2</c:v>
                </c:pt>
                <c:pt idx="5">
                  <c:v>9.7104166666666641E-3</c:v>
                </c:pt>
                <c:pt idx="6">
                  <c:v>9.1766666666666628E-3</c:v>
                </c:pt>
                <c:pt idx="7">
                  <c:v>8.6429166666666633E-3</c:v>
                </c:pt>
                <c:pt idx="8">
                  <c:v>8.1091666666666656E-3</c:v>
                </c:pt>
                <c:pt idx="9">
                  <c:v>7.5754166666666643E-3</c:v>
                </c:pt>
                <c:pt idx="10">
                  <c:v>7.0416666666666648E-3</c:v>
                </c:pt>
                <c:pt idx="11">
                  <c:v>6.5079166666666653E-3</c:v>
                </c:pt>
                <c:pt idx="12">
                  <c:v>5.9741666666666658E-3</c:v>
                </c:pt>
                <c:pt idx="13">
                  <c:v>5.4404166666666646E-3</c:v>
                </c:pt>
                <c:pt idx="14">
                  <c:v>4.9066666666666651E-3</c:v>
                </c:pt>
                <c:pt idx="15">
                  <c:v>4.3729166666666647E-3</c:v>
                </c:pt>
                <c:pt idx="16">
                  <c:v>3.8391666666666643E-3</c:v>
                </c:pt>
                <c:pt idx="17">
                  <c:v>3.305416666666664E-3</c:v>
                </c:pt>
                <c:pt idx="18">
                  <c:v>2.7716666666666636E-3</c:v>
                </c:pt>
                <c:pt idx="19">
                  <c:v>2.2379166666666632E-3</c:v>
                </c:pt>
                <c:pt idx="20">
                  <c:v>1.7041666666666668E-3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104-42ED-9BE0-E7469EF8EFC4}"/>
            </c:ext>
          </c:extLst>
        </c:ser>
        <c:ser>
          <c:idx val="1"/>
          <c:order val="1"/>
          <c:tx>
            <c:v>Tangent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7796610169491525E-2"/>
                  <c:y val="-0.22988505747126442"/>
                </c:manualLayout>
              </c:layout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104-42ED-9BE0-E7469EF8EFC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portfolio!$H$6</c:f>
              <c:numCache>
                <c:formatCode>0.00%</c:formatCode>
                <c:ptCount val="1"/>
                <c:pt idx="0">
                  <c:v>6.7458155526540624E-5</c:v>
                </c:pt>
              </c:numCache>
            </c:numRef>
          </c:xVal>
          <c:yVal>
            <c:numRef>
              <c:f>portfolio!$G$6</c:f>
              <c:numCache>
                <c:formatCode>0.00%</c:formatCode>
                <c:ptCount val="1"/>
                <c:pt idx="0">
                  <c:v>3.640998441567787E-3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B104-42ED-9BE0-E7469EF8EFC4}"/>
            </c:ext>
          </c:extLst>
        </c:ser>
        <c:ser>
          <c:idx val="2"/>
          <c:order val="2"/>
          <c:tx>
            <c:v>CML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portfolio!$G$25:$G$45</c:f>
              <c:numCache>
                <c:formatCode>0.0000%</c:formatCode>
                <c:ptCount val="21"/>
                <c:pt idx="0">
                  <c:v>0</c:v>
                </c:pt>
                <c:pt idx="1">
                  <c:v>6.7458155526540606E-6</c:v>
                </c:pt>
                <c:pt idx="2">
                  <c:v>1.3491631105308121E-5</c:v>
                </c:pt>
                <c:pt idx="3">
                  <c:v>2.0237446657962189E-5</c:v>
                </c:pt>
                <c:pt idx="4">
                  <c:v>2.6983262210616252E-5</c:v>
                </c:pt>
                <c:pt idx="5">
                  <c:v>3.3729077763270312E-5</c:v>
                </c:pt>
                <c:pt idx="6">
                  <c:v>4.0474893315924372E-5</c:v>
                </c:pt>
                <c:pt idx="7">
                  <c:v>4.7220708868578432E-5</c:v>
                </c:pt>
                <c:pt idx="8">
                  <c:v>5.3966524421232505E-5</c:v>
                </c:pt>
                <c:pt idx="9">
                  <c:v>6.0712339973886565E-5</c:v>
                </c:pt>
                <c:pt idx="10">
                  <c:v>6.7458155526540624E-5</c:v>
                </c:pt>
                <c:pt idx="11">
                  <c:v>7.4203971079194698E-5</c:v>
                </c:pt>
                <c:pt idx="12">
                  <c:v>8.0949786631848744E-5</c:v>
                </c:pt>
                <c:pt idx="13">
                  <c:v>8.7695602184502817E-5</c:v>
                </c:pt>
                <c:pt idx="14">
                  <c:v>9.4441417737156863E-5</c:v>
                </c:pt>
                <c:pt idx="15">
                  <c:v>1.0118723328981094E-4</c:v>
                </c:pt>
                <c:pt idx="16">
                  <c:v>1.0793304884246501E-4</c:v>
                </c:pt>
                <c:pt idx="17">
                  <c:v>1.1467886439511906E-4</c:v>
                </c:pt>
                <c:pt idx="18">
                  <c:v>1.2142467994777313E-4</c:v>
                </c:pt>
                <c:pt idx="19">
                  <c:v>1.2817049550042719E-4</c:v>
                </c:pt>
                <c:pt idx="20">
                  <c:v>1.3491631105308125E-4</c:v>
                </c:pt>
              </c:numCache>
            </c:numRef>
          </c:xVal>
          <c:yVal>
            <c:numRef>
              <c:f>portfolio!$H$25:$H$45</c:f>
              <c:numCache>
                <c:formatCode>0.0000%</c:formatCode>
                <c:ptCount val="21"/>
                <c:pt idx="0">
                  <c:v>0</c:v>
                </c:pt>
                <c:pt idx="1">
                  <c:v>3.640998441567786E-4</c:v>
                </c:pt>
                <c:pt idx="2">
                  <c:v>7.281996883135572E-4</c:v>
                </c:pt>
                <c:pt idx="3">
                  <c:v>1.0922995324703362E-3</c:v>
                </c:pt>
                <c:pt idx="4">
                  <c:v>1.4563993766271148E-3</c:v>
                </c:pt>
                <c:pt idx="5">
                  <c:v>1.8204992207838935E-3</c:v>
                </c:pt>
                <c:pt idx="6">
                  <c:v>2.1845990649406719E-3</c:v>
                </c:pt>
                <c:pt idx="7">
                  <c:v>2.5486989090974508E-3</c:v>
                </c:pt>
                <c:pt idx="8">
                  <c:v>2.9127987532542297E-3</c:v>
                </c:pt>
                <c:pt idx="9">
                  <c:v>3.2768985974110086E-3</c:v>
                </c:pt>
                <c:pt idx="10">
                  <c:v>3.640998441567787E-3</c:v>
                </c:pt>
                <c:pt idx="11">
                  <c:v>4.0050982857245659E-3</c:v>
                </c:pt>
                <c:pt idx="12">
                  <c:v>4.3691981298813439E-3</c:v>
                </c:pt>
                <c:pt idx="13">
                  <c:v>4.7332979740381236E-3</c:v>
                </c:pt>
                <c:pt idx="14">
                  <c:v>5.0973978181949016E-3</c:v>
                </c:pt>
                <c:pt idx="15">
                  <c:v>5.4614976623516805E-3</c:v>
                </c:pt>
                <c:pt idx="16">
                  <c:v>5.8255975065084594E-3</c:v>
                </c:pt>
                <c:pt idx="17">
                  <c:v>6.1896973506652374E-3</c:v>
                </c:pt>
                <c:pt idx="18">
                  <c:v>6.5537971948220171E-3</c:v>
                </c:pt>
                <c:pt idx="19">
                  <c:v>6.9178970389787951E-3</c:v>
                </c:pt>
                <c:pt idx="20">
                  <c:v>7.281996883135574E-3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B104-42ED-9BE0-E7469EF8EF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759624"/>
        <c:axId val="270861352"/>
      </c:scatterChart>
      <c:valAx>
        <c:axId val="364759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Risk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0861352"/>
        <c:crosses val="autoZero"/>
        <c:crossBetween val="midCat"/>
      </c:valAx>
      <c:valAx>
        <c:axId val="270861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Return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7596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Return</a:t>
            </a:r>
            <a:r>
              <a:rPr lang="en-US" baseline="0"/>
              <a:t> vs Risk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portfolio!$F$6</c:f>
              <c:strCache>
                <c:ptCount val="1"/>
                <c:pt idx="0">
                  <c:v>Portfolio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rgbClr val="0070C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9FCB-4B08-9E2F-28D92CCA72D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portfolio!$G$5:$H$5</c:f>
              <c:strCache>
                <c:ptCount val="2"/>
                <c:pt idx="0">
                  <c:v>Return</c:v>
                </c:pt>
                <c:pt idx="1">
                  <c:v>Risk</c:v>
                </c:pt>
              </c:strCache>
            </c:strRef>
          </c:cat>
          <c:val>
            <c:numRef>
              <c:f>portfolio!$G$6:$H$6</c:f>
              <c:numCache>
                <c:formatCode>0.00%</c:formatCode>
                <c:ptCount val="2"/>
                <c:pt idx="0">
                  <c:v>3.640998441567787E-3</c:v>
                </c:pt>
                <c:pt idx="1">
                  <c:v>6.7458155526540624E-5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CB-4B08-9E2F-28D92CCA72D5}"/>
            </c:ext>
          </c:extLst>
        </c:ser>
        <c:ser>
          <c:idx val="1"/>
          <c:order val="1"/>
          <c:tx>
            <c:strRef>
              <c:f>portfolio!$F$7</c:f>
              <c:strCache>
                <c:ptCount val="1"/>
                <c:pt idx="0">
                  <c:v>AAPL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portfolio!$G$5:$H$5</c:f>
              <c:strCache>
                <c:ptCount val="2"/>
                <c:pt idx="0">
                  <c:v>Return</c:v>
                </c:pt>
                <c:pt idx="1">
                  <c:v>Risk</c:v>
                </c:pt>
              </c:strCache>
            </c:strRef>
          </c:cat>
          <c:val>
            <c:numRef>
              <c:f>portfolio!$G$7:$H$7</c:f>
              <c:numCache>
                <c:formatCode>0.00%</c:formatCode>
                <c:ptCount val="2"/>
                <c:pt idx="0">
                  <c:v>8.1313900687716111E-4</c:v>
                </c:pt>
                <c:pt idx="1">
                  <c:v>3.4785859518927688E-3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CB-4B08-9E2F-28D92CCA72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5992008"/>
        <c:axId val="475992336"/>
      </c:barChart>
      <c:catAx>
        <c:axId val="475992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992336"/>
        <c:crosses val="autoZero"/>
        <c:auto val="1"/>
        <c:lblAlgn val="ctr"/>
        <c:lblOffset val="100"/>
        <c:noMultiLvlLbl val="0"/>
      </c:catAx>
      <c:valAx>
        <c:axId val="47599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992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Sharpe Ratio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portfolio!$F$6</c:f>
              <c:strCache>
                <c:ptCount val="1"/>
                <c:pt idx="0">
                  <c:v>Portfolio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portfolio!$G$5:$I$5</c15:sqref>
                  </c15:fullRef>
                </c:ext>
              </c:extLst>
              <c:f>portfolio!$I$5</c:f>
              <c:strCache>
                <c:ptCount val="1"/>
                <c:pt idx="0">
                  <c:v>Sharpe Ratio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portfolio!$G$6:$I$6</c15:sqref>
                  </c15:fullRef>
                </c:ext>
              </c:extLst>
              <c:f>portfolio!$I$6</c:f>
              <c:numCache>
                <c:formatCode>0.00%</c:formatCode>
                <c:ptCount val="1"/>
                <c:pt idx="0" formatCode="0.0">
                  <c:v>53.974177223616479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F4-467F-88AC-492CE5D30C04}"/>
            </c:ext>
          </c:extLst>
        </c:ser>
        <c:ser>
          <c:idx val="1"/>
          <c:order val="1"/>
          <c:tx>
            <c:strRef>
              <c:f>portfolio!$F$7</c:f>
              <c:strCache>
                <c:ptCount val="1"/>
                <c:pt idx="0">
                  <c:v>AAPL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portfolio!$G$5:$I$5</c15:sqref>
                  </c15:fullRef>
                </c:ext>
              </c:extLst>
              <c:f>portfolio!$I$5</c:f>
              <c:strCache>
                <c:ptCount val="1"/>
                <c:pt idx="0">
                  <c:v>Sharpe Ratio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portfolio!$G$7:$I$7</c15:sqref>
                  </c15:fullRef>
                </c:ext>
              </c:extLst>
              <c:f>portfolio!$I$7</c:f>
              <c:numCache>
                <c:formatCode>0.00%</c:formatCode>
                <c:ptCount val="1"/>
                <c:pt idx="0" formatCode="0.00">
                  <c:v>0.23375561740388096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F4-467F-88AC-492CE5D30C0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80119760"/>
        <c:axId val="380118120"/>
      </c:barChart>
      <c:catAx>
        <c:axId val="380119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118120"/>
        <c:crosses val="autoZero"/>
        <c:auto val="1"/>
        <c:lblAlgn val="ctr"/>
        <c:lblOffset val="100"/>
        <c:noMultiLvlLbl val="0"/>
      </c:catAx>
      <c:valAx>
        <c:axId val="380118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119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Sharpe Ratio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portfolio!$F$6</c:f>
              <c:strCache>
                <c:ptCount val="1"/>
                <c:pt idx="0">
                  <c:v>Portfolio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portfolio!$G$5:$I$5</c15:sqref>
                  </c15:fullRef>
                </c:ext>
              </c:extLst>
              <c:f>portfolio!$I$5</c:f>
              <c:strCache>
                <c:ptCount val="1"/>
                <c:pt idx="0">
                  <c:v>Sharpe Ratio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portfolio!$G$6:$I$6</c15:sqref>
                  </c15:fullRef>
                </c:ext>
              </c:extLst>
              <c:f>portfolio!$I$6</c:f>
              <c:numCache>
                <c:formatCode>0.00%</c:formatCode>
                <c:ptCount val="1"/>
                <c:pt idx="0" formatCode="0.0">
                  <c:v>53.974177223616479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85-442D-B42D-D94866E7FB16}"/>
            </c:ext>
          </c:extLst>
        </c:ser>
        <c:ser>
          <c:idx val="1"/>
          <c:order val="1"/>
          <c:tx>
            <c:strRef>
              <c:f>portfolio!$F$7</c:f>
              <c:strCache>
                <c:ptCount val="1"/>
                <c:pt idx="0">
                  <c:v>AAPL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portfolio!$G$5:$I$5</c15:sqref>
                  </c15:fullRef>
                </c:ext>
              </c:extLst>
              <c:f>portfolio!$I$5</c:f>
              <c:strCache>
                <c:ptCount val="1"/>
                <c:pt idx="0">
                  <c:v>Sharpe Ratio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portfolio!$G$7:$I$7</c15:sqref>
                  </c15:fullRef>
                </c:ext>
              </c:extLst>
              <c:f>portfolio!$I$7</c:f>
              <c:numCache>
                <c:formatCode>0.00%</c:formatCode>
                <c:ptCount val="1"/>
                <c:pt idx="0" formatCode="0.00">
                  <c:v>0.23375561740388096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85-442D-B42D-D94866E7FB1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80119760"/>
        <c:axId val="380118120"/>
      </c:barChart>
      <c:catAx>
        <c:axId val="380119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118120"/>
        <c:crosses val="autoZero"/>
        <c:auto val="1"/>
        <c:lblAlgn val="ctr"/>
        <c:lblOffset val="100"/>
        <c:noMultiLvlLbl val="0"/>
      </c:catAx>
      <c:valAx>
        <c:axId val="380118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119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35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9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5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25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22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6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1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0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87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learn/wharton-business-financial-modeling-capstone/supplement/AjQt0/historical-stock-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18F81-E362-40E3-9821-579EA14DD5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Wharton Business and Financial Modeling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9B2C7-AD09-4577-8489-3F340ADBD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1547220"/>
          </a:xfrm>
        </p:spPr>
        <p:txBody>
          <a:bodyPr>
            <a:noAutofit/>
          </a:bodyPr>
          <a:lstStyle/>
          <a:p>
            <a:r>
              <a:rPr lang="en-US" sz="1600" dirty="0"/>
              <a:t>Portfolio Performance Presentation</a:t>
            </a:r>
          </a:p>
          <a:p>
            <a:endParaRPr lang="en-US" sz="1600" dirty="0"/>
          </a:p>
          <a:p>
            <a:r>
              <a:rPr lang="en-US" sz="1600" dirty="0"/>
              <a:t>Long Gu</a:t>
            </a:r>
          </a:p>
          <a:p>
            <a:r>
              <a:rPr lang="en-US" sz="1600" dirty="0"/>
              <a:t>4/22/2020</a:t>
            </a:r>
          </a:p>
        </p:txBody>
      </p:sp>
    </p:spTree>
    <p:extLst>
      <p:ext uri="{BB962C8B-B14F-4D97-AF65-F5344CB8AC3E}">
        <p14:creationId xmlns:p14="http://schemas.microsoft.com/office/powerpoint/2010/main" val="393195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81A1-843F-44FB-866E-BCC0C7DA3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16A64-72AE-4C19-9B20-B9D2E19EC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023" y="4453825"/>
            <a:ext cx="3439500" cy="177347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Use simple example to demonstrates the importance of portfolio diversification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A8442-B5A4-473C-BE6F-060C7EA07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408" y="1810629"/>
            <a:ext cx="5948904" cy="256992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6FDA03-EB5D-4946-93F1-A7E1D4D00BEB}"/>
              </a:ext>
            </a:extLst>
          </p:cNvPr>
          <p:cNvSpPr txBox="1">
            <a:spLocks/>
          </p:cNvSpPr>
          <p:nvPr/>
        </p:nvSpPr>
        <p:spPr>
          <a:xfrm>
            <a:off x="4594860" y="4453825"/>
            <a:ext cx="3771900" cy="177347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Portfolio (VBTLX &amp; VFIAX) vs Single Security (AAPL)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000" dirty="0"/>
              <a:t>VBTLX: Vanguard Total Bond Market Index Fund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000" dirty="0"/>
              <a:t>VFIAX: Vanguard 500 Index Fund Admiral Shares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000" dirty="0"/>
              <a:t>AAPL: Apple Inc.</a:t>
            </a:r>
          </a:p>
        </p:txBody>
      </p:sp>
    </p:spTree>
    <p:extLst>
      <p:ext uri="{BB962C8B-B14F-4D97-AF65-F5344CB8AC3E}">
        <p14:creationId xmlns:p14="http://schemas.microsoft.com/office/powerpoint/2010/main" val="293636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27C87-FC31-4C8E-9662-FF79883D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Data Source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8EE580-47E1-470C-B663-1B78212C5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008055"/>
              </p:ext>
            </p:extLst>
          </p:nvPr>
        </p:nvGraphicFramePr>
        <p:xfrm>
          <a:off x="5715000" y="2133600"/>
          <a:ext cx="18669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108091996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945531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7398752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6487513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VBTLX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VFIAX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AAPL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07357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Jan-12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4.47%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40854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Feb-12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4.32%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78771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Mar-12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-0.57%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3.29%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68291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Apr-12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1.15%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-0.63%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77046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May-12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-6.01%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89846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Jun-12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4.12%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48435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Jul-12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1.39%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1.38%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03806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Aug-12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2.25%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23219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Sep-12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2.58%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0.03%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77302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96ABD8-6825-4290-8DC7-112E58CF4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107151"/>
              </p:ext>
            </p:extLst>
          </p:nvPr>
        </p:nvGraphicFramePr>
        <p:xfrm>
          <a:off x="5676900" y="4465906"/>
          <a:ext cx="190500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4476">
                  <a:extLst>
                    <a:ext uri="{9D8B030D-6E8A-4147-A177-3AD203B41FA5}">
                      <a16:colId xmlns:a16="http://schemas.microsoft.com/office/drawing/2014/main" val="3507653373"/>
                    </a:ext>
                  </a:extLst>
                </a:gridCol>
                <a:gridCol w="431082">
                  <a:extLst>
                    <a:ext uri="{9D8B030D-6E8A-4147-A177-3AD203B41FA5}">
                      <a16:colId xmlns:a16="http://schemas.microsoft.com/office/drawing/2014/main" val="2931896968"/>
                    </a:ext>
                  </a:extLst>
                </a:gridCol>
                <a:gridCol w="456439">
                  <a:extLst>
                    <a:ext uri="{9D8B030D-6E8A-4147-A177-3AD203B41FA5}">
                      <a16:colId xmlns:a16="http://schemas.microsoft.com/office/drawing/2014/main" val="2791447254"/>
                    </a:ext>
                  </a:extLst>
                </a:gridCol>
                <a:gridCol w="523003">
                  <a:extLst>
                    <a:ext uri="{9D8B030D-6E8A-4147-A177-3AD203B41FA5}">
                      <a16:colId xmlns:a16="http://schemas.microsoft.com/office/drawing/2014/main" val="381713416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Jan-16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1.44%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-4.97%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81586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Feb-16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12.72%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20405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Mar-16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6.78%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-13.99%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10746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Apr-16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7.18%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49949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May-16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1.79%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-4.27%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02723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Jun-16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1.94%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9.01%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41171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Jul-16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3.68%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1.77%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677819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83E3F76-BC41-4906-8F27-02B515F30C6B}"/>
              </a:ext>
            </a:extLst>
          </p:cNvPr>
          <p:cNvSpPr txBox="1"/>
          <p:nvPr/>
        </p:nvSpPr>
        <p:spPr>
          <a:xfrm>
            <a:off x="5697415" y="4020374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0FE93B-4FC5-4585-B914-9850FB3CFE34}"/>
              </a:ext>
            </a:extLst>
          </p:cNvPr>
          <p:cNvSpPr txBox="1"/>
          <p:nvPr/>
        </p:nvSpPr>
        <p:spPr>
          <a:xfrm>
            <a:off x="1219200" y="2266792"/>
            <a:ext cx="41148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VBTLX, VFIAX, and AAPL’s Monthly Return From </a:t>
            </a:r>
            <a:r>
              <a:rPr lang="en-US" sz="3200" dirty="0">
                <a:solidFill>
                  <a:srgbClr val="FFC000"/>
                </a:solidFill>
              </a:rPr>
              <a:t>Jan-2012 (Train)</a:t>
            </a:r>
          </a:p>
          <a:p>
            <a:r>
              <a:rPr lang="en-US" sz="3200" dirty="0"/>
              <a:t>To </a:t>
            </a:r>
            <a:r>
              <a:rPr lang="en-US" sz="3200" dirty="0">
                <a:solidFill>
                  <a:srgbClr val="C00000"/>
                </a:solidFill>
              </a:rPr>
              <a:t>Jul-2016 (Test)</a:t>
            </a:r>
          </a:p>
          <a:p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dirty="0">
                <a:hlinkClick r:id="rId2"/>
              </a:rPr>
              <a:t>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90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C1D6B01-8713-4A4B-A5AC-9BC7430F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Efficient Frontier and CML </a:t>
            </a:r>
            <a:r>
              <a:rPr lang="en-US" sz="2000" dirty="0"/>
              <a:t>-</a:t>
            </a:r>
            <a:r>
              <a:rPr lang="en-US" sz="4400" dirty="0"/>
              <a:t> </a:t>
            </a:r>
            <a:r>
              <a:rPr lang="en-US" sz="2000" dirty="0"/>
              <a:t>Portfolio</a:t>
            </a:r>
            <a:endParaRPr lang="en-US" sz="4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07A19E-866A-4217-92EC-EA4C2BD19BE2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71474377"/>
              </p:ext>
            </p:extLst>
          </p:nvPr>
        </p:nvGraphicFramePr>
        <p:xfrm>
          <a:off x="-1" y="1737361"/>
          <a:ext cx="5402581" cy="4462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6C87CC4-A424-4364-8AB6-FB1AC85F5688}"/>
              </a:ext>
            </a:extLst>
          </p:cNvPr>
          <p:cNvSpPr txBox="1"/>
          <p:nvPr/>
        </p:nvSpPr>
        <p:spPr>
          <a:xfrm>
            <a:off x="5402580" y="3891476"/>
            <a:ext cx="37414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excel solver and plotting out the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Efficient Frontier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Capital Market Line</a:t>
            </a:r>
          </a:p>
          <a:p>
            <a:r>
              <a:rPr lang="en-US" dirty="0"/>
              <a:t>We can easily visual the optimal return of this portfolio is 0.36% 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Weight-VBTLX = 81.86%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Weight-VBFLAX = 18.14%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4505175-653D-4CDD-B4A5-C60802B40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049122"/>
              </p:ext>
            </p:extLst>
          </p:nvPr>
        </p:nvGraphicFramePr>
        <p:xfrm>
          <a:off x="6324600" y="3043310"/>
          <a:ext cx="23495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1702">
                  <a:extLst>
                    <a:ext uri="{9D8B030D-6E8A-4147-A177-3AD203B41FA5}">
                      <a16:colId xmlns:a16="http://schemas.microsoft.com/office/drawing/2014/main" val="1900721974"/>
                    </a:ext>
                  </a:extLst>
                </a:gridCol>
                <a:gridCol w="938532">
                  <a:extLst>
                    <a:ext uri="{9D8B030D-6E8A-4147-A177-3AD203B41FA5}">
                      <a16:colId xmlns:a16="http://schemas.microsoft.com/office/drawing/2014/main" val="719263874"/>
                    </a:ext>
                  </a:extLst>
                </a:gridCol>
                <a:gridCol w="469266">
                  <a:extLst>
                    <a:ext uri="{9D8B030D-6E8A-4147-A177-3AD203B41FA5}">
                      <a16:colId xmlns:a16="http://schemas.microsoft.com/office/drawing/2014/main" val="232087718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VBTLX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VFIAX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40693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1.24%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34707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stdv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2.99%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4522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Covariance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-0.0000174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47872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7079551-298A-4F8B-9E40-A4D8DBAA8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964749"/>
              </p:ext>
            </p:extLst>
          </p:nvPr>
        </p:nvGraphicFramePr>
        <p:xfrm>
          <a:off x="5402580" y="1835248"/>
          <a:ext cx="3733800" cy="11312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51729046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85700653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409476905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35541679"/>
                    </a:ext>
                  </a:extLst>
                </a:gridCol>
              </a:tblGrid>
              <a:tr h="18854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Optimal Risky Portfolio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143644"/>
                  </a:ext>
                </a:extLst>
              </a:tr>
              <a:tr h="188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Weight_VBTLX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Weight_VFIAX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Risk Free Rate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Fund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5510537"/>
                  </a:ext>
                </a:extLst>
              </a:tr>
              <a:tr h="188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81.86%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18.14%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$  5,000,000.00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0217493"/>
                  </a:ext>
                </a:extLst>
              </a:tr>
              <a:tr h="188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84543"/>
                  </a:ext>
                </a:extLst>
              </a:tr>
              <a:tr h="188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Stock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Return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Risk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Sharpe Ratio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6334563"/>
                  </a:ext>
                </a:extLst>
              </a:tr>
              <a:tr h="188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Portfolio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0.36%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0.01%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54.0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0697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96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C1D6B01-8713-4A4B-A5AC-9BC7430F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Comparison </a:t>
            </a:r>
            <a:r>
              <a:rPr lang="en-US" sz="2000" dirty="0"/>
              <a:t>–</a:t>
            </a:r>
            <a:r>
              <a:rPr lang="en-US" sz="4400" dirty="0"/>
              <a:t> </a:t>
            </a:r>
            <a:r>
              <a:rPr lang="en-US" sz="2000" dirty="0"/>
              <a:t>Portfolio vs Single Stock</a:t>
            </a:r>
            <a:endParaRPr lang="en-US" sz="4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C87CC4-A424-4364-8AB6-FB1AC85F5688}"/>
              </a:ext>
            </a:extLst>
          </p:cNvPr>
          <p:cNvSpPr txBox="1"/>
          <p:nvPr/>
        </p:nvSpPr>
        <p:spPr>
          <a:xfrm>
            <a:off x="5154930" y="3932990"/>
            <a:ext cx="37414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getting the optimal weight of the portfolio from 2012 – 2015 data and then plug them into 2016 for testing, we found: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Total Gain ($): Portfolio &lt; Single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Actual Return: Portfolio &gt; Single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Actual Risk: Portfolio &lt; Single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Sharpe Ratio: Portfolio &gt; Single</a:t>
            </a:r>
          </a:p>
          <a:p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D5D4318-A966-40C1-AC45-5019837DB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2717395"/>
              </p:ext>
            </p:extLst>
          </p:nvPr>
        </p:nvGraphicFramePr>
        <p:xfrm>
          <a:off x="990600" y="1737361"/>
          <a:ext cx="3733800" cy="2152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24CF533-C6A5-46A0-BBD3-CBFFA47E5D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235373"/>
              </p:ext>
            </p:extLst>
          </p:nvPr>
        </p:nvGraphicFramePr>
        <p:xfrm>
          <a:off x="990600" y="3860994"/>
          <a:ext cx="3733800" cy="2519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4BE7EFC-4F69-4566-BCF5-855583265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029895"/>
              </p:ext>
            </p:extLst>
          </p:nvPr>
        </p:nvGraphicFramePr>
        <p:xfrm>
          <a:off x="5154930" y="1780047"/>
          <a:ext cx="2781300" cy="21102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05151617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175649957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300495601"/>
                    </a:ext>
                  </a:extLst>
                </a:gridCol>
              </a:tblGrid>
              <a:tr h="12097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Gain/Loss ($)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64598"/>
                  </a:ext>
                </a:extLst>
              </a:tr>
              <a:tr h="1718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Portfolio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AAPL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5997352"/>
                  </a:ext>
                </a:extLst>
              </a:tr>
              <a:tr h="1718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Jan-16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$       13,849.69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$      (6,437.84)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2236570"/>
                  </a:ext>
                </a:extLst>
              </a:tr>
              <a:tr h="1718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Feb-16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$       26,224.27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$    635,234.26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1782388"/>
                  </a:ext>
                </a:extLst>
              </a:tr>
              <a:tr h="3111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Mar-16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$     100,915.19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$  (788,488.23)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805711"/>
                  </a:ext>
                </a:extLst>
              </a:tr>
              <a:tr h="1718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Apr-16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$       19,893.57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$    302,272.53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6188679"/>
                  </a:ext>
                </a:extLst>
              </a:tr>
              <a:tr h="3111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May-16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$       17,124.97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$  (226,193.64)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2733"/>
                  </a:ext>
                </a:extLst>
              </a:tr>
              <a:tr h="1718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Jun-16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$       82,039.38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$    429,942.24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3331041"/>
                  </a:ext>
                </a:extLst>
              </a:tr>
              <a:tr h="1718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Jul-16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$       60,971.86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$      95,874.82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1459386"/>
                  </a:ext>
                </a:extLst>
              </a:tr>
              <a:tr h="180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$     321,018.93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$    442,204.15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0623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193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EEDA11-4FDE-4D3D-A612-7FDB77B7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8B4F1C4-C578-4FD5-A345-BD956653F0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0704321"/>
              </p:ext>
            </p:extLst>
          </p:nvPr>
        </p:nvGraphicFramePr>
        <p:xfrm>
          <a:off x="822325" y="1846263"/>
          <a:ext cx="4763135" cy="2110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D5161CD-0BA2-45DF-ABB8-98EA41755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830617"/>
              </p:ext>
            </p:extLst>
          </p:nvPr>
        </p:nvGraphicFramePr>
        <p:xfrm>
          <a:off x="5585460" y="1780047"/>
          <a:ext cx="2781300" cy="21102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05151617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175649957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300495601"/>
                    </a:ext>
                  </a:extLst>
                </a:gridCol>
              </a:tblGrid>
              <a:tr h="12097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Gain/Loss ($)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64598"/>
                  </a:ext>
                </a:extLst>
              </a:tr>
              <a:tr h="1718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Portfolio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AAPL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5997352"/>
                  </a:ext>
                </a:extLst>
              </a:tr>
              <a:tr h="1718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Jan-16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$       13,849.69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$      (6,437.84)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2236570"/>
                  </a:ext>
                </a:extLst>
              </a:tr>
              <a:tr h="1718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Feb-16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$       26,224.27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$    635,234.26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1782388"/>
                  </a:ext>
                </a:extLst>
              </a:tr>
              <a:tr h="3111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Mar-16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$     100,915.19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$  (788,488.23)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805711"/>
                  </a:ext>
                </a:extLst>
              </a:tr>
              <a:tr h="1718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Apr-16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$       19,893.57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$    302,272.53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6188679"/>
                  </a:ext>
                </a:extLst>
              </a:tr>
              <a:tr h="3111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May-16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$       17,124.97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$  (226,193.64)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2733"/>
                  </a:ext>
                </a:extLst>
              </a:tr>
              <a:tr h="1718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Jun-16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$       82,039.38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$    429,942.24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3331041"/>
                  </a:ext>
                </a:extLst>
              </a:tr>
              <a:tr h="1718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Jul-16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$       60,971.86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$      95,874.82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1459386"/>
                  </a:ext>
                </a:extLst>
              </a:tr>
              <a:tr h="180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$     321,018.93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$    442,204.15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062305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1EF9E27-5013-4984-B9EA-CD3BCB52618C}"/>
              </a:ext>
            </a:extLst>
          </p:cNvPr>
          <p:cNvSpPr txBox="1"/>
          <p:nvPr/>
        </p:nvSpPr>
        <p:spPr>
          <a:xfrm>
            <a:off x="861645" y="3956520"/>
            <a:ext cx="74600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the data that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Total Gain ($): Portfolio is 27% less than Single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Sharpe Ratio: Portfolio is 231 times the Single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We would recommend that it is </a:t>
            </a:r>
            <a:r>
              <a:rPr lang="en-US" b="1" u="sng" dirty="0">
                <a:solidFill>
                  <a:srgbClr val="FF0000"/>
                </a:solidFill>
              </a:rPr>
              <a:t>safer</a:t>
            </a:r>
            <a:r>
              <a:rPr lang="en-US" dirty="0"/>
              <a:t> to diversify your portfolio and in other words: “Avoid putting your eggs in one basket”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847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DFD719-F994-42D9-839C-13300B1D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the Sharpe Ratio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9D7A8A-885A-4FC9-833A-BA1B14D8C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problem with the Sharpe ratio is that it is accentuated by investments that don't have a normal distribution of returns. Asset prices are bounded to the downside by zero but have theoretically unlimited upside potential, making their returns right-skewed or log-normal, which is a violation of the assumptions built into the Sharpe ratio that asset returns are normally distributed.</a:t>
            </a:r>
          </a:p>
        </p:txBody>
      </p:sp>
    </p:spTree>
    <p:extLst>
      <p:ext uri="{BB962C8B-B14F-4D97-AF65-F5344CB8AC3E}">
        <p14:creationId xmlns:p14="http://schemas.microsoft.com/office/powerpoint/2010/main" val="14080735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</TotalTime>
  <Words>630</Words>
  <Application>Microsoft Office PowerPoint</Application>
  <PresentationFormat>On-screen Show (4:3)</PresentationFormat>
  <Paragraphs>202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Wharton Business and Financial Modeling Capstone</vt:lpstr>
      <vt:lpstr>Project Purpose</vt:lpstr>
      <vt:lpstr>Data and Data Source</vt:lpstr>
      <vt:lpstr>Efficient Frontier and CML - Portfolio</vt:lpstr>
      <vt:lpstr>Comparison – Portfolio vs Single Stock</vt:lpstr>
      <vt:lpstr>Findings</vt:lpstr>
      <vt:lpstr>Limitations of the Sharpe Ratio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Wharton Business and Financial Modeling Capstone</dc:title>
  <dc:creator>David Gu</dc:creator>
  <cp:lastModifiedBy>David Gu</cp:lastModifiedBy>
  <cp:revision>10</cp:revision>
  <dcterms:created xsi:type="dcterms:W3CDTF">2006-08-16T00:00:00Z</dcterms:created>
  <dcterms:modified xsi:type="dcterms:W3CDTF">2020-04-22T21:48:35Z</dcterms:modified>
</cp:coreProperties>
</file>