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1"/>
  </p:sldMasterIdLst>
  <p:notesMasterIdLst>
    <p:notesMasterId r:id="rId28"/>
  </p:notesMasterIdLst>
  <p:sldIdLst>
    <p:sldId id="256" r:id="rId2"/>
    <p:sldId id="286" r:id="rId3"/>
    <p:sldId id="287" r:id="rId4"/>
    <p:sldId id="288" r:id="rId5"/>
    <p:sldId id="291" r:id="rId6"/>
    <p:sldId id="289" r:id="rId7"/>
    <p:sldId id="290" r:id="rId8"/>
    <p:sldId id="292" r:id="rId9"/>
    <p:sldId id="295" r:id="rId10"/>
    <p:sldId id="294" r:id="rId11"/>
    <p:sldId id="293" r:id="rId12"/>
    <p:sldId id="297" r:id="rId13"/>
    <p:sldId id="300" r:id="rId14"/>
    <p:sldId id="299" r:id="rId15"/>
    <p:sldId id="301" r:id="rId16"/>
    <p:sldId id="302" r:id="rId17"/>
    <p:sldId id="303" r:id="rId18"/>
    <p:sldId id="298" r:id="rId19"/>
    <p:sldId id="304" r:id="rId20"/>
    <p:sldId id="305" r:id="rId21"/>
    <p:sldId id="306" r:id="rId22"/>
    <p:sldId id="307" r:id="rId23"/>
    <p:sldId id="310" r:id="rId24"/>
    <p:sldId id="308" r:id="rId25"/>
    <p:sldId id="309" r:id="rId26"/>
    <p:sldId id="285" r:id="rId27"/>
  </p:sldIdLst>
  <p:sldSz cx="12193588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E9EDF4"/>
    <a:srgbClr val="48586F"/>
    <a:srgbClr val="00487E"/>
    <a:srgbClr val="004D86"/>
    <a:srgbClr val="00589A"/>
    <a:srgbClr val="112843"/>
    <a:srgbClr val="190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8" autoAdjust="0"/>
    <p:restoredTop sz="82927" autoAdjust="0"/>
  </p:normalViewPr>
  <p:slideViewPr>
    <p:cSldViewPr snapToGrid="0">
      <p:cViewPr varScale="1">
        <p:scale>
          <a:sx n="94" d="100"/>
          <a:sy n="94" d="100"/>
        </p:scale>
        <p:origin x="156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請按這裡編輯備註格式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500E7EB-A4FF-499F-92D3-98926558AF2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7052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D59C6633-2AA0-49CE-BD49-38FED65C10E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3908A09E-2167-40C7-B222-9D2F81D9C4F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備忘稿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5053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10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10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03201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11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481994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12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92205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13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32109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14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042256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15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174384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16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726833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17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603750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18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19793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19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378785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708755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20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20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1350612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21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67258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22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752347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23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3A891E92-A553-495B-B0D2-7536503EC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04221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24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3A891E92-A553-495B-B0D2-7536503EC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14708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25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3A891E92-A553-495B-B0D2-7536503EC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3123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93DBE6E5-0CC6-4E71-B209-C847ADAA231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B412192E-8863-4D4E-A8B9-E33C5D2617C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26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465481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3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72031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4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720258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5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822046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6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125804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7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874412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8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040766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C9F2E09-A150-44E6-90DE-30C65B5BA5E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22473F1D-36AD-44D2-B371-9042034CA9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9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78181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7309" y="157018"/>
            <a:ext cx="9347200" cy="674255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945282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3588" cy="6858000"/>
          </a:xfrm>
          <a:prstGeom prst="rect">
            <a:avLst/>
          </a:prstGeom>
          <a:solidFill>
            <a:srgbClr val="4858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963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12191760" cy="914040"/>
          </a:xfrm>
          <a:prstGeom prst="rect">
            <a:avLst/>
          </a:prstGeom>
          <a:solidFill>
            <a:srgbClr val="48586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11887200" y="914400"/>
            <a:ext cx="304560" cy="5943240"/>
          </a:xfrm>
          <a:prstGeom prst="rect">
            <a:avLst/>
          </a:prstGeom>
          <a:solidFill>
            <a:srgbClr val="25557B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-17640" y="343080"/>
            <a:ext cx="8043480" cy="678960"/>
          </a:xfrm>
          <a:custGeom>
            <a:avLst/>
            <a:gdLst/>
            <a:ahLst/>
            <a:cxnLst/>
            <a:rect l="l" t="t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507960" y="6505560"/>
            <a:ext cx="2539800" cy="2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PlaceHolder 5"/>
          <p:cNvSpPr>
            <a:spLocks noGrp="1"/>
          </p:cNvSpPr>
          <p:nvPr>
            <p:ph type="sldNum"/>
          </p:nvPr>
        </p:nvSpPr>
        <p:spPr>
          <a:xfrm>
            <a:off x="11175840" y="6505560"/>
            <a:ext cx="1112400" cy="25668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title"/>
          </p:nvPr>
        </p:nvSpPr>
        <p:spPr>
          <a:xfrm>
            <a:off x="249382" y="120600"/>
            <a:ext cx="11333617" cy="701436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 sz="3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請按這裡編輯題名文字格式</a:t>
            </a:r>
            <a:endParaRPr lang="en-GB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請按這裡編輯大綱文字格式</a:t>
            </a:r>
            <a:r>
              <a:rPr lang="en-GB" sz="28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4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第二個大綱層次</a:t>
            </a:r>
            <a:endParaRPr lang="en-GB" sz="24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圖片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774" y="273801"/>
            <a:ext cx="2032361" cy="548415"/>
          </a:xfrm>
          <a:prstGeom prst="rect">
            <a:avLst/>
          </a:prstGeom>
          <a:ln>
            <a:noFill/>
          </a:ln>
          <a:effectLst>
            <a:glow rad="12700">
              <a:schemeClr val="accent1">
                <a:alpha val="40000"/>
              </a:schemeClr>
            </a:glow>
            <a:outerShdw blurRad="292100" dist="38100" dir="1800000" algn="tl" rotWithShape="0">
              <a:srgbClr val="333333">
                <a:alpha val="65000"/>
              </a:srgb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45943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5200" indent="-4572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82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50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54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18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150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828" y="-920117"/>
            <a:ext cx="12191760" cy="34334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ctr">
              <a:lnSpc>
                <a:spcPct val="100000"/>
              </a:lnSpc>
            </a:pPr>
            <a:r>
              <a:rPr lang="zh-TW" altLang="en-US" sz="4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 panose="020B0A04020102020204" pitchFamily="34" charset="0"/>
                <a:ea typeface="中黑體"/>
              </a:rPr>
              <a:t>第二週 超啟發式演算法</a:t>
            </a:r>
            <a:endParaRPr lang="en-US" altLang="zh-TW" sz="4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 Black" panose="020B0A04020102020204" pitchFamily="34" charset="0"/>
              <a:ea typeface="中黑體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628" y="3888056"/>
            <a:ext cx="121899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altLang="zh-TW" sz="4400" b="1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中黑體"/>
              </a:rPr>
              <a:t>2/10</a:t>
            </a:r>
            <a:endParaRPr lang="zh-TW" altLang="en-US" sz="4400" b="1" spc="-1" dirty="0">
              <a:solidFill>
                <a:srgbClr val="FFC000"/>
              </a:solidFill>
              <a:uFill>
                <a:solidFill>
                  <a:srgbClr val="FFFFFF"/>
                </a:solidFill>
              </a:uFill>
              <a:latin typeface="Arial Black"/>
              <a:ea typeface="中黑體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611" y="5840325"/>
            <a:ext cx="2260426" cy="8605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10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82900" y="176220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b="0" spc="-1" dirty="0">
                <a:uFill>
                  <a:solidFill>
                    <a:srgbClr val="FFFFFF"/>
                  </a:solidFill>
                </a:uFill>
                <a:latin typeface="+mj-ea"/>
                <a:ea typeface="標楷體" panose="03000509000000000000" pitchFamily="65" charset="-120"/>
                <a:cs typeface="Times New Roman" panose="02020603050405020304" pitchFamily="18" charset="0"/>
              </a:rPr>
              <a:t>Hill climbing</a:t>
            </a: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 descr="一張含有 建築物 的圖片&#10;&#10;自動產生的描述">
            <a:extLst>
              <a:ext uri="{FF2B5EF4-FFF2-40B4-BE49-F238E27FC236}">
                <a16:creationId xmlns:a16="http://schemas.microsoft.com/office/drawing/2014/main" id="{7F28DC39-D0B3-4304-8625-9AA8421042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597" y="1075800"/>
            <a:ext cx="7556345" cy="568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996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11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82900" y="176220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b="0" spc="-1" dirty="0">
                <a:uFill>
                  <a:solidFill>
                    <a:srgbClr val="FFFFFF"/>
                  </a:solidFill>
                </a:uFill>
                <a:latin typeface="+mj-ea"/>
                <a:ea typeface="標楷體" panose="03000509000000000000" pitchFamily="65" charset="-120"/>
                <a:cs typeface="Times New Roman" panose="02020603050405020304" pitchFamily="18" charset="0"/>
              </a:rPr>
              <a:t>Hill climbing</a:t>
            </a: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 descr="一張含有 坐 的圖片&#10;&#10;自動產生的描述">
            <a:extLst>
              <a:ext uri="{FF2B5EF4-FFF2-40B4-BE49-F238E27FC236}">
                <a16:creationId xmlns:a16="http://schemas.microsoft.com/office/drawing/2014/main" id="{81B1D96B-E9B8-46AD-8E1F-60071532AE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203" y="1310106"/>
            <a:ext cx="8509181" cy="5079580"/>
          </a:xfrm>
          <a:prstGeom prst="rect">
            <a:avLst/>
          </a:prstGeom>
        </p:spPr>
      </p:pic>
      <p:sp>
        <p:nvSpPr>
          <p:cNvPr id="10" name="橢圓 9">
            <a:extLst>
              <a:ext uri="{FF2B5EF4-FFF2-40B4-BE49-F238E27FC236}">
                <a16:creationId xmlns:a16="http://schemas.microsoft.com/office/drawing/2014/main" id="{1C31729A-D927-4796-9CA1-E0728B7F310B}"/>
              </a:ext>
            </a:extLst>
          </p:cNvPr>
          <p:cNvSpPr/>
          <p:nvPr/>
        </p:nvSpPr>
        <p:spPr>
          <a:xfrm>
            <a:off x="4276902" y="4160520"/>
            <a:ext cx="249378" cy="213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7E1D2B5F-F361-4198-A515-8E6F47D157ED}"/>
              </a:ext>
            </a:extLst>
          </p:cNvPr>
          <p:cNvSpPr/>
          <p:nvPr/>
        </p:nvSpPr>
        <p:spPr>
          <a:xfrm>
            <a:off x="6248400" y="3947160"/>
            <a:ext cx="335280" cy="3352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3A0442C0-2811-4D31-A372-EF346DAD7CD1}"/>
              </a:ext>
            </a:extLst>
          </p:cNvPr>
          <p:cNvSpPr/>
          <p:nvPr/>
        </p:nvSpPr>
        <p:spPr>
          <a:xfrm>
            <a:off x="7624669" y="3333136"/>
            <a:ext cx="335280" cy="33528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2592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12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82900" y="176220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b="0" spc="-1" dirty="0">
                <a:uFill>
                  <a:solidFill>
                    <a:srgbClr val="FFFFFF"/>
                  </a:solidFill>
                </a:uFill>
                <a:latin typeface="標楷體" panose="03000509000000000000" pitchFamily="65" charset="-120"/>
                <a:ea typeface="標楷體" panose="03000509000000000000" pitchFamily="65" charset="-120"/>
              </a:rPr>
              <a:t>作業</a:t>
            </a: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8CD7131-3736-4BA1-921E-BCD00AE63F62}"/>
              </a:ext>
            </a:extLst>
          </p:cNvPr>
          <p:cNvSpPr/>
          <p:nvPr/>
        </p:nvSpPr>
        <p:spPr>
          <a:xfrm>
            <a:off x="273050" y="4444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ES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HC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版之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One Max Problem(50bit)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問題 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我的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1400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13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82900" y="176220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b="0" spc="-1" dirty="0">
                <a:uFill>
                  <a:solidFill>
                    <a:srgbClr val="FFFFFF"/>
                  </a:solidFill>
                </a:uFill>
                <a:latin typeface="標楷體" panose="03000509000000000000" pitchFamily="65" charset="-120"/>
                <a:ea typeface="標楷體" panose="03000509000000000000" pitchFamily="65" charset="-120"/>
              </a:rPr>
              <a:t>TED(1/3)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8CD7131-3736-4BA1-921E-BCD00AE63F62}"/>
              </a:ext>
            </a:extLst>
          </p:cNvPr>
          <p:cNvSpPr/>
          <p:nvPr/>
        </p:nvSpPr>
        <p:spPr>
          <a:xfrm>
            <a:off x="226218" y="60717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610C714A-B1B9-401C-8B81-FDA6B39FD27D}"/>
              </a:ext>
            </a:extLst>
          </p:cNvPr>
          <p:cNvSpPr/>
          <p:nvPr/>
        </p:nvSpPr>
        <p:spPr>
          <a:xfrm>
            <a:off x="73004" y="607173"/>
            <a:ext cx="12012318" cy="51236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Run: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整個程式要跑幾遍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為求實驗數據之公平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Iteration: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TED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要跑幾個遍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Objective Function: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目標函數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看問題而有不同的定義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演算法目的都是去求此方程式最佳化的值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Objective Value: Objective Function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所產生之值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用來衡量此解在解空間的好壞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Transition( ):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扮演著在解空間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開始搜索的腳色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Evaluation( ):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衡量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transition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過後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此解之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objective value.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Determination( ):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決定是否比目前最佳值好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如果有則將此解當作目前最佳解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8409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14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82900" y="176220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b="0" spc="-1" dirty="0">
                <a:uFill>
                  <a:solidFill>
                    <a:srgbClr val="FFFFFF"/>
                  </a:solidFill>
                </a:uFill>
                <a:latin typeface="標楷體" panose="03000509000000000000" pitchFamily="65" charset="-120"/>
                <a:ea typeface="標楷體" panose="03000509000000000000" pitchFamily="65" charset="-120"/>
              </a:rPr>
              <a:t>TED(2/3)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8CD7131-3736-4BA1-921E-BCD00AE63F62}"/>
              </a:ext>
            </a:extLst>
          </p:cNvPr>
          <p:cNvSpPr/>
          <p:nvPr/>
        </p:nvSpPr>
        <p:spPr>
          <a:xfrm>
            <a:off x="226218" y="60717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CECEB88-E038-4BF4-996C-E2080C7F5D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58" y="1498690"/>
            <a:ext cx="8030578" cy="433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648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15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82900" y="176220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b="0" spc="-1" dirty="0">
                <a:uFill>
                  <a:solidFill>
                    <a:srgbClr val="FFFFFF"/>
                  </a:solidFill>
                </a:uFill>
                <a:latin typeface="標楷體" panose="03000509000000000000" pitchFamily="65" charset="-120"/>
                <a:ea typeface="標楷體" panose="03000509000000000000" pitchFamily="65" charset="-120"/>
              </a:rPr>
              <a:t>TED(3/3)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8CD7131-3736-4BA1-921E-BCD00AE63F62}"/>
              </a:ext>
            </a:extLst>
          </p:cNvPr>
          <p:cNvSpPr/>
          <p:nvPr/>
        </p:nvSpPr>
        <p:spPr>
          <a:xfrm>
            <a:off x="226218" y="60717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" name="圖片 9" descr="一張含有 螢幕擷取畫面 的圖片&#10;&#10;自動產生的描述">
            <a:extLst>
              <a:ext uri="{FF2B5EF4-FFF2-40B4-BE49-F238E27FC236}">
                <a16:creationId xmlns:a16="http://schemas.microsoft.com/office/drawing/2014/main" id="{C04FE6C1-AA93-42A5-923B-6D81B00F63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" y="1389783"/>
            <a:ext cx="11232760" cy="466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662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16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01930" y="387466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/>
              <a:t>簡介之後會學的演算法</a:t>
            </a:r>
            <a:br>
              <a:rPr lang="en-US" altLang="zh-TW" dirty="0"/>
            </a:b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8CD7131-3736-4BA1-921E-BCD00AE63F62}"/>
              </a:ext>
            </a:extLst>
          </p:cNvPr>
          <p:cNvSpPr/>
          <p:nvPr/>
        </p:nvSpPr>
        <p:spPr>
          <a:xfrm>
            <a:off x="201930" y="4444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Single-solution-based algorithms work on a single solution:</a:t>
            </a:r>
          </a:p>
          <a:p>
            <a:pPr marL="795240" lvl="1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Hill Climbing (HC)</a:t>
            </a:r>
          </a:p>
          <a:p>
            <a:pPr marL="795240" lvl="1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Simulated Annealing (SA)</a:t>
            </a:r>
          </a:p>
          <a:p>
            <a:pPr marL="795240" lvl="1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Tabu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Search (TS)</a:t>
            </a:r>
          </a:p>
          <a:p>
            <a:pPr marL="795240" lvl="1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560" lvl="1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560" lvl="1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C8F37343-5C99-454C-B967-A491A8ECE8EF}"/>
              </a:ext>
            </a:extLst>
          </p:cNvPr>
          <p:cNvSpPr/>
          <p:nvPr/>
        </p:nvSpPr>
        <p:spPr>
          <a:xfrm>
            <a:off x="191770" y="271015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Population-solution-based algorithms work on a population of solution:</a:t>
            </a:r>
          </a:p>
          <a:p>
            <a:pPr marL="795240" lvl="1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Genetic Algorithm (GA)</a:t>
            </a:r>
          </a:p>
          <a:p>
            <a:pPr marL="795240" lvl="1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Ant Colony Optimization (ACO)</a:t>
            </a:r>
          </a:p>
          <a:p>
            <a:pPr marL="795240" lvl="1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Particle Swarm Optimization (PSO)</a:t>
            </a:r>
          </a:p>
          <a:p>
            <a:pPr marL="795240" lvl="1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560" lvl="1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560" lvl="1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0733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17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01930" y="387466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/>
              <a:t>簡介之後會學的演算法</a:t>
            </a:r>
            <a:br>
              <a:rPr lang="en-US" altLang="zh-TW" dirty="0"/>
            </a:b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8CD7131-3736-4BA1-921E-BCD00AE63F62}"/>
              </a:ext>
            </a:extLst>
          </p:cNvPr>
          <p:cNvSpPr/>
          <p:nvPr/>
        </p:nvSpPr>
        <p:spPr>
          <a:xfrm>
            <a:off x="201930" y="4444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795240" lvl="1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560" lvl="1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560" lvl="1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C8F37343-5C99-454C-B967-A491A8ECE8EF}"/>
              </a:ext>
            </a:extLst>
          </p:cNvPr>
          <p:cNvSpPr/>
          <p:nvPr/>
        </p:nvSpPr>
        <p:spPr>
          <a:xfrm>
            <a:off x="191770" y="271015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795240" lvl="1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560" lvl="1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560" lvl="1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06A3BB2-8073-4562-ADC2-4668BF3B20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18" y="1995308"/>
            <a:ext cx="9470179" cy="334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611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18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01930" y="387466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/>
              <a:t>Simulate Anneal(SA)</a:t>
            </a:r>
            <a:br>
              <a:rPr lang="en-US" altLang="zh-TW" dirty="0"/>
            </a:b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8CD7131-3736-4BA1-921E-BCD00AE63F62}"/>
              </a:ext>
            </a:extLst>
          </p:cNvPr>
          <p:cNvSpPr/>
          <p:nvPr/>
        </p:nvSpPr>
        <p:spPr>
          <a:xfrm>
            <a:off x="273050" y="4444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 descr="一張含有 坐 的圖片&#10;&#10;自動產生的描述">
            <a:extLst>
              <a:ext uri="{FF2B5EF4-FFF2-40B4-BE49-F238E27FC236}">
                <a16:creationId xmlns:a16="http://schemas.microsoft.com/office/drawing/2014/main" id="{9069EB6C-208F-4A24-9AD6-6B5E65A43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38" y="1377790"/>
            <a:ext cx="8531232" cy="509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755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19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01930" y="387466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/>
              <a:t>Simulate Anneal(SA)</a:t>
            </a:r>
            <a:br>
              <a:rPr lang="en-US" altLang="zh-TW" dirty="0"/>
            </a:b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8CD7131-3736-4BA1-921E-BCD00AE63F62}"/>
              </a:ext>
            </a:extLst>
          </p:cNvPr>
          <p:cNvSpPr/>
          <p:nvPr/>
        </p:nvSpPr>
        <p:spPr>
          <a:xfrm>
            <a:off x="273050" y="4444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8A3B4A4E-3030-4EF1-9A62-12DDDA4B981F}"/>
              </a:ext>
            </a:extLst>
          </p:cNvPr>
          <p:cNvSpPr/>
          <p:nvPr/>
        </p:nvSpPr>
        <p:spPr>
          <a:xfrm>
            <a:off x="425450" y="5968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Simulation Anneal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(SA) :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模擬退火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解決傳統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ES HC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之困境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偶爾接受沒進步的的解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所以不會永遠朝會獲得更好方向的解空間前進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8E269F6-4202-44AB-BCCC-CEDCE74F96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77" y="2491177"/>
            <a:ext cx="5687219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156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505440" y="632886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複習上週</a:t>
            </a:r>
            <a:r>
              <a:rPr lang="en-US" altLang="zh-TW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ES HC</a:t>
            </a: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TED</a:t>
            </a: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3600" dirty="0">
                <a:latin typeface="+mj-lt"/>
              </a:rPr>
              <a:t>Simulate Anneal(SA)</a:t>
            </a: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  <a:endParaRPr lang="en-US" altLang="zh-TW" sz="18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088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20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01930" y="387466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/>
              <a:t>Simulate Anneal(SA)</a:t>
            </a:r>
            <a:br>
              <a:rPr lang="en-US" altLang="zh-TW" dirty="0"/>
            </a:b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8CD7131-3736-4BA1-921E-BCD00AE63F62}"/>
              </a:ext>
            </a:extLst>
          </p:cNvPr>
          <p:cNvSpPr/>
          <p:nvPr/>
        </p:nvSpPr>
        <p:spPr>
          <a:xfrm>
            <a:off x="273050" y="4444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8A3B4A4E-3030-4EF1-9A62-12DDDA4B981F}"/>
              </a:ext>
            </a:extLst>
          </p:cNvPr>
          <p:cNvSpPr/>
          <p:nvPr/>
        </p:nvSpPr>
        <p:spPr>
          <a:xfrm>
            <a:off x="425450" y="5968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 descr="一張含有 螢幕擷取畫面 的圖片&#10;&#10;自動產生的描述">
            <a:extLst>
              <a:ext uri="{FF2B5EF4-FFF2-40B4-BE49-F238E27FC236}">
                <a16:creationId xmlns:a16="http://schemas.microsoft.com/office/drawing/2014/main" id="{0EBE90BB-F41D-4C6B-8BE6-DFC3B20A0E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95" y="1272303"/>
            <a:ext cx="10493512" cy="483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881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21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01930" y="387466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/>
              <a:t>Simulate Anneal(SA)</a:t>
            </a:r>
            <a:br>
              <a:rPr lang="en-US" altLang="zh-TW" dirty="0"/>
            </a:b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8CD7131-3736-4BA1-921E-BCD00AE63F62}"/>
              </a:ext>
            </a:extLst>
          </p:cNvPr>
          <p:cNvSpPr/>
          <p:nvPr/>
        </p:nvSpPr>
        <p:spPr>
          <a:xfrm>
            <a:off x="273050" y="4444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8A3B4A4E-3030-4EF1-9A62-12DDDA4B981F}"/>
              </a:ext>
            </a:extLst>
          </p:cNvPr>
          <p:cNvSpPr/>
          <p:nvPr/>
        </p:nvSpPr>
        <p:spPr>
          <a:xfrm>
            <a:off x="425450" y="5968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E90DDEC1-2DF7-4A97-A50C-33FBEBF72AA1}"/>
              </a:ext>
            </a:extLst>
          </p:cNvPr>
          <p:cNvSpPr/>
          <p:nvPr/>
        </p:nvSpPr>
        <p:spPr>
          <a:xfrm>
            <a:off x="577850" y="7492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為了去模擬退火的過程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所以要去計算接受較差解的機率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dirty="0"/>
              <a:t>exp(x)</a:t>
            </a:r>
            <a:r>
              <a:rPr lang="zh-TW" altLang="en-US" dirty="0"/>
              <a:t>：傳回自然對數</a:t>
            </a:r>
            <a:r>
              <a:rPr lang="en-US" altLang="zh-TW" dirty="0"/>
              <a:t>e</a:t>
            </a:r>
            <a:r>
              <a:rPr lang="zh-TW" altLang="en-US" dirty="0"/>
              <a:t>之</a:t>
            </a:r>
            <a:r>
              <a:rPr lang="en-US" altLang="zh-TW" dirty="0"/>
              <a:t>x</a:t>
            </a:r>
            <a:r>
              <a:rPr lang="zh-TW" altLang="en-US" dirty="0"/>
              <a:t>次方值</a:t>
            </a:r>
            <a:r>
              <a:rPr lang="en-US" altLang="zh-TW" dirty="0"/>
              <a:t>.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V: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new solution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S:current solution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temperature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而比較的對象為 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每次都隨機設定為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1~0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之間的小數</a:t>
            </a: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 descr="一張含有 畫畫 的圖片&#10;&#10;自動產生的描述">
            <a:extLst>
              <a:ext uri="{FF2B5EF4-FFF2-40B4-BE49-F238E27FC236}">
                <a16:creationId xmlns:a16="http://schemas.microsoft.com/office/drawing/2014/main" id="{92159216-12A8-4433-8F8E-0146E58AA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38" y="1950666"/>
            <a:ext cx="3403297" cy="88397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B7F6746-E9EA-458F-BFD9-7DCF4E0F92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38" y="4504943"/>
            <a:ext cx="466790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878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22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01930" y="387466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/>
              <a:t>Simulate Anneal(SA)</a:t>
            </a:r>
            <a:br>
              <a:rPr lang="en-US" altLang="zh-TW" dirty="0"/>
            </a:b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8CD7131-3736-4BA1-921E-BCD00AE63F62}"/>
              </a:ext>
            </a:extLst>
          </p:cNvPr>
          <p:cNvSpPr/>
          <p:nvPr/>
        </p:nvSpPr>
        <p:spPr>
          <a:xfrm>
            <a:off x="273050" y="4444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8A3B4A4E-3030-4EF1-9A62-12DDDA4B981F}"/>
              </a:ext>
            </a:extLst>
          </p:cNvPr>
          <p:cNvSpPr/>
          <p:nvPr/>
        </p:nvSpPr>
        <p:spPr>
          <a:xfrm>
            <a:off x="425450" y="5968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E90DDEC1-2DF7-4A97-A50C-33FBEBF72AA1}"/>
              </a:ext>
            </a:extLst>
          </p:cNvPr>
          <p:cNvSpPr/>
          <p:nvPr/>
        </p:nvSpPr>
        <p:spPr>
          <a:xfrm>
            <a:off x="577850" y="7492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CB8E2984-4527-46A7-AB94-CD5DBDCEA315}"/>
              </a:ext>
            </a:extLst>
          </p:cNvPr>
          <p:cNvSpPr/>
          <p:nvPr/>
        </p:nvSpPr>
        <p:spPr>
          <a:xfrm>
            <a:off x="73004" y="386289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會有三種可能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1.new solution V is better than current solution S , SA will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always accept V.(Because     will greater than 1.)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2.new solution V is worse than current solution S, SA will accept V only if</a:t>
            </a: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&gt; r </a:t>
            </a: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 descr="一張含有 桌, 畫畫 的圖片&#10;&#10;自動產生的描述">
            <a:extLst>
              <a:ext uri="{FF2B5EF4-FFF2-40B4-BE49-F238E27FC236}">
                <a16:creationId xmlns:a16="http://schemas.microsoft.com/office/drawing/2014/main" id="{59021E06-9763-4DF9-9E4B-938B049C6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596" y="1839875"/>
            <a:ext cx="369444" cy="369444"/>
          </a:xfrm>
          <a:prstGeom prst="rect">
            <a:avLst/>
          </a:prstGeom>
        </p:spPr>
      </p:pic>
      <p:pic>
        <p:nvPicPr>
          <p:cNvPr id="15" name="圖片 14" descr="一張含有 桌, 畫畫 的圖片&#10;&#10;自動產生的描述">
            <a:extLst>
              <a:ext uri="{FF2B5EF4-FFF2-40B4-BE49-F238E27FC236}">
                <a16:creationId xmlns:a16="http://schemas.microsoft.com/office/drawing/2014/main" id="{A9A86474-B8CF-45ED-BC0F-B2570C885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74" y="3214930"/>
            <a:ext cx="369444" cy="369444"/>
          </a:xfrm>
          <a:prstGeom prst="rect">
            <a:avLst/>
          </a:prstGeom>
        </p:spPr>
      </p:pic>
      <p:sp>
        <p:nvSpPr>
          <p:cNvPr id="16" name="CustomShape 2">
            <a:extLst>
              <a:ext uri="{FF2B5EF4-FFF2-40B4-BE49-F238E27FC236}">
                <a16:creationId xmlns:a16="http://schemas.microsoft.com/office/drawing/2014/main" id="{F81C4E3C-A414-4ADF-BFC3-7468D051314D}"/>
              </a:ext>
            </a:extLst>
          </p:cNvPr>
          <p:cNvSpPr/>
          <p:nvPr/>
        </p:nvSpPr>
        <p:spPr>
          <a:xfrm>
            <a:off x="73004" y="3247765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3.new solution V is worse than current solution S , SA will not accept V if</a:t>
            </a: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&lt; r.</a:t>
            </a: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:</a:t>
            </a: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隨著每個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iteration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溫度都應該漸漸下降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(why?)</a:t>
            </a: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7" name="圖片 16" descr="一張含有 桌, 畫畫 的圖片&#10;&#10;自動產生的描述">
            <a:extLst>
              <a:ext uri="{FF2B5EF4-FFF2-40B4-BE49-F238E27FC236}">
                <a16:creationId xmlns:a16="http://schemas.microsoft.com/office/drawing/2014/main" id="{9C2E0BAB-9981-4976-9D23-3DF94CAE4D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53" y="4295411"/>
            <a:ext cx="369444" cy="369444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5BB4FF5D-CBE8-4AE5-92AF-53964DEE38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74" y="5216380"/>
            <a:ext cx="1390844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394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23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01930" y="387466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/>
              <a:t>Simulate Anneal(SA)</a:t>
            </a:r>
            <a:br>
              <a:rPr lang="en-US" altLang="zh-TW" dirty="0"/>
            </a:b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8CD7131-3736-4BA1-921E-BCD00AE63F62}"/>
              </a:ext>
            </a:extLst>
          </p:cNvPr>
          <p:cNvSpPr/>
          <p:nvPr/>
        </p:nvSpPr>
        <p:spPr>
          <a:xfrm>
            <a:off x="273050" y="4444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8A3B4A4E-3030-4EF1-9A62-12DDDA4B981F}"/>
              </a:ext>
            </a:extLst>
          </p:cNvPr>
          <p:cNvSpPr/>
          <p:nvPr/>
        </p:nvSpPr>
        <p:spPr>
          <a:xfrm>
            <a:off x="425450" y="5968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E90DDEC1-2DF7-4A97-A50C-33FBEBF72AA1}"/>
              </a:ext>
            </a:extLst>
          </p:cNvPr>
          <p:cNvSpPr/>
          <p:nvPr/>
        </p:nvSpPr>
        <p:spPr>
          <a:xfrm>
            <a:off x="577850" y="7492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CB8E2984-4527-46A7-AB94-CD5DBDCEA315}"/>
              </a:ext>
            </a:extLst>
          </p:cNvPr>
          <p:cNvSpPr/>
          <p:nvPr/>
        </p:nvSpPr>
        <p:spPr>
          <a:xfrm>
            <a:off x="73004" y="386289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 descr="一張含有 相片, 小, 顯示, 差異 的圖片&#10;&#10;自動產生的描述">
            <a:extLst>
              <a:ext uri="{FF2B5EF4-FFF2-40B4-BE49-F238E27FC236}">
                <a16:creationId xmlns:a16="http://schemas.microsoft.com/office/drawing/2014/main" id="{426F169F-F32E-4F90-9088-DF2F56E62C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986" y="1592204"/>
            <a:ext cx="7897327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420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24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01930" y="387466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/>
              <a:t>Simulate Anneal(SA)</a:t>
            </a:r>
            <a:br>
              <a:rPr lang="en-US" altLang="zh-TW" dirty="0"/>
            </a:b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8CD7131-3736-4BA1-921E-BCD00AE63F62}"/>
              </a:ext>
            </a:extLst>
          </p:cNvPr>
          <p:cNvSpPr/>
          <p:nvPr/>
        </p:nvSpPr>
        <p:spPr>
          <a:xfrm>
            <a:off x="273050" y="4444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8A3B4A4E-3030-4EF1-9A62-12DDDA4B981F}"/>
              </a:ext>
            </a:extLst>
          </p:cNvPr>
          <p:cNvSpPr/>
          <p:nvPr/>
        </p:nvSpPr>
        <p:spPr>
          <a:xfrm>
            <a:off x="425450" y="5968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E90DDEC1-2DF7-4A97-A50C-33FBEBF72AA1}"/>
              </a:ext>
            </a:extLst>
          </p:cNvPr>
          <p:cNvSpPr/>
          <p:nvPr/>
        </p:nvSpPr>
        <p:spPr>
          <a:xfrm>
            <a:off x="577850" y="7492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CB8E2984-4527-46A7-AB94-CD5DBDCEA315}"/>
              </a:ext>
            </a:extLst>
          </p:cNvPr>
          <p:cNvSpPr/>
          <p:nvPr/>
        </p:nvSpPr>
        <p:spPr>
          <a:xfrm>
            <a:off x="73004" y="386289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14A59A8-AB91-4442-B85F-7839EC73FD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225" y="1600923"/>
            <a:ext cx="7382905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498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25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20650" y="353961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/>
              <a:t>作業</a:t>
            </a:r>
            <a:br>
              <a:rPr lang="en-US" altLang="zh-TW" dirty="0"/>
            </a:b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8CD7131-3736-4BA1-921E-BCD00AE63F62}"/>
              </a:ext>
            </a:extLst>
          </p:cNvPr>
          <p:cNvSpPr/>
          <p:nvPr/>
        </p:nvSpPr>
        <p:spPr>
          <a:xfrm>
            <a:off x="273050" y="4444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8A3B4A4E-3030-4EF1-9A62-12DDDA4B981F}"/>
              </a:ext>
            </a:extLst>
          </p:cNvPr>
          <p:cNvSpPr/>
          <p:nvPr/>
        </p:nvSpPr>
        <p:spPr>
          <a:xfrm>
            <a:off x="425450" y="5968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E90DDEC1-2DF7-4A97-A50C-33FBEBF72AA1}"/>
              </a:ext>
            </a:extLst>
          </p:cNvPr>
          <p:cNvSpPr/>
          <p:nvPr/>
        </p:nvSpPr>
        <p:spPr>
          <a:xfrm>
            <a:off x="577850" y="74927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CB8E2984-4527-46A7-AB94-CD5DBDCEA315}"/>
              </a:ext>
            </a:extLst>
          </p:cNvPr>
          <p:cNvSpPr/>
          <p:nvPr/>
        </p:nvSpPr>
        <p:spPr>
          <a:xfrm>
            <a:off x="73004" y="386289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CustomShape 2">
            <a:extLst>
              <a:ext uri="{FF2B5EF4-FFF2-40B4-BE49-F238E27FC236}">
                <a16:creationId xmlns:a16="http://schemas.microsoft.com/office/drawing/2014/main" id="{4DC16261-BCB4-40DC-9560-9875F57986CA}"/>
              </a:ext>
            </a:extLst>
          </p:cNvPr>
          <p:cNvSpPr/>
          <p:nvPr/>
        </p:nvSpPr>
        <p:spPr>
          <a:xfrm>
            <a:off x="64134" y="925491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One max problem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版本之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SA(100bit):</a:t>
            </a: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要求如下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盡量寫成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TED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格式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盡量不要將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bit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number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寫死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顯示每個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iteration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之結果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寫一個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txt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紀錄跑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1000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iteration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所找到的最佳值和其模樣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1742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Picture 2"/>
          <p:cNvPicPr/>
          <p:nvPr/>
        </p:nvPicPr>
        <p:blipFill>
          <a:blip r:embed="rId3"/>
          <a:stretch/>
        </p:blipFill>
        <p:spPr>
          <a:xfrm>
            <a:off x="984240" y="5013000"/>
            <a:ext cx="10310400" cy="2665080"/>
          </a:xfrm>
          <a:prstGeom prst="rect">
            <a:avLst/>
          </a:prstGeom>
          <a:ln>
            <a:noFill/>
          </a:ln>
        </p:spPr>
      </p:pic>
      <p:sp>
        <p:nvSpPr>
          <p:cNvPr id="206" name="CustomShape 1"/>
          <p:cNvSpPr/>
          <p:nvPr/>
        </p:nvSpPr>
        <p:spPr>
          <a:xfrm>
            <a:off x="1569960" y="5425920"/>
            <a:ext cx="9138960" cy="140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ctr">
              <a:lnSpc>
                <a:spcPct val="100000"/>
              </a:lnSpc>
            </a:pPr>
            <a:r>
              <a:rPr lang="en-US" sz="9600" b="0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新細明體"/>
              </a:rPr>
              <a:t>Thank You ;-)</a:t>
            </a:r>
            <a:r>
              <a:rPr lang="en-US" sz="11500" b="0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新細明體"/>
              </a:rPr>
              <a:t> </a:t>
            </a:r>
            <a:endParaRPr lang="en-US" sz="115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052" y="201334"/>
            <a:ext cx="6694298" cy="50181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505440" y="632886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超啟發式演算法</a:t>
            </a:r>
            <a:r>
              <a:rPr lang="en-US" altLang="zh-TW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(metaheuristic algorithm)</a:t>
            </a: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深度學習</a:t>
            </a: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b="0" spc="-1" dirty="0">
                <a:uFill>
                  <a:solidFill>
                    <a:srgbClr val="FFFFFF"/>
                  </a:solidFill>
                </a:uFill>
                <a:latin typeface="標楷體" panose="03000509000000000000" pitchFamily="65" charset="-120"/>
                <a:ea typeface="標楷體" panose="03000509000000000000" pitchFamily="65" charset="-120"/>
              </a:rPr>
              <a:t>實驗室主要的研究方向</a:t>
            </a: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044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b="0" spc="-1" dirty="0">
                <a:uFill>
                  <a:solidFill>
                    <a:srgbClr val="FFFFFF"/>
                  </a:solidFill>
                </a:uFill>
                <a:latin typeface="標楷體" panose="03000509000000000000" pitchFamily="65" charset="-120"/>
                <a:ea typeface="標楷體" panose="03000509000000000000" pitchFamily="65" charset="-120"/>
              </a:rPr>
              <a:t>One Max Problem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505440" y="632886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在二進位的條件下</a:t>
            </a:r>
            <a:r>
              <a:rPr lang="en-US" altLang="zh-TW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如何找到含有最多</a:t>
            </a:r>
            <a:r>
              <a:rPr lang="en-US" altLang="zh-TW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的數字</a:t>
            </a:r>
            <a:r>
              <a:rPr lang="en-US" altLang="zh-TW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 descr="一張含有 坐 的圖片&#10;&#10;自動產生的描述">
            <a:extLst>
              <a:ext uri="{FF2B5EF4-FFF2-40B4-BE49-F238E27FC236}">
                <a16:creationId xmlns:a16="http://schemas.microsoft.com/office/drawing/2014/main" id="{9F15C61D-64C4-44AD-B44C-911E7C8AE0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902" y="2283365"/>
            <a:ext cx="7416937" cy="442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442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542758" y="444471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pc="-1" dirty="0">
                <a:uFill>
                  <a:solidFill>
                    <a:srgbClr val="FFFFFF"/>
                  </a:solidFill>
                </a:uFill>
                <a:latin typeface="+mj-ea"/>
                <a:cs typeface="Times New Roman" panose="02020603050405020304" pitchFamily="18" charset="0"/>
              </a:rPr>
              <a:t>Exhaustive search</a:t>
            </a:r>
            <a:br>
              <a:rPr lang="en-US" altLang="zh-TW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Exhaustive search(ES):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在解空間中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去嘗試每一種可能的解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它一定會找到最佳解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暴力法</a:t>
            </a: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有限時間內不容易找到可接受的解</a:t>
            </a: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在解空間中所有解都嘗試過</a:t>
            </a: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好處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簡單且容易實行</a:t>
            </a: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壞處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在解空間很大時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不大有效</a:t>
            </a: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4122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542758" y="444471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pc="-1" dirty="0">
                <a:uFill>
                  <a:solidFill>
                    <a:srgbClr val="FFFFFF"/>
                  </a:solidFill>
                </a:uFill>
                <a:latin typeface="+mj-ea"/>
                <a:cs typeface="Times New Roman" panose="02020603050405020304" pitchFamily="18" charset="0"/>
              </a:rPr>
              <a:t>Exhaustive search</a:t>
            </a:r>
            <a:br>
              <a:rPr lang="en-US" altLang="zh-TW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 descr="一張含有 螢幕擷取畫面 的圖片&#10;&#10;自動產生的描述">
            <a:extLst>
              <a:ext uri="{FF2B5EF4-FFF2-40B4-BE49-F238E27FC236}">
                <a16:creationId xmlns:a16="http://schemas.microsoft.com/office/drawing/2014/main" id="{1CA7647F-C804-44DB-A41D-AC01D8638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58" y="1329308"/>
            <a:ext cx="11567160" cy="494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348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542758" y="444471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pc="-1" dirty="0">
                <a:uFill>
                  <a:solidFill>
                    <a:srgbClr val="FFFFFF"/>
                  </a:solidFill>
                </a:uFill>
                <a:latin typeface="+mj-ea"/>
                <a:cs typeface="Times New Roman" panose="02020603050405020304" pitchFamily="18" charset="0"/>
              </a:rPr>
              <a:t>Exhaustive search</a:t>
            </a:r>
            <a:br>
              <a:rPr lang="en-US" altLang="zh-TW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 descr="一張含有 坐 的圖片&#10;&#10;自動產生的描述">
            <a:extLst>
              <a:ext uri="{FF2B5EF4-FFF2-40B4-BE49-F238E27FC236}">
                <a16:creationId xmlns:a16="http://schemas.microsoft.com/office/drawing/2014/main" id="{318882BB-1884-4A76-AC9D-4C8AC8108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204" y="1294551"/>
            <a:ext cx="8575179" cy="5118978"/>
          </a:xfrm>
          <a:prstGeom prst="rect">
            <a:avLst/>
          </a:prstGeom>
        </p:spPr>
      </p:pic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E9B837D5-4EC8-441A-9FF9-608E93CAE5CC}"/>
              </a:ext>
            </a:extLst>
          </p:cNvPr>
          <p:cNvCxnSpPr>
            <a:cxnSpLocks/>
          </p:cNvCxnSpPr>
          <p:nvPr/>
        </p:nvCxnSpPr>
        <p:spPr>
          <a:xfrm>
            <a:off x="3718560" y="3850640"/>
            <a:ext cx="863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C3E607B8-8F23-445A-85BC-FEFE81CA5745}"/>
              </a:ext>
            </a:extLst>
          </p:cNvPr>
          <p:cNvCxnSpPr>
            <a:cxnSpLocks/>
          </p:cNvCxnSpPr>
          <p:nvPr/>
        </p:nvCxnSpPr>
        <p:spPr>
          <a:xfrm>
            <a:off x="5664994" y="3108960"/>
            <a:ext cx="863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65A68EE-49DD-47F9-9457-D40E3D760C4D}"/>
              </a:ext>
            </a:extLst>
          </p:cNvPr>
          <p:cNvCxnSpPr>
            <a:cxnSpLocks/>
          </p:cNvCxnSpPr>
          <p:nvPr/>
        </p:nvCxnSpPr>
        <p:spPr>
          <a:xfrm>
            <a:off x="9458158" y="2346960"/>
            <a:ext cx="863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742CD0E-72BB-40FE-B647-1DF0E59F8F1E}"/>
              </a:ext>
            </a:extLst>
          </p:cNvPr>
          <p:cNvSpPr txBox="1"/>
          <p:nvPr/>
        </p:nvSpPr>
        <p:spPr>
          <a:xfrm>
            <a:off x="4562633" y="2631439"/>
            <a:ext cx="306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Local Optimum(</a:t>
            </a:r>
            <a:r>
              <a:rPr lang="zh-TW" altLang="en-US" dirty="0"/>
              <a:t>區域最佳解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D9D3FA8-1E7F-4D4E-8629-38115D932E8F}"/>
              </a:ext>
            </a:extLst>
          </p:cNvPr>
          <p:cNvSpPr txBox="1"/>
          <p:nvPr/>
        </p:nvSpPr>
        <p:spPr>
          <a:xfrm>
            <a:off x="8099108" y="1837082"/>
            <a:ext cx="409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Global Optimum(</a:t>
            </a:r>
            <a:r>
              <a:rPr lang="zh-TW" altLang="en-US" dirty="0"/>
              <a:t>全域最佳解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03994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82900" y="176220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b="0" spc="-1" dirty="0">
                <a:uFill>
                  <a:solidFill>
                    <a:srgbClr val="FFFFFF"/>
                  </a:solidFill>
                </a:uFill>
                <a:latin typeface="+mj-ea"/>
                <a:ea typeface="標楷體" panose="03000509000000000000" pitchFamily="65" charset="-120"/>
                <a:cs typeface="Times New Roman" panose="02020603050405020304" pitchFamily="18" charset="0"/>
              </a:rPr>
              <a:t>Hill climbing</a:t>
            </a: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Hill climbing(HC):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是一種貪婪法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永遠只接受最佳解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永遠只往在該解空間下最好的解方向移動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起始點會隨機開始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然後趨向當時的較好的方向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好處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相比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ES,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更容易找到好的解</a:t>
            </a: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缺點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在解空間內有許多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local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optimal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容易困在區域最佳解 </a:t>
            </a: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4520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95997FA4-BB28-434B-B6A6-39BC0B91992E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82900" y="176220"/>
            <a:ext cx="9347200" cy="674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b="0" spc="-1" dirty="0">
                <a:uFill>
                  <a:solidFill>
                    <a:srgbClr val="FFFFFF"/>
                  </a:solidFill>
                </a:uFill>
                <a:latin typeface="+mj-ea"/>
                <a:ea typeface="標楷體" panose="03000509000000000000" pitchFamily="65" charset="-120"/>
                <a:cs typeface="Times New Roman" panose="02020603050405020304" pitchFamily="18" charset="0"/>
              </a:rPr>
              <a:t>Hill climbing</a:t>
            </a:r>
            <a:endParaRPr lang="en-US" altLang="zh-TW" b="0" spc="-1" dirty="0">
              <a:uFill>
                <a:solidFill>
                  <a:srgbClr val="FFFFFF"/>
                </a:solidFill>
              </a:u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45" y="57669"/>
            <a:ext cx="2032039" cy="773604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3339D56-C6A8-4BED-829B-4849CD779EFC}"/>
              </a:ext>
            </a:extLst>
          </p:cNvPr>
          <p:cNvSpPr/>
          <p:nvPr/>
        </p:nvSpPr>
        <p:spPr>
          <a:xfrm>
            <a:off x="344170" y="6550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C36E926-F74C-4524-ACBC-59ACBF9D174D}"/>
              </a:ext>
            </a:extLst>
          </p:cNvPr>
          <p:cNvSpPr/>
          <p:nvPr/>
        </p:nvSpPr>
        <p:spPr>
          <a:xfrm>
            <a:off x="496570" y="807453"/>
            <a:ext cx="10670400" cy="6026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spcBef>
                <a:spcPts val="700"/>
              </a:spcBef>
              <a:buClr>
                <a:srgbClr val="000000"/>
              </a:buClr>
            </a:pPr>
            <a:endParaRPr lang="en-US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lvl="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" lvl="0">
              <a:spcBef>
                <a:spcPts val="700"/>
              </a:spcBef>
              <a:buClr>
                <a:srgbClr val="000000"/>
              </a:buClr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8040" indent="-337680">
              <a:spcBef>
                <a:spcPts val="700"/>
              </a:spcBef>
              <a:buClr>
                <a:srgbClr val="000000"/>
              </a:buClr>
              <a:buFont typeface="Wingdings" charset="2"/>
              <a:buChar char=""/>
            </a:pPr>
            <a:endParaRPr lang="en-US" altLang="zh-TW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 descr="一張含有 螢幕擷取畫面 的圖片&#10;&#10;自動產生的描述">
            <a:extLst>
              <a:ext uri="{FF2B5EF4-FFF2-40B4-BE49-F238E27FC236}">
                <a16:creationId xmlns:a16="http://schemas.microsoft.com/office/drawing/2014/main" id="{CACF9DE6-A6EE-4673-9B99-C67E60ABB7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00" y="1259554"/>
            <a:ext cx="11232760" cy="466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427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8568</TotalTime>
  <Words>798</Words>
  <Application>Microsoft Office PowerPoint</Application>
  <PresentationFormat>自訂</PresentationFormat>
  <Paragraphs>344</Paragraphs>
  <Slides>26</Slides>
  <Notes>26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5" baseType="lpstr">
      <vt:lpstr>DejaVu Sans</vt:lpstr>
      <vt:lpstr>標楷體</vt:lpstr>
      <vt:lpstr>Arial</vt:lpstr>
      <vt:lpstr>Arial Black</vt:lpstr>
      <vt:lpstr>Calibri</vt:lpstr>
      <vt:lpstr>Symbol</vt:lpstr>
      <vt:lpstr>Times New Roman</vt:lpstr>
      <vt:lpstr>Wingdings</vt:lpstr>
      <vt:lpstr>1_Office Theme</vt:lpstr>
      <vt:lpstr>PowerPoint 簡報</vt:lpstr>
      <vt:lpstr>大綱</vt:lpstr>
      <vt:lpstr>實驗室主要的研究方向</vt:lpstr>
      <vt:lpstr>One Max Problem</vt:lpstr>
      <vt:lpstr>Exhaustive search </vt:lpstr>
      <vt:lpstr>Exhaustive search </vt:lpstr>
      <vt:lpstr>Exhaustive search </vt:lpstr>
      <vt:lpstr>Hill climbing</vt:lpstr>
      <vt:lpstr>Hill climbing</vt:lpstr>
      <vt:lpstr>Hill climbing</vt:lpstr>
      <vt:lpstr>Hill climbing</vt:lpstr>
      <vt:lpstr>作業</vt:lpstr>
      <vt:lpstr>TED(1/3)</vt:lpstr>
      <vt:lpstr>TED(2/3)</vt:lpstr>
      <vt:lpstr>TED(3/3)</vt:lpstr>
      <vt:lpstr>簡介之後會學的演算法 </vt:lpstr>
      <vt:lpstr>簡介之後會學的演算法 </vt:lpstr>
      <vt:lpstr>Simulate Anneal(SA) </vt:lpstr>
      <vt:lpstr>Simulate Anneal(SA) </vt:lpstr>
      <vt:lpstr>Simulate Anneal(SA) </vt:lpstr>
      <vt:lpstr>Simulate Anneal(SA) </vt:lpstr>
      <vt:lpstr>Simulate Anneal(SA) </vt:lpstr>
      <vt:lpstr>Simulate Anneal(SA) </vt:lpstr>
      <vt:lpstr>Simulate Anneal(SA) </vt:lpstr>
      <vt:lpstr>作業 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Economics:</dc:title>
  <dc:subject/>
  <dc:creator>Tsai Chun-Wei</dc:creator>
  <dc:description/>
  <cp:lastModifiedBy>絢 張</cp:lastModifiedBy>
  <cp:revision>599</cp:revision>
  <cp:lastPrinted>1601-01-01T00:00:00Z</cp:lastPrinted>
  <dcterms:created xsi:type="dcterms:W3CDTF">2015-10-03T05:09:22Z</dcterms:created>
  <dcterms:modified xsi:type="dcterms:W3CDTF">2020-02-16T17:32:52Z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自訂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