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7" r:id="rId4"/>
    <p:sldId id="317" r:id="rId5"/>
    <p:sldId id="318" r:id="rId6"/>
    <p:sldId id="263" r:id="rId7"/>
    <p:sldId id="266" r:id="rId8"/>
    <p:sldId id="280" r:id="rId9"/>
    <p:sldId id="269" r:id="rId10"/>
    <p:sldId id="264" r:id="rId11"/>
    <p:sldId id="267" r:id="rId12"/>
    <p:sldId id="265" r:id="rId13"/>
    <p:sldId id="268" r:id="rId14"/>
    <p:sldId id="276" r:id="rId15"/>
    <p:sldId id="277" r:id="rId16"/>
    <p:sldId id="278" r:id="rId17"/>
    <p:sldId id="316" r:id="rId18"/>
    <p:sldId id="279" r:id="rId19"/>
    <p:sldId id="275" r:id="rId20"/>
    <p:sldId id="315" r:id="rId21"/>
    <p:sldId id="26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d05644a922d219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0E6"/>
    <a:srgbClr val="F7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81698" autoAdjust="0"/>
  </p:normalViewPr>
  <p:slideViewPr>
    <p:cSldViewPr snapToGrid="0">
      <p:cViewPr varScale="1">
        <p:scale>
          <a:sx n="54" d="100"/>
          <a:sy n="54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2T11:02:43.3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1F67F-1FED-44B1-A3EC-9253AF453A9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F575A-CA15-4C2F-89E4-7A4434218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5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F575A-CA15-4C2F-89E4-7A44342187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F575A-CA15-4C2F-89E4-7A44342187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3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F575A-CA15-4C2F-89E4-7A44342187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0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F575A-CA15-4C2F-89E4-7A443421873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06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F575A-CA15-4C2F-89E4-7A443421873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9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1934" y="156976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b="1" spc="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</a:t>
            </a:r>
            <a:r>
              <a:rPr lang="en-US" altLang="ko-KR" sz="7200" b="1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4800" b="1" spc="600" dirty="0">
                <a:solidFill>
                  <a:srgbClr val="AAC0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</a:t>
            </a:r>
            <a:r>
              <a:rPr lang="ko-KR" altLang="en-US" sz="4800" b="1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</a:t>
            </a:r>
            <a:r>
              <a:rPr lang="ko-KR" altLang="en-US" sz="4800" b="1" spc="600" dirty="0">
                <a:solidFill>
                  <a:srgbClr val="F7C9C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개선사항</a:t>
            </a:r>
            <a:endParaRPr lang="ko-KR" altLang="en-US" sz="4800" b="1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52575" y="4287101"/>
            <a:ext cx="9144000" cy="49371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한효정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박상혁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황치신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주문도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김서연</a:t>
            </a: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71474" y="363538"/>
            <a:ext cx="3490250" cy="493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공개소프트웨어 실무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최종발표</a:t>
            </a:r>
          </a:p>
        </p:txBody>
      </p:sp>
      <p:grpSp>
        <p:nvGrpSpPr>
          <p:cNvPr id="7" name="Group 5"/>
          <p:cNvGrpSpPr/>
          <p:nvPr/>
        </p:nvGrpSpPr>
        <p:grpSpPr>
          <a:xfrm>
            <a:off x="1716066" y="2826041"/>
            <a:ext cx="8617907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10" name="부제목 2"/>
          <p:cNvSpPr txBox="1">
            <a:spLocks/>
          </p:cNvSpPr>
          <p:nvPr/>
        </p:nvSpPr>
        <p:spPr>
          <a:xfrm>
            <a:off x="9820274" y="6107113"/>
            <a:ext cx="2095501" cy="493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및 개선사항</a:t>
            </a: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2084293" y="674646"/>
            <a:ext cx="8243047" cy="925549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35813" y="754641"/>
            <a:ext cx="7871894" cy="649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개선사항과 추가기능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_2.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오타수정과 </a:t>
            </a:r>
            <a:r>
              <a:rPr lang="ko-KR" altLang="en-US" sz="3200" b="1" dirty="0" err="1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커밋</a:t>
            </a:r>
            <a:endParaRPr lang="en-US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4" y="1762683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25168C-771F-4764-A966-7CC20FEB7B8C}"/>
              </a:ext>
            </a:extLst>
          </p:cNvPr>
          <p:cNvSpPr txBox="1"/>
          <p:nvPr/>
        </p:nvSpPr>
        <p:spPr>
          <a:xfrm>
            <a:off x="942973" y="2645352"/>
            <a:ext cx="10239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나눔스퀘어 ExtraBold"/>
              </a:rPr>
              <a:t>프로젝트 </a:t>
            </a:r>
            <a:r>
              <a:rPr lang="ko-KR" altLang="en-US" sz="3600" dirty="0" err="1">
                <a:latin typeface="나눔스퀘어 ExtraBold"/>
              </a:rPr>
              <a:t>분석중</a:t>
            </a:r>
            <a:r>
              <a:rPr lang="ko-KR" altLang="en-US" sz="3600" dirty="0">
                <a:latin typeface="나눔스퀘어 ExtraBold"/>
              </a:rPr>
              <a:t> 발견한 오타들을 수정</a:t>
            </a:r>
            <a:endParaRPr lang="en-US" altLang="ko-KR" sz="3600" dirty="0"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600" dirty="0"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나눔스퀘어 ExtraBold"/>
              </a:rPr>
              <a:t> </a:t>
            </a:r>
            <a:r>
              <a:rPr lang="ko-KR" altLang="en-US" sz="3600" dirty="0">
                <a:latin typeface="나눔스퀘어 ExtraBold"/>
              </a:rPr>
              <a:t>발견한 오타를 </a:t>
            </a:r>
            <a:r>
              <a:rPr lang="ko-KR" altLang="en-US" sz="3600" dirty="0" err="1">
                <a:latin typeface="나눔스퀘어 ExtraBold"/>
              </a:rPr>
              <a:t>커밋을</a:t>
            </a:r>
            <a:r>
              <a:rPr lang="ko-KR" altLang="en-US" sz="3600" dirty="0">
                <a:latin typeface="나눔스퀘어 ExtraBold"/>
              </a:rPr>
              <a:t> 통해 </a:t>
            </a:r>
            <a:r>
              <a:rPr lang="en-US" altLang="ko-KR" sz="3600" dirty="0" err="1">
                <a:latin typeface="나눔스퀘어 ExtraBold"/>
              </a:rPr>
              <a:t>PyT</a:t>
            </a:r>
            <a:r>
              <a:rPr lang="ko-KR" altLang="en-US" sz="3600" dirty="0">
                <a:latin typeface="나눔스퀘어 ExtraBold"/>
              </a:rPr>
              <a:t>를 수정</a:t>
            </a:r>
            <a:endParaRPr lang="en-US" altLang="ko-KR" sz="3600" dirty="0"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26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58DEDB7-5C29-4DBD-A0BD-4E35B90BB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3" y="2541606"/>
            <a:ext cx="11388986" cy="8873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D7F0B6-BC9B-4EAD-80FD-DF1A3156F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" t="-772"/>
          <a:stretch/>
        </p:blipFill>
        <p:spPr>
          <a:xfrm>
            <a:off x="363743" y="443865"/>
            <a:ext cx="11388986" cy="8873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667405E-7D38-4EC4-8BF2-B4D898CCC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63" y="4491318"/>
            <a:ext cx="11302566" cy="1922817"/>
          </a:xfrm>
          <a:prstGeom prst="rect">
            <a:avLst/>
          </a:prstGeom>
        </p:spPr>
      </p:pic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8B106304-D50A-4679-BABF-2E71530AFBB4}"/>
              </a:ext>
            </a:extLst>
          </p:cNvPr>
          <p:cNvSpPr/>
          <p:nvPr/>
        </p:nvSpPr>
        <p:spPr>
          <a:xfrm>
            <a:off x="5679141" y="1479288"/>
            <a:ext cx="833717" cy="914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8A128209-0013-4186-B67C-46A67D738AE9}"/>
              </a:ext>
            </a:extLst>
          </p:cNvPr>
          <p:cNvSpPr/>
          <p:nvPr/>
        </p:nvSpPr>
        <p:spPr>
          <a:xfrm>
            <a:off x="5679140" y="3563638"/>
            <a:ext cx="833717" cy="914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3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3068877" y="639397"/>
            <a:ext cx="6182699" cy="659208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3235693" y="653286"/>
            <a:ext cx="5772795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개선사항과 추가기능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_3.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한글화</a:t>
            </a:r>
            <a:endParaRPr lang="en-US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25168C-771F-4764-A966-7CC20FEB7B8C}"/>
              </a:ext>
            </a:extLst>
          </p:cNvPr>
          <p:cNvSpPr txBox="1"/>
          <p:nvPr/>
        </p:nvSpPr>
        <p:spPr>
          <a:xfrm>
            <a:off x="942975" y="1648981"/>
            <a:ext cx="10239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ExtraBold"/>
              </a:rPr>
              <a:t>  </a:t>
            </a:r>
            <a:r>
              <a:rPr lang="ko-KR" altLang="en-US" sz="2800" dirty="0">
                <a:latin typeface="나눔스퀘어 ExtraBold"/>
              </a:rPr>
              <a:t>출력 문장을 한글로 만들어 한글 사용자들의 이해를 높이기 위한 번역 및 수정작업</a:t>
            </a:r>
            <a:endParaRPr lang="en-US" altLang="ko-KR" sz="2800" dirty="0"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나눔스퀘어 ExtraBold"/>
              </a:rPr>
              <a:t>PyT</a:t>
            </a:r>
            <a:r>
              <a:rPr lang="ko-KR" altLang="en-US" sz="2800" dirty="0">
                <a:latin typeface="나눔스퀘어 ExtraBold"/>
              </a:rPr>
              <a:t>는 </a:t>
            </a:r>
            <a:r>
              <a:rPr lang="ko-KR" altLang="en-US" sz="2800" dirty="0" err="1">
                <a:latin typeface="나눔스퀘어 ExtraBold"/>
              </a:rPr>
              <a:t>입력받은</a:t>
            </a:r>
            <a:r>
              <a:rPr lang="ko-KR" altLang="en-US" sz="2800" dirty="0">
                <a:latin typeface="나눔스퀘어 ExtraBold"/>
              </a:rPr>
              <a:t> 명령어와 파일의 이름 및 옵션</a:t>
            </a:r>
            <a:r>
              <a:rPr lang="en-US" altLang="ko-KR" sz="2800" dirty="0">
                <a:latin typeface="나눔스퀘어 ExtraBold"/>
              </a:rPr>
              <a:t>, </a:t>
            </a:r>
            <a:r>
              <a:rPr lang="ko-KR" altLang="en-US" sz="2800" dirty="0">
                <a:latin typeface="나눔스퀘어 ExtraBold"/>
              </a:rPr>
              <a:t>파일의 상태를 나타내는 문자열을 조합하여 출력 문장을 만들기 때문에 이를 한글화 하려면 </a:t>
            </a:r>
            <a:r>
              <a:rPr lang="en-US" altLang="ko-KR" sz="2800" dirty="0" err="1">
                <a:latin typeface="나눔스퀘어 ExtraBold"/>
              </a:rPr>
              <a:t>PyT</a:t>
            </a:r>
            <a:r>
              <a:rPr lang="ko-KR" altLang="en-US" sz="2800" dirty="0">
                <a:latin typeface="나눔스퀘어 ExtraBold"/>
              </a:rPr>
              <a:t>의 완벽한 이해가 필요</a:t>
            </a:r>
            <a:endParaRPr lang="en-US" altLang="ko-KR" sz="2800" dirty="0"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3326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6BB373-C0BD-40D5-9A21-B36CA06F96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/>
          <a:stretch/>
        </p:blipFill>
        <p:spPr>
          <a:xfrm>
            <a:off x="426128" y="424204"/>
            <a:ext cx="11319029" cy="59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BCA95FF-2FB2-4BD0-AF39-512F50F6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9" y="408372"/>
            <a:ext cx="11320545" cy="60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5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F35F49-1171-408D-9CA4-0E28BBE63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t="-742" r="709" b="742"/>
          <a:stretch/>
        </p:blipFill>
        <p:spPr>
          <a:xfrm>
            <a:off x="427608" y="314447"/>
            <a:ext cx="11336784" cy="609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6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6FED1A-7F47-4A34-B569-3990684B7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"/>
          <a:stretch/>
        </p:blipFill>
        <p:spPr>
          <a:xfrm>
            <a:off x="408372" y="406856"/>
            <a:ext cx="11347312" cy="60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0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실행화면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5036" y="3752850"/>
            <a:ext cx="777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93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92ECBF3-298E-4095-AD6F-BBFD1B011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" t="-444" r="-386" b="444"/>
          <a:stretch/>
        </p:blipFill>
        <p:spPr>
          <a:xfrm>
            <a:off x="376518" y="376518"/>
            <a:ext cx="11449722" cy="6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8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33F622-F4DE-4626-8654-1F6F9B902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403412" y="416859"/>
            <a:ext cx="11362764" cy="602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1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0542" y="595983"/>
            <a:ext cx="3556169" cy="645319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en-US" sz="40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18"/>
          <p:cNvGrpSpPr/>
          <p:nvPr/>
        </p:nvGrpSpPr>
        <p:grpSpPr>
          <a:xfrm>
            <a:off x="942975" y="1965791"/>
            <a:ext cx="1085850" cy="1091688"/>
            <a:chOff x="4877017" y="4756150"/>
            <a:chExt cx="787400" cy="787400"/>
          </a:xfrm>
        </p:grpSpPr>
        <p:sp>
          <p:nvSpPr>
            <p:cNvPr id="37" name="Oval 11"/>
            <p:cNvSpPr/>
            <p:nvPr/>
          </p:nvSpPr>
          <p:spPr>
            <a:xfrm>
              <a:off x="4877017" y="4756150"/>
              <a:ext cx="787400" cy="787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1">
                <a:solidFill>
                  <a:srgbClr val="AAC0E6"/>
                </a:solidFill>
              </a:endParaRPr>
            </a:p>
          </p:txBody>
        </p:sp>
        <p:sp>
          <p:nvSpPr>
            <p:cNvPr id="38" name="Shape 4893"/>
            <p:cNvSpPr/>
            <p:nvPr/>
          </p:nvSpPr>
          <p:spPr>
            <a:xfrm>
              <a:off x="5124705" y="5010150"/>
              <a:ext cx="292024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2" y="114000"/>
                  </a:moveTo>
                  <a:lnTo>
                    <a:pt x="119802" y="114000"/>
                  </a:lnTo>
                  <a:cubicBezTo>
                    <a:pt x="119802" y="118344"/>
                    <a:pt x="117044" y="119793"/>
                    <a:pt x="114285" y="119793"/>
                  </a:cubicBezTo>
                  <a:cubicBezTo>
                    <a:pt x="5517" y="119793"/>
                    <a:pt x="5517" y="119793"/>
                    <a:pt x="5517" y="119793"/>
                  </a:cubicBezTo>
                  <a:cubicBezTo>
                    <a:pt x="2758" y="119793"/>
                    <a:pt x="0" y="118344"/>
                    <a:pt x="0" y="114000"/>
                  </a:cubicBezTo>
                  <a:cubicBezTo>
                    <a:pt x="0" y="5793"/>
                    <a:pt x="0" y="5793"/>
                    <a:pt x="0" y="5793"/>
                  </a:cubicBezTo>
                  <a:cubicBezTo>
                    <a:pt x="0" y="1448"/>
                    <a:pt x="2758" y="0"/>
                    <a:pt x="5517" y="0"/>
                  </a:cubicBezTo>
                  <a:cubicBezTo>
                    <a:pt x="11231" y="0"/>
                    <a:pt x="11231" y="0"/>
                    <a:pt x="11231" y="0"/>
                  </a:cubicBezTo>
                  <a:cubicBezTo>
                    <a:pt x="16748" y="0"/>
                    <a:pt x="16748" y="0"/>
                    <a:pt x="16748" y="0"/>
                  </a:cubicBezTo>
                  <a:cubicBezTo>
                    <a:pt x="22266" y="0"/>
                    <a:pt x="22266" y="0"/>
                    <a:pt x="22266" y="0"/>
                  </a:cubicBezTo>
                  <a:cubicBezTo>
                    <a:pt x="22266" y="5793"/>
                    <a:pt x="22266" y="5793"/>
                    <a:pt x="22266" y="5793"/>
                  </a:cubicBezTo>
                  <a:cubicBezTo>
                    <a:pt x="22266" y="7241"/>
                    <a:pt x="22266" y="7241"/>
                    <a:pt x="22266" y="7241"/>
                  </a:cubicBezTo>
                  <a:lnTo>
                    <a:pt x="22266" y="7241"/>
                  </a:lnTo>
                  <a:cubicBezTo>
                    <a:pt x="22266" y="29172"/>
                    <a:pt x="22266" y="29172"/>
                    <a:pt x="22266" y="29172"/>
                  </a:cubicBezTo>
                  <a:lnTo>
                    <a:pt x="22266" y="29172"/>
                  </a:lnTo>
                  <a:cubicBezTo>
                    <a:pt x="22266" y="34965"/>
                    <a:pt x="22266" y="34965"/>
                    <a:pt x="22266" y="34965"/>
                  </a:cubicBezTo>
                  <a:cubicBezTo>
                    <a:pt x="22266" y="46758"/>
                    <a:pt x="22266" y="46758"/>
                    <a:pt x="22266" y="46758"/>
                  </a:cubicBezTo>
                  <a:cubicBezTo>
                    <a:pt x="22266" y="52551"/>
                    <a:pt x="27783" y="58344"/>
                    <a:pt x="33497" y="58344"/>
                  </a:cubicBezTo>
                  <a:cubicBezTo>
                    <a:pt x="82167" y="58344"/>
                    <a:pt x="82167" y="58344"/>
                    <a:pt x="82167" y="58344"/>
                  </a:cubicBezTo>
                  <a:cubicBezTo>
                    <a:pt x="89064" y="58344"/>
                    <a:pt x="93399" y="52551"/>
                    <a:pt x="93399" y="46758"/>
                  </a:cubicBezTo>
                  <a:cubicBezTo>
                    <a:pt x="93399" y="34965"/>
                    <a:pt x="93399" y="34965"/>
                    <a:pt x="93399" y="34965"/>
                  </a:cubicBezTo>
                  <a:cubicBezTo>
                    <a:pt x="93399" y="29172"/>
                    <a:pt x="93399" y="29172"/>
                    <a:pt x="93399" y="29172"/>
                  </a:cubicBezTo>
                  <a:lnTo>
                    <a:pt x="93399" y="29172"/>
                  </a:lnTo>
                  <a:cubicBezTo>
                    <a:pt x="93399" y="11586"/>
                    <a:pt x="93399" y="11586"/>
                    <a:pt x="93399" y="11586"/>
                  </a:cubicBezTo>
                  <a:cubicBezTo>
                    <a:pt x="93399" y="7241"/>
                    <a:pt x="93399" y="7241"/>
                    <a:pt x="93399" y="7241"/>
                  </a:cubicBezTo>
                  <a:lnTo>
                    <a:pt x="93399" y="7241"/>
                  </a:lnTo>
                  <a:cubicBezTo>
                    <a:pt x="93399" y="5793"/>
                    <a:pt x="93399" y="5793"/>
                    <a:pt x="93399" y="5793"/>
                  </a:cubicBezTo>
                  <a:cubicBezTo>
                    <a:pt x="93399" y="0"/>
                    <a:pt x="93399" y="0"/>
                    <a:pt x="93399" y="0"/>
                  </a:cubicBezTo>
                  <a:cubicBezTo>
                    <a:pt x="94778" y="0"/>
                    <a:pt x="94778" y="0"/>
                    <a:pt x="94778" y="0"/>
                  </a:cubicBezTo>
                  <a:cubicBezTo>
                    <a:pt x="97536" y="0"/>
                    <a:pt x="97536" y="0"/>
                    <a:pt x="97536" y="0"/>
                  </a:cubicBezTo>
                  <a:lnTo>
                    <a:pt x="97536" y="0"/>
                  </a:lnTo>
                  <a:cubicBezTo>
                    <a:pt x="98916" y="0"/>
                    <a:pt x="100295" y="0"/>
                    <a:pt x="100295" y="1448"/>
                  </a:cubicBezTo>
                  <a:lnTo>
                    <a:pt x="100295" y="1448"/>
                  </a:lnTo>
                  <a:cubicBezTo>
                    <a:pt x="117044" y="18827"/>
                    <a:pt x="117044" y="18827"/>
                    <a:pt x="117044" y="18827"/>
                  </a:cubicBezTo>
                  <a:lnTo>
                    <a:pt x="117044" y="18827"/>
                  </a:lnTo>
                  <a:cubicBezTo>
                    <a:pt x="118423" y="20275"/>
                    <a:pt x="119802" y="21931"/>
                    <a:pt x="119802" y="23379"/>
                  </a:cubicBezTo>
                  <a:lnTo>
                    <a:pt x="119802" y="114000"/>
                  </a:lnTo>
                  <a:close/>
                  <a:moveTo>
                    <a:pt x="87684" y="46758"/>
                  </a:moveTo>
                  <a:lnTo>
                    <a:pt x="87684" y="46758"/>
                  </a:lnTo>
                  <a:cubicBezTo>
                    <a:pt x="87684" y="49655"/>
                    <a:pt x="84926" y="52551"/>
                    <a:pt x="82167" y="52551"/>
                  </a:cubicBezTo>
                  <a:cubicBezTo>
                    <a:pt x="75270" y="52551"/>
                    <a:pt x="75270" y="52551"/>
                    <a:pt x="75270" y="52551"/>
                  </a:cubicBezTo>
                  <a:lnTo>
                    <a:pt x="75270" y="52551"/>
                  </a:lnTo>
                  <a:cubicBezTo>
                    <a:pt x="41773" y="52551"/>
                    <a:pt x="41773" y="52551"/>
                    <a:pt x="41773" y="52551"/>
                  </a:cubicBezTo>
                  <a:lnTo>
                    <a:pt x="41773" y="52551"/>
                  </a:lnTo>
                  <a:cubicBezTo>
                    <a:pt x="33497" y="52551"/>
                    <a:pt x="33497" y="52551"/>
                    <a:pt x="33497" y="52551"/>
                  </a:cubicBezTo>
                  <a:cubicBezTo>
                    <a:pt x="30738" y="52551"/>
                    <a:pt x="27783" y="49655"/>
                    <a:pt x="27783" y="46758"/>
                  </a:cubicBezTo>
                  <a:cubicBezTo>
                    <a:pt x="27783" y="34965"/>
                    <a:pt x="27783" y="34965"/>
                    <a:pt x="27783" y="34965"/>
                  </a:cubicBezTo>
                  <a:lnTo>
                    <a:pt x="27783" y="34965"/>
                  </a:lnTo>
                  <a:cubicBezTo>
                    <a:pt x="27783" y="0"/>
                    <a:pt x="27783" y="0"/>
                    <a:pt x="27783" y="0"/>
                  </a:cubicBezTo>
                  <a:cubicBezTo>
                    <a:pt x="87684" y="0"/>
                    <a:pt x="87684" y="0"/>
                    <a:pt x="87684" y="0"/>
                  </a:cubicBezTo>
                  <a:cubicBezTo>
                    <a:pt x="87684" y="34965"/>
                    <a:pt x="87684" y="34965"/>
                    <a:pt x="87684" y="34965"/>
                  </a:cubicBezTo>
                  <a:lnTo>
                    <a:pt x="87684" y="34965"/>
                  </a:lnTo>
                  <a:lnTo>
                    <a:pt x="87684" y="46758"/>
                  </a:lnTo>
                  <a:close/>
                  <a:moveTo>
                    <a:pt x="76650" y="7241"/>
                  </a:moveTo>
                  <a:lnTo>
                    <a:pt x="76650" y="7241"/>
                  </a:lnTo>
                  <a:cubicBezTo>
                    <a:pt x="59901" y="7241"/>
                    <a:pt x="59901" y="7241"/>
                    <a:pt x="59901" y="7241"/>
                  </a:cubicBezTo>
                  <a:cubicBezTo>
                    <a:pt x="59901" y="43862"/>
                    <a:pt x="59901" y="43862"/>
                    <a:pt x="59901" y="43862"/>
                  </a:cubicBezTo>
                  <a:cubicBezTo>
                    <a:pt x="76650" y="43862"/>
                    <a:pt x="76650" y="43862"/>
                    <a:pt x="76650" y="43862"/>
                  </a:cubicBezTo>
                  <a:lnTo>
                    <a:pt x="76650" y="7241"/>
                  </a:lnTo>
                  <a:close/>
                </a:path>
              </a:pathLst>
            </a:custGeom>
            <a:solidFill>
              <a:srgbClr val="AAC0E6"/>
            </a:solidFill>
            <a:ln>
              <a:noFill/>
            </a:ln>
          </p:spPr>
          <p:txBody>
            <a:bodyPr lIns="45713" tIns="22851" rIns="45713" bIns="22851" anchor="ctr" anchorCtr="0">
              <a:noAutofit/>
            </a:bodyPr>
            <a:lstStyle/>
            <a:p>
              <a:endParaRPr sz="1351">
                <a:solidFill>
                  <a:srgbClr val="AAC0E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" name="Group 16"/>
          <p:cNvGrpSpPr/>
          <p:nvPr/>
        </p:nvGrpSpPr>
        <p:grpSpPr>
          <a:xfrm>
            <a:off x="942975" y="3255263"/>
            <a:ext cx="1085850" cy="1091689"/>
            <a:chOff x="9029906" y="4781550"/>
            <a:chExt cx="787400" cy="787400"/>
          </a:xfrm>
        </p:grpSpPr>
        <p:sp>
          <p:nvSpPr>
            <p:cNvPr id="50" name="Oval 14"/>
            <p:cNvSpPr/>
            <p:nvPr/>
          </p:nvSpPr>
          <p:spPr>
            <a:xfrm>
              <a:off x="9029906" y="4781550"/>
              <a:ext cx="787400" cy="787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1"/>
            </a:p>
          </p:txBody>
        </p:sp>
        <p:sp>
          <p:nvSpPr>
            <p:cNvPr id="51" name="Shape 5047"/>
            <p:cNvSpPr/>
            <p:nvPr/>
          </p:nvSpPr>
          <p:spPr>
            <a:xfrm>
              <a:off x="9278652" y="5060950"/>
              <a:ext cx="289909" cy="22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913" y="101810"/>
                  </a:moveTo>
                  <a:lnTo>
                    <a:pt x="85913" y="101810"/>
                  </a:lnTo>
                  <a:lnTo>
                    <a:pt x="85913" y="101810"/>
                  </a:lnTo>
                  <a:cubicBezTo>
                    <a:pt x="50830" y="101810"/>
                    <a:pt x="50830" y="101810"/>
                    <a:pt x="50830" y="101810"/>
                  </a:cubicBezTo>
                  <a:lnTo>
                    <a:pt x="50830" y="101810"/>
                  </a:lnTo>
                  <a:cubicBezTo>
                    <a:pt x="46445" y="101810"/>
                    <a:pt x="46445" y="101810"/>
                    <a:pt x="46445" y="101810"/>
                  </a:cubicBezTo>
                  <a:cubicBezTo>
                    <a:pt x="39468" y="101810"/>
                    <a:pt x="39468" y="101810"/>
                    <a:pt x="39468" y="101810"/>
                  </a:cubicBezTo>
                  <a:cubicBezTo>
                    <a:pt x="43654" y="107115"/>
                    <a:pt x="43654" y="107115"/>
                    <a:pt x="43654" y="107115"/>
                  </a:cubicBezTo>
                  <a:cubicBezTo>
                    <a:pt x="45049" y="108884"/>
                    <a:pt x="45049" y="110905"/>
                    <a:pt x="45049" y="112673"/>
                  </a:cubicBezTo>
                  <a:cubicBezTo>
                    <a:pt x="45049" y="116210"/>
                    <a:pt x="42259" y="119747"/>
                    <a:pt x="39468" y="119747"/>
                  </a:cubicBezTo>
                  <a:cubicBezTo>
                    <a:pt x="38073" y="119747"/>
                    <a:pt x="36677" y="117978"/>
                    <a:pt x="35282" y="116210"/>
                  </a:cubicBezTo>
                  <a:cubicBezTo>
                    <a:pt x="22524" y="100042"/>
                    <a:pt x="22524" y="100042"/>
                    <a:pt x="22524" y="100042"/>
                  </a:cubicBezTo>
                  <a:cubicBezTo>
                    <a:pt x="21129" y="98273"/>
                    <a:pt x="21129" y="96505"/>
                    <a:pt x="21129" y="94736"/>
                  </a:cubicBezTo>
                  <a:cubicBezTo>
                    <a:pt x="21129" y="92968"/>
                    <a:pt x="21129" y="91200"/>
                    <a:pt x="22524" y="91200"/>
                  </a:cubicBezTo>
                  <a:cubicBezTo>
                    <a:pt x="35282" y="73263"/>
                    <a:pt x="35282" y="73263"/>
                    <a:pt x="35282" y="73263"/>
                  </a:cubicBezTo>
                  <a:cubicBezTo>
                    <a:pt x="36677" y="71494"/>
                    <a:pt x="38073" y="71494"/>
                    <a:pt x="39468" y="71494"/>
                  </a:cubicBezTo>
                  <a:cubicBezTo>
                    <a:pt x="42259" y="71494"/>
                    <a:pt x="45049" y="75031"/>
                    <a:pt x="45049" y="78568"/>
                  </a:cubicBezTo>
                  <a:cubicBezTo>
                    <a:pt x="45049" y="80336"/>
                    <a:pt x="45049" y="82105"/>
                    <a:pt x="43654" y="83873"/>
                  </a:cubicBezTo>
                  <a:cubicBezTo>
                    <a:pt x="39468" y="87410"/>
                    <a:pt x="39468" y="87410"/>
                    <a:pt x="39468" y="87410"/>
                  </a:cubicBezTo>
                  <a:cubicBezTo>
                    <a:pt x="43654" y="87410"/>
                    <a:pt x="43654" y="87410"/>
                    <a:pt x="43654" y="87410"/>
                  </a:cubicBezTo>
                  <a:lnTo>
                    <a:pt x="43654" y="87410"/>
                  </a:lnTo>
                  <a:cubicBezTo>
                    <a:pt x="49435" y="87410"/>
                    <a:pt x="49435" y="87410"/>
                    <a:pt x="49435" y="87410"/>
                  </a:cubicBezTo>
                  <a:lnTo>
                    <a:pt x="49435" y="87410"/>
                  </a:lnTo>
                  <a:cubicBezTo>
                    <a:pt x="85913" y="87410"/>
                    <a:pt x="85913" y="87410"/>
                    <a:pt x="85913" y="87410"/>
                  </a:cubicBezTo>
                  <a:cubicBezTo>
                    <a:pt x="98671" y="87410"/>
                    <a:pt x="108438" y="75031"/>
                    <a:pt x="108438" y="58863"/>
                  </a:cubicBezTo>
                  <a:cubicBezTo>
                    <a:pt x="108438" y="42947"/>
                    <a:pt x="108438" y="42947"/>
                    <a:pt x="108438" y="42947"/>
                  </a:cubicBezTo>
                  <a:cubicBezTo>
                    <a:pt x="108438" y="39410"/>
                    <a:pt x="111428" y="35873"/>
                    <a:pt x="114219" y="35873"/>
                  </a:cubicBezTo>
                  <a:cubicBezTo>
                    <a:pt x="118405" y="35873"/>
                    <a:pt x="119800" y="39410"/>
                    <a:pt x="119800" y="42947"/>
                  </a:cubicBezTo>
                  <a:cubicBezTo>
                    <a:pt x="119800" y="58863"/>
                    <a:pt x="119800" y="58863"/>
                    <a:pt x="119800" y="58863"/>
                  </a:cubicBezTo>
                  <a:cubicBezTo>
                    <a:pt x="119800" y="83873"/>
                    <a:pt x="105647" y="101810"/>
                    <a:pt x="85913" y="101810"/>
                  </a:cubicBezTo>
                  <a:close/>
                  <a:moveTo>
                    <a:pt x="84518" y="44715"/>
                  </a:moveTo>
                  <a:lnTo>
                    <a:pt x="84518" y="44715"/>
                  </a:lnTo>
                  <a:cubicBezTo>
                    <a:pt x="83122" y="46484"/>
                    <a:pt x="81727" y="48252"/>
                    <a:pt x="80332" y="48252"/>
                  </a:cubicBezTo>
                  <a:cubicBezTo>
                    <a:pt x="77541" y="48252"/>
                    <a:pt x="74750" y="44715"/>
                    <a:pt x="74750" y="41178"/>
                  </a:cubicBezTo>
                  <a:cubicBezTo>
                    <a:pt x="74750" y="39410"/>
                    <a:pt x="76146" y="37642"/>
                    <a:pt x="77541" y="35873"/>
                  </a:cubicBezTo>
                  <a:cubicBezTo>
                    <a:pt x="80332" y="30315"/>
                    <a:pt x="80332" y="30315"/>
                    <a:pt x="80332" y="30315"/>
                  </a:cubicBezTo>
                  <a:cubicBezTo>
                    <a:pt x="77541" y="30315"/>
                    <a:pt x="77541" y="30315"/>
                    <a:pt x="77541" y="30315"/>
                  </a:cubicBezTo>
                  <a:lnTo>
                    <a:pt x="77541" y="30315"/>
                  </a:lnTo>
                  <a:cubicBezTo>
                    <a:pt x="71960" y="30315"/>
                    <a:pt x="71960" y="30315"/>
                    <a:pt x="71960" y="30315"/>
                  </a:cubicBezTo>
                  <a:lnTo>
                    <a:pt x="71960" y="30315"/>
                  </a:lnTo>
                  <a:cubicBezTo>
                    <a:pt x="33887" y="30315"/>
                    <a:pt x="33887" y="30315"/>
                    <a:pt x="33887" y="30315"/>
                  </a:cubicBezTo>
                  <a:cubicBezTo>
                    <a:pt x="21129" y="30315"/>
                    <a:pt x="11362" y="42947"/>
                    <a:pt x="11362" y="58863"/>
                  </a:cubicBezTo>
                  <a:cubicBezTo>
                    <a:pt x="11362" y="76800"/>
                    <a:pt x="11362" y="76800"/>
                    <a:pt x="11362" y="76800"/>
                  </a:cubicBezTo>
                  <a:cubicBezTo>
                    <a:pt x="11362" y="80336"/>
                    <a:pt x="8571" y="83873"/>
                    <a:pt x="5780" y="83873"/>
                  </a:cubicBezTo>
                  <a:cubicBezTo>
                    <a:pt x="2990" y="83873"/>
                    <a:pt x="0" y="80336"/>
                    <a:pt x="0" y="76800"/>
                  </a:cubicBezTo>
                  <a:cubicBezTo>
                    <a:pt x="0" y="58863"/>
                    <a:pt x="0" y="58863"/>
                    <a:pt x="0" y="58863"/>
                  </a:cubicBezTo>
                  <a:cubicBezTo>
                    <a:pt x="0" y="35873"/>
                    <a:pt x="15548" y="16168"/>
                    <a:pt x="33887" y="16168"/>
                  </a:cubicBezTo>
                  <a:lnTo>
                    <a:pt x="33887" y="16168"/>
                  </a:lnTo>
                  <a:cubicBezTo>
                    <a:pt x="69169" y="16168"/>
                    <a:pt x="69169" y="16168"/>
                    <a:pt x="69169" y="16168"/>
                  </a:cubicBezTo>
                  <a:lnTo>
                    <a:pt x="69169" y="16168"/>
                  </a:lnTo>
                  <a:cubicBezTo>
                    <a:pt x="73355" y="16168"/>
                    <a:pt x="73355" y="16168"/>
                    <a:pt x="73355" y="16168"/>
                  </a:cubicBezTo>
                  <a:cubicBezTo>
                    <a:pt x="80332" y="16168"/>
                    <a:pt x="80332" y="16168"/>
                    <a:pt x="80332" y="16168"/>
                  </a:cubicBezTo>
                  <a:cubicBezTo>
                    <a:pt x="77541" y="12631"/>
                    <a:pt x="77541" y="12631"/>
                    <a:pt x="77541" y="12631"/>
                  </a:cubicBezTo>
                  <a:cubicBezTo>
                    <a:pt x="76146" y="10863"/>
                    <a:pt x="74750" y="8842"/>
                    <a:pt x="74750" y="7073"/>
                  </a:cubicBezTo>
                  <a:cubicBezTo>
                    <a:pt x="74750" y="3536"/>
                    <a:pt x="77541" y="0"/>
                    <a:pt x="80332" y="0"/>
                  </a:cubicBezTo>
                  <a:cubicBezTo>
                    <a:pt x="81727" y="0"/>
                    <a:pt x="83122" y="0"/>
                    <a:pt x="84518" y="1768"/>
                  </a:cubicBezTo>
                  <a:cubicBezTo>
                    <a:pt x="97275" y="19705"/>
                    <a:pt x="97275" y="19705"/>
                    <a:pt x="97275" y="19705"/>
                  </a:cubicBezTo>
                  <a:cubicBezTo>
                    <a:pt x="98671" y="19705"/>
                    <a:pt x="100066" y="21473"/>
                    <a:pt x="100066" y="23242"/>
                  </a:cubicBezTo>
                  <a:cubicBezTo>
                    <a:pt x="100066" y="25010"/>
                    <a:pt x="98671" y="26778"/>
                    <a:pt x="97275" y="28547"/>
                  </a:cubicBezTo>
                  <a:lnTo>
                    <a:pt x="84518" y="44715"/>
                  </a:lnTo>
                  <a:close/>
                </a:path>
              </a:pathLst>
            </a:custGeom>
            <a:solidFill>
              <a:srgbClr val="AAC0E6"/>
            </a:solidFill>
            <a:ln>
              <a:noFill/>
            </a:ln>
          </p:spPr>
          <p:txBody>
            <a:bodyPr lIns="45713" tIns="22851" rIns="45713" bIns="22851" anchor="ctr" anchorCtr="0">
              <a:noAutofit/>
            </a:bodyPr>
            <a:lstStyle/>
            <a:p>
              <a:endParaRPr sz="135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" name="Rectangle 21"/>
          <p:cNvSpPr/>
          <p:nvPr/>
        </p:nvSpPr>
        <p:spPr>
          <a:xfrm>
            <a:off x="2625073" y="2025560"/>
            <a:ext cx="3390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Lato Black" panose="020F0502020204030203" pitchFamily="34" charset="0"/>
              </a:rPr>
              <a:t>프로젝트 소개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55" name="Rectangle 22"/>
          <p:cNvSpPr/>
          <p:nvPr/>
        </p:nvSpPr>
        <p:spPr>
          <a:xfrm>
            <a:off x="2714888" y="2603198"/>
            <a:ext cx="53004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PyT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은 어떤 프로그램인가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?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60" name="Rectangle 21"/>
          <p:cNvSpPr/>
          <p:nvPr/>
        </p:nvSpPr>
        <p:spPr>
          <a:xfrm>
            <a:off x="2625073" y="3372025"/>
            <a:ext cx="60960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추가기능 및 개선사항 소개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61" name="Rectangle 22"/>
          <p:cNvSpPr/>
          <p:nvPr/>
        </p:nvSpPr>
        <p:spPr>
          <a:xfrm>
            <a:off x="2624720" y="3956800"/>
            <a:ext cx="631607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오타수정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&amp;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한글화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&amp;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가독성 향상을 위한 코드수정</a:t>
            </a:r>
            <a:endParaRPr lang="id-ID" sz="20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FE647C45-8984-477C-9D09-F3AD0166B8CE}"/>
              </a:ext>
            </a:extLst>
          </p:cNvPr>
          <p:cNvGrpSpPr/>
          <p:nvPr/>
        </p:nvGrpSpPr>
        <p:grpSpPr>
          <a:xfrm>
            <a:off x="976060" y="4734326"/>
            <a:ext cx="1085850" cy="1166403"/>
            <a:chOff x="6447188" y="4796367"/>
            <a:chExt cx="787400" cy="787400"/>
          </a:xfrm>
        </p:grpSpPr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FEFE44CD-DCF8-4F58-8A4E-5272F53CC38E}"/>
                </a:ext>
              </a:extLst>
            </p:cNvPr>
            <p:cNvSpPr/>
            <p:nvPr/>
          </p:nvSpPr>
          <p:spPr>
            <a:xfrm>
              <a:off x="6447188" y="4796367"/>
              <a:ext cx="787400" cy="787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1"/>
            </a:p>
          </p:txBody>
        </p:sp>
        <p:sp>
          <p:nvSpPr>
            <p:cNvPr id="19" name="Shape 5004">
              <a:extLst>
                <a:ext uri="{FF2B5EF4-FFF2-40B4-BE49-F238E27FC236}">
                  <a16:creationId xmlns:a16="http://schemas.microsoft.com/office/drawing/2014/main" id="{16330EEC-DB27-4F55-9AD9-0435BBDEC71F}"/>
                </a:ext>
              </a:extLst>
            </p:cNvPr>
            <p:cNvSpPr/>
            <p:nvPr/>
          </p:nvSpPr>
          <p:spPr>
            <a:xfrm>
              <a:off x="6694876" y="5058834"/>
              <a:ext cx="292024" cy="262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23" y="118238"/>
                  </a:moveTo>
                  <a:lnTo>
                    <a:pt x="118423" y="118238"/>
                  </a:lnTo>
                  <a:cubicBezTo>
                    <a:pt x="80788" y="70018"/>
                    <a:pt x="80788" y="70018"/>
                    <a:pt x="80788" y="70018"/>
                  </a:cubicBezTo>
                  <a:cubicBezTo>
                    <a:pt x="117044" y="31045"/>
                    <a:pt x="117044" y="31045"/>
                    <a:pt x="117044" y="31045"/>
                  </a:cubicBezTo>
                  <a:cubicBezTo>
                    <a:pt x="118423" y="32587"/>
                    <a:pt x="119802" y="34348"/>
                    <a:pt x="119802" y="35889"/>
                  </a:cubicBezTo>
                  <a:cubicBezTo>
                    <a:pt x="119802" y="113614"/>
                    <a:pt x="119802" y="113614"/>
                    <a:pt x="119802" y="113614"/>
                  </a:cubicBezTo>
                  <a:cubicBezTo>
                    <a:pt x="119802" y="115155"/>
                    <a:pt x="118423" y="116697"/>
                    <a:pt x="118423" y="118238"/>
                  </a:cubicBezTo>
                  <a:close/>
                  <a:moveTo>
                    <a:pt x="2758" y="31045"/>
                  </a:moveTo>
                  <a:lnTo>
                    <a:pt x="2758" y="31045"/>
                  </a:lnTo>
                  <a:cubicBezTo>
                    <a:pt x="2758" y="29504"/>
                    <a:pt x="4137" y="29504"/>
                    <a:pt x="5517" y="29504"/>
                  </a:cubicBezTo>
                  <a:cubicBezTo>
                    <a:pt x="39014" y="29504"/>
                    <a:pt x="39014" y="29504"/>
                    <a:pt x="39014" y="29504"/>
                  </a:cubicBezTo>
                  <a:cubicBezTo>
                    <a:pt x="40394" y="31045"/>
                    <a:pt x="43152" y="32587"/>
                    <a:pt x="47290" y="32587"/>
                  </a:cubicBezTo>
                  <a:lnTo>
                    <a:pt x="48669" y="32587"/>
                  </a:lnTo>
                  <a:cubicBezTo>
                    <a:pt x="48669" y="49761"/>
                    <a:pt x="48669" y="49761"/>
                    <a:pt x="48669" y="49761"/>
                  </a:cubicBezTo>
                  <a:cubicBezTo>
                    <a:pt x="48669" y="56146"/>
                    <a:pt x="54384" y="62311"/>
                    <a:pt x="59901" y="62311"/>
                  </a:cubicBezTo>
                  <a:cubicBezTo>
                    <a:pt x="65418" y="62311"/>
                    <a:pt x="70935" y="56146"/>
                    <a:pt x="70935" y="49761"/>
                  </a:cubicBezTo>
                  <a:cubicBezTo>
                    <a:pt x="70935" y="32587"/>
                    <a:pt x="70935" y="32587"/>
                    <a:pt x="70935" y="32587"/>
                  </a:cubicBezTo>
                  <a:lnTo>
                    <a:pt x="72315" y="32587"/>
                  </a:lnTo>
                  <a:cubicBezTo>
                    <a:pt x="76650" y="32587"/>
                    <a:pt x="79408" y="31045"/>
                    <a:pt x="80788" y="29504"/>
                  </a:cubicBezTo>
                  <a:cubicBezTo>
                    <a:pt x="114088" y="29504"/>
                    <a:pt x="114088" y="29504"/>
                    <a:pt x="114088" y="29504"/>
                  </a:cubicBezTo>
                  <a:cubicBezTo>
                    <a:pt x="115665" y="29504"/>
                    <a:pt x="117044" y="29504"/>
                    <a:pt x="117044" y="31045"/>
                  </a:cubicBezTo>
                  <a:cubicBezTo>
                    <a:pt x="59901" y="81027"/>
                    <a:pt x="59901" y="81027"/>
                    <a:pt x="59901" y="81027"/>
                  </a:cubicBezTo>
                  <a:lnTo>
                    <a:pt x="2758" y="31045"/>
                  </a:lnTo>
                  <a:close/>
                  <a:moveTo>
                    <a:pt x="72315" y="26422"/>
                  </a:moveTo>
                  <a:lnTo>
                    <a:pt x="72315" y="26422"/>
                  </a:lnTo>
                  <a:cubicBezTo>
                    <a:pt x="70935" y="26422"/>
                    <a:pt x="69556" y="26422"/>
                    <a:pt x="69556" y="24880"/>
                  </a:cubicBezTo>
                  <a:cubicBezTo>
                    <a:pt x="65418" y="21798"/>
                    <a:pt x="65418" y="21798"/>
                    <a:pt x="65418" y="21798"/>
                  </a:cubicBezTo>
                  <a:cubicBezTo>
                    <a:pt x="65418" y="49761"/>
                    <a:pt x="65418" y="49761"/>
                    <a:pt x="65418" y="49761"/>
                  </a:cubicBezTo>
                  <a:cubicBezTo>
                    <a:pt x="65418" y="53064"/>
                    <a:pt x="62660" y="56146"/>
                    <a:pt x="59901" y="56146"/>
                  </a:cubicBezTo>
                  <a:cubicBezTo>
                    <a:pt x="57142" y="56146"/>
                    <a:pt x="54384" y="53064"/>
                    <a:pt x="54384" y="49761"/>
                  </a:cubicBezTo>
                  <a:cubicBezTo>
                    <a:pt x="54384" y="21798"/>
                    <a:pt x="54384" y="21798"/>
                    <a:pt x="54384" y="21798"/>
                  </a:cubicBezTo>
                  <a:cubicBezTo>
                    <a:pt x="50049" y="24880"/>
                    <a:pt x="50049" y="24880"/>
                    <a:pt x="50049" y="24880"/>
                  </a:cubicBezTo>
                  <a:cubicBezTo>
                    <a:pt x="50049" y="26422"/>
                    <a:pt x="48669" y="26422"/>
                    <a:pt x="47290" y="26422"/>
                  </a:cubicBezTo>
                  <a:cubicBezTo>
                    <a:pt x="43152" y="26422"/>
                    <a:pt x="41773" y="24880"/>
                    <a:pt x="41773" y="20256"/>
                  </a:cubicBezTo>
                  <a:cubicBezTo>
                    <a:pt x="41773" y="18715"/>
                    <a:pt x="41773" y="17174"/>
                    <a:pt x="43152" y="17174"/>
                  </a:cubicBezTo>
                  <a:cubicBezTo>
                    <a:pt x="55763" y="1541"/>
                    <a:pt x="55763" y="1541"/>
                    <a:pt x="55763" y="1541"/>
                  </a:cubicBezTo>
                  <a:cubicBezTo>
                    <a:pt x="57142" y="0"/>
                    <a:pt x="58522" y="0"/>
                    <a:pt x="59901" y="0"/>
                  </a:cubicBezTo>
                  <a:cubicBezTo>
                    <a:pt x="61280" y="0"/>
                    <a:pt x="62660" y="0"/>
                    <a:pt x="64039" y="1541"/>
                  </a:cubicBezTo>
                  <a:cubicBezTo>
                    <a:pt x="76650" y="17174"/>
                    <a:pt x="76650" y="17174"/>
                    <a:pt x="76650" y="17174"/>
                  </a:cubicBezTo>
                  <a:cubicBezTo>
                    <a:pt x="78029" y="17174"/>
                    <a:pt x="78029" y="18715"/>
                    <a:pt x="78029" y="20256"/>
                  </a:cubicBezTo>
                  <a:cubicBezTo>
                    <a:pt x="78029" y="24880"/>
                    <a:pt x="76650" y="26422"/>
                    <a:pt x="72315" y="26422"/>
                  </a:cubicBezTo>
                  <a:close/>
                  <a:moveTo>
                    <a:pt x="1379" y="118238"/>
                  </a:moveTo>
                  <a:lnTo>
                    <a:pt x="1379" y="118238"/>
                  </a:lnTo>
                  <a:cubicBezTo>
                    <a:pt x="1379" y="116697"/>
                    <a:pt x="0" y="115155"/>
                    <a:pt x="0" y="113614"/>
                  </a:cubicBezTo>
                  <a:cubicBezTo>
                    <a:pt x="0" y="35889"/>
                    <a:pt x="0" y="35889"/>
                    <a:pt x="0" y="35889"/>
                  </a:cubicBezTo>
                  <a:cubicBezTo>
                    <a:pt x="0" y="34348"/>
                    <a:pt x="1379" y="32587"/>
                    <a:pt x="2758" y="31045"/>
                  </a:cubicBezTo>
                  <a:cubicBezTo>
                    <a:pt x="39014" y="70018"/>
                    <a:pt x="39014" y="70018"/>
                    <a:pt x="39014" y="70018"/>
                  </a:cubicBezTo>
                  <a:lnTo>
                    <a:pt x="1379" y="118238"/>
                  </a:lnTo>
                  <a:close/>
                  <a:moveTo>
                    <a:pt x="59901" y="93357"/>
                  </a:moveTo>
                  <a:lnTo>
                    <a:pt x="59901" y="93357"/>
                  </a:lnTo>
                  <a:cubicBezTo>
                    <a:pt x="75270" y="76183"/>
                    <a:pt x="75270" y="76183"/>
                    <a:pt x="75270" y="76183"/>
                  </a:cubicBezTo>
                  <a:cubicBezTo>
                    <a:pt x="117044" y="118238"/>
                    <a:pt x="117044" y="118238"/>
                    <a:pt x="117044" y="118238"/>
                  </a:cubicBezTo>
                  <a:cubicBezTo>
                    <a:pt x="117044" y="119779"/>
                    <a:pt x="115665" y="119779"/>
                    <a:pt x="114088" y="119779"/>
                  </a:cubicBezTo>
                  <a:cubicBezTo>
                    <a:pt x="5517" y="119779"/>
                    <a:pt x="5517" y="119779"/>
                    <a:pt x="5517" y="119779"/>
                  </a:cubicBezTo>
                  <a:cubicBezTo>
                    <a:pt x="4137" y="119779"/>
                    <a:pt x="2758" y="119779"/>
                    <a:pt x="2758" y="118238"/>
                  </a:cubicBezTo>
                  <a:cubicBezTo>
                    <a:pt x="44532" y="76183"/>
                    <a:pt x="44532" y="76183"/>
                    <a:pt x="44532" y="76183"/>
                  </a:cubicBezTo>
                  <a:lnTo>
                    <a:pt x="59901" y="93357"/>
                  </a:lnTo>
                  <a:close/>
                </a:path>
              </a:pathLst>
            </a:custGeom>
            <a:solidFill>
              <a:srgbClr val="F7C9C9"/>
            </a:solidFill>
            <a:ln>
              <a:noFill/>
            </a:ln>
          </p:spPr>
          <p:txBody>
            <a:bodyPr lIns="45713" tIns="22851" rIns="45713" bIns="22851" anchor="ctr" anchorCtr="0">
              <a:noAutofit/>
            </a:bodyPr>
            <a:lstStyle/>
            <a:p>
              <a:endParaRPr sz="135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" name="Rectangle 21">
            <a:extLst>
              <a:ext uri="{FF2B5EF4-FFF2-40B4-BE49-F238E27FC236}">
                <a16:creationId xmlns:a16="http://schemas.microsoft.com/office/drawing/2014/main" id="{1AE95794-30BF-4AA2-888D-01E3E569420C}"/>
              </a:ext>
            </a:extLst>
          </p:cNvPr>
          <p:cNvSpPr/>
          <p:nvPr/>
        </p:nvSpPr>
        <p:spPr>
          <a:xfrm>
            <a:off x="2625073" y="4780474"/>
            <a:ext cx="60960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문제점과 향후과제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1AB83F54-A325-402A-9C75-7433E6E8133F}"/>
              </a:ext>
            </a:extLst>
          </p:cNvPr>
          <p:cNvSpPr/>
          <p:nvPr/>
        </p:nvSpPr>
        <p:spPr>
          <a:xfrm>
            <a:off x="2714888" y="5258552"/>
            <a:ext cx="631607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개선점과 개선방향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94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2084293" y="674646"/>
            <a:ext cx="8243047" cy="925549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35813" y="754641"/>
            <a:ext cx="7871894" cy="649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문제점과 향후과제</a:t>
            </a:r>
            <a:endParaRPr lang="en-US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4" y="1762683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25168C-771F-4764-A966-7CC20FEB7B8C}"/>
              </a:ext>
            </a:extLst>
          </p:cNvPr>
          <p:cNvSpPr txBox="1"/>
          <p:nvPr/>
        </p:nvSpPr>
        <p:spPr>
          <a:xfrm>
            <a:off x="942973" y="1958995"/>
            <a:ext cx="1023937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600" dirty="0"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비쥬얼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 부분 </a:t>
            </a: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미구현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-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보다 직관적으로 시스템 시각화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저장된 취약점 이용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–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프로그램을 이용해 저장된 취약점을 분석하여 취약점 보완</a:t>
            </a:r>
            <a:endParaRPr lang="en-US" altLang="ko-KR" sz="2800">
              <a:solidFill>
                <a:schemeClr val="bg2">
                  <a:lumMod val="25000"/>
                </a:schemeClr>
              </a:solidFill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초기화면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–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나눔스퀘어 ExtraBold"/>
              </a:rPr>
              <a:t>프로그램 사용에 있어 장단점이 존재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 ExtraBold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068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5036" y="3752850"/>
            <a:ext cx="777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095748" y="702078"/>
            <a:ext cx="4066614" cy="852321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4918447" y="775892"/>
            <a:ext cx="2355103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</a:t>
            </a:r>
            <a:r>
              <a:rPr lang="en-US" sz="40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0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sz="40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sz="40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76312" y="1628213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7B5A80-6337-491D-9524-1318BCE9F01F}"/>
              </a:ext>
            </a:extLst>
          </p:cNvPr>
          <p:cNvSpPr txBox="1"/>
          <p:nvPr/>
        </p:nvSpPr>
        <p:spPr>
          <a:xfrm>
            <a:off x="976312" y="2682543"/>
            <a:ext cx="10306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나눔스퀘어 ExtraBold"/>
              </a:rPr>
              <a:t>PyT</a:t>
            </a:r>
            <a:r>
              <a:rPr lang="en-US" altLang="ko-KR" sz="3600" dirty="0">
                <a:latin typeface="나눔스퀘어 ExtraBold"/>
              </a:rPr>
              <a:t>(</a:t>
            </a:r>
            <a:r>
              <a:rPr lang="en-US" altLang="ko-KR" sz="3600" dirty="0" err="1">
                <a:latin typeface="나눔스퀘어 ExtraBold"/>
              </a:rPr>
              <a:t>Python_security</a:t>
            </a:r>
            <a:r>
              <a:rPr lang="en-US" altLang="ko-KR" sz="3600" dirty="0">
                <a:latin typeface="나눔스퀘어 ExtraBold"/>
              </a:rPr>
              <a:t>) </a:t>
            </a:r>
            <a:r>
              <a:rPr lang="ko-KR" altLang="en-US" sz="3600" dirty="0">
                <a:latin typeface="나눔스퀘어 ExtraBold"/>
              </a:rPr>
              <a:t>프로그램은 정적 분석 도구이며 분석할 대상의 프로그램을 실행하지 않은 채 소스 코드만으로 어떤 취약점이 존재하는지 찾아내는 것이다</a:t>
            </a:r>
          </a:p>
        </p:txBody>
      </p:sp>
    </p:spTree>
    <p:extLst>
      <p:ext uri="{BB962C8B-B14F-4D97-AF65-F5344CB8AC3E}">
        <p14:creationId xmlns:p14="http://schemas.microsoft.com/office/powerpoint/2010/main" val="3328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92ECBF3-298E-4095-AD6F-BBFD1B011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" t="-444" r="-386" b="444"/>
          <a:stretch/>
        </p:blipFill>
        <p:spPr>
          <a:xfrm>
            <a:off x="376518" y="376518"/>
            <a:ext cx="11449722" cy="6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2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92ECBF3-298E-4095-AD6F-BBFD1B011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" t="-444" r="-386" b="444"/>
          <a:stretch/>
        </p:blipFill>
        <p:spPr>
          <a:xfrm>
            <a:off x="6095998" y="0"/>
            <a:ext cx="6096001" cy="6858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ADEB591-6AE1-491D-8AF0-EC54E248C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9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3649126" y="643135"/>
            <a:ext cx="5002305" cy="728461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800" y="760508"/>
            <a:ext cx="7772400" cy="493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개선사항 </a:t>
            </a:r>
            <a:r>
              <a:rPr lang="en-US" altLang="ko-KR" sz="36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36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추가기능</a:t>
            </a:r>
            <a:endParaRPr lang="en-US" sz="36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E9D578-3DCB-4E97-B5BD-DFD39A727607}"/>
              </a:ext>
            </a:extLst>
          </p:cNvPr>
          <p:cNvSpPr txBox="1"/>
          <p:nvPr/>
        </p:nvSpPr>
        <p:spPr>
          <a:xfrm>
            <a:off x="1215025" y="2162965"/>
            <a:ext cx="9870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dirty="0" err="1">
                <a:latin typeface="나눔스퀘어 ExtraBold"/>
              </a:rPr>
              <a:t>PyT</a:t>
            </a:r>
            <a:r>
              <a:rPr lang="en-US" altLang="ko-KR" sz="2400" dirty="0">
                <a:latin typeface="나눔스퀘어 ExtraBold"/>
              </a:rPr>
              <a:t> </a:t>
            </a:r>
            <a:r>
              <a:rPr lang="ko-KR" altLang="en-US" sz="2400" dirty="0">
                <a:latin typeface="나눔스퀘어 ExtraBold"/>
              </a:rPr>
              <a:t>프로그램에 좀더 쉬운 접근을 위한 한글화</a:t>
            </a:r>
            <a:endParaRPr lang="en-US" altLang="ko-KR" sz="2400" dirty="0">
              <a:latin typeface="나눔스퀘어 ExtraBold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나눔스퀘어 ExtraBold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나눔스퀘어 ExtraBold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나눔스퀘어 ExtraBold"/>
              </a:rPr>
              <a:t>오타수정과 프로젝트 </a:t>
            </a:r>
            <a:r>
              <a:rPr lang="ko-KR" altLang="en-US" sz="2400" dirty="0" err="1">
                <a:latin typeface="나눔스퀘어 ExtraBold"/>
              </a:rPr>
              <a:t>커밋</a:t>
            </a:r>
            <a:endParaRPr lang="en-US" altLang="ko-KR" sz="2400" dirty="0">
              <a:latin typeface="나눔스퀘어 ExtraBold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나눔스퀘어 ExtraBold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나눔스퀘어 ExtraBold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나눔스퀘어 ExtraBold"/>
              </a:rPr>
              <a:t>가독성 향상을 위한 코드 수정</a:t>
            </a:r>
            <a:endParaRPr lang="en-US" altLang="ko-KR" sz="2400" dirty="0"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0057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1716376" y="621449"/>
            <a:ext cx="8759250" cy="992198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1716375" y="781700"/>
            <a:ext cx="8692574" cy="659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개선사항과 추가기능</a:t>
            </a:r>
            <a:r>
              <a:rPr lang="en-US" altLang="ko-KR" sz="28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_1.</a:t>
            </a:r>
            <a:r>
              <a:rPr lang="ko-KR" altLang="en-US" sz="28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가독성 및 에러수정 코드수정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708894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25168C-771F-4764-A966-7CC20FEB7B8C}"/>
              </a:ext>
            </a:extLst>
          </p:cNvPr>
          <p:cNvSpPr txBox="1"/>
          <p:nvPr/>
        </p:nvSpPr>
        <p:spPr>
          <a:xfrm>
            <a:off x="942975" y="2022613"/>
            <a:ext cx="102393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나눔스퀘어 ExtraBold"/>
              </a:rPr>
              <a:t> </a:t>
            </a:r>
            <a:r>
              <a:rPr lang="ko-KR" altLang="en-US" sz="3200" dirty="0">
                <a:latin typeface="나눔스퀘어 ExtraBold"/>
              </a:rPr>
              <a:t>프로그램 코드를 분석하면서 지나치게 유사하거나 가독성이 떨어지는 코드를 보다 알아보기 쉽게 수정</a:t>
            </a:r>
            <a:endParaRPr lang="en-US" altLang="ko-KR" sz="3200" dirty="0"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나눔스퀘어 Extra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나눔스퀘어 ExtraBold"/>
              </a:rPr>
              <a:t> </a:t>
            </a:r>
            <a:r>
              <a:rPr lang="ko-KR" altLang="en-US" sz="3200" dirty="0">
                <a:latin typeface="나눔스퀘어 ExtraBold"/>
              </a:rPr>
              <a:t>프로그램 실행에 메모리 누수를 막기 위한 코드수정</a:t>
            </a:r>
            <a:endParaRPr lang="en-US" altLang="ko-KR" sz="3200" dirty="0"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8885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0061CFE-A7F4-4FEB-AAEE-6F2433B30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6" y="396240"/>
            <a:ext cx="11342744" cy="3505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9E1502-CF61-41AF-AD39-A380BC85C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5" y="5394961"/>
            <a:ext cx="11342743" cy="1066798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5F01BF7-A557-4486-948D-B53E594EAC6A}"/>
              </a:ext>
            </a:extLst>
          </p:cNvPr>
          <p:cNvSpPr/>
          <p:nvPr/>
        </p:nvSpPr>
        <p:spPr>
          <a:xfrm>
            <a:off x="5516880" y="4221480"/>
            <a:ext cx="868680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F91CD5-6C2F-448C-BBB5-DA728CCC8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6" y="418428"/>
            <a:ext cx="11342743" cy="11258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BB9CF6-37DE-416E-BF52-EE3029932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5" y="1544319"/>
            <a:ext cx="11342743" cy="1125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0E844A-6468-4475-82C2-38262E644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4" y="4632960"/>
            <a:ext cx="11342741" cy="18066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47CD6D-9975-4BAA-A284-8F6F1BB09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5" y="3053938"/>
            <a:ext cx="11342742" cy="14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9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245</Words>
  <Application>Microsoft Office PowerPoint</Application>
  <PresentationFormat>와이드스크린</PresentationFormat>
  <Paragraphs>56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Roboto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PyT_분석과 개선사항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 </cp:lastModifiedBy>
  <cp:revision>33</cp:revision>
  <dcterms:created xsi:type="dcterms:W3CDTF">2017-09-05T12:06:27Z</dcterms:created>
  <dcterms:modified xsi:type="dcterms:W3CDTF">2018-12-12T06:38:00Z</dcterms:modified>
</cp:coreProperties>
</file>