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67" r:id="rId4"/>
    <p:sldId id="268" r:id="rId5"/>
    <p:sldId id="271" r:id="rId6"/>
    <p:sldId id="270" r:id="rId7"/>
    <p:sldId id="272" r:id="rId8"/>
    <p:sldId id="257" r:id="rId9"/>
    <p:sldId id="261" r:id="rId10"/>
    <p:sldId id="262" r:id="rId11"/>
    <p:sldId id="264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4C93F5-C2FD-4A56-B294-E94D48DCC863}">
          <p14:sldIdLst>
            <p14:sldId id="256"/>
            <p14:sldId id="266"/>
            <p14:sldId id="267"/>
            <p14:sldId id="268"/>
            <p14:sldId id="271"/>
            <p14:sldId id="270"/>
            <p14:sldId id="272"/>
            <p14:sldId id="257"/>
            <p14:sldId id="261"/>
            <p14:sldId id="262"/>
            <p14:sldId id="264"/>
            <p14:sldId id="26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Y50" initials="L" lastIdx="2" clrIdx="0">
    <p:extLst>
      <p:ext uri="{19B8F6BF-5375-455C-9EA6-DF929625EA0E}">
        <p15:presenceInfo xmlns:p15="http://schemas.microsoft.com/office/powerpoint/2012/main" userId="LenovoY5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5" autoAdjust="0"/>
    <p:restoredTop sz="72235" autoAdjust="0"/>
  </p:normalViewPr>
  <p:slideViewPr>
    <p:cSldViewPr snapToGrid="0">
      <p:cViewPr varScale="1">
        <p:scale>
          <a:sx n="84" d="100"/>
          <a:sy n="84" d="100"/>
        </p:scale>
        <p:origin x="18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5C4D-8FBC-4461-82D2-599F9F5F43CC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E97A8-F107-40CD-8441-D21242782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-security/pyt/blob/master/pyt/cfg/expr_visitor.p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ython-security/pyt/blob/master/pyt/cfg/stmt_visitor.p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전에 발표했던 내용이랑 겹치니깐 그냥 간단하게만 설명하기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97A8-F107-40CD-8441-D212427828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-sink</a:t>
            </a:r>
            <a:r>
              <a:rPr lang="ko-KR" altLang="en-US" dirty="0" smtClean="0">
                <a:solidFill>
                  <a:schemeClr val="tx1"/>
                </a:solidFill>
              </a:rPr>
              <a:t>란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다른 객체나 함수로부터 들어오는 이벤트를 받게 설계된 클래스 혹은 함수이다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en-US" altLang="ko-KR" dirty="0" smtClean="0"/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메인 함수에서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find_vulnerabilities</a:t>
            </a:r>
            <a:r>
              <a:rPr lang="ko-KR" altLang="en-US" dirty="0" smtClean="0">
                <a:solidFill>
                  <a:schemeClr val="tx1"/>
                </a:solidFill>
              </a:rPr>
              <a:t> 함수를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호출하고 인자로 </a:t>
            </a:r>
            <a:r>
              <a:rPr lang="en-US" altLang="ko-KR" dirty="0" smtClean="0">
                <a:solidFill>
                  <a:schemeClr val="tx1"/>
                </a:solidFill>
              </a:rPr>
              <a:t>CFG</a:t>
            </a:r>
            <a:r>
              <a:rPr lang="ko-KR" altLang="en-US" dirty="0" smtClean="0">
                <a:solidFill>
                  <a:schemeClr val="tx1"/>
                </a:solidFill>
              </a:rPr>
              <a:t> 리스트를 받아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취약점 리스트를 반환한다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파일 내 모든 소스와 </a:t>
            </a:r>
            <a:r>
              <a:rPr lang="ko-KR" altLang="en-US" dirty="0" err="1" smtClean="0">
                <a:solidFill>
                  <a:schemeClr val="tx1"/>
                </a:solidFill>
              </a:rPr>
              <a:t>싱크를</a:t>
            </a:r>
            <a:r>
              <a:rPr lang="ko-KR" altLang="en-US" dirty="0" smtClean="0">
                <a:solidFill>
                  <a:schemeClr val="tx1"/>
                </a:solidFill>
              </a:rPr>
              <a:t> 찾고 소스코드가 </a:t>
            </a:r>
            <a:r>
              <a:rPr lang="ko-KR" altLang="en-US" dirty="0" err="1" smtClean="0">
                <a:solidFill>
                  <a:schemeClr val="tx1"/>
                </a:solidFill>
              </a:rPr>
              <a:t>싱크에</a:t>
            </a:r>
            <a:r>
              <a:rPr lang="ko-KR" altLang="en-US" dirty="0" smtClean="0">
                <a:solidFill>
                  <a:schemeClr val="tx1"/>
                </a:solidFill>
              </a:rPr>
              <a:t> 도달하는지 확인한다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이를 반복하여 소스와 </a:t>
            </a:r>
            <a:r>
              <a:rPr lang="ko-KR" altLang="en-US" dirty="0" err="1" smtClean="0">
                <a:solidFill>
                  <a:schemeClr val="tx1"/>
                </a:solidFill>
              </a:rPr>
              <a:t>싱크</a:t>
            </a:r>
            <a:r>
              <a:rPr lang="ko-KR" altLang="en-US" dirty="0" smtClean="0">
                <a:solidFill>
                  <a:schemeClr val="tx1"/>
                </a:solidFill>
              </a:rPr>
              <a:t> 사이의 모든 경로를 발견한다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이 때 취약점들을 얻게 되는데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이것이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어떻게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 취약한지를 </a:t>
            </a:r>
            <a:r>
              <a:rPr lang="en-US" altLang="ko-KR" dirty="0" err="1" smtClean="0">
                <a:solidFill>
                  <a:schemeClr val="tx1"/>
                </a:solidFill>
              </a:rPr>
              <a:t>how_vulnerable</a:t>
            </a:r>
            <a:r>
              <a:rPr lang="ko-KR" altLang="en-US" dirty="0" smtClean="0">
                <a:solidFill>
                  <a:schemeClr val="tx1"/>
                </a:solidFill>
              </a:rPr>
              <a:t>함수를 호출하여 알아본다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60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-baseline</a:t>
            </a:r>
            <a:r>
              <a:rPr lang="ko-KR" altLang="en-US" dirty="0" smtClean="0">
                <a:solidFill>
                  <a:schemeClr val="tx1"/>
                </a:solidFill>
              </a:rPr>
              <a:t>파일이 존재할 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r>
              <a:rPr lang="en-US" altLang="ko-KR" dirty="0" err="1" smtClean="0">
                <a:solidFill>
                  <a:schemeClr val="tx1"/>
                </a:solidFill>
              </a:rPr>
              <a:t>get_vulnerabilities_not_in_baseline</a:t>
            </a:r>
            <a:r>
              <a:rPr lang="ko-KR" altLang="en-US" dirty="0" smtClean="0">
                <a:solidFill>
                  <a:schemeClr val="tx1"/>
                </a:solidFill>
              </a:rPr>
              <a:t>함수를 실행한다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-baseline</a:t>
            </a:r>
            <a:r>
              <a:rPr lang="ko-KR" altLang="en-US" dirty="0" smtClean="0">
                <a:solidFill>
                  <a:schemeClr val="tx1"/>
                </a:solidFill>
              </a:rPr>
              <a:t>에 이미 기록된 취약점의 경우 바로 제거하고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없는 경우 </a:t>
            </a:r>
            <a:r>
              <a:rPr lang="en-US" altLang="ko-KR" dirty="0" smtClean="0">
                <a:solidFill>
                  <a:schemeClr val="tx1"/>
                </a:solidFill>
              </a:rPr>
              <a:t>baseline</a:t>
            </a:r>
            <a:r>
              <a:rPr lang="ko-KR" altLang="en-US" dirty="0" smtClean="0">
                <a:solidFill>
                  <a:schemeClr val="tx1"/>
                </a:solidFill>
              </a:rPr>
              <a:t>에 기록한다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920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82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521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86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추상적이란 의미는 실제 구문에서 나타나는 모든 세세한 정보를 나타내지는 않는다는 것을 의미한다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97A8-F107-40CD-8441-D212427828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8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나오는 리스트들을 저장하는 공간이다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테스트할려고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만든거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ㅇㅇ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97A8-F107-40CD-8441-D212427828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6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폴더는 </a:t>
            </a:r>
            <a:r>
              <a:rPr lang="en-US" altLang="ko-KR" dirty="0" err="1" smtClean="0"/>
              <a:t>pyt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폴더랑 비슷한 구조를 가지고 있는데 이는 이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것들을 테스트하기 위해 만든 코드들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97A8-F107-40CD-8441-D212427828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7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사실상 핵심 코드들이 들어있는 폴더 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Analysis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init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파일들과 </a:t>
            </a:r>
            <a:r>
              <a:rPr lang="ko-KR" altLang="en-US" baseline="0" dirty="0" err="1" smtClean="0"/>
              <a:t>분석등</a:t>
            </a:r>
            <a:r>
              <a:rPr lang="ko-KR" altLang="en-US" baseline="0" dirty="0" smtClean="0"/>
              <a:t> 에 필요한 파일들이 들어있는 폴더 </a:t>
            </a:r>
            <a:endParaRPr lang="en-US" altLang="ko-KR" baseline="0" dirty="0" smtClean="0"/>
          </a:p>
          <a:p>
            <a:r>
              <a:rPr lang="en-US" altLang="ko-KR" dirty="0" err="1" smtClean="0"/>
              <a:t>Cfg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Core </a:t>
            </a:r>
            <a:r>
              <a:rPr lang="ko-KR" altLang="en-US" dirty="0" smtClean="0"/>
              <a:t>잡다한 코드들이지만 다른 코드파일에 중요한 역할을 하고 있는 코드들 </a:t>
            </a:r>
            <a:endParaRPr lang="en-US" altLang="ko-KR" dirty="0" smtClean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module_definitions.py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stmt_visitor.py</a:t>
            </a:r>
            <a:r>
              <a:rPr lang="ko-KR" altLang="en-US" baseline="0" dirty="0" smtClean="0"/>
              <a:t>에 많은 클래스들을 갖고 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node_types.py</a:t>
            </a:r>
            <a:r>
              <a:rPr lang="ko-KR" altLang="en-US" baseline="0" dirty="0" smtClean="0"/>
              <a:t>는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expr_visitor.py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stmt_visitor.py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만들어진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타입들을 갖고 있다 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Formatters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프로그램에 </a:t>
            </a:r>
            <a:r>
              <a:rPr lang="en-US" altLang="ko-KR" baseline="0" dirty="0" err="1" smtClean="0"/>
              <a:t>css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같은존재들로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분석중</a:t>
            </a:r>
            <a:r>
              <a:rPr lang="ko-KR" altLang="en-US" baseline="0" dirty="0" smtClean="0"/>
              <a:t> 취약점 </a:t>
            </a:r>
            <a:r>
              <a:rPr lang="ko-KR" altLang="en-US" baseline="0" dirty="0" err="1" smtClean="0"/>
              <a:t>발견시</a:t>
            </a:r>
            <a:r>
              <a:rPr lang="ko-KR" altLang="en-US" baseline="0" dirty="0" smtClean="0"/>
              <a:t> 글씨 모양이나 </a:t>
            </a:r>
            <a:r>
              <a:rPr lang="ko-KR" altLang="en-US" baseline="0" dirty="0" err="1" smtClean="0"/>
              <a:t>색같은것을</a:t>
            </a:r>
            <a:r>
              <a:rPr lang="ko-KR" altLang="en-US" baseline="0" dirty="0" smtClean="0"/>
              <a:t> 입혀준다 </a:t>
            </a:r>
            <a:endParaRPr lang="en-US" altLang="ko-KR" baseline="0" dirty="0" smtClean="0"/>
          </a:p>
          <a:p>
            <a:r>
              <a:rPr lang="en-US" altLang="ko-KR" baseline="0" dirty="0" smtClean="0"/>
              <a:t>Helper </a:t>
            </a:r>
            <a:r>
              <a:rPr lang="en-US" altLang="ko-KR" baseline="0" dirty="0" err="1" smtClean="0"/>
              <a:t>visitior</a:t>
            </a:r>
            <a:r>
              <a:rPr lang="ko-KR" altLang="en-US" baseline="0" dirty="0" smtClean="0"/>
              <a:t>는 프로그램을 사용하는데 키보드 </a:t>
            </a:r>
            <a:r>
              <a:rPr lang="ko-KR" altLang="en-US" baseline="0" dirty="0" err="1" smtClean="0"/>
              <a:t>조작같은</a:t>
            </a:r>
            <a:r>
              <a:rPr lang="ko-KR" altLang="en-US" baseline="0" dirty="0" smtClean="0"/>
              <a:t> 기능들을 가지고 있고요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Vulneravilities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제목 그대로 웹 취약점 관련 기능들을 가지고 있습니다 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Web_frameworks</a:t>
            </a:r>
            <a:r>
              <a:rPr lang="ko-KR" altLang="en-US" baseline="0" dirty="0" smtClean="0"/>
              <a:t>는 취약점 </a:t>
            </a:r>
            <a:r>
              <a:rPr lang="ko-KR" altLang="en-US" baseline="0" dirty="0" err="1" smtClean="0"/>
              <a:t>발견시</a:t>
            </a:r>
            <a:r>
              <a:rPr lang="ko-KR" altLang="en-US" baseline="0" dirty="0" smtClean="0"/>
              <a:t> 표시를 할건지 </a:t>
            </a:r>
            <a:r>
              <a:rPr lang="ko-KR" altLang="en-US" baseline="0" dirty="0" err="1" smtClean="0"/>
              <a:t>안할건지</a:t>
            </a:r>
            <a:r>
              <a:rPr lang="ko-KR" altLang="en-US" baseline="0" dirty="0" smtClean="0"/>
              <a:t> 판단해주는 코드들이라고 합니다 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97A8-F107-40CD-8441-D212427828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8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24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메인 함수에서</a:t>
            </a:r>
          </a:p>
          <a:p>
            <a:pPr algn="l">
              <a:defRPr/>
            </a:pPr>
            <a:r>
              <a:rPr lang="en-US" altLang="ko-KR" dirty="0" err="1" smtClean="0">
                <a:solidFill>
                  <a:schemeClr val="tx1"/>
                </a:solidFill>
              </a:rPr>
              <a:t>make_cfg</a:t>
            </a:r>
            <a:r>
              <a:rPr lang="ko-KR" altLang="en-US" dirty="0" smtClean="0">
                <a:solidFill>
                  <a:schemeClr val="tx1"/>
                </a:solidFill>
              </a:rPr>
              <a:t> 함수를 호출할 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AST</a:t>
            </a:r>
            <a:r>
              <a:rPr lang="ko-KR" altLang="en-US" dirty="0" smtClean="0">
                <a:solidFill>
                  <a:schemeClr val="tx1"/>
                </a:solidFill>
              </a:rPr>
              <a:t>를 받아 </a:t>
            </a:r>
            <a:r>
              <a:rPr lang="en-US" altLang="ko-KR" dirty="0" err="1" smtClean="0">
                <a:solidFill>
                  <a:schemeClr val="tx1"/>
                </a:solidFill>
              </a:rPr>
              <a:t>ExprVisitor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생성하고 </a:t>
            </a:r>
            <a:r>
              <a:rPr lang="en-US" altLang="ko-KR" dirty="0" smtClean="0">
                <a:solidFill>
                  <a:schemeClr val="tx1"/>
                </a:solidFill>
              </a:rPr>
              <a:t>CFG</a:t>
            </a:r>
            <a:r>
              <a:rPr lang="ko-KR" altLang="en-US" dirty="0" smtClean="0">
                <a:solidFill>
                  <a:schemeClr val="tx1"/>
                </a:solidFill>
              </a:rPr>
              <a:t>를 반환한다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-visitor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</a:rPr>
              <a:t>ExprVisitor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인스턴스이고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ExprVisitor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</a:rPr>
              <a:t>make_cfg</a:t>
            </a:r>
            <a:r>
              <a:rPr lang="ko-KR" altLang="en-US" dirty="0" smtClean="0">
                <a:solidFill>
                  <a:schemeClr val="tx1"/>
                </a:solidFill>
              </a:rPr>
              <a:t>의 인자들을 넘겨받아 생성된다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make_cfg</a:t>
            </a:r>
            <a:r>
              <a:rPr lang="ko-KR" altLang="en-US" dirty="0" smtClean="0">
                <a:solidFill>
                  <a:schemeClr val="tx1"/>
                </a:solidFill>
              </a:rPr>
              <a:t> 함수를 호출하면 </a:t>
            </a:r>
            <a:r>
              <a:rPr lang="en-US" altLang="ko-KR" dirty="0" err="1" smtClean="0">
                <a:solidFill>
                  <a:schemeClr val="tx1"/>
                </a:solidFill>
              </a:rPr>
              <a:t>ExprVisitor</a:t>
            </a:r>
            <a:r>
              <a:rPr lang="ko-KR" altLang="en-US" dirty="0" smtClean="0">
                <a:solidFill>
                  <a:schemeClr val="tx1"/>
                </a:solidFill>
              </a:rPr>
              <a:t> 객체가 생성되고</a:t>
            </a:r>
            <a:r>
              <a:rPr lang="en-US" altLang="ko-KR" dirty="0" smtClean="0">
                <a:solidFill>
                  <a:schemeClr val="tx1"/>
                </a:solidFill>
              </a:rPr>
              <a:t>, CFG</a:t>
            </a:r>
            <a:r>
              <a:rPr lang="ko-KR" altLang="en-US" dirty="0" smtClean="0">
                <a:solidFill>
                  <a:schemeClr val="tx1"/>
                </a:solidFill>
              </a:rPr>
              <a:t> 클래스에 </a:t>
            </a:r>
            <a:r>
              <a:rPr lang="ko-KR" altLang="en-US" dirty="0" err="1" smtClean="0">
                <a:solidFill>
                  <a:schemeClr val="tx1"/>
                </a:solidFill>
              </a:rPr>
              <a:t>인스턴스인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visitor</a:t>
            </a:r>
            <a:r>
              <a:rPr lang="ko-KR" altLang="en-US" dirty="0" smtClean="0">
                <a:solidFill>
                  <a:schemeClr val="tx1"/>
                </a:solidFill>
              </a:rPr>
              <a:t>를 넘겨주고 이것을 반환한다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03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특정 함수의 인자를 감염된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소스로 마크한다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메인 함수에서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err="1" smtClean="0">
                <a:solidFill>
                  <a:schemeClr val="tx1"/>
                </a:solidFill>
              </a:rPr>
              <a:t>FrameworkAdaptor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클래스를 생성한다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</a:rPr>
              <a:t>framework_route_criteria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인자로 갖는데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 이 인자는 선택된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웹 프레임워크의 경로를 가지는지 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아닌지를 반환해주는 함수다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07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메인 함수에서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analyse</a:t>
            </a:r>
            <a:r>
              <a:rPr lang="ko-KR" altLang="en-US" dirty="0" smtClean="0">
                <a:solidFill>
                  <a:schemeClr val="tx1"/>
                </a:solidFill>
              </a:rPr>
              <a:t> 함수를</a:t>
            </a: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호출하고 인자로 </a:t>
            </a:r>
            <a:r>
              <a:rPr lang="en-US" altLang="ko-KR" dirty="0" smtClean="0">
                <a:solidFill>
                  <a:schemeClr val="tx1"/>
                </a:solidFill>
              </a:rPr>
              <a:t>CFG</a:t>
            </a:r>
            <a:r>
              <a:rPr lang="ko-KR" altLang="en-US" dirty="0" smtClean="0">
                <a:solidFill>
                  <a:schemeClr val="tx1"/>
                </a:solidFill>
              </a:rPr>
              <a:t> 리스트를 넣는다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일련의 </a:t>
            </a:r>
            <a:r>
              <a:rPr lang="en-US" altLang="ko-KR" dirty="0" smtClean="0">
                <a:solidFill>
                  <a:schemeClr val="tx1"/>
                </a:solidFill>
              </a:rPr>
              <a:t>CFG</a:t>
            </a:r>
            <a:r>
              <a:rPr lang="ko-KR" altLang="en-US" dirty="0" smtClean="0">
                <a:solidFill>
                  <a:schemeClr val="tx1"/>
                </a:solidFill>
              </a:rPr>
              <a:t>를 주어진 분석타입으로 분석한다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err="1" smtClean="0">
                <a:solidFill>
                  <a:schemeClr val="tx1"/>
                </a:solidFill>
              </a:rPr>
              <a:t>cfg_list</a:t>
            </a:r>
            <a:r>
              <a:rPr lang="ko-KR" altLang="en-US" dirty="0" smtClean="0">
                <a:solidFill>
                  <a:schemeClr val="tx1"/>
                </a:solidFill>
              </a:rPr>
              <a:t>의 원소를 </a:t>
            </a:r>
            <a:r>
              <a:rPr lang="en-US" altLang="ko-KR" dirty="0" err="1" smtClean="0">
                <a:solidFill>
                  <a:schemeClr val="tx1"/>
                </a:solidFill>
              </a:rPr>
              <a:t>FixedPointAnalysis</a:t>
            </a:r>
            <a:r>
              <a:rPr lang="ko-KR" altLang="en-US" dirty="0" smtClean="0">
                <a:solidFill>
                  <a:schemeClr val="tx1"/>
                </a:solidFill>
              </a:rPr>
              <a:t> 클래스에 넣고 </a:t>
            </a:r>
            <a:r>
              <a:rPr lang="en-US" altLang="ko-KR" dirty="0" err="1" smtClean="0">
                <a:solidFill>
                  <a:schemeClr val="tx1"/>
                </a:solidFill>
              </a:rPr>
              <a:t>fixpoint_runner</a:t>
            </a:r>
            <a:r>
              <a:rPr lang="ko-KR" altLang="en-US" dirty="0" smtClean="0">
                <a:solidFill>
                  <a:schemeClr val="tx1"/>
                </a:solidFill>
              </a:rPr>
              <a:t>를 호출한다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</a:rPr>
              <a:t>fixpoint_runner</a:t>
            </a:r>
            <a:r>
              <a:rPr lang="ko-KR" altLang="en-US" dirty="0" smtClean="0">
                <a:solidFill>
                  <a:schemeClr val="tx1"/>
                </a:solidFill>
              </a:rPr>
              <a:t> 함수는 </a:t>
            </a:r>
            <a:r>
              <a:rPr lang="en-US" altLang="ko-KR" dirty="0" err="1" smtClean="0">
                <a:solidFill>
                  <a:schemeClr val="tx1"/>
                </a:solidFill>
              </a:rPr>
              <a:t>fixpoint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알고리즘을 실행하여</a:t>
            </a:r>
            <a:r>
              <a:rPr lang="en-US" altLang="ko-KR" dirty="0" smtClean="0">
                <a:solidFill>
                  <a:schemeClr val="tx1"/>
                </a:solidFill>
              </a:rPr>
              <a:t> CFG</a:t>
            </a:r>
            <a:r>
              <a:rPr lang="ko-KR" altLang="en-US" dirty="0" smtClean="0">
                <a:solidFill>
                  <a:schemeClr val="tx1"/>
                </a:solidFill>
              </a:rPr>
              <a:t>를 분석한다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2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89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0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86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91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6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1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4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1A683B-861A-4EC4-9857-578184F31F5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CD6319-BAB1-4B57-86B6-17BFA7C56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6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6%94%EC%83%81_%EA%B5%AC%EB%AC%B8_%ED%8A%B8%EB%A6%AC.%202018.%2011.%2014.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wikipedia.org/wiki/%EB%8D%B0%EC%9D%B4%ED%84%B0_%ED%9D%90%EB%A6%84_%EB%B6%84%EC%84%9D.%202018.%2011.%2014." TargetMode="External"/><Relationship Id="rId4" Type="http://schemas.openxmlformats.org/officeDocument/2006/relationships/hyperlink" Target="https://ko.wikipedia.org/wiki/%EC%A0%9C%EC%96%B4_%ED%9D%90%EB%A6%84_%EA%B7%B8%EB%9E%98%ED%94%84.%202018.%2011.%2014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hon-security/py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5998" y="-11863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Python-security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21420000">
            <a:off x="1290663" y="3846228"/>
            <a:ext cx="9755187" cy="550333"/>
          </a:xfrm>
        </p:spPr>
        <p:txBody>
          <a:bodyPr/>
          <a:lstStyle/>
          <a:p>
            <a:r>
              <a:rPr lang="ko-KR" altLang="en-US" dirty="0" smtClean="0"/>
              <a:t>김서연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박상혁 </a:t>
            </a:r>
            <a:r>
              <a:rPr lang="ko-KR" altLang="en-US" dirty="0" err="1" smtClean="0"/>
              <a:t>황치신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한효진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주무도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9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4" y="2486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54436"/>
            <a:ext cx="24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Nasted_function_code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3226" y="4171058"/>
            <a:ext cx="232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report_cfg_examples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110" y="3939102"/>
            <a:ext cx="13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test_project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" y="2105546"/>
            <a:ext cx="2543175" cy="1447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8" y="1250122"/>
            <a:ext cx="2476500" cy="2838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16" y="2373311"/>
            <a:ext cx="2476500" cy="13811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0" y="126882"/>
            <a:ext cx="1678366" cy="449285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791206" y="4733623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vulnerable_code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1684420"/>
            <a:ext cx="2495550" cy="21526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77717" y="3986392"/>
            <a:ext cx="311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vulnerable_code_across_files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4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106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tests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325563"/>
            <a:ext cx="2793384" cy="3145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941" y="47737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./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73" y="1325563"/>
            <a:ext cx="226695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1694" y="227255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03" y="2879726"/>
            <a:ext cx="2343150" cy="114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1693" y="410172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cfg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01" y="1510553"/>
            <a:ext cx="2343150" cy="76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54106" y="2450349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01" y="2879726"/>
            <a:ext cx="2343150" cy="885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40439" y="3917056"/>
            <a:ext cx="16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helper_visitors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75" y="4926810"/>
            <a:ext cx="2343150" cy="8858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57245" y="5905082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vulnerabilities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252" y="4926809"/>
            <a:ext cx="2343150" cy="885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0044" y="5905082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web_frameworks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17945" y="502639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27</a:t>
            </a:r>
            <a:r>
              <a:rPr lang="ko-KR" altLang="en-US" sz="2400" dirty="0" smtClean="0"/>
              <a:t>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파일 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개 폴더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88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4071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pyt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0" y="1392546"/>
            <a:ext cx="3195771" cy="3662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73" y="1325563"/>
            <a:ext cx="2352675" cy="151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2617" y="29972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analysis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914" y="5189600"/>
            <a:ext cx="39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./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1" y="1153279"/>
            <a:ext cx="2276475" cy="1704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499" y="299720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cfg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92" y="1197213"/>
            <a:ext cx="2276475" cy="1704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05981" y="2997202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243" y="1798464"/>
            <a:ext cx="2200275" cy="1104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893260" y="3006933"/>
            <a:ext cx="126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formatters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73" y="3779851"/>
            <a:ext cx="2266950" cy="1200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9555" y="5122398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Helper_visitor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32" y="3779851"/>
            <a:ext cx="2266950" cy="1200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73232" y="5122398"/>
            <a:ext cx="19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vulnerabilities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10" y="3724111"/>
            <a:ext cx="2266950" cy="15049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59764" y="5256802"/>
            <a:ext cx="31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vulnerability_definitions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12" y="3684650"/>
            <a:ext cx="2266950" cy="1504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852212" y="5094473"/>
            <a:ext cx="31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web_frameworks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57254" y="493390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43</a:t>
            </a:r>
            <a:r>
              <a:rPr lang="ko-KR" altLang="en-US" sz="2400" dirty="0" smtClean="0"/>
              <a:t>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 파일 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개 폴더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4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6909817" cy="14700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PyT</a:t>
            </a:r>
            <a:r>
              <a:rPr lang="ko-KR" altLang="en-US"/>
              <a:t> 메인 실행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/>
          <a:lstStyle/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def main</a:t>
            </a:r>
            <a:r>
              <a:rPr lang="ko-KR" altLang="en-US">
                <a:solidFill>
                  <a:schemeClr val="tx1"/>
                </a:solidFill>
              </a:rPr>
              <a:t>의 파라메터</a:t>
            </a:r>
            <a:r>
              <a:rPr lang="en-US" altLang="ko-KR">
                <a:solidFill>
                  <a:schemeClr val="tx1"/>
                </a:solidFill>
              </a:rPr>
              <a:t>(command_line_args)</a:t>
            </a:r>
            <a:r>
              <a:rPr lang="ko-KR" altLang="en-US">
                <a:solidFill>
                  <a:schemeClr val="tx1"/>
                </a:solidFill>
              </a:rPr>
              <a:t>에 프롬프트의 명령어가 저장된다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8253" y="4797171"/>
            <a:ext cx="4923747" cy="690245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9244" y="4055999"/>
            <a:ext cx="9712756" cy="51663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0592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6909817" cy="14700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7200" dirty="0"/>
              <a:t>2.</a:t>
            </a:r>
            <a:r>
              <a:rPr lang="ko-KR" altLang="en-US" sz="7200" dirty="0"/>
              <a:t> </a:t>
            </a:r>
            <a:r>
              <a:rPr lang="en-US" altLang="ko-KR" sz="7200" dirty="0"/>
              <a:t>Parsing</a:t>
            </a:r>
            <a:r>
              <a:rPr lang="ko-KR" altLang="en-US" sz="7200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/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 main</a:t>
            </a:r>
            <a:r>
              <a:rPr lang="ko-KR" altLang="en-US" dirty="0">
                <a:solidFill>
                  <a:schemeClr val="tx1"/>
                </a:solidFill>
              </a:rPr>
              <a:t>에서 명령어를 해석하는 함수 실행</a:t>
            </a:r>
          </a:p>
          <a:p>
            <a:pPr algn="l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 usage.py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 err="1">
                <a:solidFill>
                  <a:schemeClr val="tx1"/>
                </a:solidFill>
              </a:rPr>
              <a:t>parse_args</a:t>
            </a:r>
            <a:r>
              <a:rPr lang="ko-KR" altLang="en-US" dirty="0">
                <a:solidFill>
                  <a:schemeClr val="tx1"/>
                </a:solidFill>
              </a:rPr>
              <a:t>함수의 인자로 </a:t>
            </a:r>
            <a:r>
              <a:rPr lang="en-US" altLang="ko-KR" dirty="0" err="1">
                <a:solidFill>
                  <a:schemeClr val="tx1"/>
                </a:solidFill>
              </a:rPr>
              <a:t>command_line_args</a:t>
            </a:r>
            <a:r>
              <a:rPr lang="ko-KR" altLang="en-US" dirty="0">
                <a:solidFill>
                  <a:schemeClr val="tx1"/>
                </a:solidFill>
              </a:rPr>
              <a:t>를 넘겨준다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parse_args</a:t>
            </a:r>
            <a:r>
              <a:rPr lang="ko-KR" altLang="en-US" dirty="0">
                <a:solidFill>
                  <a:schemeClr val="tx1"/>
                </a:solidFill>
              </a:rPr>
              <a:t>함수에서 </a:t>
            </a:r>
            <a:r>
              <a:rPr lang="en-US" altLang="ko-KR" dirty="0" err="1">
                <a:solidFill>
                  <a:schemeClr val="tx1"/>
                </a:solidFill>
              </a:rPr>
              <a:t>command_line_args</a:t>
            </a:r>
            <a:r>
              <a:rPr lang="ko-KR" altLang="en-US" dirty="0">
                <a:solidFill>
                  <a:schemeClr val="tx1"/>
                </a:solidFill>
              </a:rPr>
              <a:t>를 해석하여 반환한다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135" y="1730629"/>
            <a:ext cx="4752593" cy="402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6" y="2155425"/>
            <a:ext cx="5015864" cy="44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6909817" cy="1470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6000" dirty="0"/>
              <a:t>3.</a:t>
            </a:r>
            <a:r>
              <a:rPr lang="ko-KR" altLang="en-US" sz="6000" dirty="0"/>
              <a:t> </a:t>
            </a:r>
            <a:r>
              <a:rPr lang="en-US" altLang="ko-KR" sz="6000" dirty="0"/>
              <a:t>AST</a:t>
            </a:r>
            <a:r>
              <a:rPr lang="ko-KR" altLang="en-US" sz="6000" dirty="0"/>
              <a:t>를 실행한다</a:t>
            </a:r>
            <a:r>
              <a:rPr lang="en-US" altLang="ko-KR" sz="6000" dirty="0"/>
              <a:t>.</a:t>
            </a:r>
            <a:r>
              <a:rPr lang="ko-KR" altLang="en-US" sz="6000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메인 함수에서</a:t>
            </a:r>
          </a:p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generate_ast(path)</a:t>
            </a:r>
            <a:r>
              <a:rPr lang="ko-KR" altLang="en-US">
                <a:solidFill>
                  <a:schemeClr val="tx1"/>
                </a:solidFill>
              </a:rPr>
              <a:t>를</a:t>
            </a:r>
          </a:p>
          <a:p>
            <a:pPr algn="l">
              <a:defRPr/>
            </a:pPr>
            <a:r>
              <a:rPr lang="ko-KR" altLang="en-US">
                <a:solidFill>
                  <a:schemeClr val="tx1"/>
                </a:solidFill>
              </a:rPr>
              <a:t>호출한다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-ast_helper.py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endParaRPr lang="en-US" altLang="ko-KR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generate_ast</a:t>
            </a:r>
            <a:r>
              <a:rPr lang="ko-KR" altLang="en-US">
                <a:solidFill>
                  <a:schemeClr val="tx1"/>
                </a:solidFill>
              </a:rPr>
              <a:t>함수의 목적</a:t>
            </a:r>
            <a:r>
              <a:rPr lang="en-US" altLang="ko-KR">
                <a:solidFill>
                  <a:schemeClr val="tx1"/>
                </a:solidFill>
              </a:rPr>
              <a:t>:</a:t>
            </a:r>
          </a:p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path</a:t>
            </a:r>
            <a:r>
              <a:rPr lang="ko-KR" altLang="en-US">
                <a:solidFill>
                  <a:schemeClr val="tx1"/>
                </a:solidFill>
              </a:rPr>
              <a:t>가 파일이면</a:t>
            </a:r>
            <a:r>
              <a:rPr lang="en-US" altLang="ko-KR">
                <a:solidFill>
                  <a:schemeClr val="tx1"/>
                </a:solidFill>
              </a:rPr>
              <a:t>, path</a:t>
            </a:r>
            <a:r>
              <a:rPr lang="ko-KR" altLang="en-US">
                <a:solidFill>
                  <a:schemeClr val="tx1"/>
                </a:solidFill>
              </a:rPr>
              <a:t>를 읽기</a:t>
            </a:r>
          </a:p>
          <a:p>
            <a:pPr algn="l">
              <a:defRPr/>
            </a:pPr>
            <a:r>
              <a:rPr lang="ko-KR" altLang="en-US">
                <a:solidFill>
                  <a:schemeClr val="tx1"/>
                </a:solidFill>
              </a:rPr>
              <a:t>모드로 </a:t>
            </a:r>
            <a:r>
              <a:rPr lang="en-US" altLang="ko-KR">
                <a:solidFill>
                  <a:schemeClr val="tx1"/>
                </a:solidFill>
              </a:rPr>
              <a:t>f</a:t>
            </a:r>
            <a:r>
              <a:rPr lang="ko-KR" altLang="en-US">
                <a:solidFill>
                  <a:schemeClr val="tx1"/>
                </a:solidFill>
              </a:rPr>
              <a:t>참조변수를 통해 연다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ko-KR" altLang="en-US">
                <a:solidFill>
                  <a:schemeClr val="tx1"/>
                </a:solidFill>
              </a:rPr>
              <a:t>이 때 </a:t>
            </a:r>
            <a:r>
              <a:rPr lang="en-US" altLang="ko-KR">
                <a:solidFill>
                  <a:schemeClr val="tx1"/>
                </a:solidFill>
              </a:rPr>
              <a:t>ast.parse(f.read())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</a:p>
          <a:p>
            <a:pPr algn="l">
              <a:defRPr/>
            </a:pPr>
            <a:r>
              <a:rPr lang="ko-KR" altLang="en-US">
                <a:solidFill>
                  <a:schemeClr val="tx1"/>
                </a:solidFill>
              </a:rPr>
              <a:t>실행하여 반환한다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30629"/>
            <a:ext cx="6035040" cy="1698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09716" y="3645027"/>
            <a:ext cx="6035040" cy="29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2993" y="0"/>
            <a:ext cx="11518393" cy="1470025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sz="5400" dirty="0"/>
              <a:t>3.</a:t>
            </a:r>
            <a:r>
              <a:rPr lang="ko-KR" altLang="en-US" sz="5400" dirty="0"/>
              <a:t> </a:t>
            </a:r>
            <a:r>
              <a:rPr lang="en-US" altLang="ko-KR" sz="5400" dirty="0"/>
              <a:t>AST</a:t>
            </a:r>
            <a:r>
              <a:rPr lang="ko-KR" altLang="en-US" sz="5400" dirty="0"/>
              <a:t>를 거쳐 </a:t>
            </a:r>
            <a:r>
              <a:rPr lang="en-US" altLang="ko-KR" sz="5400" dirty="0"/>
              <a:t>CFG</a:t>
            </a:r>
            <a:r>
              <a:rPr lang="ko-KR" altLang="en-US" sz="5400" dirty="0"/>
              <a:t>를 만든다</a:t>
            </a:r>
            <a:r>
              <a:rPr lang="en-US" altLang="ko-KR" sz="5400" dirty="0"/>
              <a:t>.</a:t>
            </a:r>
            <a:r>
              <a:rPr lang="ko-KR" altLang="en-US" sz="5400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메인 함수에서</a:t>
            </a:r>
          </a:p>
          <a:p>
            <a:pPr algn="l">
              <a:defRPr/>
            </a:pPr>
            <a:r>
              <a:rPr lang="en-US" altLang="ko-KR" dirty="0" err="1">
                <a:solidFill>
                  <a:schemeClr val="tx1"/>
                </a:solidFill>
              </a:rPr>
              <a:t>make_cfg</a:t>
            </a:r>
            <a:r>
              <a:rPr lang="ko-KR" altLang="en-US" dirty="0">
                <a:solidFill>
                  <a:schemeClr val="tx1"/>
                </a:solidFill>
              </a:rPr>
              <a:t> 함수를 호출할 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AST</a:t>
            </a:r>
            <a:r>
              <a:rPr lang="ko-KR" altLang="en-US" dirty="0">
                <a:solidFill>
                  <a:schemeClr val="tx1"/>
                </a:solidFill>
              </a:rPr>
              <a:t>를 받아 </a:t>
            </a:r>
            <a:r>
              <a:rPr lang="en-US" altLang="ko-KR" dirty="0" err="1">
                <a:solidFill>
                  <a:schemeClr val="tx1"/>
                </a:solidFill>
              </a:rPr>
              <a:t>ExprVisitor</a:t>
            </a:r>
            <a:r>
              <a:rPr lang="ko-KR" altLang="en-US" dirty="0">
                <a:solidFill>
                  <a:schemeClr val="tx1"/>
                </a:solidFill>
              </a:rPr>
              <a:t>를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생성하고 </a:t>
            </a:r>
            <a:r>
              <a:rPr lang="en-US" altLang="ko-KR" dirty="0">
                <a:solidFill>
                  <a:schemeClr val="tx1"/>
                </a:solidFill>
              </a:rPr>
              <a:t>CFG</a:t>
            </a:r>
            <a:r>
              <a:rPr lang="ko-KR" altLang="en-US" dirty="0">
                <a:solidFill>
                  <a:schemeClr val="tx1"/>
                </a:solidFill>
              </a:rPr>
              <a:t>를 반환한다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make_cfg</a:t>
            </a:r>
            <a:r>
              <a:rPr lang="ko-KR" altLang="en-US" dirty="0">
                <a:solidFill>
                  <a:schemeClr val="tx1"/>
                </a:solidFill>
              </a:rPr>
              <a:t> 함수를 호출하면 </a:t>
            </a:r>
            <a:r>
              <a:rPr lang="en-US" altLang="ko-KR" dirty="0" err="1">
                <a:solidFill>
                  <a:schemeClr val="tx1"/>
                </a:solidFill>
              </a:rPr>
              <a:t>ExprVisitor</a:t>
            </a:r>
            <a:r>
              <a:rPr lang="ko-KR" altLang="en-US" dirty="0">
                <a:solidFill>
                  <a:schemeClr val="tx1"/>
                </a:solidFill>
              </a:rPr>
              <a:t> 객체가 생성되고</a:t>
            </a:r>
            <a:r>
              <a:rPr lang="en-US" altLang="ko-KR" dirty="0">
                <a:solidFill>
                  <a:schemeClr val="tx1"/>
                </a:solidFill>
              </a:rPr>
              <a:t>, CFG</a:t>
            </a:r>
            <a:r>
              <a:rPr lang="ko-KR" altLang="en-US" dirty="0">
                <a:solidFill>
                  <a:schemeClr val="tx1"/>
                </a:solidFill>
              </a:rPr>
              <a:t> 클래스에 </a:t>
            </a:r>
            <a:r>
              <a:rPr lang="ko-KR" altLang="en-US" dirty="0" err="1">
                <a:solidFill>
                  <a:schemeClr val="tx1"/>
                </a:solidFill>
              </a:rPr>
              <a:t>인스턴스인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visitor</a:t>
            </a:r>
            <a:r>
              <a:rPr lang="ko-KR" altLang="en-US" dirty="0">
                <a:solidFill>
                  <a:schemeClr val="tx1"/>
                </a:solidFill>
              </a:rPr>
              <a:t>를 넘겨주고 이것을 반환한다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7964" y="1730629"/>
            <a:ext cx="3363088" cy="1980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71052" y="1730629"/>
            <a:ext cx="261366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-196659"/>
            <a:ext cx="11518393" cy="147002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800" dirty="0"/>
              <a:t>4.</a:t>
            </a:r>
            <a:r>
              <a:rPr lang="ko-KR" altLang="en-US" sz="4800" dirty="0"/>
              <a:t> </a:t>
            </a:r>
            <a:r>
              <a:rPr lang="en-US" altLang="ko-KR" sz="4800" dirty="0"/>
              <a:t>CFG</a:t>
            </a:r>
            <a:r>
              <a:rPr lang="ko-KR" altLang="en-US" sz="4800" dirty="0"/>
              <a:t>를 거쳐 </a:t>
            </a:r>
            <a:r>
              <a:rPr lang="en-US" altLang="ko-KR" sz="4800" dirty="0" err="1"/>
              <a:t>FrameworkAdaptor</a:t>
            </a:r>
            <a:r>
              <a:rPr lang="ko-KR" altLang="en-US" sz="4800" dirty="0"/>
              <a:t>로 이동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특정 함수의 인자를 감염된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소스로 마크한다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framework_route_criteria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인자로 갖는데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 이 인자는 선택된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웹 프레임워크의 경로를 가지는지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아닌지를 반환해주는 함수다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2026" y="1730629"/>
            <a:ext cx="5688712" cy="1698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4055999"/>
            <a:ext cx="5688712" cy="12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11518393" cy="14700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sz="6000" dirty="0" err="1"/>
              <a:t>고정점</a:t>
            </a:r>
            <a:r>
              <a:rPr lang="ko-KR" altLang="en-US" sz="6000" dirty="0"/>
              <a:t> 알고리즘을 통한 분석 시작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메인 함수에서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analyse</a:t>
            </a:r>
            <a:r>
              <a:rPr lang="ko-KR" altLang="en-US" dirty="0">
                <a:solidFill>
                  <a:schemeClr val="tx1"/>
                </a:solidFill>
              </a:rPr>
              <a:t> 함수를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호출하고 인자로 </a:t>
            </a:r>
            <a:r>
              <a:rPr lang="en-US" altLang="ko-KR" dirty="0">
                <a:solidFill>
                  <a:schemeClr val="tx1"/>
                </a:solidFill>
              </a:rPr>
              <a:t>CFG</a:t>
            </a:r>
            <a:r>
              <a:rPr lang="ko-KR" altLang="en-US" dirty="0">
                <a:solidFill>
                  <a:schemeClr val="tx1"/>
                </a:solidFill>
              </a:rPr>
              <a:t> 리스트를 넣는다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일련의 </a:t>
            </a:r>
            <a:r>
              <a:rPr lang="en-US" altLang="ko-KR" dirty="0">
                <a:solidFill>
                  <a:schemeClr val="tx1"/>
                </a:solidFill>
              </a:rPr>
              <a:t>CFG</a:t>
            </a:r>
            <a:r>
              <a:rPr lang="ko-KR" altLang="en-US" dirty="0">
                <a:solidFill>
                  <a:schemeClr val="tx1"/>
                </a:solidFill>
              </a:rPr>
              <a:t>를 주어진 분석타입으로 분석한다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en-US" altLang="ko-KR" dirty="0" err="1">
                <a:solidFill>
                  <a:schemeClr val="tx1"/>
                </a:solidFill>
              </a:rPr>
              <a:t>cfg_list</a:t>
            </a:r>
            <a:r>
              <a:rPr lang="ko-KR" altLang="en-US" dirty="0">
                <a:solidFill>
                  <a:schemeClr val="tx1"/>
                </a:solidFill>
              </a:rPr>
              <a:t>의 원소를 </a:t>
            </a:r>
            <a:r>
              <a:rPr lang="en-US" altLang="ko-KR" dirty="0" err="1">
                <a:solidFill>
                  <a:schemeClr val="tx1"/>
                </a:solidFill>
              </a:rPr>
              <a:t>FixedPointAnalysis</a:t>
            </a:r>
            <a:r>
              <a:rPr lang="ko-KR" altLang="en-US" dirty="0">
                <a:solidFill>
                  <a:schemeClr val="tx1"/>
                </a:solidFill>
              </a:rPr>
              <a:t> 클래스에 넣고 </a:t>
            </a:r>
            <a:r>
              <a:rPr lang="en-US" altLang="ko-KR" dirty="0" err="1">
                <a:solidFill>
                  <a:schemeClr val="tx1"/>
                </a:solidFill>
              </a:rPr>
              <a:t>fixpoint_runner</a:t>
            </a:r>
            <a:r>
              <a:rPr lang="ko-KR" altLang="en-US" dirty="0">
                <a:solidFill>
                  <a:schemeClr val="tx1"/>
                </a:solidFill>
              </a:rPr>
              <a:t>를 호출한다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fixpoint_runner</a:t>
            </a:r>
            <a:r>
              <a:rPr lang="ko-KR" altLang="en-US" dirty="0">
                <a:solidFill>
                  <a:schemeClr val="tx1"/>
                </a:solidFill>
              </a:rPr>
              <a:t> 함수는 </a:t>
            </a:r>
            <a:r>
              <a:rPr lang="en-US" altLang="ko-KR" dirty="0" err="1">
                <a:solidFill>
                  <a:schemeClr val="tx1"/>
                </a:solidFill>
              </a:rPr>
              <a:t>fixpoint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알고리즘을 실행하여</a:t>
            </a:r>
            <a:r>
              <a:rPr lang="en-US" altLang="ko-KR" dirty="0">
                <a:solidFill>
                  <a:schemeClr val="tx1"/>
                </a:solidFill>
              </a:rPr>
              <a:t> CFG</a:t>
            </a:r>
            <a:r>
              <a:rPr lang="ko-KR" altLang="en-US" dirty="0">
                <a:solidFill>
                  <a:schemeClr val="tx1"/>
                </a:solidFill>
              </a:rPr>
              <a:t>를 분석한다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5" y="1730629"/>
            <a:ext cx="3888486" cy="6182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515" y="2492883"/>
            <a:ext cx="4899659" cy="13558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76134" y="4055999"/>
            <a:ext cx="489204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2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9" y="23749"/>
            <a:ext cx="11518393" cy="1470025"/>
          </a:xfrm>
        </p:spPr>
        <p:txBody>
          <a:bodyPr/>
          <a:lstStyle/>
          <a:p>
            <a:pPr algn="l">
              <a:defRPr/>
            </a:pPr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ko-KR" altLang="en-US" sz="5400" dirty="0"/>
              <a:t>취약점을 찾는다</a:t>
            </a:r>
            <a:r>
              <a:rPr lang="en-US" altLang="ko-KR" dirty="0"/>
              <a:t>.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메인 함수에서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find_vulnerabilities</a:t>
            </a:r>
            <a:r>
              <a:rPr lang="ko-KR" altLang="en-US" dirty="0">
                <a:solidFill>
                  <a:schemeClr val="tx1"/>
                </a:solidFill>
              </a:rPr>
              <a:t> 함수를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호출하고 인자로 </a:t>
            </a:r>
            <a:r>
              <a:rPr lang="en-US" altLang="ko-KR" dirty="0">
                <a:solidFill>
                  <a:schemeClr val="tx1"/>
                </a:solidFill>
              </a:rPr>
              <a:t>CFG</a:t>
            </a:r>
            <a:r>
              <a:rPr lang="ko-KR" altLang="en-US" dirty="0">
                <a:solidFill>
                  <a:schemeClr val="tx1"/>
                </a:solidFill>
              </a:rPr>
              <a:t> 리스트를 받아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취약점 리스트를 반환한다</a:t>
            </a:r>
            <a:r>
              <a:rPr lang="en-US" altLang="ko-KR" dirty="0" smtClean="0">
                <a:solidFill>
                  <a:schemeClr val="tx1"/>
                </a:solidFill>
              </a:rPr>
              <a:t>..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취약점들을 </a:t>
            </a:r>
            <a:r>
              <a:rPr lang="ko-KR" altLang="en-US" dirty="0">
                <a:solidFill>
                  <a:schemeClr val="tx1"/>
                </a:solidFill>
              </a:rPr>
              <a:t>얻게 </a:t>
            </a:r>
            <a:r>
              <a:rPr lang="ko-KR" altLang="en-US" dirty="0" smtClean="0">
                <a:solidFill>
                  <a:schemeClr val="tx1"/>
                </a:solidFill>
              </a:rPr>
              <a:t>되면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이것이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어떻게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 취약한지를 </a:t>
            </a:r>
            <a:r>
              <a:rPr lang="en-US" altLang="ko-KR" dirty="0" err="1">
                <a:solidFill>
                  <a:schemeClr val="tx1"/>
                </a:solidFill>
              </a:rPr>
              <a:t>how_vulnerable</a:t>
            </a:r>
            <a:r>
              <a:rPr lang="ko-KR" altLang="en-US" dirty="0">
                <a:solidFill>
                  <a:schemeClr val="tx1"/>
                </a:solidFill>
              </a:rPr>
              <a:t>함수를 호출하여 알아본다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6" y="1730629"/>
            <a:ext cx="4608576" cy="16722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6136" y="3429000"/>
            <a:ext cx="4608576" cy="17221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76136" y="5151120"/>
            <a:ext cx="4608576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8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r>
              <a:rPr lang="ko-KR" altLang="en-US" dirty="0" smtClean="0"/>
              <a:t>이론설명 </a:t>
            </a:r>
            <a:endParaRPr lang="en-US" altLang="ko-KR" dirty="0" smtClean="0"/>
          </a:p>
          <a:p>
            <a:r>
              <a:rPr lang="ko-KR" altLang="en-US" dirty="0" smtClean="0"/>
              <a:t> 소스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전체적인 흐름도 소개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1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8702"/>
            <a:ext cx="11518393" cy="1470025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ko-KR" dirty="0"/>
              <a:t>7</a:t>
            </a:r>
            <a:r>
              <a:rPr lang="en-US" altLang="ko-KR" sz="4900" dirty="0"/>
              <a:t>.</a:t>
            </a:r>
            <a:r>
              <a:rPr lang="ko-KR" altLang="en-US" sz="4900" dirty="0"/>
              <a:t> </a:t>
            </a:r>
            <a:r>
              <a:rPr lang="en-US" altLang="ko-KR" sz="4900" dirty="0" err="1"/>
              <a:t>PyT</a:t>
            </a:r>
            <a:r>
              <a:rPr lang="ko-KR" altLang="en-US" sz="4900" dirty="0"/>
              <a:t>로 얻은</a:t>
            </a:r>
            <a:r>
              <a:rPr lang="en-US" altLang="ko-KR" sz="4900" dirty="0"/>
              <a:t> baseline</a:t>
            </a:r>
            <a:r>
              <a:rPr lang="ko-KR" altLang="en-US" sz="4900" dirty="0"/>
              <a:t>토대로 취약점 제거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-baseline</a:t>
            </a:r>
            <a:r>
              <a:rPr lang="ko-KR" altLang="en-US" dirty="0">
                <a:solidFill>
                  <a:schemeClr val="tx1"/>
                </a:solidFill>
              </a:rPr>
              <a:t>파일이 존재할 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err="1" smtClean="0">
                <a:solidFill>
                  <a:schemeClr val="tx1"/>
                </a:solidFill>
              </a:rPr>
              <a:t>get_vulnerabilities_not_in_baseline</a:t>
            </a:r>
            <a:r>
              <a:rPr lang="ko-KR" altLang="en-US" dirty="0" smtClean="0">
                <a:solidFill>
                  <a:schemeClr val="tx1"/>
                </a:solidFill>
              </a:rPr>
              <a:t>함수를 실행한다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baseline</a:t>
            </a:r>
            <a:r>
              <a:rPr lang="ko-KR" altLang="en-US" dirty="0">
                <a:solidFill>
                  <a:schemeClr val="tx1"/>
                </a:solidFill>
              </a:rPr>
              <a:t>에 이미 기록된 취약점의 경우 바로 제거하고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없는 경우 </a:t>
            </a:r>
            <a:r>
              <a:rPr lang="en-US" altLang="ko-KR" dirty="0">
                <a:solidFill>
                  <a:schemeClr val="tx1"/>
                </a:solidFill>
              </a:rPr>
              <a:t>baseline</a:t>
            </a:r>
            <a:r>
              <a:rPr lang="ko-KR" altLang="en-US" dirty="0">
                <a:solidFill>
                  <a:schemeClr val="tx1"/>
                </a:solidFill>
              </a:rPr>
              <a:t>에 기록한다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5" y="1730629"/>
            <a:ext cx="4608577" cy="9372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6135" y="2899790"/>
            <a:ext cx="4608576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1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11518393" cy="1470025"/>
          </a:xfrm>
        </p:spPr>
        <p:txBody>
          <a:bodyPr/>
          <a:lstStyle/>
          <a:p>
            <a:pPr algn="l">
              <a:defRPr/>
            </a:pPr>
            <a:r>
              <a:rPr lang="en-US" altLang="ko-KR"/>
              <a:t>8.</a:t>
            </a:r>
            <a:r>
              <a:rPr lang="ko-KR" altLang="en-US"/>
              <a:t> 결과를 출력한다</a:t>
            </a:r>
            <a:r>
              <a:rPr lang="en-US" altLang="ko-KR"/>
              <a:t>.</a:t>
            </a:r>
            <a:r>
              <a:rPr lang="ko-KR" altLang="en-US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462268"/>
            <a:ext cx="6909817" cy="4650740"/>
          </a:xfrm>
        </p:spPr>
        <p:txBody>
          <a:bodyPr>
            <a:normAutofit/>
          </a:bodyPr>
          <a:lstStyle/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결과를 </a:t>
            </a:r>
            <a:r>
              <a:rPr lang="en-US" altLang="ko-KR" dirty="0">
                <a:solidFill>
                  <a:schemeClr val="tx1"/>
                </a:solidFill>
              </a:rPr>
              <a:t>text(</a:t>
            </a:r>
            <a:r>
              <a:rPr lang="ko-KR" altLang="en-US" dirty="0">
                <a:solidFill>
                  <a:schemeClr val="tx1"/>
                </a:solidFill>
              </a:rPr>
              <a:t>표준출력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혹은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JSON(</a:t>
            </a:r>
            <a:r>
              <a:rPr lang="ko-KR" altLang="en-US" dirty="0">
                <a:solidFill>
                  <a:schemeClr val="tx1"/>
                </a:solidFill>
              </a:rPr>
              <a:t>출력파일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형태로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완전히 취약점이 제거 됐는지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9212" y="2924937"/>
            <a:ext cx="5318760" cy="228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2072" y="3861054"/>
            <a:ext cx="52959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11518393" cy="1470025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향후 방향 및 개선점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>
            <a:normAutofit fontScale="92500"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디테일한</a:t>
            </a:r>
            <a:r>
              <a:rPr lang="ko-KR" altLang="en-US" dirty="0">
                <a:solidFill>
                  <a:schemeClr val="tx1"/>
                </a:solidFill>
              </a:rPr>
              <a:t> 소스 분석을 절차적으로 진행하여 </a:t>
            </a:r>
            <a:r>
              <a:rPr lang="en-US" altLang="ko-KR" dirty="0">
                <a:solidFill>
                  <a:schemeClr val="tx1"/>
                </a:solidFill>
              </a:rPr>
              <a:t>committer</a:t>
            </a:r>
            <a:r>
              <a:rPr lang="ko-KR" altLang="en-US" dirty="0">
                <a:solidFill>
                  <a:schemeClr val="tx1"/>
                </a:solidFill>
              </a:rPr>
              <a:t>들이 프로그래밍한 코드 이해 강화</a:t>
            </a:r>
          </a:p>
          <a:p>
            <a:pPr algn="l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 제어흐름그래프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추상구문트리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r>
              <a:rPr lang="ko-KR" altLang="en-US" dirty="0">
                <a:solidFill>
                  <a:schemeClr val="tx1"/>
                </a:solidFill>
              </a:rPr>
              <a:t>도달정의분석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고정점</a:t>
            </a:r>
            <a:r>
              <a:rPr lang="ko-KR" altLang="en-US" dirty="0">
                <a:solidFill>
                  <a:schemeClr val="tx1"/>
                </a:solidFill>
              </a:rPr>
              <a:t> 알고리즘 등에 대한 조사 및 이해 </a:t>
            </a:r>
            <a:r>
              <a:rPr lang="ko-KR" altLang="en-US" dirty="0" smtClean="0">
                <a:solidFill>
                  <a:schemeClr val="tx1"/>
                </a:solidFill>
              </a:rPr>
              <a:t>강화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꾸준한 </a:t>
            </a:r>
            <a:r>
              <a:rPr lang="ko-KR" altLang="en-US" dirty="0" err="1">
                <a:solidFill>
                  <a:schemeClr val="tx1"/>
                </a:solidFill>
              </a:rPr>
              <a:t>파이썬</a:t>
            </a:r>
            <a:r>
              <a:rPr lang="ko-KR" altLang="en-US" dirty="0">
                <a:solidFill>
                  <a:schemeClr val="tx1"/>
                </a:solidFill>
              </a:rPr>
              <a:t> 공부</a:t>
            </a:r>
          </a:p>
          <a:p>
            <a:pPr algn="l"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8233" y="2564892"/>
            <a:ext cx="3816477" cy="130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/>
              <a:t>오픈소스</a:t>
            </a:r>
          </a:p>
          <a:p>
            <a:pPr>
              <a:defRPr/>
            </a:pPr>
            <a:r>
              <a:rPr lang="ko-KR" altLang="en-US" sz="4000"/>
              <a:t>정밀분석강화</a:t>
            </a:r>
          </a:p>
        </p:txBody>
      </p:sp>
    </p:spTree>
    <p:extLst>
      <p:ext uri="{BB962C8B-B14F-4D97-AF65-F5344CB8AC3E}">
        <p14:creationId xmlns:p14="http://schemas.microsoft.com/office/powerpoint/2010/main" val="38890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11518393" cy="1470025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참고자료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11518393" cy="46507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</a:rPr>
              <a:t>추상 구문 트리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hlinkClick r:id="rId3"/>
              </a:rPr>
              <a:t>https://ko.wikipedia.org/wiki/%EC%B6%94%EC%83%81_%EA%B5%AC%EB%AC%B8_%ED%8A%B8%EB%A6%AC</a:t>
            </a:r>
            <a:r>
              <a:rPr lang="en-US" altLang="ko-KR" sz="2000">
                <a:solidFill>
                  <a:schemeClr val="tx1"/>
                </a:solidFill>
                <a:hlinkClick r:id="rId3"/>
              </a:rPr>
              <a:t>.</a:t>
            </a:r>
            <a:r>
              <a:rPr lang="ko-KR" altLang="en-US" sz="200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3"/>
              </a:rPr>
              <a:t>2018.</a:t>
            </a:r>
            <a:r>
              <a:rPr lang="ko-KR" altLang="en-US" sz="200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3"/>
              </a:rPr>
              <a:t>11.</a:t>
            </a:r>
            <a:r>
              <a:rPr lang="ko-KR" altLang="en-US" sz="2000">
                <a:solidFill>
                  <a:schemeClr val="tx1"/>
                </a:solidFill>
                <a:hlinkClick r:id="rId3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3"/>
              </a:rPr>
              <a:t>14.</a:t>
            </a: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</a:rPr>
              <a:t>제어 흐름 그래프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hlinkClick r:id="rId4"/>
              </a:rPr>
              <a:t>https://ko.wikipedia.org/wiki/%EC%A0%9C%EC%96%B4_%ED%9D%90%EB%A6%84_%EA%B7%B8%EB%9E%98%ED%94%84</a:t>
            </a:r>
            <a:r>
              <a:rPr lang="en-US" altLang="ko-KR" sz="2000">
                <a:solidFill>
                  <a:schemeClr val="tx1"/>
                </a:solidFill>
                <a:hlinkClick r:id="rId4"/>
              </a:rPr>
              <a:t>.</a:t>
            </a:r>
            <a:r>
              <a:rPr lang="ko-KR" altLang="en-US" sz="200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4"/>
              </a:rPr>
              <a:t>2018.</a:t>
            </a:r>
            <a:r>
              <a:rPr lang="ko-KR" altLang="en-US" sz="200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4"/>
              </a:rPr>
              <a:t>11.</a:t>
            </a:r>
            <a:r>
              <a:rPr lang="ko-KR" altLang="en-US" sz="2000">
                <a:solidFill>
                  <a:schemeClr val="tx1"/>
                </a:solidFill>
                <a:hlinkClick r:id="rId4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4"/>
              </a:rPr>
              <a:t>14.</a:t>
            </a: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ko-KR" altLang="en-US" sz="2000">
                <a:solidFill>
                  <a:schemeClr val="tx1"/>
                </a:solidFill>
              </a:rPr>
              <a:t>데이터 흐름 분석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 </a:t>
            </a:r>
            <a:r>
              <a:rPr lang="en-US" altLang="en-US" sz="2000">
                <a:solidFill>
                  <a:schemeClr val="tx1"/>
                </a:solidFill>
                <a:hlinkClick r:id="rId5"/>
              </a:rPr>
              <a:t>https://ko.wikipedia.org/wiki/%EB%8D%B0%EC%9D%B4%ED%84%B0_%ED%9D%90%EB%A6%84_%EB%B6%84%EC%84%9D</a:t>
            </a:r>
            <a:r>
              <a:rPr lang="en-US" altLang="ko-KR" sz="2000">
                <a:solidFill>
                  <a:schemeClr val="tx1"/>
                </a:solidFill>
                <a:hlinkClick r:id="rId5"/>
              </a:rPr>
              <a:t>.</a:t>
            </a:r>
            <a:r>
              <a:rPr lang="ko-KR" altLang="en-US" sz="2000">
                <a:solidFill>
                  <a:schemeClr val="tx1"/>
                </a:solidFill>
                <a:hlinkClick r:id="rId5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5"/>
              </a:rPr>
              <a:t>2018.</a:t>
            </a:r>
            <a:r>
              <a:rPr lang="ko-KR" altLang="en-US" sz="2000">
                <a:solidFill>
                  <a:schemeClr val="tx1"/>
                </a:solidFill>
                <a:hlinkClick r:id="rId5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5"/>
              </a:rPr>
              <a:t>11.</a:t>
            </a:r>
            <a:r>
              <a:rPr lang="ko-KR" altLang="en-US" sz="2000">
                <a:solidFill>
                  <a:schemeClr val="tx1"/>
                </a:solidFill>
                <a:hlinkClick r:id="rId5"/>
              </a:rPr>
              <a:t> </a:t>
            </a:r>
            <a:r>
              <a:rPr lang="en-US" altLang="ko-KR" sz="2000">
                <a:solidFill>
                  <a:schemeClr val="tx1"/>
                </a:solidFill>
                <a:hlinkClick r:id="rId5"/>
              </a:rPr>
              <a:t>14.</a:t>
            </a: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  <a:p>
            <a:pPr algn="l">
              <a:defRPr/>
            </a:pPr>
            <a:endParaRPr lang="en-US" altLang="ko-KR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" t="7672" r="17167"/>
          <a:stretch/>
        </p:blipFill>
        <p:spPr>
          <a:xfrm>
            <a:off x="6537769" y="2549457"/>
            <a:ext cx="5182722" cy="311630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/>
          <a:lstStyle/>
          <a:p>
            <a:r>
              <a:rPr lang="en-US" altLang="ko-KR" dirty="0" smtClean="0"/>
              <a:t>Python security </a:t>
            </a:r>
            <a:r>
              <a:rPr lang="ko-KR" altLang="en-US" dirty="0" smtClean="0"/>
              <a:t>개요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574" y="3940681"/>
            <a:ext cx="7180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INJECTION,SSRF , SQL INJECTION, XSS </a:t>
            </a:r>
            <a:r>
              <a:rPr lang="ko-KR" altLang="en-US" sz="2800" dirty="0" smtClean="0"/>
              <a:t>등 감지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54761" y="3337775"/>
            <a:ext cx="61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웹 어플리케이션 보안 취약점 감지 </a:t>
            </a:r>
            <a:endParaRPr lang="ko-KR" altLang="en-US" sz="2800" dirty="0"/>
          </a:p>
        </p:txBody>
      </p:sp>
      <p:sp>
        <p:nvSpPr>
          <p:cNvPr id="6" name="위로 굽은 화살표 5"/>
          <p:cNvSpPr/>
          <p:nvPr/>
        </p:nvSpPr>
        <p:spPr>
          <a:xfrm rot="5400000">
            <a:off x="419197" y="4047053"/>
            <a:ext cx="470150" cy="4132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6966" y="4802335"/>
            <a:ext cx="672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Sandoll 온고딕"/>
                <a:ea typeface="Sandoll 온고딕"/>
              </a:rPr>
              <a:t>그 외에도 다양한 </a:t>
            </a:r>
            <a:r>
              <a:rPr lang="ko-KR" altLang="en-US" sz="2400" dirty="0" err="1" smtClean="0">
                <a:solidFill>
                  <a:schemeClr val="tx1"/>
                </a:solidFill>
                <a:latin typeface="Sandoll 온고딕"/>
                <a:ea typeface="Sandoll 온고딕"/>
              </a:rPr>
              <a:t>커스터</a:t>
            </a:r>
            <a:r>
              <a:rPr lang="ko-KR" altLang="en-US" sz="2400" dirty="0" smtClean="0">
                <a:solidFill>
                  <a:schemeClr val="tx1"/>
                </a:solidFill>
                <a:latin typeface="Sandoll 온고딕"/>
                <a:ea typeface="Sandoll 온고딕"/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  <a:latin typeface="Sandoll 온고딕"/>
                <a:ea typeface="Sandoll 온고딕"/>
              </a:rPr>
              <a:t>마이징이</a:t>
            </a:r>
            <a:r>
              <a:rPr lang="ko-KR" altLang="en-US" sz="2400" dirty="0" smtClean="0">
                <a:solidFill>
                  <a:schemeClr val="tx1"/>
                </a:solidFill>
                <a:latin typeface="Sandoll 온고딕"/>
                <a:ea typeface="Sandoll 온고딕"/>
              </a:rPr>
              <a:t> 가능하다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69403" y="1151964"/>
            <a:ext cx="776526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  <a:latin typeface="Sandoll 온고딕"/>
                <a:ea typeface="Sandoll 온고딕"/>
                <a:hlinkClick r:id="rId4"/>
              </a:rPr>
              <a:t>https://</a:t>
            </a:r>
            <a:r>
              <a:rPr lang="en-US" altLang="en-US" sz="2800" dirty="0" smtClean="0">
                <a:solidFill>
                  <a:schemeClr val="tx1"/>
                </a:solidFill>
                <a:latin typeface="Sandoll 온고딕"/>
                <a:ea typeface="Sandoll 온고딕"/>
                <a:hlinkClick r:id="rId4"/>
              </a:rPr>
              <a:t>github.com/python-security/pyt</a:t>
            </a:r>
            <a:endParaRPr lang="en-US" altLang="en-US" sz="2800" dirty="0" smtClean="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endParaRPr lang="en-US" altLang="en-US" sz="2800" dirty="0">
              <a:latin typeface="Sandoll 온고딕"/>
              <a:ea typeface="Sandoll 온고딕"/>
            </a:endParaRPr>
          </a:p>
          <a:p>
            <a:r>
              <a:rPr lang="en-US" altLang="en-US" sz="2800" dirty="0" smtClean="0">
                <a:latin typeface="Sandoll 온고딕"/>
                <a:ea typeface="Sandoll 온고딕"/>
              </a:rPr>
              <a:t>https</a:t>
            </a:r>
            <a:r>
              <a:rPr lang="en-US" altLang="en-US" sz="2800" dirty="0">
                <a:latin typeface="Sandoll 온고딕"/>
                <a:ea typeface="Sandoll 온고딕"/>
              </a:rPr>
              <a:t>://github.com/david940918/oss-project</a:t>
            </a:r>
            <a:endParaRPr lang="en-US" altLang="en-US" sz="2800" dirty="0" smtClean="0">
              <a:solidFill>
                <a:schemeClr val="tx1"/>
              </a:solidFill>
              <a:latin typeface="Sandoll 온고딕"/>
              <a:ea typeface="Sandoll 온고딕"/>
            </a:endParaRP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087" y="1238916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  <a:latin typeface="Sandoll 온고딕"/>
                <a:ea typeface="Sandoll 온고딕"/>
              </a:rPr>
              <a:t>깃허브</a:t>
            </a:r>
            <a:r>
              <a:rPr lang="ko-KR" altLang="en-US" sz="2800" dirty="0" smtClean="0">
                <a:solidFill>
                  <a:schemeClr val="tx1"/>
                </a:solidFill>
                <a:latin typeface="Sandoll 온고딕"/>
                <a:ea typeface="Sandoll 온고딕"/>
              </a:rPr>
              <a:t> 주소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1236" y="1982960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latin typeface="Sandoll 온고딕"/>
                <a:ea typeface="Sandoll 온고딕"/>
              </a:rPr>
              <a:t>C</a:t>
            </a:r>
            <a:r>
              <a:rPr lang="ko-KR" altLang="en-US" sz="2800" dirty="0">
                <a:latin typeface="Sandoll 온고딕"/>
                <a:ea typeface="Sandoll 온고딕"/>
              </a:rPr>
              <a:t>반 </a:t>
            </a:r>
            <a:r>
              <a:rPr lang="en-US" altLang="ko-KR" sz="2800" dirty="0">
                <a:latin typeface="Sandoll 온고딕"/>
                <a:ea typeface="Sandoll 온고딕"/>
              </a:rPr>
              <a:t>1</a:t>
            </a:r>
            <a:r>
              <a:rPr lang="ko-KR" altLang="en-US" sz="2800" dirty="0">
                <a:latin typeface="Sandoll 온고딕"/>
                <a:ea typeface="Sandoll 온고딕"/>
              </a:rPr>
              <a:t>조 </a:t>
            </a:r>
            <a:r>
              <a:rPr lang="ko-KR" altLang="en-US" sz="2800" dirty="0" err="1">
                <a:latin typeface="Sandoll 온고딕"/>
                <a:ea typeface="Sandoll 온고딕"/>
              </a:rPr>
              <a:t>깃허브</a:t>
            </a:r>
            <a:r>
              <a:rPr lang="ko-KR" altLang="en-US" sz="2800" dirty="0">
                <a:latin typeface="Sandoll 온고딕"/>
                <a:ea typeface="Sandoll 온고딕"/>
              </a:rPr>
              <a:t> 주소 </a:t>
            </a:r>
            <a:endParaRPr lang="en-US" altLang="ko-KR" sz="2800" dirty="0">
              <a:latin typeface="Sandoll 온고딕"/>
              <a:ea typeface="Sandoll 온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70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6909817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PyT</a:t>
            </a:r>
            <a:r>
              <a:rPr lang="ko-KR" altLang="en-US"/>
              <a:t>란</a:t>
            </a:r>
            <a:r>
              <a:rPr lang="en-US" altLang="ko-KR"/>
              <a:t>?</a:t>
            </a:r>
            <a:r>
              <a:rPr lang="ko-KR" altLang="en-US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/>
          <a:lstStyle/>
          <a:p>
            <a:pPr algn="l">
              <a:defRPr/>
            </a:pPr>
            <a:r>
              <a:rPr lang="ko-KR" altLang="en-US">
                <a:solidFill>
                  <a:schemeClr val="tx1"/>
                </a:solidFill>
              </a:rPr>
              <a:t>제어흐름그래프와 고정점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데이터 흐름 분석에 이론적 토대를 둔 파이썬 웹 애플리케이션 정적 분석 도구이다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1809" y="260604"/>
            <a:ext cx="4121833" cy="56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7" y="995616"/>
            <a:ext cx="6909817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 err="1"/>
              <a:t>추상구문트리란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/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프로그래밍 언어로 작성된 소스 코드의 추상구문구조의 </a:t>
            </a:r>
            <a:r>
              <a:rPr lang="ko-KR" altLang="en-US" dirty="0" err="1">
                <a:solidFill>
                  <a:schemeClr val="tx1"/>
                </a:solidFill>
              </a:rPr>
              <a:t>트리이다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각 </a:t>
            </a:r>
            <a:r>
              <a:rPr lang="ko-KR" altLang="en-US" dirty="0" err="1">
                <a:solidFill>
                  <a:schemeClr val="tx1"/>
                </a:solidFill>
              </a:rPr>
              <a:t>노드는</a:t>
            </a:r>
            <a:r>
              <a:rPr lang="ko-KR" altLang="en-US" dirty="0">
                <a:solidFill>
                  <a:schemeClr val="tx1"/>
                </a:solidFill>
              </a:rPr>
              <a:t> 소스 코드에서 발생되는 구조체를 나타낸다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6135" y="1035813"/>
            <a:ext cx="4551427" cy="53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7578" y="260604"/>
            <a:ext cx="8638531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제어 흐름 그래프란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6318" y="1730629"/>
            <a:ext cx="6909817" cy="4650740"/>
          </a:xfrm>
        </p:spPr>
        <p:txBody>
          <a:bodyPr/>
          <a:lstStyle/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제어 흐름 그래프</a:t>
            </a:r>
            <a:r>
              <a:rPr lang="en-US" altLang="ko-KR">
                <a:solidFill>
                  <a:schemeClr val="tx1"/>
                </a:solidFill>
              </a:rPr>
              <a:t>(CFG : Control Flow Graph)</a:t>
            </a:r>
            <a:r>
              <a:rPr lang="ko-KR" altLang="en-US">
                <a:solidFill>
                  <a:schemeClr val="tx1"/>
                </a:solidFill>
              </a:rPr>
              <a:t>는 프로그램이 실행 중에 횡단할 수 있는 모든 경로를 그래프 표기법을 사용하여 표현한 것이다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모든 노드가 각각의 명령어를 표현하는 그래프이다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71713" y="473869"/>
            <a:ext cx="2836926" cy="59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318" y="260604"/>
            <a:ext cx="9408034" cy="1470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데이터 흐름 분석이란</a:t>
            </a:r>
            <a:r>
              <a:rPr lang="en-US" altLang="ko-KR" dirty="0"/>
              <a:t>?</a:t>
            </a:r>
            <a:r>
              <a:rPr lang="ko-KR" altLang="en-US" dirty="0"/>
              <a:t>	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6670" y="1730629"/>
            <a:ext cx="6909817" cy="4650740"/>
          </a:xfrm>
        </p:spPr>
        <p:txBody>
          <a:bodyPr>
            <a:normAutofit fontScale="77500" lnSpcReduction="20000"/>
          </a:bodyPr>
          <a:lstStyle/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-Data-flow analysis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프로그램에서 다양한 지점에서 계산된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분석 요구에 부합하는 값들의 집합에 대한 정보를 모으는 기법이다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-CFG</a:t>
            </a:r>
            <a:r>
              <a:rPr lang="ko-KR" altLang="en-US" dirty="0">
                <a:solidFill>
                  <a:schemeClr val="tx1"/>
                </a:solidFill>
              </a:rPr>
              <a:t>는 프로그램의 이러한 값들에서 변수에 저장되기 위해서는 어떤 값이 전파돼야 하는지를 결정하는데 사용된다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고전적인 예로 도달정의</a:t>
            </a:r>
            <a:r>
              <a:rPr lang="en-US" altLang="ko-KR" dirty="0">
                <a:solidFill>
                  <a:schemeClr val="tx1"/>
                </a:solidFill>
              </a:rPr>
              <a:t>(reaching definition)</a:t>
            </a:r>
            <a:r>
              <a:rPr lang="ko-KR" altLang="en-US" dirty="0">
                <a:solidFill>
                  <a:schemeClr val="tx1"/>
                </a:solidFill>
              </a:rPr>
              <a:t>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>
              <a:defRPr/>
            </a:pP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수행법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CFG</a:t>
            </a:r>
            <a:r>
              <a:rPr lang="ko-KR" altLang="en-US" dirty="0">
                <a:solidFill>
                  <a:schemeClr val="tx1"/>
                </a:solidFill>
              </a:rPr>
              <a:t>의 각 </a:t>
            </a:r>
            <a:r>
              <a:rPr lang="ko-KR" altLang="en-US" dirty="0" err="1">
                <a:solidFill>
                  <a:schemeClr val="tx1"/>
                </a:solidFill>
              </a:rPr>
              <a:t>노드에</a:t>
            </a:r>
            <a:r>
              <a:rPr lang="ko-KR" altLang="en-US" dirty="0">
                <a:solidFill>
                  <a:schemeClr val="tx1"/>
                </a:solidFill>
              </a:rPr>
              <a:t> 필요한 방정식을 세우고 전체 시스템이 안정될 때까지 각 </a:t>
            </a:r>
            <a:r>
              <a:rPr lang="ko-KR" altLang="en-US" dirty="0" err="1">
                <a:solidFill>
                  <a:schemeClr val="tx1"/>
                </a:solidFill>
              </a:rPr>
              <a:t>노드의</a:t>
            </a:r>
            <a:r>
              <a:rPr lang="ko-KR" altLang="en-US" dirty="0">
                <a:solidFill>
                  <a:schemeClr val="tx1"/>
                </a:solidFill>
              </a:rPr>
              <a:t> 입력에서 결과물을 반복적으로 계산한다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65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64" y="297551"/>
            <a:ext cx="5309660" cy="3342821"/>
          </a:xfrm>
          <a:ln w="28575">
            <a:solidFill>
              <a:srgbClr val="FFFF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715" r="57884" b="79235"/>
          <a:stretch/>
        </p:blipFill>
        <p:spPr>
          <a:xfrm>
            <a:off x="165440" y="4245849"/>
            <a:ext cx="2182077" cy="78874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65440" y="4568131"/>
            <a:ext cx="3081443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Docs </a:t>
            </a:r>
            <a:r>
              <a:rPr lang="ko-KR" altLang="en-US" sz="3200" dirty="0" smtClean="0"/>
              <a:t>폴더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" t="715" r="57927" b="38467"/>
          <a:stretch/>
        </p:blipFill>
        <p:spPr>
          <a:xfrm>
            <a:off x="8576016" y="3905069"/>
            <a:ext cx="2446021" cy="239246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0094978" y="4244405"/>
            <a:ext cx="1673578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Examples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59" b="29527"/>
          <a:stretch/>
        </p:blipFill>
        <p:spPr>
          <a:xfrm>
            <a:off x="5890261" y="3715156"/>
            <a:ext cx="2470707" cy="277228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7155018" y="4151096"/>
            <a:ext cx="1468901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/>
              <a:t>pyt</a:t>
            </a:r>
            <a:r>
              <a:rPr lang="ko-KR" altLang="en-US" dirty="0" smtClean="0"/>
              <a:t>폴더 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13"/>
          <a:stretch/>
        </p:blipFill>
        <p:spPr>
          <a:xfrm>
            <a:off x="2727538" y="3677569"/>
            <a:ext cx="2729720" cy="2809875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395570" y="5182963"/>
            <a:ext cx="1468901" cy="760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tests</a:t>
            </a:r>
            <a:r>
              <a:rPr lang="ko-KR" altLang="en-US" dirty="0" smtClean="0"/>
              <a:t>폴더 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0" y="-1446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소스 전체 구조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541" y="382603"/>
            <a:ext cx="813925" cy="7602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./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5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463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examples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43"/>
          <a:stretch/>
        </p:blipFill>
        <p:spPr>
          <a:xfrm>
            <a:off x="0" y="1821022"/>
            <a:ext cx="2560320" cy="2733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62279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Djang.nv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taskManager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21" y="1180932"/>
            <a:ext cx="3577071" cy="3872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99805" y="51415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Example_input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8"/>
          <a:stretch/>
        </p:blipFill>
        <p:spPr>
          <a:xfrm>
            <a:off x="6614611" y="3109045"/>
            <a:ext cx="2333373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36354" y="4956930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import_test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96" y="1180932"/>
            <a:ext cx="1569501" cy="35859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7984" y="4854750"/>
            <a:ext cx="21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import_test_project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98277" y="353346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205</a:t>
            </a:r>
            <a:r>
              <a:rPr lang="ko-KR" altLang="en-US" sz="2800" dirty="0" smtClean="0"/>
              <a:t>개 </a:t>
            </a: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파일  </a:t>
            </a:r>
            <a:r>
              <a:rPr lang="en-US" altLang="ko-KR" sz="2800" dirty="0" smtClean="0"/>
              <a:t>21</a:t>
            </a:r>
            <a:r>
              <a:rPr lang="ko-KR" altLang="en-US" sz="2800" dirty="0" smtClean="0"/>
              <a:t>개 폴더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40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702</TotalTime>
  <Words>988</Words>
  <Application>Microsoft Office PowerPoint</Application>
  <PresentationFormat>와이드스크린</PresentationFormat>
  <Paragraphs>206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Sandoll 온고딕</vt:lpstr>
      <vt:lpstr>맑은 고딕</vt:lpstr>
      <vt:lpstr>Arial</vt:lpstr>
      <vt:lpstr>Impact</vt:lpstr>
      <vt:lpstr>주요 이벤트</vt:lpstr>
      <vt:lpstr>Python-security</vt:lpstr>
      <vt:lpstr>목차</vt:lpstr>
      <vt:lpstr>Python security 개요 </vt:lpstr>
      <vt:lpstr>PyT란? </vt:lpstr>
      <vt:lpstr>추상구문트리란? </vt:lpstr>
      <vt:lpstr>제어 흐름 그래프란? </vt:lpstr>
      <vt:lpstr>데이터 흐름 분석이란? </vt:lpstr>
      <vt:lpstr>./</vt:lpstr>
      <vt:lpstr>examples</vt:lpstr>
      <vt:lpstr>examples</vt:lpstr>
      <vt:lpstr>tests</vt:lpstr>
      <vt:lpstr>pyt</vt:lpstr>
      <vt:lpstr>1. PyT 메인 실행 </vt:lpstr>
      <vt:lpstr>2. Parsing </vt:lpstr>
      <vt:lpstr>3. AST를 실행한다. </vt:lpstr>
      <vt:lpstr>3. AST를 거쳐 CFG를 만든다. </vt:lpstr>
      <vt:lpstr>4. CFG를 거쳐 FrameworkAdaptor로 이동 </vt:lpstr>
      <vt:lpstr>5. 고정점 알고리즘을 통한 분석 시작 </vt:lpstr>
      <vt:lpstr>6. 취약점을 찾는다. </vt:lpstr>
      <vt:lpstr>7. PyT로 얻은 baseline토대로 취약점 제거 </vt:lpstr>
      <vt:lpstr>8. 결과를 출력한다. </vt:lpstr>
      <vt:lpstr>향후 방향 및 개선점 </vt:lpstr>
      <vt:lpstr>참고자료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Python-security</dc:title>
  <dc:creator>LenovoY50</dc:creator>
  <cp:lastModifiedBy>LenovoY50</cp:lastModifiedBy>
  <cp:revision>34</cp:revision>
  <dcterms:created xsi:type="dcterms:W3CDTF">2018-11-13T18:45:38Z</dcterms:created>
  <dcterms:modified xsi:type="dcterms:W3CDTF">2018-11-14T06:56:39Z</dcterms:modified>
</cp:coreProperties>
</file>