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manning.com/books/dependency-injection-in-dot-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Dependency Injection</a:t>
            </a:r>
            <a:endParaRPr lang="en-AU" dirty="0"/>
          </a:p>
        </p:txBody>
      </p:sp>
      <p:sp>
        <p:nvSpPr>
          <p:cNvPr id="3" name="Subtitle 2"/>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2864341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869080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03" y="365125"/>
            <a:ext cx="11467070" cy="1150637"/>
          </a:xfrm>
        </p:spPr>
        <p:txBody>
          <a:bodyPr/>
          <a:lstStyle/>
          <a:p>
            <a:r>
              <a:rPr lang="en-AU" dirty="0" smtClean="0"/>
              <a:t>Finally</a:t>
            </a:r>
            <a:endParaRPr lang="en-AU" dirty="0"/>
          </a:p>
        </p:txBody>
      </p:sp>
      <p:sp>
        <p:nvSpPr>
          <p:cNvPr id="3" name="Content Placeholder 2"/>
          <p:cNvSpPr>
            <a:spLocks noGrp="1"/>
          </p:cNvSpPr>
          <p:nvPr>
            <p:ph idx="1"/>
          </p:nvPr>
        </p:nvSpPr>
        <p:spPr>
          <a:xfrm>
            <a:off x="370703" y="1515762"/>
            <a:ext cx="11541211" cy="5165123"/>
          </a:xfrm>
        </p:spPr>
        <p:txBody>
          <a:bodyPr>
            <a:normAutofit/>
          </a:bodyPr>
          <a:lstStyle/>
          <a:p>
            <a:r>
              <a:rPr lang="en-AU" sz="2100" dirty="0" smtClean="0"/>
              <a:t>Check out Mark </a:t>
            </a:r>
            <a:r>
              <a:rPr lang="en-AU" sz="2100" dirty="0" err="1" smtClean="0"/>
              <a:t>Seemann’s</a:t>
            </a:r>
            <a:r>
              <a:rPr lang="en-AU" sz="2100" dirty="0" smtClean="0"/>
              <a:t> excellent book </a:t>
            </a:r>
            <a:r>
              <a:rPr lang="en-AU" sz="2100" dirty="0"/>
              <a:t>Dependency Injection in .NET:</a:t>
            </a:r>
            <a:br>
              <a:rPr lang="en-AU" sz="2100" dirty="0"/>
            </a:br>
            <a:r>
              <a:rPr lang="en-AU" sz="2100" dirty="0">
                <a:hlinkClick r:id="rId2"/>
              </a:rPr>
              <a:t>https://</a:t>
            </a:r>
            <a:r>
              <a:rPr lang="en-AU" sz="2100" dirty="0" smtClean="0">
                <a:hlinkClick r:id="rId2"/>
              </a:rPr>
              <a:t>www.manning.com/books/dependency-injection-in-dot-net</a:t>
            </a:r>
            <a:endParaRPr lang="en-AU" sz="2100" dirty="0" smtClean="0"/>
          </a:p>
          <a:p>
            <a:endParaRPr lang="en-AU" sz="2100" dirty="0"/>
          </a:p>
        </p:txBody>
      </p:sp>
    </p:spTree>
    <p:extLst>
      <p:ext uri="{BB962C8B-B14F-4D97-AF65-F5344CB8AC3E}">
        <p14:creationId xmlns:p14="http://schemas.microsoft.com/office/powerpoint/2010/main" val="862174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03" y="365125"/>
            <a:ext cx="11467070" cy="1150637"/>
          </a:xfrm>
        </p:spPr>
        <p:txBody>
          <a:bodyPr/>
          <a:lstStyle/>
          <a:p>
            <a:r>
              <a:rPr lang="en-AU" dirty="0" smtClean="0"/>
              <a:t>SOLID</a:t>
            </a:r>
            <a:endParaRPr lang="en-AU" dirty="0"/>
          </a:p>
        </p:txBody>
      </p:sp>
      <p:sp>
        <p:nvSpPr>
          <p:cNvPr id="3" name="Content Placeholder 2"/>
          <p:cNvSpPr>
            <a:spLocks noGrp="1"/>
          </p:cNvSpPr>
          <p:nvPr>
            <p:ph idx="1"/>
          </p:nvPr>
        </p:nvSpPr>
        <p:spPr>
          <a:xfrm>
            <a:off x="370703" y="1515762"/>
            <a:ext cx="11541211" cy="5165123"/>
          </a:xfrm>
        </p:spPr>
        <p:txBody>
          <a:bodyPr>
            <a:normAutofit fontScale="92500" lnSpcReduction="10000"/>
          </a:bodyPr>
          <a:lstStyle/>
          <a:p>
            <a:r>
              <a:rPr lang="en-AU" b="1" dirty="0" smtClean="0"/>
              <a:t>S = Single </a:t>
            </a:r>
            <a:r>
              <a:rPr lang="en-AU" b="1" dirty="0"/>
              <a:t>Responsibility Principle</a:t>
            </a:r>
            <a:r>
              <a:rPr lang="en-AU" dirty="0"/>
              <a:t/>
            </a:r>
            <a:br>
              <a:rPr lang="en-AU" dirty="0"/>
            </a:br>
            <a:r>
              <a:rPr lang="en-AU" sz="2000" dirty="0" smtClean="0"/>
              <a:t>A </a:t>
            </a:r>
            <a:r>
              <a:rPr lang="en-AU" sz="2000" dirty="0"/>
              <a:t>class should have only a single responsibility.  Methods within that class should also have a single </a:t>
            </a:r>
            <a:r>
              <a:rPr lang="en-AU" sz="2000" dirty="0" smtClean="0"/>
              <a:t>responsibility.</a:t>
            </a:r>
          </a:p>
          <a:p>
            <a:r>
              <a:rPr lang="en-AU" dirty="0"/>
              <a:t>O = Open/Closed </a:t>
            </a:r>
            <a:r>
              <a:rPr lang="en-AU" dirty="0" smtClean="0"/>
              <a:t>Principle</a:t>
            </a:r>
            <a:br>
              <a:rPr lang="en-AU" dirty="0" smtClean="0"/>
            </a:br>
            <a:r>
              <a:rPr lang="en-AU" sz="2000" dirty="0" smtClean="0"/>
              <a:t>A </a:t>
            </a:r>
            <a:r>
              <a:rPr lang="en-AU" sz="2000" dirty="0"/>
              <a:t>class should be open for extension, but closed for modification.  In other words, you can't change what a class does once it's been written, but you can add new functionality by extending it.</a:t>
            </a:r>
            <a:endParaRPr lang="en-AU" sz="2000" dirty="0" smtClean="0"/>
          </a:p>
          <a:p>
            <a:r>
              <a:rPr lang="en-AU" dirty="0" smtClean="0"/>
              <a:t>L = </a:t>
            </a:r>
            <a:r>
              <a:rPr lang="en-AU" dirty="0" err="1" smtClean="0"/>
              <a:t>Liskov</a:t>
            </a:r>
            <a:r>
              <a:rPr lang="en-AU" dirty="0" smtClean="0"/>
              <a:t> Substitution Principle</a:t>
            </a:r>
            <a:br>
              <a:rPr lang="en-AU" dirty="0" smtClean="0"/>
            </a:br>
            <a:r>
              <a:rPr lang="en-AU" sz="2000" dirty="0" smtClean="0"/>
              <a:t>Objects </a:t>
            </a:r>
            <a:r>
              <a:rPr lang="en-AU" sz="2000" dirty="0"/>
              <a:t>should be replaceable with instances of their sub-types without altering functionality. If you have a base class Animal with a Walk() method, in classes such as Dog or Cat that inherit from Animal, Walk() must mean the same thing. For example, calling </a:t>
            </a:r>
            <a:r>
              <a:rPr lang="en-AU" sz="2000" dirty="0" err="1"/>
              <a:t>Dog.Walk</a:t>
            </a:r>
            <a:r>
              <a:rPr lang="en-AU" sz="2000" dirty="0"/>
              <a:t>() should not make it Run or Bark - they should be in a different method.</a:t>
            </a:r>
            <a:endParaRPr lang="en-AU" sz="2000" dirty="0" smtClean="0"/>
          </a:p>
          <a:p>
            <a:r>
              <a:rPr lang="en-AU" dirty="0" smtClean="0"/>
              <a:t>I </a:t>
            </a:r>
            <a:r>
              <a:rPr lang="en-AU" dirty="0"/>
              <a:t>= Interface Segregation </a:t>
            </a:r>
            <a:r>
              <a:rPr lang="en-AU" dirty="0" smtClean="0"/>
              <a:t>Principle</a:t>
            </a:r>
            <a:br>
              <a:rPr lang="en-AU" dirty="0" smtClean="0"/>
            </a:br>
            <a:r>
              <a:rPr lang="en-AU" sz="2000" dirty="0" smtClean="0"/>
              <a:t>Don't </a:t>
            </a:r>
            <a:r>
              <a:rPr lang="en-AU" sz="2000" dirty="0"/>
              <a:t>have huge interfaces.  Break them down into smaller, logical interfaces. A class can implement more than one interface. This avoids classes implementing empty methods for interface members that are not required (and therefore implying that it has functionality that it doesn't have).</a:t>
            </a:r>
            <a:endParaRPr lang="en-AU" sz="2000" dirty="0" smtClean="0"/>
          </a:p>
          <a:p>
            <a:r>
              <a:rPr lang="en-AU" dirty="0">
                <a:solidFill>
                  <a:srgbClr val="92D050"/>
                </a:solidFill>
              </a:rPr>
              <a:t>D = Dependency Inversion </a:t>
            </a:r>
            <a:r>
              <a:rPr lang="en-AU" dirty="0" smtClean="0">
                <a:solidFill>
                  <a:srgbClr val="92D050"/>
                </a:solidFill>
              </a:rPr>
              <a:t>Principle</a:t>
            </a:r>
            <a:r>
              <a:rPr lang="en-AU" dirty="0"/>
              <a:t/>
            </a:r>
            <a:br>
              <a:rPr lang="en-AU" dirty="0"/>
            </a:br>
            <a:r>
              <a:rPr lang="en-AU" sz="2100" dirty="0" smtClean="0"/>
              <a:t>A </a:t>
            </a:r>
            <a:r>
              <a:rPr lang="en-AU" sz="2100" dirty="0"/>
              <a:t>class's dependencies should be abstractions (interfaces or abstract classes).</a:t>
            </a:r>
          </a:p>
        </p:txBody>
      </p:sp>
    </p:spTree>
    <p:extLst>
      <p:ext uri="{BB962C8B-B14F-4D97-AF65-F5344CB8AC3E}">
        <p14:creationId xmlns:p14="http://schemas.microsoft.com/office/powerpoint/2010/main" val="2404009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03" y="365125"/>
            <a:ext cx="11467070" cy="1150637"/>
          </a:xfrm>
        </p:spPr>
        <p:txBody>
          <a:bodyPr/>
          <a:lstStyle/>
          <a:p>
            <a:r>
              <a:rPr lang="en-AU" dirty="0"/>
              <a:t>Why use dependency injection?</a:t>
            </a:r>
          </a:p>
        </p:txBody>
      </p:sp>
      <p:sp>
        <p:nvSpPr>
          <p:cNvPr id="3" name="Content Placeholder 2"/>
          <p:cNvSpPr>
            <a:spLocks noGrp="1"/>
          </p:cNvSpPr>
          <p:nvPr>
            <p:ph idx="1"/>
          </p:nvPr>
        </p:nvSpPr>
        <p:spPr>
          <a:xfrm>
            <a:off x="370703" y="1515762"/>
            <a:ext cx="11541211" cy="5165123"/>
          </a:xfrm>
        </p:spPr>
        <p:txBody>
          <a:bodyPr>
            <a:normAutofit/>
          </a:bodyPr>
          <a:lstStyle/>
          <a:p>
            <a:r>
              <a:rPr lang="en-AU" sz="2100" dirty="0"/>
              <a:t>Removes hard-coded dependencies from your </a:t>
            </a:r>
            <a:r>
              <a:rPr lang="en-AU" sz="2100" dirty="0" smtClean="0"/>
              <a:t>code (loose coupling)</a:t>
            </a:r>
          </a:p>
          <a:p>
            <a:r>
              <a:rPr lang="en-AU" sz="2100" dirty="0"/>
              <a:t>Makes dependencies explicit and </a:t>
            </a:r>
            <a:r>
              <a:rPr lang="en-AU" sz="2100" dirty="0" smtClean="0"/>
              <a:t>obvious</a:t>
            </a:r>
          </a:p>
          <a:p>
            <a:r>
              <a:rPr lang="en-AU" sz="2100" dirty="0"/>
              <a:t>Simplifies Unit </a:t>
            </a:r>
            <a:r>
              <a:rPr lang="en-AU" sz="2100" dirty="0" smtClean="0"/>
              <a:t>Testing</a:t>
            </a:r>
          </a:p>
          <a:p>
            <a:r>
              <a:rPr lang="en-AU" sz="2100" dirty="0"/>
              <a:t>Simplifies mocking of </a:t>
            </a:r>
            <a:r>
              <a:rPr lang="en-AU" sz="2100" dirty="0" smtClean="0"/>
              <a:t>dependencies</a:t>
            </a:r>
          </a:p>
          <a:p>
            <a:r>
              <a:rPr lang="en-AU" sz="2100" dirty="0"/>
              <a:t>Makes it easier to rewrite part of an application</a:t>
            </a:r>
          </a:p>
        </p:txBody>
      </p:sp>
    </p:spTree>
    <p:extLst>
      <p:ext uri="{BB962C8B-B14F-4D97-AF65-F5344CB8AC3E}">
        <p14:creationId xmlns:p14="http://schemas.microsoft.com/office/powerpoint/2010/main" val="1637076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03" y="365125"/>
            <a:ext cx="11467070" cy="1150637"/>
          </a:xfrm>
        </p:spPr>
        <p:txBody>
          <a:bodyPr/>
          <a:lstStyle/>
          <a:p>
            <a:r>
              <a:rPr lang="en-AU" dirty="0" smtClean="0"/>
              <a:t>Types of dependency injection</a:t>
            </a:r>
            <a:endParaRPr lang="en-AU" dirty="0"/>
          </a:p>
        </p:txBody>
      </p:sp>
      <p:sp>
        <p:nvSpPr>
          <p:cNvPr id="3" name="Content Placeholder 2"/>
          <p:cNvSpPr>
            <a:spLocks noGrp="1"/>
          </p:cNvSpPr>
          <p:nvPr>
            <p:ph idx="1"/>
          </p:nvPr>
        </p:nvSpPr>
        <p:spPr>
          <a:xfrm>
            <a:off x="370703" y="1515762"/>
            <a:ext cx="11541211" cy="5165123"/>
          </a:xfrm>
        </p:spPr>
        <p:txBody>
          <a:bodyPr>
            <a:normAutofit/>
          </a:bodyPr>
          <a:lstStyle/>
          <a:p>
            <a:r>
              <a:rPr lang="en-AU" sz="2100" dirty="0" smtClean="0"/>
              <a:t>Two </a:t>
            </a:r>
            <a:r>
              <a:rPr lang="en-AU" sz="2100" dirty="0"/>
              <a:t>main </a:t>
            </a:r>
            <a:r>
              <a:rPr lang="en-AU" sz="2100" dirty="0" smtClean="0"/>
              <a:t>types:</a:t>
            </a:r>
          </a:p>
          <a:p>
            <a:pPr lvl="1"/>
            <a:r>
              <a:rPr lang="en-AU" sz="1700" dirty="0" smtClean="0"/>
              <a:t>Constructor Injection</a:t>
            </a:r>
          </a:p>
          <a:p>
            <a:pPr lvl="1"/>
            <a:r>
              <a:rPr lang="en-AU" sz="1700" dirty="0" smtClean="0"/>
              <a:t>Property Injection</a:t>
            </a:r>
          </a:p>
          <a:p>
            <a:r>
              <a:rPr lang="en-AU" sz="2100" dirty="0"/>
              <a:t>Constructor injection is preferred as it is immediately obvious what a given class’s dependencies are.</a:t>
            </a:r>
          </a:p>
        </p:txBody>
      </p:sp>
    </p:spTree>
    <p:extLst>
      <p:ext uri="{BB962C8B-B14F-4D97-AF65-F5344CB8AC3E}">
        <p14:creationId xmlns:p14="http://schemas.microsoft.com/office/powerpoint/2010/main" val="79802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03" y="365125"/>
            <a:ext cx="11467070" cy="1150637"/>
          </a:xfrm>
        </p:spPr>
        <p:txBody>
          <a:bodyPr/>
          <a:lstStyle/>
          <a:p>
            <a:r>
              <a:rPr lang="en-AU" dirty="0" smtClean="0"/>
              <a:t>Rules</a:t>
            </a:r>
            <a:endParaRPr lang="en-AU" dirty="0"/>
          </a:p>
        </p:txBody>
      </p:sp>
      <p:sp>
        <p:nvSpPr>
          <p:cNvPr id="3" name="Content Placeholder 2"/>
          <p:cNvSpPr>
            <a:spLocks noGrp="1"/>
          </p:cNvSpPr>
          <p:nvPr>
            <p:ph idx="1"/>
          </p:nvPr>
        </p:nvSpPr>
        <p:spPr>
          <a:xfrm>
            <a:off x="370703" y="1515762"/>
            <a:ext cx="11541211" cy="5165123"/>
          </a:xfrm>
        </p:spPr>
        <p:txBody>
          <a:bodyPr>
            <a:normAutofit/>
          </a:bodyPr>
          <a:lstStyle/>
          <a:p>
            <a:pPr marL="457200" indent="-457200">
              <a:buFont typeface="+mj-lt"/>
              <a:buAutoNum type="arabicPeriod"/>
            </a:pPr>
            <a:r>
              <a:rPr lang="en-AU" sz="2100" b="1" u="sng" dirty="0"/>
              <a:t>Never</a:t>
            </a:r>
            <a:r>
              <a:rPr lang="en-AU" sz="2100" dirty="0"/>
              <a:t> use the ‘new’ keyword anywhere in your </a:t>
            </a:r>
            <a:r>
              <a:rPr lang="en-AU" sz="2100" dirty="0" smtClean="0"/>
              <a:t>code</a:t>
            </a:r>
          </a:p>
          <a:p>
            <a:pPr marL="457200" indent="-457200">
              <a:buFont typeface="+mj-lt"/>
              <a:buAutoNum type="arabicPeriod"/>
            </a:pPr>
            <a:r>
              <a:rPr lang="en-AU" sz="2100" b="1" u="sng" dirty="0"/>
              <a:t>Never</a:t>
            </a:r>
            <a:r>
              <a:rPr lang="en-AU" sz="2100" dirty="0"/>
              <a:t> use static classes or static methods for application-specific functionality (e.g. mappers from one class to another</a:t>
            </a:r>
            <a:r>
              <a:rPr lang="en-AU" sz="2100" dirty="0" smtClean="0"/>
              <a:t>)</a:t>
            </a:r>
          </a:p>
          <a:p>
            <a:pPr marL="457200" indent="-457200">
              <a:buFont typeface="+mj-lt"/>
              <a:buAutoNum type="arabicPeriod"/>
            </a:pPr>
            <a:r>
              <a:rPr lang="en-AU" sz="2100" b="1" u="sng" dirty="0"/>
              <a:t>Always</a:t>
            </a:r>
            <a:r>
              <a:rPr lang="en-AU" sz="2100" dirty="0"/>
              <a:t> code to abstractions. Every class that is not a POCO (i.e. every class that has methods) should implement an interface or inherit from an abstract base class</a:t>
            </a:r>
          </a:p>
        </p:txBody>
      </p:sp>
    </p:spTree>
    <p:extLst>
      <p:ext uri="{BB962C8B-B14F-4D97-AF65-F5344CB8AC3E}">
        <p14:creationId xmlns:p14="http://schemas.microsoft.com/office/powerpoint/2010/main" val="212284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03" y="365125"/>
            <a:ext cx="11467070" cy="1150637"/>
          </a:xfrm>
        </p:spPr>
        <p:txBody>
          <a:bodyPr/>
          <a:lstStyle/>
          <a:p>
            <a:r>
              <a:rPr lang="en-AU" dirty="0" smtClean="0"/>
              <a:t>Exceptions to the Rules</a:t>
            </a:r>
            <a:endParaRPr lang="en-AU" dirty="0"/>
          </a:p>
        </p:txBody>
      </p:sp>
      <p:sp>
        <p:nvSpPr>
          <p:cNvPr id="3" name="Content Placeholder 2"/>
          <p:cNvSpPr>
            <a:spLocks noGrp="1"/>
          </p:cNvSpPr>
          <p:nvPr>
            <p:ph idx="1"/>
          </p:nvPr>
        </p:nvSpPr>
        <p:spPr>
          <a:xfrm>
            <a:off x="370703" y="1515762"/>
            <a:ext cx="11541211" cy="5165123"/>
          </a:xfrm>
        </p:spPr>
        <p:txBody>
          <a:bodyPr>
            <a:normAutofit/>
          </a:bodyPr>
          <a:lstStyle/>
          <a:p>
            <a:pPr marL="457200" indent="-457200">
              <a:buFont typeface="+mj-lt"/>
              <a:buAutoNum type="arabicPeriod"/>
            </a:pPr>
            <a:r>
              <a:rPr lang="en-AU" sz="2100" dirty="0"/>
              <a:t>General-purpose functionality can be in static classes. Ask yourself “can this be used in any application or just in this one?” Preferably, these should be part of a separate “utilities” library with its own unit tests</a:t>
            </a:r>
            <a:r>
              <a:rPr lang="en-AU" sz="2100" dirty="0" smtClean="0"/>
              <a:t>.</a:t>
            </a:r>
          </a:p>
          <a:p>
            <a:pPr marL="457200" indent="-457200">
              <a:buFont typeface="+mj-lt"/>
              <a:buAutoNum type="arabicPeriod"/>
            </a:pPr>
            <a:r>
              <a:rPr lang="en-AU" sz="2100" dirty="0"/>
              <a:t>Extension methods must be in a static class</a:t>
            </a:r>
            <a:r>
              <a:rPr lang="en-AU" sz="2100" dirty="0" smtClean="0"/>
              <a:t>.</a:t>
            </a:r>
          </a:p>
          <a:p>
            <a:pPr marL="457200" indent="-457200">
              <a:buFont typeface="+mj-lt"/>
              <a:buAutoNum type="arabicPeriod"/>
            </a:pPr>
            <a:r>
              <a:rPr lang="en-AU" sz="2100" dirty="0"/>
              <a:t>You can use ‘new’ when creating instances of POCOs, but you </a:t>
            </a:r>
            <a:r>
              <a:rPr lang="en-AU" sz="2100" dirty="0" smtClean="0"/>
              <a:t>should ideally </a:t>
            </a:r>
            <a:r>
              <a:rPr lang="en-AU" sz="2100" dirty="0"/>
              <a:t>do this in a factory class</a:t>
            </a:r>
            <a:r>
              <a:rPr lang="en-AU" sz="2100" dirty="0" smtClean="0"/>
              <a:t>. For example:</a:t>
            </a:r>
          </a:p>
          <a:p>
            <a:pPr lvl="1"/>
            <a:r>
              <a:rPr lang="en-AU" sz="1700" dirty="0"/>
              <a:t>You have a Product </a:t>
            </a:r>
            <a:r>
              <a:rPr lang="en-AU" sz="1700" dirty="0" smtClean="0"/>
              <a:t>class</a:t>
            </a:r>
          </a:p>
          <a:p>
            <a:pPr lvl="1"/>
            <a:r>
              <a:rPr lang="en-AU" sz="1700" dirty="0"/>
              <a:t>Create an </a:t>
            </a:r>
            <a:r>
              <a:rPr lang="en-AU" sz="1700" dirty="0" err="1"/>
              <a:t>IProductFactory</a:t>
            </a:r>
            <a:r>
              <a:rPr lang="en-AU" sz="1700" dirty="0"/>
              <a:t> interface and a </a:t>
            </a:r>
            <a:r>
              <a:rPr lang="en-AU" sz="1700" dirty="0" err="1"/>
              <a:t>ProductFactory</a:t>
            </a:r>
            <a:r>
              <a:rPr lang="en-AU" sz="1700" dirty="0"/>
              <a:t> class that has a Create </a:t>
            </a:r>
            <a:r>
              <a:rPr lang="en-AU" sz="1700" dirty="0" smtClean="0"/>
              <a:t>method</a:t>
            </a:r>
          </a:p>
          <a:p>
            <a:pPr lvl="1"/>
            <a:r>
              <a:rPr lang="en-AU" sz="1700" dirty="0"/>
              <a:t>Inject this into the constructor of any class that needs to create Product </a:t>
            </a:r>
            <a:r>
              <a:rPr lang="en-AU" sz="1700" dirty="0" smtClean="0"/>
              <a:t>instances</a:t>
            </a:r>
          </a:p>
          <a:p>
            <a:pPr lvl="1"/>
            <a:r>
              <a:rPr lang="en-AU" sz="1700" dirty="0"/>
              <a:t>Now you can change how a Product is created in a single place and it will automatically be applied across the application</a:t>
            </a:r>
          </a:p>
        </p:txBody>
      </p:sp>
    </p:spTree>
    <p:extLst>
      <p:ext uri="{BB962C8B-B14F-4D97-AF65-F5344CB8AC3E}">
        <p14:creationId xmlns:p14="http://schemas.microsoft.com/office/powerpoint/2010/main" val="340192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03" y="365125"/>
            <a:ext cx="11467070" cy="1150637"/>
          </a:xfrm>
        </p:spPr>
        <p:txBody>
          <a:bodyPr/>
          <a:lstStyle/>
          <a:p>
            <a:r>
              <a:rPr lang="en-AU" dirty="0" smtClean="0"/>
              <a:t>Enemies </a:t>
            </a:r>
            <a:r>
              <a:rPr lang="en-AU" dirty="0"/>
              <a:t>of dependency injection</a:t>
            </a:r>
          </a:p>
        </p:txBody>
      </p:sp>
      <p:sp>
        <p:nvSpPr>
          <p:cNvPr id="3" name="Content Placeholder 2"/>
          <p:cNvSpPr>
            <a:spLocks noGrp="1"/>
          </p:cNvSpPr>
          <p:nvPr>
            <p:ph idx="1"/>
          </p:nvPr>
        </p:nvSpPr>
        <p:spPr>
          <a:xfrm>
            <a:off x="370703" y="1515762"/>
            <a:ext cx="11541211" cy="5165123"/>
          </a:xfrm>
        </p:spPr>
        <p:txBody>
          <a:bodyPr>
            <a:normAutofit/>
          </a:bodyPr>
          <a:lstStyle/>
          <a:p>
            <a:r>
              <a:rPr lang="en-AU" sz="2100" b="1" dirty="0"/>
              <a:t>Service </a:t>
            </a:r>
            <a:r>
              <a:rPr lang="en-AU" sz="2100" b="1" dirty="0" smtClean="0"/>
              <a:t>Locator</a:t>
            </a:r>
            <a:r>
              <a:rPr lang="en-AU" sz="2100" dirty="0" smtClean="0"/>
              <a:t/>
            </a:r>
            <a:br>
              <a:rPr lang="en-AU" sz="2100" dirty="0" smtClean="0"/>
            </a:br>
            <a:r>
              <a:rPr lang="en-AU" sz="1900" dirty="0" smtClean="0"/>
              <a:t>This </a:t>
            </a:r>
            <a:r>
              <a:rPr lang="en-AU" sz="1900" dirty="0"/>
              <a:t>is an anti-pattern and should be used as a last resort.  It creates a hidden dependency.  If you have no option but to use it then wrap it in a factory and inject it as a dependency.  Then you can mock the factory rather than trying to mock the service locator</a:t>
            </a:r>
            <a:r>
              <a:rPr lang="en-AU" sz="1900" dirty="0" smtClean="0"/>
              <a:t>.</a:t>
            </a:r>
          </a:p>
          <a:p>
            <a:r>
              <a:rPr lang="en-AU" sz="2100" b="1" dirty="0"/>
              <a:t>The .NET </a:t>
            </a:r>
            <a:r>
              <a:rPr lang="en-AU" sz="2100" b="1" dirty="0" smtClean="0"/>
              <a:t>framework</a:t>
            </a:r>
            <a:r>
              <a:rPr lang="en-AU" sz="2100" dirty="0" smtClean="0"/>
              <a:t/>
            </a:r>
            <a:br>
              <a:rPr lang="en-AU" sz="2100" dirty="0" smtClean="0"/>
            </a:br>
            <a:r>
              <a:rPr lang="en-AU" sz="1900" dirty="0" smtClean="0"/>
              <a:t>Lots </a:t>
            </a:r>
            <a:r>
              <a:rPr lang="en-AU" sz="1900" dirty="0"/>
              <a:t>of the .NET classes do not have a suitable abstraction to use for dependency injection (e.g. a lot of the classes in the System.IO namespace).  Ideally, you should create your own abstraction and wrapper class, or make use of one of the many available </a:t>
            </a:r>
            <a:r>
              <a:rPr lang="en-AU" sz="1900" dirty="0" err="1"/>
              <a:t>NuGet</a:t>
            </a:r>
            <a:r>
              <a:rPr lang="en-AU" sz="1900" dirty="0"/>
              <a:t> packages such as </a:t>
            </a:r>
            <a:r>
              <a:rPr lang="en-AU" sz="1900" dirty="0" err="1"/>
              <a:t>SystemWrapper</a:t>
            </a:r>
            <a:r>
              <a:rPr lang="en-AU" sz="1900" dirty="0"/>
              <a:t>.</a:t>
            </a:r>
          </a:p>
        </p:txBody>
      </p:sp>
    </p:spTree>
    <p:extLst>
      <p:ext uri="{BB962C8B-B14F-4D97-AF65-F5344CB8AC3E}">
        <p14:creationId xmlns:p14="http://schemas.microsoft.com/office/powerpoint/2010/main" val="246832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03" y="365125"/>
            <a:ext cx="11467070" cy="1150637"/>
          </a:xfrm>
        </p:spPr>
        <p:txBody>
          <a:bodyPr/>
          <a:lstStyle/>
          <a:p>
            <a:r>
              <a:rPr lang="en-AU" dirty="0" smtClean="0"/>
              <a:t>Interception</a:t>
            </a:r>
            <a:endParaRPr lang="en-AU" dirty="0"/>
          </a:p>
        </p:txBody>
      </p:sp>
      <p:sp>
        <p:nvSpPr>
          <p:cNvPr id="3" name="Content Placeholder 2"/>
          <p:cNvSpPr>
            <a:spLocks noGrp="1"/>
          </p:cNvSpPr>
          <p:nvPr>
            <p:ph idx="1"/>
          </p:nvPr>
        </p:nvSpPr>
        <p:spPr>
          <a:xfrm>
            <a:off x="370703" y="1515762"/>
            <a:ext cx="11541211" cy="5165123"/>
          </a:xfrm>
        </p:spPr>
        <p:txBody>
          <a:bodyPr>
            <a:normAutofit/>
          </a:bodyPr>
          <a:lstStyle/>
          <a:p>
            <a:r>
              <a:rPr lang="en-AU" sz="2100" dirty="0"/>
              <a:t>Your classes should not be bothered with cross-cutting concerns such as logging, caching or exception </a:t>
            </a:r>
            <a:r>
              <a:rPr lang="en-AU" sz="2100" dirty="0" smtClean="0"/>
              <a:t>handling etc.</a:t>
            </a:r>
          </a:p>
          <a:p>
            <a:r>
              <a:rPr lang="en-AU" sz="2100" dirty="0"/>
              <a:t>These should be handled by interceptors</a:t>
            </a:r>
            <a:r>
              <a:rPr lang="en-AU" sz="2100" dirty="0" smtClean="0"/>
              <a:t>.</a:t>
            </a:r>
          </a:p>
          <a:p>
            <a:r>
              <a:rPr lang="en-AU" sz="2100" dirty="0" err="1" smtClean="0"/>
              <a:t>Castle.DynamicProxy</a:t>
            </a:r>
            <a:r>
              <a:rPr lang="en-AU" sz="2100" dirty="0" smtClean="0"/>
              <a:t> (part of the </a:t>
            </a:r>
            <a:r>
              <a:rPr lang="en-AU" sz="2100" dirty="0" err="1" smtClean="0"/>
              <a:t>Castle.Core</a:t>
            </a:r>
            <a:r>
              <a:rPr lang="en-AU" sz="2100" dirty="0" smtClean="0"/>
              <a:t> </a:t>
            </a:r>
            <a:r>
              <a:rPr lang="en-AU" sz="2100" dirty="0" err="1" smtClean="0"/>
              <a:t>NuGet</a:t>
            </a:r>
            <a:r>
              <a:rPr lang="en-AU" sz="2100" dirty="0" smtClean="0"/>
              <a:t> package) can be used to create interceptors.</a:t>
            </a:r>
            <a:endParaRPr lang="en-AU" sz="2100" dirty="0"/>
          </a:p>
        </p:txBody>
      </p:sp>
    </p:spTree>
    <p:extLst>
      <p:ext uri="{BB962C8B-B14F-4D97-AF65-F5344CB8AC3E}">
        <p14:creationId xmlns:p14="http://schemas.microsoft.com/office/powerpoint/2010/main" val="1491237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03" y="365125"/>
            <a:ext cx="11467070" cy="1150637"/>
          </a:xfrm>
        </p:spPr>
        <p:txBody>
          <a:bodyPr/>
          <a:lstStyle/>
          <a:p>
            <a:r>
              <a:rPr lang="en-AU" dirty="0" smtClean="0"/>
              <a:t>Other considerations</a:t>
            </a:r>
            <a:endParaRPr lang="en-AU" dirty="0"/>
          </a:p>
        </p:txBody>
      </p:sp>
      <p:sp>
        <p:nvSpPr>
          <p:cNvPr id="3" name="Content Placeholder 2"/>
          <p:cNvSpPr>
            <a:spLocks noGrp="1"/>
          </p:cNvSpPr>
          <p:nvPr>
            <p:ph idx="1"/>
          </p:nvPr>
        </p:nvSpPr>
        <p:spPr>
          <a:xfrm>
            <a:off x="370703" y="1515762"/>
            <a:ext cx="11541211" cy="5165123"/>
          </a:xfrm>
        </p:spPr>
        <p:txBody>
          <a:bodyPr>
            <a:normAutofit/>
          </a:bodyPr>
          <a:lstStyle/>
          <a:p>
            <a:r>
              <a:rPr lang="en-AU" sz="2100" b="1" u="sng" dirty="0"/>
              <a:t>Never</a:t>
            </a:r>
            <a:r>
              <a:rPr lang="en-AU" sz="2100" dirty="0"/>
              <a:t> use </a:t>
            </a:r>
            <a:r>
              <a:rPr lang="en-AU" sz="2100" dirty="0" err="1"/>
              <a:t>HttpContext.Current</a:t>
            </a:r>
            <a:r>
              <a:rPr lang="en-AU" sz="2100" dirty="0"/>
              <a:t> anywhere in your code.  This is a hidden dependency and cannot easily be unit tested.  Using it also prevents you running your code on a different thread to the one the web request is running on (it will always be null on other threads).  Don’t even use it in your controllers (use the controller’s </a:t>
            </a:r>
            <a:r>
              <a:rPr lang="en-AU" sz="2100" dirty="0" err="1"/>
              <a:t>HttpContext</a:t>
            </a:r>
            <a:r>
              <a:rPr lang="en-AU" sz="2100" dirty="0"/>
              <a:t>, </a:t>
            </a:r>
            <a:r>
              <a:rPr lang="en-AU" sz="2100" dirty="0" err="1"/>
              <a:t>ControllerContext</a:t>
            </a:r>
            <a:r>
              <a:rPr lang="en-AU" sz="2100" dirty="0"/>
              <a:t>, Request and Response properties, which can all be easily mocked</a:t>
            </a:r>
            <a:r>
              <a:rPr lang="en-AU" sz="2100" dirty="0" smtClean="0"/>
              <a:t>).</a:t>
            </a:r>
          </a:p>
          <a:p>
            <a:r>
              <a:rPr lang="en-AU" sz="2100" dirty="0"/>
              <a:t>We currently use a controller factory to insert dependencies into our controllers, but we should be using </a:t>
            </a:r>
            <a:r>
              <a:rPr lang="en-AU" sz="2100" dirty="0" smtClean="0"/>
              <a:t>the </a:t>
            </a:r>
            <a:r>
              <a:rPr lang="en-AU" sz="2100" dirty="0" err="1"/>
              <a:t>IDependencyResolver</a:t>
            </a:r>
            <a:r>
              <a:rPr lang="en-AU" sz="2100" dirty="0"/>
              <a:t> interface (one each for MVC and </a:t>
            </a:r>
            <a:r>
              <a:rPr lang="en-AU" sz="2100" dirty="0" err="1"/>
              <a:t>WebAPI</a:t>
            </a:r>
            <a:r>
              <a:rPr lang="en-AU" sz="2100" dirty="0" smtClean="0"/>
              <a:t>).</a:t>
            </a:r>
          </a:p>
          <a:p>
            <a:r>
              <a:rPr lang="en-AU" sz="2100" dirty="0"/>
              <a:t>Castle Windsor is a great DI container, but it’s slow.  </a:t>
            </a:r>
            <a:r>
              <a:rPr lang="en-AU" sz="2100" dirty="0" err="1"/>
              <a:t>DryIoC</a:t>
            </a:r>
            <a:r>
              <a:rPr lang="en-AU" sz="2100" dirty="0"/>
              <a:t> offers similar functionality with far better </a:t>
            </a:r>
            <a:r>
              <a:rPr lang="en-AU" sz="2100" dirty="0" smtClean="0"/>
              <a:t>performance (up to 100 times faster than Castle Windsor in some cases, 365 times faster with property injection) </a:t>
            </a:r>
            <a:r>
              <a:rPr lang="en-AU" sz="2100" dirty="0"/>
              <a:t>and you don’t need Windsor-style installers: just decorate your classes with attributes and </a:t>
            </a:r>
            <a:r>
              <a:rPr lang="en-AU" sz="2100" dirty="0" err="1"/>
              <a:t>DryIoC</a:t>
            </a:r>
            <a:r>
              <a:rPr lang="en-AU" sz="2100" dirty="0"/>
              <a:t> does the rest.  Also, with </a:t>
            </a:r>
            <a:r>
              <a:rPr lang="en-AU" sz="2100" dirty="0" err="1"/>
              <a:t>DryIoC</a:t>
            </a:r>
            <a:r>
              <a:rPr lang="en-AU" sz="2100" dirty="0"/>
              <a:t> you don’t have to reference DLLs in your projects – you can tell it to scan a folder and register “exporters” automatically</a:t>
            </a:r>
            <a:r>
              <a:rPr lang="en-AU" sz="2100" dirty="0" smtClean="0"/>
              <a:t>.  </a:t>
            </a:r>
            <a:r>
              <a:rPr lang="en-AU" sz="2100" dirty="0" err="1" smtClean="0"/>
              <a:t>DryIoC</a:t>
            </a:r>
            <a:r>
              <a:rPr lang="en-AU" sz="2100" dirty="0" smtClean="0"/>
              <a:t> is also faster than .NET Core’s new built-in </a:t>
            </a:r>
            <a:r>
              <a:rPr lang="en-AU" sz="2100" smtClean="0"/>
              <a:t>DI framework.</a:t>
            </a:r>
            <a:endParaRPr lang="en-AU" sz="2100" dirty="0"/>
          </a:p>
        </p:txBody>
      </p:sp>
    </p:spTree>
    <p:extLst>
      <p:ext uri="{BB962C8B-B14F-4D97-AF65-F5344CB8AC3E}">
        <p14:creationId xmlns:p14="http://schemas.microsoft.com/office/powerpoint/2010/main" val="1515793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14107</TotalTime>
  <Words>545</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Depth</vt:lpstr>
      <vt:lpstr>Dependency Injection</vt:lpstr>
      <vt:lpstr>SOLID</vt:lpstr>
      <vt:lpstr>Why use dependency injection?</vt:lpstr>
      <vt:lpstr>Types of dependency injection</vt:lpstr>
      <vt:lpstr>Rules</vt:lpstr>
      <vt:lpstr>Exceptions to the Rules</vt:lpstr>
      <vt:lpstr>Enemies of dependency injection</vt:lpstr>
      <vt:lpstr>Interception</vt:lpstr>
      <vt:lpstr>Other considerations</vt:lpstr>
      <vt:lpstr>Demo</vt:lpstr>
      <vt:lpstr>Finally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David Cooper</dc:creator>
  <cp:lastModifiedBy>David Cooper</cp:lastModifiedBy>
  <cp:revision>21</cp:revision>
  <dcterms:created xsi:type="dcterms:W3CDTF">2016-11-04T04:41:15Z</dcterms:created>
  <dcterms:modified xsi:type="dcterms:W3CDTF">2016-11-13T23:49:09Z</dcterms:modified>
</cp:coreProperties>
</file>