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78" r:id="rId6"/>
    <p:sldId id="266" r:id="rId7"/>
    <p:sldId id="274" r:id="rId8"/>
    <p:sldId id="267" r:id="rId9"/>
    <p:sldId id="283" r:id="rId10"/>
    <p:sldId id="279" r:id="rId11"/>
    <p:sldId id="280" r:id="rId12"/>
    <p:sldId id="281" r:id="rId13"/>
    <p:sldId id="268" r:id="rId14"/>
    <p:sldId id="282" r:id="rId15"/>
    <p:sldId id="262"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p:txBody>
      </p:sp>
      <p:sp>
        <p:nvSpPr>
          <p:cNvPr id="107" name="Shape 10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panose="020B0604020202020204"/>
      </a:defRPr>
    </a:lvl1pPr>
    <a:lvl2pPr indent="228600" latinLnBrk="0">
      <a:defRPr sz="1400">
        <a:latin typeface="+mn-lt"/>
        <a:ea typeface="+mn-ea"/>
        <a:cs typeface="+mn-cs"/>
        <a:sym typeface="Arial" panose="020B0604020202020204"/>
      </a:defRPr>
    </a:lvl2pPr>
    <a:lvl3pPr indent="457200" latinLnBrk="0">
      <a:defRPr sz="1400">
        <a:latin typeface="+mn-lt"/>
        <a:ea typeface="+mn-ea"/>
        <a:cs typeface="+mn-cs"/>
        <a:sym typeface="Arial" panose="020B0604020202020204"/>
      </a:defRPr>
    </a:lvl3pPr>
    <a:lvl4pPr indent="685800" latinLnBrk="0">
      <a:defRPr sz="1400">
        <a:latin typeface="+mn-lt"/>
        <a:ea typeface="+mn-ea"/>
        <a:cs typeface="+mn-cs"/>
        <a:sym typeface="Arial" panose="020B0604020202020204"/>
      </a:defRPr>
    </a:lvl4pPr>
    <a:lvl5pPr indent="914400" latinLnBrk="0">
      <a:defRPr sz="1400">
        <a:latin typeface="+mn-lt"/>
        <a:ea typeface="+mn-ea"/>
        <a:cs typeface="+mn-cs"/>
        <a:sym typeface="Arial" panose="020B0604020202020204"/>
      </a:defRPr>
    </a:lvl5pPr>
    <a:lvl6pPr indent="1143000" latinLnBrk="0">
      <a:defRPr sz="1400">
        <a:latin typeface="+mn-lt"/>
        <a:ea typeface="+mn-ea"/>
        <a:cs typeface="+mn-cs"/>
        <a:sym typeface="Arial" panose="020B0604020202020204"/>
      </a:defRPr>
    </a:lvl6pPr>
    <a:lvl7pPr indent="1371600" latinLnBrk="0">
      <a:defRPr sz="1400">
        <a:latin typeface="+mn-lt"/>
        <a:ea typeface="+mn-ea"/>
        <a:cs typeface="+mn-cs"/>
        <a:sym typeface="Arial" panose="020B0604020202020204"/>
      </a:defRPr>
    </a:lvl7pPr>
    <a:lvl8pPr indent="1600200" latinLnBrk="0">
      <a:defRPr sz="1400">
        <a:latin typeface="+mn-lt"/>
        <a:ea typeface="+mn-ea"/>
        <a:cs typeface="+mn-cs"/>
        <a:sym typeface="Arial" panose="020B0604020202020204"/>
      </a:defRPr>
    </a:lvl8pPr>
    <a:lvl9pPr indent="1828800" latinLnBrk="0">
      <a:defRPr sz="1400">
        <a:latin typeface="+mn-lt"/>
        <a:ea typeface="+mn-ea"/>
        <a:cs typeface="+mn-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p:nvPr>
            <p:ph type="title" hasCustomPrompt="1"/>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p:nvPr>
            <p:ph type="body" sz="quarter" idx="1" hasCustomPrompt="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p:nvPr>
            <p:ph type="title" hasCustomPrompt="1"/>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p:nvPr>
            <p:ph type="body" sz="half" idx="1" hasCustomPrompt="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p:nvPr>
            <p:ph type="title" hasCustomPrompt="1"/>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p:nvPr>
            <p:ph type="title" hasCustomPrompt="1"/>
          </p:nvPr>
        </p:nvSpPr>
        <p:spPr>
          <a:prstGeom prst="rect">
            <a:avLst/>
          </a:prstGeom>
        </p:spPr>
        <p:txBody>
          <a:bodyPr/>
          <a:lstStyle/>
          <a:p>
            <a:r>
              <a:t>Title Text</a:t>
            </a:r>
          </a:p>
        </p:txBody>
      </p:sp>
      <p:sp>
        <p:nvSpPr>
          <p:cNvPr id="29" name="Body Level One…"/>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p:nvPr>
            <p:ph type="title" hasCustomPrompt="1"/>
          </p:nvPr>
        </p:nvSpPr>
        <p:spPr>
          <a:prstGeom prst="rect">
            <a:avLst/>
          </a:prstGeom>
        </p:spPr>
        <p:txBody>
          <a:bodyPr/>
          <a:lstStyle/>
          <a:p>
            <a:r>
              <a:t>Title Text</a:t>
            </a:r>
          </a:p>
        </p:txBody>
      </p:sp>
      <p:sp>
        <p:nvSpPr>
          <p:cNvPr id="38" name="Body Level One…"/>
          <p:cNvSpPr/>
          <p:nvPr>
            <p:ph type="body" sz="half" idx="1" hasCustomPrompt="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p:nvPr>
            <p:ph type="title" hasCustomPrompt="1"/>
          </p:nvPr>
        </p:nvSpPr>
        <p:spPr>
          <a:prstGeom prst="rect">
            <a:avLst/>
          </a:prstGeom>
        </p:spPr>
        <p:txBody>
          <a:bodyPr/>
          <a:lstStyle/>
          <a:p>
            <a:r>
              <a:t>Title Text</a:t>
            </a:r>
          </a:p>
        </p:txBody>
      </p:sp>
      <p:sp>
        <p:nvSpPr>
          <p:cNvPr id="48"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p:nvPr>
            <p:ph type="title" hasCustomPrompt="1"/>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p:nvPr>
            <p:ph type="body" sz="quarter" idx="1" hasCustomPrompt="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p:nvPr>
            <p:ph type="title" hasCustomPrompt="1"/>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p:txBody>
      </p:sp>
      <p:sp>
        <p:nvSpPr>
          <p:cNvPr id="73" name="Title Text"/>
          <p:cNvSpPr/>
          <p:nvPr>
            <p:ph type="title" hasCustomPrompt="1"/>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p:nvPr>
            <p:ph type="body" sz="quarter" idx="1" hasCustomPrompt="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13"/>
          </p:nvPr>
        </p:nvSpPr>
        <p:spPr>
          <a:xfrm>
            <a:off x="4939500" y="724074"/>
            <a:ext cx="3837000" cy="3695102"/>
          </a:xfrm>
          <a:prstGeom prst="rect">
            <a:avLst/>
          </a:prstGeom>
        </p:spPr>
        <p:txBody>
          <a:bodyPr anchor="ctr"/>
          <a:lstStyle/>
          <a:p/>
        </p:txBody>
      </p:sp>
      <p:sp>
        <p:nvSpPr>
          <p:cNvPr id="76"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p:nvPr>
            <p:ph type="body" sz="quarter" idx="1" hasCustomPrompt="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p:nvPr>
            <p:ph type="title"/>
          </p:nvPr>
        </p:nvSpPr>
        <p:spPr>
          <a:xfrm>
            <a:off x="311699" y="445025"/>
            <a:ext cx="8520602" cy="572701"/>
          </a:xfrm>
          <a:prstGeom prst="rect">
            <a:avLst/>
          </a:prstGeom>
          <a:ln w="12700">
            <a:miter lim="400000"/>
          </a:ln>
        </p:spPr>
        <p:txBody>
          <a:bodyPr lIns="91424" tIns="91424" rIns="91424" bIns="91424">
            <a:normAutofit/>
          </a:bodyPr>
          <a:lstStyle/>
          <a:p>
            <a:r>
              <a:t>Title Text</a:t>
            </a:r>
          </a:p>
        </p:txBody>
      </p:sp>
      <p:sp>
        <p:nvSpPr>
          <p:cNvPr id="3" name="Body Level One…"/>
          <p:cNvSpPr/>
          <p:nvPr>
            <p:ph type="body" idx="1"/>
          </p:nvPr>
        </p:nvSpPr>
        <p:spPr>
          <a:xfrm>
            <a:off x="311699" y="1152475"/>
            <a:ext cx="8520602" cy="341640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1pPr>
      <a:lvl2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2pPr>
      <a:lvl3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3pPr>
      <a:lvl4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4pPr>
      <a:lvl5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5pPr>
      <a:lvl6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6pPr>
      <a:lvl7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7pPr>
      <a:lvl8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8pPr>
      <a:lvl9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1pPr>
      <a:lvl2pPr marL="1005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2pPr>
      <a:lvl3pPr marL="1462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3pPr>
      <a:lvl4pPr marL="1919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4pPr>
      <a:lvl5pPr marL="23768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5pPr>
      <a:lvl6pPr marL="28340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6pPr>
      <a:lvl7pPr marL="3291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7pPr>
      <a:lvl8pPr marL="3748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8pPr>
      <a:lvl9pPr marL="4205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09" name="Shape 54"/>
          <p:cNvSpPr/>
          <p:nvPr/>
        </p:nvSpPr>
        <p:spPr>
          <a:xfrm rot="10800000" flipH="1">
            <a:off x="-9526" y="-254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4CD68"/>
              </a:gs>
              <a:gs pos="100000">
                <a:srgbClr val="035C7D"/>
              </a:gs>
            </a:gsLst>
            <a:lin ang="12000143" scaled="0"/>
          </a:gradFill>
          <a:ln w="12700">
            <a:miter lim="400000"/>
          </a:ln>
        </p:spPr>
        <p:txBody>
          <a:bodyPr lIns="45719" rIns="45719" anchor="ctr"/>
          <a:lstStyle/>
          <a:p/>
        </p:txBody>
      </p:sp>
      <p:sp>
        <p:nvSpPr>
          <p:cNvPr id="110" name="Shape 55"/>
          <p:cNvSpPr/>
          <p:nvPr/>
        </p:nvSpPr>
        <p:spPr>
          <a:xfrm>
            <a:off x="537845" y="1464945"/>
            <a:ext cx="5551170" cy="2028190"/>
          </a:xfrm>
          <a:prstGeom prst="rect">
            <a:avLst/>
          </a:prstGeom>
          <a:ln w="12700">
            <a:miter lim="400000"/>
          </a:ln>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GB" sz="4000"/>
              <a:t>Employee Attrition Problem of Company X</a:t>
            </a:r>
            <a:endParaRPr lang="en-GB" sz="4000"/>
          </a:p>
        </p:txBody>
      </p:sp>
      <p:sp>
        <p:nvSpPr>
          <p:cNvPr id="111" name="Shape 56"/>
          <p:cNvSpPr/>
          <p:nvPr/>
        </p:nvSpPr>
        <p:spPr>
          <a:xfrm>
            <a:off x="537900" y="3746005"/>
            <a:ext cx="5550600" cy="488950"/>
          </a:xfrm>
          <a:prstGeom prst="rect">
            <a:avLst/>
          </a:prstGeom>
          <a:ln w="12700">
            <a:miter lim="400000"/>
          </a:ln>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t>
            </a:r>
            <a:r>
              <a:rPr lang="en-GB"/>
              <a:t>solution</a:t>
            </a:r>
            <a:endParaRPr lang="en-GB"/>
          </a:p>
        </p:txBody>
      </p:sp>
      <p:sp>
        <p:nvSpPr>
          <p:cNvPr id="113" name="Shape 58"/>
          <p:cNvSpPr/>
          <p:nvPr/>
        </p:nvSpPr>
        <p:spPr>
          <a:xfrm>
            <a:off x="537900" y="4162534"/>
            <a:ext cx="6249600" cy="365760"/>
          </a:xfrm>
          <a:prstGeom prst="rect">
            <a:avLst/>
          </a:prstGeom>
          <a:ln w="12700">
            <a:miter lim="400000"/>
          </a:ln>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a:t>by - David Akinmade</a:t>
            </a:r>
            <a:endParaRPr lang="en-GB"/>
          </a:p>
        </p:txBody>
      </p:sp>
      <p:pic>
        <p:nvPicPr>
          <p:cNvPr id="2" name="Picture 1" descr="LogoMakr_7hDf2e"/>
          <p:cNvPicPr>
            <a:picLocks noChangeAspect="1"/>
          </p:cNvPicPr>
          <p:nvPr/>
        </p:nvPicPr>
        <p:blipFill>
          <a:blip r:embed="rId2"/>
          <a:stretch>
            <a:fillRect/>
          </a:stretch>
        </p:blipFill>
        <p:spPr>
          <a:xfrm>
            <a:off x="537845" y="337185"/>
            <a:ext cx="3810000" cy="147637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3: Modelling with Random Forest</a:t>
            </a:r>
            <a:endParaRPr lang="en-GB"/>
          </a:p>
        </p:txBody>
      </p:sp>
      <p:sp>
        <p:nvSpPr>
          <p:cNvPr id="132" name="Shape 81"/>
          <p:cNvSpPr/>
          <p:nvPr/>
        </p:nvSpPr>
        <p:spPr>
          <a:xfrm>
            <a:off x="106680" y="748665"/>
            <a:ext cx="9027795" cy="159702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a:sym typeface="+mn-ea"/>
              </a:rPr>
              <a:t>RandomForest was a much better algorithm than XGBoost. It performed impressively with a precision of 0.99 and  a recall of 0.98. Only its ability to recall positive attrition values lagged behind slightly at 0.97.</a:t>
            </a:r>
            <a:endParaRPr lang="en-GB">
              <a:sym typeface="+mn-ea"/>
            </a:endParaRPr>
          </a:p>
        </p:txBody>
      </p:sp>
      <p:pic>
        <p:nvPicPr>
          <p:cNvPr id="2" name="Picture 1" descr="RandomForest classification report"/>
          <p:cNvPicPr>
            <a:picLocks noChangeAspect="1"/>
          </p:cNvPicPr>
          <p:nvPr/>
        </p:nvPicPr>
        <p:blipFill>
          <a:blip r:embed="rId1"/>
          <a:stretch>
            <a:fillRect/>
          </a:stretch>
        </p:blipFill>
        <p:spPr>
          <a:xfrm>
            <a:off x="205105" y="2527300"/>
            <a:ext cx="5342890" cy="172656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3: Modelling with SVC</a:t>
            </a:r>
            <a:endParaRPr lang="en-GB"/>
          </a:p>
        </p:txBody>
      </p:sp>
      <p:sp>
        <p:nvSpPr>
          <p:cNvPr id="132" name="Shape 81"/>
          <p:cNvSpPr/>
          <p:nvPr/>
        </p:nvSpPr>
        <p:spPr>
          <a:xfrm>
            <a:off x="106680" y="748665"/>
            <a:ext cx="9027795" cy="159702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a:sym typeface="+mn-ea"/>
              </a:rPr>
              <a:t>While not being as high performing as Random Forest, SVC proved to be better than XGBoost. It performed well with a precision of 0.88 and  a recall of 0.89. Its precision and recallof positive attrition values was at 0.82 and 0.83 respectively.</a:t>
            </a:r>
            <a:endParaRPr lang="en-GB">
              <a:sym typeface="+mn-ea"/>
            </a:endParaRPr>
          </a:p>
        </p:txBody>
      </p:sp>
      <p:pic>
        <p:nvPicPr>
          <p:cNvPr id="3" name="Picture 2" descr="SVC classification report"/>
          <p:cNvPicPr>
            <a:picLocks noChangeAspect="1"/>
          </p:cNvPicPr>
          <p:nvPr/>
        </p:nvPicPr>
        <p:blipFill>
          <a:blip r:embed="rId1"/>
          <a:stretch>
            <a:fillRect/>
          </a:stretch>
        </p:blipFill>
        <p:spPr>
          <a:xfrm>
            <a:off x="205105" y="2595245"/>
            <a:ext cx="5398135" cy="173736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3121" y="-67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49" name="Shape 98"/>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4: Results (Feature Importance)</a:t>
            </a:r>
          </a:p>
        </p:txBody>
      </p:sp>
      <p:sp>
        <p:nvSpPr>
          <p:cNvPr id="150" name="Shape 99"/>
          <p:cNvSpPr/>
          <p:nvPr/>
        </p:nvSpPr>
        <p:spPr>
          <a:xfrm>
            <a:off x="-6350" y="748665"/>
            <a:ext cx="9175115" cy="1595120"/>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sz="1600">
                <a:sym typeface="+mn-ea"/>
              </a:rPr>
              <a:t>From the modelling phase, Random Forest proved itself to be the most accurate model as far as the important metrics were concerned and it was thereby selected. Upon fitting and prediction, to answer the first objective, the type of employees prone to leave were discovered to be those with: </a:t>
            </a:r>
            <a:r>
              <a:rPr lang="en-GB" sz="1600">
                <a:solidFill>
                  <a:srgbClr val="FF0000"/>
                </a:solidFill>
                <a:sym typeface="+mn-ea"/>
              </a:rPr>
              <a:t>low salary, low satisfaction levels, less time spent with company and lower scores during last evaluation.</a:t>
            </a:r>
            <a:endParaRPr lang="en-GB" sz="1600">
              <a:solidFill>
                <a:srgbClr val="FF0000"/>
              </a:solidFill>
              <a:sym typeface="+mn-ea"/>
            </a:endParaRPr>
          </a:p>
        </p:txBody>
      </p:sp>
      <p:pic>
        <p:nvPicPr>
          <p:cNvPr id="3" name="Picture 2" descr="Factors affecting employee turnover by percentage"/>
          <p:cNvPicPr>
            <a:picLocks noChangeAspect="1"/>
          </p:cNvPicPr>
          <p:nvPr/>
        </p:nvPicPr>
        <p:blipFill>
          <a:blip r:embed="rId1"/>
          <a:stretch>
            <a:fillRect/>
          </a:stretch>
        </p:blipFill>
        <p:spPr>
          <a:xfrm>
            <a:off x="122555" y="2345690"/>
            <a:ext cx="3937000" cy="2609850"/>
          </a:xfrm>
          <a:prstGeom prst="rect">
            <a:avLst/>
          </a:prstGeom>
        </p:spPr>
      </p:pic>
      <p:pic>
        <p:nvPicPr>
          <p:cNvPr id="4" name="Picture 3" descr="Factors affecting employee turnover by percentage graph"/>
          <p:cNvPicPr>
            <a:picLocks noChangeAspect="1"/>
          </p:cNvPicPr>
          <p:nvPr/>
        </p:nvPicPr>
        <p:blipFill>
          <a:blip r:embed="rId2"/>
          <a:stretch>
            <a:fillRect/>
          </a:stretch>
        </p:blipFill>
        <p:spPr>
          <a:xfrm>
            <a:off x="4269740" y="2296160"/>
            <a:ext cx="4673600" cy="283908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3121" y="-67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49" name="Shape 98"/>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4: Results (Sample Output)</a:t>
            </a:r>
            <a:endParaRPr lang="en-GB"/>
          </a:p>
        </p:txBody>
      </p:sp>
      <p:sp>
        <p:nvSpPr>
          <p:cNvPr id="150" name="Shape 99"/>
          <p:cNvSpPr/>
          <p:nvPr/>
        </p:nvSpPr>
        <p:spPr>
          <a:xfrm>
            <a:off x="-6350" y="748665"/>
            <a:ext cx="9175115" cy="131254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sz="1600">
                <a:sym typeface="+mn-ea"/>
              </a:rPr>
              <a:t>Finally with a suitably accurate model already obtained and the relevant reasons for attrition clearly identified, the list of existing employees was fed to the model and an output of employees predicted to leave was obtained. Out of 11428 employees, 55 were predicted to leave, thus concluding the scope of the project.</a:t>
            </a:r>
            <a:endParaRPr lang="en-GB" sz="1600">
              <a:solidFill>
                <a:srgbClr val="FF0000"/>
              </a:solidFill>
              <a:sym typeface="+mn-ea"/>
            </a:endParaRPr>
          </a:p>
        </p:txBody>
      </p:sp>
      <p:pic>
        <p:nvPicPr>
          <p:cNvPr id="5" name="Picture 4" descr="Sample output"/>
          <p:cNvPicPr>
            <a:picLocks noChangeAspect="1"/>
          </p:cNvPicPr>
          <p:nvPr/>
        </p:nvPicPr>
        <p:blipFill>
          <a:blip r:embed="rId1"/>
          <a:stretch>
            <a:fillRect/>
          </a:stretch>
        </p:blipFill>
        <p:spPr>
          <a:xfrm>
            <a:off x="205105" y="2120265"/>
            <a:ext cx="4333875" cy="294894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4CD68"/>
              </a:gs>
              <a:gs pos="100000">
                <a:srgbClr val="035C7D"/>
              </a:gs>
            </a:gsLst>
            <a:lin ang="12000143" scaled="0"/>
          </a:gradFill>
          <a:ln w="12700">
            <a:miter lim="400000"/>
          </a:ln>
        </p:spPr>
        <p:txBody>
          <a:bodyPr lIns="45719" rIns="45719" anchor="ctr"/>
          <a:lstStyle/>
          <a:p/>
        </p:txBody>
      </p:sp>
      <p:sp>
        <p:nvSpPr>
          <p:cNvPr id="158" name="Shape 107"/>
          <p:cNvSpPr/>
          <p:nvPr/>
        </p:nvSpPr>
        <p:spPr>
          <a:xfrm>
            <a:off x="537899" y="1895175"/>
            <a:ext cx="3953102" cy="779751"/>
          </a:xfrm>
          <a:prstGeom prst="rect">
            <a:avLst/>
          </a:prstGeom>
          <a:ln w="12700">
            <a:miter lim="400000"/>
          </a:ln>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56" y="-2582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17" name="Shape 64"/>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Methodology</a:t>
            </a:r>
            <a:endParaRPr lang="en-GB"/>
          </a:p>
        </p:txBody>
      </p:sp>
      <p:sp>
        <p:nvSpPr>
          <p:cNvPr id="118" name="Shape 65"/>
          <p:cNvSpPr/>
          <p:nvPr/>
        </p:nvSpPr>
        <p:spPr>
          <a:xfrm>
            <a:off x="343874" y="1211200"/>
            <a:ext cx="5459402" cy="1951355"/>
          </a:xfrm>
          <a:prstGeom prst="rect">
            <a:avLst/>
          </a:prstGeom>
          <a:ln w="12700">
            <a:miter lim="400000"/>
          </a:ln>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GB"/>
              <a:t>Feature selection</a:t>
            </a:r>
            <a:endParaRPr lang="en-GB"/>
          </a:p>
          <a:p>
            <a:pPr marL="457200" indent="-355600">
              <a:lnSpc>
                <a:spcPct val="115000"/>
              </a:lnSpc>
              <a:buClr>
                <a:srgbClr val="000000"/>
              </a:buClr>
              <a:buSzPts val="2000"/>
              <a:buAutoNum type="arabicPeriod"/>
              <a:defRPr sz="2000">
                <a:latin typeface="Open Sans"/>
                <a:ea typeface="Open Sans"/>
                <a:cs typeface="Open Sans"/>
                <a:sym typeface="Open Sans"/>
              </a:defRPr>
            </a:pPr>
            <a:r>
              <a:t>Model</a:t>
            </a:r>
            <a:r>
              <a:rPr lang="en-GB"/>
              <a:t>ling</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GB"/>
              <a:t>Results</a:t>
            </a:r>
            <a:endParaRPr lang="en-GB"/>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10160" y="820420"/>
            <a:ext cx="9153525" cy="195135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a:t>This project starts with the dataset of existing employees provided by company X. Over the rest of this presentation I would be explaining my step-by-step approach to solving this attrition problem, and giving a presentation of my results as far as the objectives provided are concerned, with image snippets to corroborate my explanations.</a:t>
            </a:r>
            <a:endParaRPr lang="en-GB"/>
          </a:p>
        </p:txBody>
      </p:sp>
      <p:sp>
        <p:nvSpPr>
          <p:cNvPr id="133" name="Shape 82"/>
          <p:cNvSpPr/>
          <p:nvPr/>
        </p:nvSpPr>
        <p:spPr>
          <a:xfrm>
            <a:off x="61595" y="2831465"/>
            <a:ext cx="8067675" cy="124333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anose="020B0604020202020204" pitchFamily="34" charset="0"/>
            </a:pPr>
            <a:r>
              <a:rPr lang="en-GB">
                <a:sym typeface="+mn-ea"/>
              </a:rPr>
              <a:t>Objectives of project are:</a:t>
            </a:r>
            <a:endParaRPr lang="en-GB">
              <a:sym typeface="+mn-ea"/>
            </a:endParaRPr>
          </a:p>
          <a:p>
            <a:pPr marL="285750" indent="-285750">
              <a:buFont typeface="Arial" panose="020B0604020202020204" pitchFamily="34" charset="0"/>
              <a:buChar char="•"/>
            </a:pPr>
            <a:r>
              <a:rPr lang="en-GB">
                <a:sym typeface="+mn-ea"/>
              </a:rPr>
              <a:t>To determine which type of employees are leaving</a:t>
            </a:r>
            <a:endParaRPr lang="en-GB">
              <a:sym typeface="+mn-ea"/>
            </a:endParaRPr>
          </a:p>
          <a:p>
            <a:pPr marL="285750" indent="-285750">
              <a:buFont typeface="Arial" panose="020B0604020202020204" pitchFamily="34" charset="0"/>
              <a:buChar char="•"/>
            </a:pPr>
            <a:r>
              <a:rPr lang="en-GB">
                <a:sym typeface="+mn-ea"/>
              </a:rPr>
              <a:t>To predict which employees are prone to leave next. </a:t>
            </a:r>
            <a:endParaRPr lang="en-GB">
              <a:sym typeface="+mn-ea"/>
            </a:endParaRPr>
          </a:p>
          <a:p>
            <a:pPr marL="285750" indent="-285750">
              <a:buFont typeface="Arial" panose="020B0604020202020204" pitchFamily="34" charset="0"/>
              <a:buChar char="•"/>
            </a:pPr>
            <a:endParaRPr lang="en-GB">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31" name="Shape 80"/>
          <p:cNvSpPr/>
          <p:nvPr/>
        </p:nvSpPr>
        <p:spPr>
          <a:xfrm>
            <a:off x="205025" y="263974"/>
            <a:ext cx="8565600" cy="796925"/>
          </a:xfrm>
          <a:prstGeom prst="rect">
            <a:avLst/>
          </a:prstGeom>
          <a:ln w="12700">
            <a:miter lim="400000"/>
          </a:ln>
        </p:spPr>
        <p:txBody>
          <a:bodyPr lIns="91424" tIns="91424" rIns="91424" bIns="91424">
            <a:spAutoFit/>
          </a:bodyPr>
          <a:lstStyle>
            <a:lvl1pPr>
              <a:defRPr sz="2000" b="1">
                <a:solidFill>
                  <a:srgbClr val="FFFFFF"/>
                </a:solidFill>
              </a:defRPr>
            </a:lvl1pPr>
          </a:lstStyle>
          <a:p>
            <a:r>
              <a:rPr>
                <a:sym typeface="+mn-ea"/>
              </a:rPr>
              <a:t>Introduction</a:t>
            </a:r>
            <a:r>
              <a:rPr lang="en-GB">
                <a:sym typeface="+mn-ea"/>
              </a:rPr>
              <a:t>: Sample Input</a:t>
            </a:r>
            <a:endParaRPr>
              <a:sym typeface="+mn-ea"/>
            </a:endParaRPr>
          </a:p>
          <a:p>
            <a:r>
              <a:t> </a:t>
            </a:r>
            <a:endParaRPr lang="en-GB"/>
          </a:p>
        </p:txBody>
      </p:sp>
      <p:sp>
        <p:nvSpPr>
          <p:cNvPr id="133" name="Shape 82"/>
          <p:cNvSpPr/>
          <p:nvPr/>
        </p:nvSpPr>
        <p:spPr>
          <a:xfrm>
            <a:off x="61595" y="965835"/>
            <a:ext cx="3727450" cy="310134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anose="020B0604020202020204" pitchFamily="34" charset="0"/>
            </a:pPr>
            <a:r>
              <a:rPr lang="en-GB">
                <a:sym typeface="+mn-ea"/>
              </a:rPr>
              <a:t>Provided here is a sample of the dataset to be classified. The information about the employee provided include: salary, satisfaction level, department, promotion, time spent at company, Last evaluation,</a:t>
            </a:r>
            <a:endParaRPr lang="en-GB">
              <a:sym typeface="+mn-ea"/>
            </a:endParaRPr>
          </a:p>
          <a:p>
            <a:pPr>
              <a:buFont typeface="Arial" panose="020B0604020202020204" pitchFamily="34" charset="0"/>
            </a:pPr>
            <a:r>
              <a:rPr lang="en-GB">
                <a:sym typeface="+mn-ea"/>
              </a:rPr>
              <a:t>Number of projects, Average monthly hours, and Whether they have had a work accident</a:t>
            </a:r>
            <a:endParaRPr lang="en-GB">
              <a:sym typeface="+mn-ea"/>
            </a:endParaRPr>
          </a:p>
          <a:p>
            <a:pPr>
              <a:buFont typeface="Arial" panose="020B0604020202020204" pitchFamily="34" charset="0"/>
            </a:pPr>
            <a:endParaRPr lang="en-GB">
              <a:sym typeface="+mn-ea"/>
            </a:endParaRPr>
          </a:p>
          <a:p>
            <a:pPr marL="285750" indent="-285750">
              <a:buFont typeface="Arial" panose="020B0604020202020204" pitchFamily="34" charset="0"/>
              <a:buChar char="•"/>
            </a:pPr>
            <a:endParaRPr lang="en-GB">
              <a:sym typeface="+mn-ea"/>
            </a:endParaRPr>
          </a:p>
        </p:txBody>
      </p:sp>
      <p:pic>
        <p:nvPicPr>
          <p:cNvPr id="4" name="Picture 3" descr="Sample Input"/>
          <p:cNvPicPr>
            <a:picLocks noChangeAspect="1"/>
          </p:cNvPicPr>
          <p:nvPr/>
        </p:nvPicPr>
        <p:blipFill>
          <a:blip r:embed="rId1"/>
          <a:stretch>
            <a:fillRect/>
          </a:stretch>
        </p:blipFill>
        <p:spPr>
          <a:xfrm>
            <a:off x="3886200" y="965835"/>
            <a:ext cx="5111750" cy="380936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1: </a:t>
            </a:r>
            <a:r>
              <a:t>Data Exploration </a:t>
            </a:r>
            <a:endParaRPr lang="en-GB"/>
          </a:p>
        </p:txBody>
      </p:sp>
      <p:sp>
        <p:nvSpPr>
          <p:cNvPr id="132" name="Shape 81"/>
          <p:cNvSpPr/>
          <p:nvPr/>
        </p:nvSpPr>
        <p:spPr>
          <a:xfrm>
            <a:off x="106600" y="748654"/>
            <a:ext cx="8565600" cy="1597025"/>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a:sym typeface="+mn-ea"/>
              </a:rPr>
              <a:t>To begin with, a broad understanding of the dataset was obtained through the univariate and bivariate analysis of the datasets to get a broad understanding of the relatioship between features, before selection.</a:t>
            </a:r>
            <a:endParaRPr lang="en-GB">
              <a:sym typeface="+mn-ea"/>
            </a:endParaRPr>
          </a:p>
        </p:txBody>
      </p:sp>
      <p:pic>
        <p:nvPicPr>
          <p:cNvPr id="3" name="Picture 2" descr="dept"/>
          <p:cNvPicPr>
            <a:picLocks noChangeAspect="1"/>
          </p:cNvPicPr>
          <p:nvPr/>
        </p:nvPicPr>
        <p:blipFill>
          <a:blip r:embed="rId1"/>
          <a:stretch>
            <a:fillRect/>
          </a:stretch>
        </p:blipFill>
        <p:spPr>
          <a:xfrm>
            <a:off x="167640" y="2401570"/>
            <a:ext cx="3704590" cy="2659380"/>
          </a:xfrm>
          <a:prstGeom prst="rect">
            <a:avLst/>
          </a:prstGeom>
        </p:spPr>
      </p:pic>
      <p:pic>
        <p:nvPicPr>
          <p:cNvPr id="4" name="Picture 3" descr="dept vs attrition"/>
          <p:cNvPicPr>
            <a:picLocks noChangeAspect="1"/>
          </p:cNvPicPr>
          <p:nvPr/>
        </p:nvPicPr>
        <p:blipFill>
          <a:blip r:embed="rId2"/>
          <a:stretch>
            <a:fillRect/>
          </a:stretch>
        </p:blipFill>
        <p:spPr>
          <a:xfrm>
            <a:off x="5306695" y="2504440"/>
            <a:ext cx="2921000" cy="245364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2: Feature selection</a:t>
            </a:r>
            <a:endParaRPr lang="en-GB"/>
          </a:p>
        </p:txBody>
      </p:sp>
      <p:sp>
        <p:nvSpPr>
          <p:cNvPr id="132" name="Shape 81"/>
          <p:cNvSpPr/>
          <p:nvPr/>
        </p:nvSpPr>
        <p:spPr>
          <a:xfrm>
            <a:off x="106680" y="748665"/>
            <a:ext cx="9027795" cy="159702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a:sym typeface="+mn-ea"/>
              </a:rPr>
              <a:t>Next I created the dummy variables for the predictor columns and then ranked the top 15 relevant columns using 'Recursive Feature Elimination' in order to select the top performing features for modelling</a:t>
            </a:r>
            <a:endParaRPr lang="en-GB">
              <a:sym typeface="+mn-ea"/>
            </a:endParaRPr>
          </a:p>
        </p:txBody>
      </p:sp>
      <p:pic>
        <p:nvPicPr>
          <p:cNvPr id="2" name="Picture 1" descr="dummy features"/>
          <p:cNvPicPr>
            <a:picLocks noChangeAspect="1"/>
          </p:cNvPicPr>
          <p:nvPr/>
        </p:nvPicPr>
        <p:blipFill>
          <a:blip r:embed="rId1"/>
          <a:stretch>
            <a:fillRect/>
          </a:stretch>
        </p:blipFill>
        <p:spPr>
          <a:xfrm>
            <a:off x="205105" y="2345690"/>
            <a:ext cx="4584700" cy="1282700"/>
          </a:xfrm>
          <a:prstGeom prst="rect">
            <a:avLst/>
          </a:prstGeom>
        </p:spPr>
      </p:pic>
      <p:pic>
        <p:nvPicPr>
          <p:cNvPr id="4" name="Picture 3" descr="feature ranking"/>
          <p:cNvPicPr>
            <a:picLocks noChangeAspect="1"/>
          </p:cNvPicPr>
          <p:nvPr/>
        </p:nvPicPr>
        <p:blipFill>
          <a:blip r:embed="rId2"/>
          <a:stretch>
            <a:fillRect/>
          </a:stretch>
        </p:blipFill>
        <p:spPr>
          <a:xfrm>
            <a:off x="205105" y="3734435"/>
            <a:ext cx="4584700" cy="117475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a:r>
              <a:rPr lang="en-GB"/>
              <a:t> </a:t>
            </a:r>
            <a:endParaRPr lang="en-GB"/>
          </a:p>
        </p:txBody>
      </p:sp>
      <p:sp>
        <p:nvSpPr>
          <p:cNvPr id="140" name="Shape 89"/>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3: </a:t>
            </a:r>
            <a:r>
              <a:t>Model Development </a:t>
            </a:r>
            <a:endParaRPr lang="en-GB"/>
          </a:p>
        </p:txBody>
      </p:sp>
      <p:sp>
        <p:nvSpPr>
          <p:cNvPr id="141" name="Shape 90"/>
          <p:cNvSpPr/>
          <p:nvPr/>
        </p:nvSpPr>
        <p:spPr>
          <a:xfrm>
            <a:off x="73660" y="820420"/>
            <a:ext cx="9166225" cy="159702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a:sym typeface="+mn-ea"/>
              </a:rPr>
              <a:t>The algorithms that were tested are XGBoost, SVM and Random Forest. This is because of their efficiency in handling imbalanced data, and they were compared against a Dummy Classifier baseline model. The modelling proceded as follows:</a:t>
            </a:r>
            <a:endParaRPr lang="en-GB">
              <a:sym typeface="+mn-ea"/>
            </a:endParaRPr>
          </a:p>
        </p:txBody>
      </p:sp>
      <p:sp>
        <p:nvSpPr>
          <p:cNvPr id="142" name="Shape 91"/>
          <p:cNvSpPr/>
          <p:nvPr/>
        </p:nvSpPr>
        <p:spPr>
          <a:xfrm>
            <a:off x="73660" y="2287905"/>
            <a:ext cx="4822190" cy="283591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a:sym typeface="+mn-ea"/>
              </a:rPr>
              <a:t>Splitting data into training and test sets, and also making sure to stratify the data so that the proportion of positive to negative data(ex to current employees) is maintained.</a:t>
            </a:r>
            <a:endParaRPr lang="en-GB">
              <a:sym typeface="+mn-ea"/>
            </a:endParaRPr>
          </a:p>
          <a:p>
            <a:pPr marL="285750" indent="-285750">
              <a:buFont typeface="Arial" panose="020B0604020202020204" pitchFamily="34" charset="0"/>
              <a:buChar char="•"/>
            </a:pPr>
            <a:r>
              <a:rPr lang="en-GB">
                <a:sym typeface="+mn-ea"/>
              </a:rPr>
              <a:t>Importing and implementing each algorithm one after the other to check their performance specifically their precision and recall since only overall accuracy would be very misleading owing to the nature of the data.</a:t>
            </a:r>
          </a:p>
        </p:txBody>
      </p:sp>
      <p:pic>
        <p:nvPicPr>
          <p:cNvPr id="2" name="Picture 1" descr="model development"/>
          <p:cNvPicPr>
            <a:picLocks noChangeAspect="1"/>
          </p:cNvPicPr>
          <p:nvPr/>
        </p:nvPicPr>
        <p:blipFill>
          <a:blip r:embed="rId1"/>
          <a:stretch>
            <a:fillRect/>
          </a:stretch>
        </p:blipFill>
        <p:spPr>
          <a:xfrm>
            <a:off x="5384165" y="2522220"/>
            <a:ext cx="3386455" cy="238252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a:endParaRPr lang="en-GB"/>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3: Creating baseline model with Dummy Classifier </a:t>
            </a:r>
            <a:endParaRPr lang="en-GB"/>
          </a:p>
        </p:txBody>
      </p:sp>
      <p:sp>
        <p:nvSpPr>
          <p:cNvPr id="132" name="Shape 81"/>
          <p:cNvSpPr/>
          <p:nvPr/>
        </p:nvSpPr>
        <p:spPr>
          <a:xfrm>
            <a:off x="106680" y="748665"/>
            <a:ext cx="9027795" cy="1951355"/>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a:sym typeface="+mn-ea"/>
              </a:rPr>
              <a:t>The baseline model was created using Dummy Classifier which makes predictions based on the mean occurence of each label. It had a precision and recall average of 0.49 respectively. This served as a benchmark performance which the other models had to out-perform</a:t>
            </a:r>
            <a:endParaRPr lang="en-GB">
              <a:sym typeface="+mn-ea"/>
            </a:endParaRPr>
          </a:p>
        </p:txBody>
      </p:sp>
      <p:pic>
        <p:nvPicPr>
          <p:cNvPr id="2" name="Picture 1" descr="dummy classification report"/>
          <p:cNvPicPr>
            <a:picLocks noChangeAspect="1"/>
          </p:cNvPicPr>
          <p:nvPr/>
        </p:nvPicPr>
        <p:blipFill>
          <a:blip r:embed="rId1"/>
          <a:stretch>
            <a:fillRect/>
          </a:stretch>
        </p:blipFill>
        <p:spPr>
          <a:xfrm>
            <a:off x="205105" y="2931795"/>
            <a:ext cx="5206365" cy="184658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4CD68"/>
              </a:gs>
              <a:gs pos="100000">
                <a:srgbClr val="035C7D"/>
              </a:gs>
            </a:gsLst>
            <a:lin ang="12000143" scaled="0"/>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rPr lang="en-GB"/>
              <a:t>Stage 3: Modelling with XGBoost</a:t>
            </a:r>
            <a:endParaRPr lang="en-GB"/>
          </a:p>
        </p:txBody>
      </p:sp>
      <p:sp>
        <p:nvSpPr>
          <p:cNvPr id="132" name="Shape 81"/>
          <p:cNvSpPr/>
          <p:nvPr/>
        </p:nvSpPr>
        <p:spPr>
          <a:xfrm>
            <a:off x="106680" y="748665"/>
            <a:ext cx="9027795" cy="1243330"/>
          </a:xfrm>
          <a:prstGeom prst="rect">
            <a:avLst/>
          </a:prstGeom>
          <a:ln w="12700">
            <a:miter lim="400000"/>
          </a:ln>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a:sym typeface="+mn-ea"/>
              </a:rPr>
              <a:t>The first model tested was the Xgboost. It performed decently with a precision of 0.79 and  a recall of 0.88. It was however poor in it's precision for positive cases of attrition with a percentage of 0.58.</a:t>
            </a:r>
            <a:endParaRPr lang="en-GB">
              <a:sym typeface="+mn-ea"/>
            </a:endParaRPr>
          </a:p>
        </p:txBody>
      </p:sp>
      <p:pic>
        <p:nvPicPr>
          <p:cNvPr id="3" name="Picture 2" descr="Xgb classification report"/>
          <p:cNvPicPr>
            <a:picLocks noChangeAspect="1"/>
          </p:cNvPicPr>
          <p:nvPr/>
        </p:nvPicPr>
        <p:blipFill>
          <a:blip r:embed="rId1"/>
          <a:stretch>
            <a:fillRect/>
          </a:stretch>
        </p:blipFill>
        <p:spPr>
          <a:xfrm>
            <a:off x="205105" y="2390775"/>
            <a:ext cx="5325745" cy="172339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3928</Words>
  <Application>WPS Presentation</Application>
  <PresentationFormat/>
  <Paragraphs>74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Open Sans Extrabold</vt:lpstr>
      <vt:lpstr>Open Sans Light</vt:lpstr>
      <vt:lpstr>Open Sans</vt:lpstr>
      <vt:lpstr>Segoe Print</vt:lpstr>
      <vt:lpstr>Calibri</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Kinshade</cp:lastModifiedBy>
  <cp:revision>31</cp:revision>
  <dcterms:created xsi:type="dcterms:W3CDTF">2020-06-07T23:23:00Z</dcterms:created>
  <dcterms:modified xsi:type="dcterms:W3CDTF">2020-07-18T17:40:04Z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