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4"/>
  </p:sldMasterIdLst>
  <p:notesMasterIdLst>
    <p:notesMasterId r:id="rId13"/>
  </p:notesMasterIdLst>
  <p:sldIdLst>
    <p:sldId id="256" r:id="rId5"/>
    <p:sldId id="258" r:id="rId6"/>
    <p:sldId id="260" r:id="rId7"/>
    <p:sldId id="257" r:id="rId8"/>
    <p:sldId id="261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00"/>
    <a:srgbClr val="5F5F5F"/>
    <a:srgbClr val="C00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0" autoAdjust="0"/>
    <p:restoredTop sz="92308" autoAdjust="0"/>
  </p:normalViewPr>
  <p:slideViewPr>
    <p:cSldViewPr>
      <p:cViewPr varScale="1">
        <p:scale>
          <a:sx n="85" d="100"/>
          <a:sy n="85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C3BEB-2688-4F07-B909-236C7B8B69C0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CEF5B-4901-4620-A802-C0E28E1EF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3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EF5B-4901-4620-A802-C0E28E1EF61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31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EF5B-4901-4620-A802-C0E28E1EF61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27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EF5B-4901-4620-A802-C0E28E1EF61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13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EF5B-4901-4620-A802-C0E28E1EF61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9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noFill/>
        </p:spPr>
        <p:txBody>
          <a:bodyPr anchor="b" anchorCtr="0">
            <a:normAutofit/>
          </a:bodyPr>
          <a:lstStyle>
            <a:lvl1pPr algn="l">
              <a:defRPr sz="40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00" y="6372000"/>
            <a:ext cx="1188000" cy="2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4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noFill/>
        </p:spPr>
        <p:txBody>
          <a:bodyPr anchor="ctr" anchorCtr="1"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00" y="6372000"/>
            <a:ext cx="1188000" cy="2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31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7768-0F54-4489-981D-A82E66F96215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58238" y="6381328"/>
            <a:ext cx="481012" cy="274638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3B8813B-2113-48B5-A67A-82833BE61536}" type="slidenum">
              <a:rPr kumimoji="0" lang="en-US" altLang="ja-JP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kumimoji="0" lang="en-US" altLang="ja-JP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1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4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0428" y="1992114"/>
            <a:ext cx="8424798" cy="70788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altLang="ja-JP" sz="4000" b="1" dirty="0" smtClean="0">
                <a:solidFill>
                  <a:srgbClr val="C000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Self-introduction</a:t>
            </a:r>
            <a:endParaRPr lang="ja-JP" altLang="en-US" sz="4000" b="1" dirty="0">
              <a:solidFill>
                <a:srgbClr val="C00000"/>
              </a:solidFill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0427" y="3204000"/>
            <a:ext cx="84247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June/9/2015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Daiwei Wang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Financial Services Department, </a:t>
            </a:r>
            <a:r>
              <a:rPr lang="en-US" altLang="ja-JP" sz="1400" b="1" dirty="0" err="1" smtClean="0">
                <a:latin typeface="Arial" pitchFamily="34" charset="0"/>
                <a:cs typeface="Arial" pitchFamily="34" charset="0"/>
              </a:rPr>
              <a:t>Rakuten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 Inc. 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://www.rakuten.co.jp/</a:t>
            </a:r>
          </a:p>
        </p:txBody>
      </p:sp>
    </p:spTree>
    <p:extLst>
      <p:ext uri="{BB962C8B-B14F-4D97-AF65-F5344CB8AC3E}">
        <p14:creationId xmlns:p14="http://schemas.microsoft.com/office/powerpoint/2010/main" val="367727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27584" y="2132856"/>
            <a:ext cx="7956417" cy="2304256"/>
            <a:chOff x="1717995" y="2132856"/>
            <a:chExt cx="6464588" cy="18722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995" y="2132856"/>
              <a:ext cx="1862507" cy="1872208"/>
            </a:xfrm>
            <a:prstGeom prst="ellipse">
              <a:avLst/>
            </a:prstGeom>
            <a:ln w="28575">
              <a:solidFill>
                <a:srgbClr val="B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/>
            <p:cNvSpPr/>
            <p:nvPr/>
          </p:nvSpPr>
          <p:spPr bwMode="auto">
            <a:xfrm>
              <a:off x="4310283" y="2204864"/>
              <a:ext cx="108000" cy="1728192"/>
            </a:xfrm>
            <a:prstGeom prst="rect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760333" y="2312503"/>
              <a:ext cx="3422250" cy="151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0485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058863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258888" indent="261938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598738" indent="180975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3055938" indent="1809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3513138" indent="1809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970338" indent="1809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4427538" indent="1809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>
                <a:spcBef>
                  <a:spcPct val="25000"/>
                </a:spcBef>
                <a:buClr>
                  <a:schemeClr val="accent1"/>
                </a:buClr>
                <a:buFont typeface="Wingdings" pitchFamily="2" charset="2"/>
                <a:buChar char="n"/>
              </a:pPr>
              <a:r>
                <a:rPr lang="en-US" altLang="ja-JP" sz="2000" dirty="0" smtClean="0">
                  <a:latin typeface="Arial" charset="0"/>
                </a:rPr>
                <a:t>Name: Wang Daiwei</a:t>
              </a:r>
            </a:p>
            <a:p>
              <a:pPr>
                <a:spcBef>
                  <a:spcPct val="25000"/>
                </a:spcBef>
                <a:buClr>
                  <a:schemeClr val="accent1"/>
                </a:buClr>
                <a:buFont typeface="Wingdings" pitchFamily="2" charset="2"/>
                <a:buChar char="n"/>
              </a:pPr>
              <a:r>
                <a:rPr lang="en-US" altLang="ja-JP" sz="2000" dirty="0" smtClean="0">
                  <a:latin typeface="Arial" charset="0"/>
                </a:rPr>
                <a:t>Nickname: David</a:t>
              </a:r>
              <a:endParaRPr lang="en-US" altLang="ja-JP" sz="2000" dirty="0">
                <a:latin typeface="Arial" charset="0"/>
              </a:endParaRPr>
            </a:p>
            <a:p>
              <a:pPr>
                <a:spcBef>
                  <a:spcPct val="25000"/>
                </a:spcBef>
                <a:buClr>
                  <a:schemeClr val="accent1"/>
                </a:buClr>
                <a:buFont typeface="Wingdings" pitchFamily="2" charset="2"/>
                <a:buChar char="n"/>
              </a:pPr>
              <a:r>
                <a:rPr lang="en-US" altLang="ja-JP" sz="2000" dirty="0" smtClean="0">
                  <a:latin typeface="Arial" charset="0"/>
                </a:rPr>
                <a:t>Location: Harbin, Heilongjiang Province, China</a:t>
              </a:r>
            </a:p>
            <a:p>
              <a:pPr>
                <a:spcBef>
                  <a:spcPct val="25000"/>
                </a:spcBef>
                <a:buClr>
                  <a:schemeClr val="accent1"/>
                </a:buClr>
                <a:buFont typeface="Wingdings" pitchFamily="2" charset="2"/>
                <a:buChar char="n"/>
              </a:pPr>
              <a:r>
                <a:rPr lang="en-US" altLang="ja-JP" sz="2000" dirty="0" smtClean="0">
                  <a:latin typeface="Arial" charset="0"/>
                </a:rPr>
                <a:t>25++</a:t>
              </a:r>
              <a:endParaRPr lang="en-US" altLang="ja-JP" sz="2000" dirty="0">
                <a:latin typeface="Arial" charset="0"/>
              </a:endParaRPr>
            </a:p>
          </p:txBody>
        </p:sp>
      </p:grpSp>
      <p:sp>
        <p:nvSpPr>
          <p:cNvPr id="11" name="タイトル 5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rgbClr val="C0000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 smtClean="0">
                <a:latin typeface="+mj-lt"/>
                <a:cs typeface="Arial" pitchFamily="34" charset="0"/>
              </a:rPr>
              <a:t>Self-introduction (1/3)</a:t>
            </a:r>
            <a:endParaRPr lang="ja-JP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81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5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rgbClr val="C0000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 smtClean="0">
                <a:latin typeface="+mj-lt"/>
                <a:cs typeface="Arial" pitchFamily="34" charset="0"/>
              </a:rPr>
              <a:t>Self-introduction (2/3)</a:t>
            </a:r>
            <a:endParaRPr lang="ja-JP" altLang="en-US" sz="28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7504" y="1125958"/>
            <a:ext cx="2976331" cy="2232248"/>
          </a:xfrm>
          <a:prstGeom prst="rect">
            <a:avLst/>
          </a:prstGeom>
          <a:solidFill>
            <a:schemeClr val="bg1"/>
          </a:solidFill>
          <a:ln w="28575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00210" y="3356992"/>
            <a:ext cx="2976331" cy="2232248"/>
          </a:xfrm>
          <a:prstGeom prst="rect">
            <a:avLst/>
          </a:prstGeom>
          <a:solidFill>
            <a:schemeClr val="bg1"/>
          </a:solidFill>
          <a:ln w="28575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60165" y="1124744"/>
            <a:ext cx="2976331" cy="2232248"/>
          </a:xfrm>
          <a:prstGeom prst="rect">
            <a:avLst/>
          </a:prstGeom>
          <a:solidFill>
            <a:schemeClr val="bg1"/>
          </a:solidFill>
          <a:ln w="28575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7504" y="3356992"/>
            <a:ext cx="2976331" cy="2232248"/>
          </a:xfrm>
          <a:prstGeom prst="rect">
            <a:avLst/>
          </a:prstGeom>
          <a:solidFill>
            <a:srgbClr val="BF0000"/>
          </a:solidFill>
          <a:ln w="28575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83835" y="1124744"/>
            <a:ext cx="2976331" cy="2232248"/>
          </a:xfrm>
          <a:prstGeom prst="rect">
            <a:avLst/>
          </a:prstGeom>
          <a:solidFill>
            <a:srgbClr val="BF0000"/>
          </a:solidFill>
          <a:ln w="28575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60165" y="3356992"/>
            <a:ext cx="2976331" cy="2232248"/>
          </a:xfrm>
          <a:prstGeom prst="rect">
            <a:avLst/>
          </a:prstGeom>
          <a:solidFill>
            <a:srgbClr val="BF0000"/>
          </a:solidFill>
          <a:ln w="28575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7" name="Picture 2" descr="http://static.wikidoc.org/8/87/China-Heilongji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0" y="1267707"/>
            <a:ext cx="2392724" cy="194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151"/>
          <p:cNvSpPr/>
          <p:nvPr/>
        </p:nvSpPr>
        <p:spPr>
          <a:xfrm>
            <a:off x="179512" y="3929342"/>
            <a:ext cx="2832314" cy="115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77800" lvl="0" indent="-17780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Northeast capital city in China of Heilong Jiang Province </a:t>
            </a:r>
          </a:p>
          <a:p>
            <a:pPr lvl="0">
              <a:spcBef>
                <a:spcPts val="400"/>
              </a:spcBef>
              <a:buSzPct val="100000"/>
            </a:pPr>
            <a:endParaRPr lang="en-US" sz="1500" dirty="0" smtClean="0">
              <a:solidFill>
                <a:schemeClr val="bg1"/>
              </a:solidFill>
            </a:endParaRPr>
          </a:p>
          <a:p>
            <a:pPr marL="177800" lvl="0" indent="-177800">
              <a:spcBef>
                <a:spcPts val="400"/>
              </a:spcBef>
              <a:buSzPct val="100000"/>
              <a:buFont typeface="Arial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8</a:t>
            </a:r>
            <a:r>
              <a:rPr lang="en-US" sz="1500" baseline="30000" dirty="0" smtClean="0">
                <a:solidFill>
                  <a:schemeClr val="bg1"/>
                </a:solidFill>
              </a:rPr>
              <a:t>th</a:t>
            </a:r>
            <a:r>
              <a:rPr lang="en-US" sz="1500" dirty="0" smtClean="0">
                <a:solidFill>
                  <a:schemeClr val="bg1"/>
                </a:solidFill>
              </a:rPr>
              <a:t> most populous Chinese city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12" y="3356992"/>
            <a:ext cx="2976329" cy="2232248"/>
          </a:xfrm>
          <a:prstGeom prst="rect">
            <a:avLst/>
          </a:prstGeom>
          <a:ln w="28575">
            <a:solidFill>
              <a:srgbClr val="BF0000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3459490" y="1304477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dirty="0" err="1" smtClean="0">
                <a:solidFill>
                  <a:schemeClr val="bg1"/>
                </a:solidFill>
              </a:rPr>
              <a:t>Guo</a:t>
            </a:r>
            <a:r>
              <a:rPr lang="en-US" altLang="ja-JP" dirty="0" smtClean="0">
                <a:solidFill>
                  <a:schemeClr val="bg1"/>
                </a:solidFill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</a:rPr>
              <a:t>bao</a:t>
            </a:r>
            <a:r>
              <a:rPr lang="en-US" altLang="ja-JP" dirty="0" smtClean="0">
                <a:solidFill>
                  <a:schemeClr val="bg1"/>
                </a:solidFill>
              </a:rPr>
              <a:t> Rou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01468" y="1785468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</a:rPr>
              <a:t>Smoked sausage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64979" y="2140678"/>
            <a:ext cx="1553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2000" dirty="0" smtClean="0">
                <a:solidFill>
                  <a:schemeClr val="bg1"/>
                </a:solidFill>
              </a:rPr>
              <a:t>Harbin Beer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92271" y="2617720"/>
            <a:ext cx="2603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</a:rPr>
              <a:t>Chicken </a:t>
            </a:r>
            <a:r>
              <a:rPr lang="en-US" altLang="ja-JP" sz="1400" b="1" dirty="0">
                <a:solidFill>
                  <a:schemeClr val="bg1"/>
                </a:solidFill>
              </a:rPr>
              <a:t>b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raised </a:t>
            </a:r>
            <a:r>
              <a:rPr lang="en-US" altLang="ja-JP" sz="1400" b="1" dirty="0" err="1" smtClean="0">
                <a:solidFill>
                  <a:schemeClr val="bg1"/>
                </a:solidFill>
              </a:rPr>
              <a:t>mushrroms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45789" y="2927942"/>
            <a:ext cx="10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b="1" dirty="0" smtClean="0">
                <a:solidFill>
                  <a:schemeClr val="bg1"/>
                </a:solidFill>
              </a:rPr>
              <a:t>…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5"/>
          <a:stretch/>
        </p:blipFill>
        <p:spPr>
          <a:xfrm>
            <a:off x="6084168" y="3356992"/>
            <a:ext cx="2935950" cy="2232248"/>
          </a:xfrm>
          <a:prstGeom prst="rect">
            <a:avLst/>
          </a:prstGeom>
          <a:ln w="28575">
            <a:solidFill>
              <a:srgbClr val="BF0000"/>
            </a:solidFill>
          </a:ln>
        </p:spPr>
      </p:pic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4456"/>
          <a:stretch/>
        </p:blipFill>
        <p:spPr>
          <a:xfrm>
            <a:off x="6084168" y="1124743"/>
            <a:ext cx="2935950" cy="2202389"/>
          </a:xfrm>
          <a:prstGeom prst="rect">
            <a:avLst/>
          </a:prstGeom>
          <a:ln w="28575">
            <a:solidFill>
              <a:srgbClr val="BF0000"/>
            </a:solidFill>
          </a:ln>
        </p:spPr>
      </p:pic>
    </p:spTree>
    <p:extLst>
      <p:ext uri="{BB962C8B-B14F-4D97-AF65-F5344CB8AC3E}">
        <p14:creationId xmlns:p14="http://schemas.microsoft.com/office/powerpoint/2010/main" val="364164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743712" y="5301208"/>
            <a:ext cx="7860736" cy="354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BF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kern="0" dirty="0" smtClean="0">
                <a:solidFill>
                  <a:srgbClr val="C00000"/>
                </a:solidFill>
              </a:rPr>
              <a:t>JAPAN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1" name="タイトル 5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rgbClr val="C0000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 smtClean="0">
                <a:latin typeface="+mj-lt"/>
                <a:cs typeface="Arial" pitchFamily="34" charset="0"/>
              </a:rPr>
              <a:t>Self-introduction (3/3)</a:t>
            </a:r>
            <a:endParaRPr lang="ja-JP" altLang="en-US" sz="2800" b="1" dirty="0"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43712" y="1628800"/>
            <a:ext cx="7848872" cy="2897193"/>
            <a:chOff x="539552" y="1908184"/>
            <a:chExt cx="7848872" cy="289719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39552" y="3501008"/>
              <a:ext cx="784887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619672" y="2549808"/>
              <a:ext cx="0" cy="936104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987824" y="3485912"/>
              <a:ext cx="0" cy="93610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940152" y="3501008"/>
              <a:ext cx="0" cy="93610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483796" y="2565008"/>
              <a:ext cx="0" cy="936000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343870" y="3516105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 smtClean="0">
                  <a:solidFill>
                    <a:srgbClr val="5F5F5F"/>
                  </a:solidFill>
                  <a:latin typeface="Arial" charset="0"/>
                </a:rPr>
                <a:t>2009</a:t>
              </a:r>
              <a:endParaRPr lang="ja-JP" altLang="en-US" sz="1600" dirty="0">
                <a:solidFill>
                  <a:srgbClr val="5F5F5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75495" y="3132262"/>
              <a:ext cx="6246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 smtClean="0">
                  <a:solidFill>
                    <a:srgbClr val="5F5F5F"/>
                  </a:solidFill>
                  <a:latin typeface="Arial" charset="0"/>
                </a:rPr>
                <a:t>2011</a:t>
              </a:r>
              <a:endParaRPr lang="ja-JP" altLang="en-US" sz="1600" dirty="0">
                <a:solidFill>
                  <a:srgbClr val="5F5F5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63836" y="3516105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 smtClean="0">
                  <a:solidFill>
                    <a:srgbClr val="5F5F5F"/>
                  </a:solidFill>
                  <a:latin typeface="Arial" charset="0"/>
                </a:rPr>
                <a:t>2014</a:t>
              </a:r>
              <a:endParaRPr lang="ja-JP" altLang="en-US" sz="1600" dirty="0">
                <a:solidFill>
                  <a:srgbClr val="5F5F5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14334" y="3132262"/>
              <a:ext cx="10516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 smtClean="0">
                  <a:solidFill>
                    <a:srgbClr val="5F5F5F"/>
                  </a:solidFill>
                  <a:latin typeface="Arial" charset="0"/>
                </a:rPr>
                <a:t>2015 Apr.</a:t>
              </a:r>
              <a:endParaRPr lang="ja-JP" altLang="en-US" sz="1600" dirty="0">
                <a:solidFill>
                  <a:srgbClr val="5F5F5F"/>
                </a:solidFill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1595320" y="1908184"/>
              <a:ext cx="1439862" cy="495943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ja-JP" sz="1400" b="1" dirty="0" smtClean="0">
                  <a:solidFill>
                    <a:schemeClr val="bg1"/>
                  </a:solidFill>
                  <a:latin typeface="+mn-lt"/>
                </a:rPr>
                <a:t>Bachelor Degree</a:t>
              </a:r>
              <a:endParaRPr lang="en-US" altLang="ja-JP" sz="14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987824" y="4530739"/>
              <a:ext cx="1439862" cy="274638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ja-JP" sz="1400" b="1" dirty="0" smtClean="0">
                  <a:solidFill>
                    <a:schemeClr val="bg1"/>
                  </a:solidFill>
                  <a:latin typeface="+mn-lt"/>
                </a:rPr>
                <a:t>Master Degree</a:t>
              </a:r>
              <a:endParaRPr lang="en-US" altLang="ja-JP" sz="14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4444180" y="2133287"/>
              <a:ext cx="1439862" cy="274638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ja-JP" sz="1400" b="1" dirty="0" smtClean="0">
                  <a:solidFill>
                    <a:schemeClr val="bg1"/>
                  </a:solidFill>
                  <a:latin typeface="+mn-lt"/>
                </a:rPr>
                <a:t>Ph.D. Degree</a:t>
              </a:r>
              <a:endParaRPr lang="en-US" altLang="ja-JP" sz="14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5940151" y="4530739"/>
              <a:ext cx="1439862" cy="274638"/>
            </a:xfrm>
            <a:prstGeom prst="rect">
              <a:avLst/>
            </a:prstGeom>
            <a:solidFill>
              <a:srgbClr val="BF0000"/>
            </a:solidFill>
            <a:ln w="9525">
              <a:solidFill>
                <a:srgbClr val="B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algn="l" defTabSz="381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defTabSz="381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ja-JP" sz="1400" b="1" dirty="0" smtClean="0">
                  <a:solidFill>
                    <a:schemeClr val="bg1"/>
                  </a:solidFill>
                  <a:latin typeface="+mn-lt"/>
                </a:rPr>
                <a:t>New grad </a:t>
              </a:r>
              <a:endParaRPr lang="en-US" altLang="ja-JP" sz="14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3" name="Rounded Rectangle 32"/>
          <p:cNvSpPr/>
          <p:nvPr/>
        </p:nvSpPr>
        <p:spPr bwMode="auto">
          <a:xfrm>
            <a:off x="729095" y="5307185"/>
            <a:ext cx="1107215" cy="354063"/>
          </a:xfrm>
          <a:prstGeom prst="roundRect">
            <a:avLst>
              <a:gd name="adj" fmla="val 50000"/>
            </a:avLst>
          </a:prstGeom>
          <a:solidFill>
            <a:srgbClr val="BF0000"/>
          </a:solidFill>
          <a:ln>
            <a:noFill/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kern="0" dirty="0" smtClean="0">
                <a:solidFill>
                  <a:schemeClr val="bg1"/>
                </a:solidFill>
              </a:rPr>
              <a:t>CHINA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36310" y="2165352"/>
            <a:ext cx="2006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Tele-communication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91984" y="4560191"/>
            <a:ext cx="1800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Signal processing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18247" y="2165352"/>
            <a:ext cx="1800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Signal processing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44311" y="4560191"/>
            <a:ext cx="2247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Backend programming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1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5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rgbClr val="C0000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 smtClean="0">
                <a:latin typeface="+mj-lt"/>
                <a:cs typeface="Arial" pitchFamily="34" charset="0"/>
              </a:rPr>
              <a:t>Programming Skills</a:t>
            </a:r>
            <a:endParaRPr lang="ja-JP" altLang="en-US" sz="2800" b="1" dirty="0">
              <a:latin typeface="+mj-lt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1115765" y="1340768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MATLAB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924226" y="1340768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R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3924226" y="2206855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Objective-C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1115765" y="2206855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C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6588224" y="2206855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Swift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1115765" y="3072942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HTML / CSS 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3924226" y="3072942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24226" y="4082016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err="1" smtClean="0">
                <a:solidFill>
                  <a:schemeClr val="bg1"/>
                </a:solidFill>
                <a:latin typeface="+mn-lt"/>
              </a:rPr>
              <a:t>RSpec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15765" y="4077072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Capybara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55576" y="4725144"/>
            <a:ext cx="7848872" cy="0"/>
          </a:xfrm>
          <a:prstGeom prst="line">
            <a:avLst/>
          </a:prstGeom>
          <a:ln w="12700">
            <a:solidFill>
              <a:srgbClr val="5F5F5F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115765" y="5093635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PHP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1999" y="3343055"/>
            <a:ext cx="783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dirty="0" smtClean="0">
                <a:solidFill>
                  <a:srgbClr val="BF0000"/>
                </a:solidFill>
              </a:rPr>
              <a:t>PAST</a:t>
            </a:r>
            <a:endParaRPr lang="ja-JP" altLang="en-US" dirty="0">
              <a:solidFill>
                <a:srgbClr val="B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82188" y="5466710"/>
            <a:ext cx="686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600" b="1" dirty="0" smtClean="0">
                <a:solidFill>
                  <a:srgbClr val="BF0000"/>
                </a:solidFill>
              </a:rPr>
              <a:t>NOW</a:t>
            </a:r>
            <a:endParaRPr lang="ja-JP" altLang="en-US" sz="1600" dirty="0">
              <a:solidFill>
                <a:srgbClr val="B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38487" y="3717032"/>
            <a:ext cx="7848872" cy="0"/>
          </a:xfrm>
          <a:prstGeom prst="line">
            <a:avLst/>
          </a:prstGeom>
          <a:ln w="12700">
            <a:solidFill>
              <a:srgbClr val="5F5F5F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63154" y="4387756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600" b="1" dirty="0" smtClean="0">
                <a:solidFill>
                  <a:srgbClr val="BF0000"/>
                </a:solidFill>
              </a:rPr>
              <a:t>New Grads TRAINING</a:t>
            </a:r>
            <a:endParaRPr lang="ja-JP" altLang="en-US" sz="1600" b="1" dirty="0">
              <a:solidFill>
                <a:srgbClr val="B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19721" y="5805264"/>
            <a:ext cx="7848872" cy="0"/>
          </a:xfrm>
          <a:prstGeom prst="line">
            <a:avLst/>
          </a:prstGeom>
          <a:ln w="12700">
            <a:solidFill>
              <a:srgbClr val="5F5F5F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942992" y="5114738"/>
            <a:ext cx="1439862" cy="274638"/>
          </a:xfrm>
          <a:prstGeom prst="rect">
            <a:avLst/>
          </a:prstGeom>
          <a:solidFill>
            <a:srgbClr val="BF0000"/>
          </a:solidFill>
          <a:ln w="9525">
            <a:solidFill>
              <a:srgbClr val="B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bg1"/>
                </a:solidFill>
                <a:latin typeface="+mn-lt"/>
              </a:rPr>
              <a:t>Java</a:t>
            </a:r>
            <a:endParaRPr lang="en-US" altLang="ja-JP" sz="1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353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5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rgbClr val="C0000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 smtClean="0">
                <a:latin typeface="+mj-lt"/>
                <a:cs typeface="Arial" pitchFamily="34" charset="0"/>
              </a:rPr>
              <a:t>Hobbies</a:t>
            </a:r>
            <a:endParaRPr lang="ja-JP" altLang="en-US" sz="2800" b="1" dirty="0">
              <a:latin typeface="+mj-lt"/>
            </a:endParaRPr>
          </a:p>
        </p:txBody>
      </p:sp>
      <p:sp>
        <p:nvSpPr>
          <p:cNvPr id="12" name="Shape 148"/>
          <p:cNvSpPr/>
          <p:nvPr/>
        </p:nvSpPr>
        <p:spPr>
          <a:xfrm>
            <a:off x="360000" y="2060848"/>
            <a:ext cx="2274619" cy="223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 defTabSz="381000">
              <a:spcBef>
                <a:spcPts val="400"/>
              </a:spcBef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48"/>
          <p:cNvSpPr/>
          <p:nvPr/>
        </p:nvSpPr>
        <p:spPr>
          <a:xfrm>
            <a:off x="3434690" y="2060847"/>
            <a:ext cx="2274619" cy="223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 defTabSz="381000">
              <a:spcBef>
                <a:spcPts val="400"/>
              </a:spcBef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48"/>
          <p:cNvSpPr/>
          <p:nvPr/>
        </p:nvSpPr>
        <p:spPr>
          <a:xfrm>
            <a:off x="6509381" y="2060846"/>
            <a:ext cx="2274619" cy="223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 defTabSz="381000">
              <a:spcBef>
                <a:spcPts val="400"/>
              </a:spcBef>
              <a:defRPr sz="5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476212" y="4508005"/>
            <a:ext cx="204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Road Bicycling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50902" y="4508005"/>
            <a:ext cx="204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UI/UX Design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5592" y="4508005"/>
            <a:ext cx="204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Delicious Food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5" y="2311048"/>
            <a:ext cx="1730727" cy="1730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36" y="2388658"/>
            <a:ext cx="1575506" cy="1575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56331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4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5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rgbClr val="C0000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 smtClean="0">
                <a:latin typeface="+mj-lt"/>
                <a:cs typeface="Arial" pitchFamily="34" charset="0"/>
              </a:rPr>
              <a:t>iPhone App Developing</a:t>
            </a:r>
            <a:endParaRPr lang="ja-JP" altLang="en-US" sz="28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54" y="765184"/>
            <a:ext cx="3534546" cy="43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02" y="765184"/>
            <a:ext cx="3534546" cy="43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184"/>
            <a:ext cx="3534543" cy="4320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55630" y="4871011"/>
            <a:ext cx="204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Course Reservation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0901" y="4871011"/>
            <a:ext cx="204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Reminder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172" y="4871011"/>
            <a:ext cx="204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 smtClean="0">
                <a:solidFill>
                  <a:srgbClr val="5F5F5F"/>
                </a:solidFill>
                <a:latin typeface="Arial" charset="0"/>
              </a:rPr>
              <a:t>Timers</a:t>
            </a:r>
            <a:endParaRPr lang="ja-JP" altLang="en-US" sz="1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9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564904"/>
            <a:ext cx="9144000" cy="1311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l"/>
              <a:defRPr kumimoji="1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kumimoji="0" lang="en-US" altLang="ja-JP" sz="3200" b="1" dirty="0" smtClean="0">
                <a:solidFill>
                  <a:schemeClr val="accent1"/>
                </a:solidFill>
                <a:latin typeface="Arial" charset="0"/>
              </a:rPr>
              <a:t>Thank you </a:t>
            </a:r>
            <a:r>
              <a:rPr kumimoji="0" lang="en-US" altLang="ja-JP" sz="3200" b="1" dirty="0" smtClean="0">
                <a:solidFill>
                  <a:schemeClr val="accent1"/>
                </a:solidFill>
                <a:latin typeface="Arial" charset="0"/>
                <a:sym typeface="Wingdings" panose="05000000000000000000" pitchFamily="2" charset="2"/>
              </a:rPr>
              <a:t></a:t>
            </a:r>
            <a:endParaRPr lang="en-US" altLang="ja-JP" sz="3200" b="1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29">
  <a:themeElements>
    <a:clrScheme name="楽天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00506E"/>
      </a:accent2>
      <a:accent3>
        <a:srgbClr val="F0D296"/>
      </a:accent3>
      <a:accent4>
        <a:srgbClr val="8296AA"/>
      </a:accent4>
      <a:accent5>
        <a:srgbClr val="F06E5A"/>
      </a:accent5>
      <a:accent6>
        <a:srgbClr val="F79646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>
          <a:solidFill>
            <a:schemeClr val="accent2"/>
          </a:solidFill>
          <a:tailEnd type="arrow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rgbClr val="BF0000"/>
        </a:solidFill>
        <a:ln w="12700">
          <a:solidFill>
            <a:srgbClr val="BF0000"/>
          </a:solidFill>
          <a:miter lim="800000"/>
          <a:headEnd/>
          <a:tailEnd/>
        </a:ln>
        <a:effectLst>
          <a:outerShdw blurRad="88900" dist="38100" dir="8100000" algn="ctr" rotWithShape="0">
            <a:schemeClr val="tx1">
              <a:alpha val="30000"/>
            </a:schemeClr>
          </a:outerShdw>
        </a:effectLst>
        <a:extLst/>
      </a:spPr>
      <a:bodyPr/>
      <a:lstStyle>
        <a:defPPr marL="0" marR="0" indent="0" algn="l" defTabSz="38100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rgbClr val="FFFFFF"/>
          </a:buClr>
          <a:buSzTx/>
          <a:buFont typeface="Wingdings" pitchFamily="2" charset="2"/>
          <a:buChar char="n"/>
          <a:tabLst/>
          <a:defRPr kumimoji="1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ＭＳ Ｐゴシック" charset="-128"/>
            <a:ea typeface="ＭＳ Ｐゴシック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87CF4B6-CCB8-4156-A568-35C1878860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D77FE0F-25D3-4C74-AF6F-66B0E8CB3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8E390-D3D5-4A1D-A4BA-E791CC0540EB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134</Words>
  <Application>Microsoft Office PowerPoint</Application>
  <PresentationFormat>On-screen Show (4:3)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ＭＳ Ｐゴシック</vt:lpstr>
      <vt:lpstr>Arial</vt:lpstr>
      <vt:lpstr>Calibri</vt:lpstr>
      <vt:lpstr>Wingdings</vt:lpstr>
      <vt:lpstr>slide29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楽天株式会社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chie.sato</dc:creator>
  <cp:lastModifiedBy>Wang, Daiwei</cp:lastModifiedBy>
  <cp:revision>75</cp:revision>
  <dcterms:created xsi:type="dcterms:W3CDTF">2012-03-08T14:55:05Z</dcterms:created>
  <dcterms:modified xsi:type="dcterms:W3CDTF">2015-06-08T23:52:46Z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