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  <p:sldMasterId id="2147483658" r:id="rId2"/>
  </p:sldMasterIdLst>
  <p:notesMasterIdLst>
    <p:notesMasterId r:id="rId24"/>
  </p:notesMasterIdLst>
  <p:sldIdLst>
    <p:sldId id="256" r:id="rId3"/>
    <p:sldId id="282" r:id="rId4"/>
    <p:sldId id="285" r:id="rId5"/>
    <p:sldId id="286" r:id="rId6"/>
    <p:sldId id="287" r:id="rId7"/>
    <p:sldId id="289" r:id="rId8"/>
    <p:sldId id="290" r:id="rId9"/>
    <p:sldId id="291" r:id="rId10"/>
    <p:sldId id="292" r:id="rId11"/>
    <p:sldId id="284" r:id="rId12"/>
    <p:sldId id="293" r:id="rId13"/>
    <p:sldId id="294" r:id="rId14"/>
    <p:sldId id="295" r:id="rId15"/>
    <p:sldId id="296" r:id="rId16"/>
    <p:sldId id="297" r:id="rId17"/>
    <p:sldId id="262" r:id="rId18"/>
    <p:sldId id="263" r:id="rId19"/>
    <p:sldId id="264" r:id="rId20"/>
    <p:sldId id="265" r:id="rId21"/>
    <p:sldId id="298" r:id="rId22"/>
    <p:sldId id="281" r:id="rId23"/>
  </p:sldIdLst>
  <p:sldSz cx="9144000" cy="6858000" type="screen4x3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538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5D0A0-8561-E34C-B17A-26CA9E265FDD}" v="43" dt="2023-05-16T10:28:24.715"/>
  </p1510:revLst>
</p1510:revInfo>
</file>

<file path=ppt/tableStyles.xml><?xml version="1.0" encoding="utf-8"?>
<a:tblStyleLst xmlns:a="http://schemas.openxmlformats.org/drawingml/2006/main" def="{7F1BF803-9790-449D-AFD7-FA2B02CC13FB}">
  <a:tblStyle styleId="{7F1BF803-9790-449D-AFD7-FA2B02CC13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6"/>
    <p:restoredTop sz="62756"/>
  </p:normalViewPr>
  <p:slideViewPr>
    <p:cSldViewPr snapToGrid="0">
      <p:cViewPr>
        <p:scale>
          <a:sx n="63" d="100"/>
          <a:sy n="63" d="100"/>
        </p:scale>
        <p:origin x="728" y="-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75" name="Google Shape;75;p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do we need to manufacture a car?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Raw materials origin from mines: Iron, Aluminium, Lithium, Cobalt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Refinery: Transforms raw materials (process &amp; purify) =&gt; e.g. steel or base materials for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Shipped e.g. to Europe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Manufacturing plant: Assembly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Finished product is shipped to local dealer.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Sold to happy customer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139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Various things can go wrong without the customer knowing, not obvious to the eye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Child labour in mines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Transport of goods &amp; materials creates Emissions and Greenhouse Gases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production plants &amp; factories: Emissions and pollute the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Management of companies and branches not up to standards: corruption, employees treated poorly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End customer has hard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Auditors can also not verify easily where and under which circumstances product was created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44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needs to be done: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Certify supply chain according to environmental, social and governance (ESG) standards.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Ensure: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No child labour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Environmentally friendly transport and logistics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Green production facilities with no pollution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Business is lead with the right values and without any discrimination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 Needs to verifiable for auditors &amp; customers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Establish trust between companies and customers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Separates a company from competitors (marketing)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GB" dirty="0"/>
              <a:t>Similar: Global Battery Alliance for Batteries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110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Summarize to see how blockchain technology can solve many problems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General Issues: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Supply chains across the globe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Various (changing) business partners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No globally responsible authority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Blockchain Solutions offer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Exchange of goods accompanied by certificates into blockchain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Trusted and tamperproof environment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Traceability of materials and products along the entire chain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Does not require a central authority (=&gt; distributed &amp; decentralised) 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GB" dirty="0"/>
              <a:t>Ability to preserve trade secrets while being able to verify the origin of products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719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46d352830_0_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446d35283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95650" y="500063"/>
            <a:ext cx="333375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319088" y="1978720"/>
            <a:ext cx="8508999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347635" y="6408271"/>
            <a:ext cx="575236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0" y="1691640"/>
            <a:ext cx="9144000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0" y="2477139"/>
            <a:ext cx="9144000" cy="43808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319089" y="1762188"/>
            <a:ext cx="8508999" cy="71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316992" y="2484000"/>
            <a:ext cx="4242816" cy="397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3"/>
          </p:nvPr>
        </p:nvSpPr>
        <p:spPr>
          <a:xfrm>
            <a:off x="4584192" y="2484120"/>
            <a:ext cx="4244400" cy="3974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7829538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 lang="de-DE"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pic>
        <p:nvPicPr>
          <p:cNvPr id="2" name="Google Shape;20;p3" descr="20150416 tum logo blau png final.png">
            <a:extLst>
              <a:ext uri="{FF2B5EF4-FFF2-40B4-BE49-F238E27FC236}">
                <a16:creationId xmlns:a16="http://schemas.microsoft.com/office/drawing/2014/main" id="{9C09AFF3-1F1E-8433-7174-F1FB70CBDB3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/>
              <a:t>David Gasser, Mehmet Eren Turanboy, Felix Myhsok</a:t>
            </a:r>
          </a:p>
          <a:p>
            <a:r>
              <a:rPr lang="de-DE"/>
              <a:t>
</a:t>
            </a:r>
            <a:endParaRPr/>
          </a:p>
        </p:txBody>
      </p:sp>
      <p:pic>
        <p:nvPicPr>
          <p:cNvPr id="2" name="Google Shape;20;p3" descr="20150416 tum logo blau png final.png">
            <a:extLst>
              <a:ext uri="{FF2B5EF4-FFF2-40B4-BE49-F238E27FC236}">
                <a16:creationId xmlns:a16="http://schemas.microsoft.com/office/drawing/2014/main" id="{71E4F753-E9F1-3FB5-8574-BDB0671DA04F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218411" y="324685"/>
            <a:ext cx="608352" cy="32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battery.org/" TargetMode="External"/><Relationship Id="rId2" Type="http://schemas.openxmlformats.org/officeDocument/2006/relationships/hyperlink" Target="https://www.industriall-union.org/report-due-diligence-across-the-battery-supply-ch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26" Type="http://schemas.openxmlformats.org/officeDocument/2006/relationships/image" Target="../media/image18.png"/><Relationship Id="rId3" Type="http://schemas.openxmlformats.org/officeDocument/2006/relationships/image" Target="../media/image16.png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5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24" Type="http://schemas.openxmlformats.org/officeDocument/2006/relationships/image" Target="../media/image10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23" Type="http://schemas.openxmlformats.org/officeDocument/2006/relationships/image" Target="../media/image7.png"/><Relationship Id="rId10" Type="http://schemas.openxmlformats.org/officeDocument/2006/relationships/image" Target="../media/image8.png"/><Relationship Id="rId19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319100" y="1978726"/>
            <a:ext cx="85089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Technische</a:t>
            </a:r>
            <a:r>
              <a:rPr lang="en-GB" dirty="0"/>
              <a:t> Universität München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Department of Informatics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Blockchain technology for public sector innovation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16th of May, 2023</a:t>
            </a:r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00" cy="889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Chain2Sustain</a:t>
            </a:r>
            <a:br>
              <a:rPr lang="en-GB" b="1" dirty="0"/>
            </a:br>
            <a:r>
              <a:rPr lang="en-GB" sz="2400" dirty="0"/>
              <a:t>Sustainable Supply Chains based on Blockchain</a:t>
            </a:r>
          </a:p>
        </p:txBody>
      </p:sp>
      <p:pic>
        <p:nvPicPr>
          <p:cNvPr id="4" name="Google Shape;79;p12" descr="TUM_Glockenturm.tif">
            <a:extLst>
              <a:ext uri="{FF2B5EF4-FFF2-40B4-BE49-F238E27FC236}">
                <a16:creationId xmlns:a16="http://schemas.microsoft.com/office/drawing/2014/main" id="{D9A20177-127D-EE9C-5BEF-31A31AFE12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7101" y="3051360"/>
            <a:ext cx="3892489" cy="339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1" y="2147638"/>
            <a:ext cx="8627558" cy="3006256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22161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1" y="2147637"/>
            <a:ext cx="8627558" cy="3064445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7447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1" y="2147638"/>
            <a:ext cx="8710713" cy="3064445"/>
          </a:xfrm>
          <a:prstGeom prst="rect">
            <a:avLst/>
          </a:prstGeom>
        </p:spPr>
      </p:pic>
      <p:sp>
        <p:nvSpPr>
          <p:cNvPr id="7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02748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2" y="2147638"/>
            <a:ext cx="8785526" cy="3064445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97813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86306CD-518C-B9B9-4FCC-5E100C6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 – Stakeholder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65" y="4961648"/>
            <a:ext cx="1058822" cy="1037659"/>
          </a:xfrm>
          <a:prstGeom prst="rect">
            <a:avLst/>
          </a:prstGeom>
        </p:spPr>
      </p:pic>
      <p:pic>
        <p:nvPicPr>
          <p:cNvPr id="5" name="Grafik 4" descr="Ein Bild, das Fahrzeug, Auto, Landfahrzeug, Zeichnung enthält.&#10;&#10;Automatisch generierte Beschreibung">
            <a:extLst>
              <a:ext uri="{FF2B5EF4-FFF2-40B4-BE49-F238E27FC236}">
                <a16:creationId xmlns:a16="http://schemas.microsoft.com/office/drawing/2014/main" id="{646E0CAC-36D8-D131-4828-71286EE6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12" y="2675585"/>
            <a:ext cx="913898" cy="913898"/>
          </a:xfrm>
          <a:prstGeom prst="rect">
            <a:avLst/>
          </a:prstGeom>
        </p:spPr>
      </p:pic>
      <p:grpSp>
        <p:nvGrpSpPr>
          <p:cNvPr id="8" name="Gruppieren 7"/>
          <p:cNvGrpSpPr/>
          <p:nvPr/>
        </p:nvGrpSpPr>
        <p:grpSpPr>
          <a:xfrm>
            <a:off x="4262216" y="4122592"/>
            <a:ext cx="2078940" cy="2560405"/>
            <a:chOff x="4335196" y="4605731"/>
            <a:chExt cx="2078940" cy="2560405"/>
          </a:xfrm>
        </p:grpSpPr>
        <p:sp>
          <p:nvSpPr>
            <p:cNvPr id="59" name="Abgerundetes Rechteck 58"/>
            <p:cNvSpPr/>
            <p:nvPr/>
          </p:nvSpPr>
          <p:spPr>
            <a:xfrm>
              <a:off x="4340154" y="4605731"/>
              <a:ext cx="2016791" cy="25604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Gerader Verbinder 59"/>
            <p:cNvCxnSpPr/>
            <p:nvPr/>
          </p:nvCxnSpPr>
          <p:spPr>
            <a:xfrm>
              <a:off x="4347432" y="6324325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ieren 29"/>
            <p:cNvGrpSpPr/>
            <p:nvPr/>
          </p:nvGrpSpPr>
          <p:grpSpPr>
            <a:xfrm>
              <a:off x="4335196" y="4632407"/>
              <a:ext cx="2078940" cy="1680563"/>
              <a:chOff x="320928" y="3767264"/>
              <a:chExt cx="2078940" cy="1680563"/>
            </a:xfrm>
          </p:grpSpPr>
          <p:sp>
            <p:nvSpPr>
              <p:cNvPr id="25" name="Textfeld 24"/>
              <p:cNvSpPr txBox="1"/>
              <p:nvPr/>
            </p:nvSpPr>
            <p:spPr>
              <a:xfrm>
                <a:off x="614090" y="3767264"/>
                <a:ext cx="1440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Consumer</a:t>
                </a:r>
              </a:p>
            </p:txBody>
          </p:sp>
          <p:sp>
            <p:nvSpPr>
              <p:cNvPr id="26" name="Textfeld 25"/>
              <p:cNvSpPr txBox="1"/>
              <p:nvPr/>
            </p:nvSpPr>
            <p:spPr>
              <a:xfrm>
                <a:off x="322481" y="4146597"/>
                <a:ext cx="201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G1: Purchase goods with a clean conscience</a:t>
                </a:r>
              </a:p>
            </p:txBody>
          </p:sp>
          <p:sp>
            <p:nvSpPr>
              <p:cNvPr id="28" name="Textfeld 27"/>
              <p:cNvSpPr txBox="1"/>
              <p:nvPr/>
            </p:nvSpPr>
            <p:spPr>
              <a:xfrm>
                <a:off x="320928" y="4592078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G2: well organized and comprehensive overview</a:t>
                </a:r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386484" y="4986162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-&gt; fair and sustainable manufacturing</a:t>
                </a:r>
              </a:p>
            </p:txBody>
          </p:sp>
          <p:cxnSp>
            <p:nvCxnSpPr>
              <p:cNvPr id="29" name="Gerader Verbinder 28"/>
              <p:cNvCxnSpPr/>
              <p:nvPr/>
            </p:nvCxnSpPr>
            <p:spPr>
              <a:xfrm>
                <a:off x="322481" y="4073450"/>
                <a:ext cx="201508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/>
          <p:cNvGrpSpPr/>
          <p:nvPr/>
        </p:nvGrpSpPr>
        <p:grpSpPr>
          <a:xfrm>
            <a:off x="1955369" y="4102418"/>
            <a:ext cx="2022595" cy="2580579"/>
            <a:chOff x="1955136" y="4611771"/>
            <a:chExt cx="2022595" cy="2580579"/>
          </a:xfrm>
        </p:grpSpPr>
        <p:sp>
          <p:nvSpPr>
            <p:cNvPr id="54" name="Abgerundetes Rechteck 53"/>
            <p:cNvSpPr/>
            <p:nvPr/>
          </p:nvSpPr>
          <p:spPr>
            <a:xfrm>
              <a:off x="1955136" y="4611771"/>
              <a:ext cx="2016791" cy="258057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1960942" y="4632407"/>
              <a:ext cx="2016789" cy="1682501"/>
              <a:chOff x="1227731" y="4810853"/>
              <a:chExt cx="2016789" cy="1682501"/>
            </a:xfrm>
          </p:grpSpPr>
          <p:grpSp>
            <p:nvGrpSpPr>
              <p:cNvPr id="33" name="Gruppieren 32"/>
              <p:cNvGrpSpPr/>
              <p:nvPr/>
            </p:nvGrpSpPr>
            <p:grpSpPr>
              <a:xfrm>
                <a:off x="1227731" y="4810853"/>
                <a:ext cx="2016789" cy="1249693"/>
                <a:chOff x="322481" y="3767264"/>
                <a:chExt cx="2016789" cy="1249693"/>
              </a:xfrm>
            </p:grpSpPr>
            <p:sp>
              <p:nvSpPr>
                <p:cNvPr id="35" name="Textfeld 34"/>
                <p:cNvSpPr txBox="1"/>
                <p:nvPr/>
              </p:nvSpPr>
              <p:spPr>
                <a:xfrm>
                  <a:off x="614090" y="3767264"/>
                  <a:ext cx="14403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Auditor</a:t>
                  </a:r>
                </a:p>
              </p:txBody>
            </p:sp>
            <p:sp>
              <p:nvSpPr>
                <p:cNvPr id="36" name="Textfeld 35"/>
                <p:cNvSpPr txBox="1"/>
                <p:nvPr/>
              </p:nvSpPr>
              <p:spPr>
                <a:xfrm>
                  <a:off x="322481" y="4146597"/>
                  <a:ext cx="201678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G1: Need to be able to track every part of the chain</a:t>
                  </a:r>
                </a:p>
              </p:txBody>
            </p:sp>
            <p:sp>
              <p:nvSpPr>
                <p:cNvPr id="38" name="Textfeld 37"/>
                <p:cNvSpPr txBox="1"/>
                <p:nvPr/>
              </p:nvSpPr>
              <p:spPr>
                <a:xfrm>
                  <a:off x="325886" y="4739958"/>
                  <a:ext cx="20133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G2: Well-organized data</a:t>
                  </a:r>
                </a:p>
              </p:txBody>
            </p:sp>
            <p:cxnSp>
              <p:nvCxnSpPr>
                <p:cNvPr id="39" name="Gerader Verbinder 38"/>
                <p:cNvCxnSpPr/>
                <p:nvPr/>
              </p:nvCxnSpPr>
              <p:spPr>
                <a:xfrm>
                  <a:off x="322481" y="4073450"/>
                  <a:ext cx="2015086" cy="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feld 46"/>
              <p:cNvSpPr txBox="1"/>
              <p:nvPr/>
            </p:nvSpPr>
            <p:spPr>
              <a:xfrm>
                <a:off x="1229433" y="6031689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G3: remain uninfluenced by outside sway</a:t>
                </a:r>
              </a:p>
            </p:txBody>
          </p:sp>
        </p:grpSp>
      </p:grpSp>
      <p:pic>
        <p:nvPicPr>
          <p:cNvPr id="49" name="Grafik 48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11" y="2909670"/>
            <a:ext cx="739949" cy="739949"/>
          </a:xfrm>
          <a:prstGeom prst="rect">
            <a:avLst/>
          </a:prstGeom>
        </p:spPr>
      </p:pic>
      <p:pic>
        <p:nvPicPr>
          <p:cNvPr id="50" name="Grafik 49" descr="Ein Bild, das Clipart, Grafiken, Design, Kunst enthält.&#10;&#10;Automatisch generierte Beschreibung">
            <a:extLst>
              <a:ext uri="{FF2B5EF4-FFF2-40B4-BE49-F238E27FC236}">
                <a16:creationId xmlns:a16="http://schemas.microsoft.com/office/drawing/2014/main" id="{FCB95A58-FCCC-A668-DBCD-20A29D68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004" y="2124691"/>
            <a:ext cx="663962" cy="760792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246" y="4990623"/>
            <a:ext cx="1155147" cy="965564"/>
          </a:xfrm>
          <a:prstGeom prst="rect">
            <a:avLst/>
          </a:prstGeom>
        </p:spPr>
      </p:pic>
      <p:grpSp>
        <p:nvGrpSpPr>
          <p:cNvPr id="7" name="Gruppieren 6"/>
          <p:cNvGrpSpPr/>
          <p:nvPr/>
        </p:nvGrpSpPr>
        <p:grpSpPr>
          <a:xfrm>
            <a:off x="1924353" y="1455943"/>
            <a:ext cx="2058953" cy="2560405"/>
            <a:chOff x="1924353" y="1455943"/>
            <a:chExt cx="2058953" cy="2560405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1924353" y="1455943"/>
              <a:ext cx="2058953" cy="2560405"/>
              <a:chOff x="166674" y="3594227"/>
              <a:chExt cx="2058953" cy="2560405"/>
            </a:xfrm>
          </p:grpSpPr>
          <p:sp>
            <p:nvSpPr>
              <p:cNvPr id="2" name="Abgerundetes Rechteck 1"/>
              <p:cNvSpPr/>
              <p:nvPr/>
            </p:nvSpPr>
            <p:spPr>
              <a:xfrm>
                <a:off x="203263" y="3594227"/>
                <a:ext cx="2016791" cy="2560405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feld 10"/>
              <p:cNvSpPr txBox="1"/>
              <p:nvPr/>
            </p:nvSpPr>
            <p:spPr>
              <a:xfrm>
                <a:off x="461690" y="3614864"/>
                <a:ext cx="1440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Supply Chain</a:t>
                </a:r>
              </a:p>
            </p:txBody>
          </p:sp>
          <p:sp>
            <p:nvSpPr>
              <p:cNvPr id="19" name="Textfeld 18"/>
              <p:cNvSpPr txBox="1"/>
              <p:nvPr/>
            </p:nvSpPr>
            <p:spPr>
              <a:xfrm>
                <a:off x="170081" y="3961829"/>
                <a:ext cx="201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G1: retain business/trade  secrets</a:t>
                </a:r>
              </a:p>
            </p:txBody>
          </p:sp>
          <p:sp>
            <p:nvSpPr>
              <p:cNvPr id="20" name="Textfeld 19"/>
              <p:cNvSpPr txBox="1"/>
              <p:nvPr/>
            </p:nvSpPr>
            <p:spPr>
              <a:xfrm>
                <a:off x="166674" y="4341990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G2: prove themselves as trustable partners</a:t>
                </a:r>
              </a:p>
            </p:txBody>
          </p:sp>
          <p:sp>
            <p:nvSpPr>
              <p:cNvPr id="21" name="Textfeld 20"/>
              <p:cNvSpPr txBox="1"/>
              <p:nvPr/>
            </p:nvSpPr>
            <p:spPr>
              <a:xfrm>
                <a:off x="173486" y="4729776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G3: system must be sim-</a:t>
                </a:r>
                <a:r>
                  <a:rPr lang="en-US" sz="1200" dirty="0" err="1"/>
                  <a:t>ple</a:t>
                </a:r>
                <a:r>
                  <a:rPr lang="en-US" sz="1200" dirty="0"/>
                  <a:t> to integrate and reliable</a:t>
                </a:r>
              </a:p>
            </p:txBody>
          </p:sp>
          <p:cxnSp>
            <p:nvCxnSpPr>
              <p:cNvPr id="23" name="Gerader Verbinder 22"/>
              <p:cNvCxnSpPr/>
              <p:nvPr/>
            </p:nvCxnSpPr>
            <p:spPr>
              <a:xfrm>
                <a:off x="210541" y="3921050"/>
                <a:ext cx="201508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Gerader Verbinder 36"/>
            <p:cNvCxnSpPr/>
            <p:nvPr/>
          </p:nvCxnSpPr>
          <p:spPr>
            <a:xfrm>
              <a:off x="1968220" y="3101709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feld 51"/>
            <p:cNvSpPr txBox="1"/>
            <p:nvPr/>
          </p:nvSpPr>
          <p:spPr>
            <a:xfrm>
              <a:off x="1964347" y="3123610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A1: Create assets and verify them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1955369" y="3518185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A2: Provide information for audits and others</a:t>
              </a:r>
            </a:p>
          </p:txBody>
        </p:sp>
      </p:grpSp>
      <p:cxnSp>
        <p:nvCxnSpPr>
          <p:cNvPr id="55" name="Gerader Verbinder 54"/>
          <p:cNvCxnSpPr/>
          <p:nvPr/>
        </p:nvCxnSpPr>
        <p:spPr>
          <a:xfrm>
            <a:off x="1968220" y="5829831"/>
            <a:ext cx="2015086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1969922" y="5912596"/>
            <a:ext cx="201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A1: Audit companies and issue certificates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1955369" y="6325640"/>
            <a:ext cx="2013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A2: Issue final rating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4257629" y="6006683"/>
            <a:ext cx="201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A1: review ratings and other figures </a:t>
            </a:r>
          </a:p>
        </p:txBody>
      </p:sp>
      <p:grpSp>
        <p:nvGrpSpPr>
          <p:cNvPr id="9" name="Gruppieren 8"/>
          <p:cNvGrpSpPr/>
          <p:nvPr/>
        </p:nvGrpSpPr>
        <p:grpSpPr>
          <a:xfrm>
            <a:off x="4279995" y="1453686"/>
            <a:ext cx="2034827" cy="2562662"/>
            <a:chOff x="4255719" y="1453686"/>
            <a:chExt cx="2034827" cy="2562662"/>
          </a:xfrm>
        </p:grpSpPr>
        <p:sp>
          <p:nvSpPr>
            <p:cNvPr id="62" name="Abgerundetes Rechteck 61"/>
            <p:cNvSpPr/>
            <p:nvPr/>
          </p:nvSpPr>
          <p:spPr>
            <a:xfrm>
              <a:off x="4257575" y="1453686"/>
              <a:ext cx="2016791" cy="25626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Gerader Verbinder 62"/>
            <p:cNvCxnSpPr/>
            <p:nvPr/>
          </p:nvCxnSpPr>
          <p:spPr>
            <a:xfrm>
              <a:off x="4264853" y="3099452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uppieren 39"/>
            <p:cNvGrpSpPr/>
            <p:nvPr/>
          </p:nvGrpSpPr>
          <p:grpSpPr>
            <a:xfrm>
              <a:off x="4255719" y="1471539"/>
              <a:ext cx="2020196" cy="1612383"/>
              <a:chOff x="319074" y="3767264"/>
              <a:chExt cx="2020196" cy="1612383"/>
            </a:xfrm>
          </p:grpSpPr>
          <p:sp>
            <p:nvSpPr>
              <p:cNvPr id="42" name="Textfeld 41"/>
              <p:cNvSpPr txBox="1"/>
              <p:nvPr/>
            </p:nvSpPr>
            <p:spPr>
              <a:xfrm>
                <a:off x="614090" y="3767264"/>
                <a:ext cx="1440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OEM</a:t>
                </a:r>
              </a:p>
            </p:txBody>
          </p:sp>
          <p:sp>
            <p:nvSpPr>
              <p:cNvPr id="43" name="Textfeld 42"/>
              <p:cNvSpPr txBox="1"/>
              <p:nvPr/>
            </p:nvSpPr>
            <p:spPr>
              <a:xfrm>
                <a:off x="322481" y="4219425"/>
                <a:ext cx="20167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G1: Proof ethical and sustainable sourcing</a:t>
                </a:r>
              </a:p>
            </p:txBody>
          </p:sp>
          <p:sp>
            <p:nvSpPr>
              <p:cNvPr id="44" name="Textfeld 43"/>
              <p:cNvSpPr txBox="1"/>
              <p:nvPr/>
            </p:nvSpPr>
            <p:spPr>
              <a:xfrm>
                <a:off x="319074" y="4656230"/>
                <a:ext cx="2013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G2: provide audit trails</a:t>
                </a:r>
              </a:p>
            </p:txBody>
          </p:sp>
          <p:sp>
            <p:nvSpPr>
              <p:cNvPr id="45" name="Textfeld 44"/>
              <p:cNvSpPr txBox="1"/>
              <p:nvPr/>
            </p:nvSpPr>
            <p:spPr>
              <a:xfrm>
                <a:off x="325886" y="4917982"/>
                <a:ext cx="2013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G3: Possibility to add new suppliers</a:t>
                </a:r>
              </a:p>
            </p:txBody>
          </p:sp>
          <p:cxnSp>
            <p:nvCxnSpPr>
              <p:cNvPr id="46" name="Gerader Verbinder 45"/>
              <p:cNvCxnSpPr/>
              <p:nvPr/>
            </p:nvCxnSpPr>
            <p:spPr>
              <a:xfrm>
                <a:off x="322481" y="4073450"/>
                <a:ext cx="201508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feld 76"/>
            <p:cNvSpPr txBox="1"/>
            <p:nvPr/>
          </p:nvSpPr>
          <p:spPr>
            <a:xfrm>
              <a:off x="4277162" y="3129776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A1: Create assets and verify them</a:t>
              </a:r>
            </a:p>
          </p:txBody>
        </p:sp>
        <p:sp>
          <p:nvSpPr>
            <p:cNvPr id="78" name="Textfeld 77"/>
            <p:cNvSpPr txBox="1"/>
            <p:nvPr/>
          </p:nvSpPr>
          <p:spPr>
            <a:xfrm>
              <a:off x="4268184" y="3524351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A2: Provide information for audits and others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799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 - Technology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76" y="2024162"/>
            <a:ext cx="8795026" cy="3907299"/>
          </a:xfrm>
          <a:prstGeom prst="rect">
            <a:avLst/>
          </a:prstGeom>
        </p:spPr>
      </p:pic>
      <p:sp>
        <p:nvSpPr>
          <p:cNvPr id="8" name="Freihandform 7"/>
          <p:cNvSpPr/>
          <p:nvPr/>
        </p:nvSpPr>
        <p:spPr>
          <a:xfrm>
            <a:off x="4410159" y="1739788"/>
            <a:ext cx="4523448" cy="2638003"/>
          </a:xfrm>
          <a:custGeom>
            <a:avLst/>
            <a:gdLst>
              <a:gd name="connsiteX0" fmla="*/ 0 w 4523448"/>
              <a:gd name="connsiteY0" fmla="*/ 380325 h 2638003"/>
              <a:gd name="connsiteX1" fmla="*/ 8092 w 4523448"/>
              <a:gd name="connsiteY1" fmla="*/ 873939 h 2638003"/>
              <a:gd name="connsiteX2" fmla="*/ 971045 w 4523448"/>
              <a:gd name="connsiteY2" fmla="*/ 1011504 h 2638003"/>
              <a:gd name="connsiteX3" fmla="*/ 1391830 w 4523448"/>
              <a:gd name="connsiteY3" fmla="*/ 1327093 h 2638003"/>
              <a:gd name="connsiteX4" fmla="*/ 2548991 w 4523448"/>
              <a:gd name="connsiteY4" fmla="*/ 1642683 h 2638003"/>
              <a:gd name="connsiteX5" fmla="*/ 3204446 w 4523448"/>
              <a:gd name="connsiteY5" fmla="*/ 2621819 h 2638003"/>
              <a:gd name="connsiteX6" fmla="*/ 4507264 w 4523448"/>
              <a:gd name="connsiteY6" fmla="*/ 2638003 h 2638003"/>
              <a:gd name="connsiteX7" fmla="*/ 4523448 w 4523448"/>
              <a:gd name="connsiteY7" fmla="*/ 768743 h 2638003"/>
              <a:gd name="connsiteX8" fmla="*/ 3042606 w 4523448"/>
              <a:gd name="connsiteY8" fmla="*/ 16184 h 2638003"/>
              <a:gd name="connsiteX9" fmla="*/ 16184 w 4523448"/>
              <a:gd name="connsiteY9" fmla="*/ 0 h 2638003"/>
              <a:gd name="connsiteX10" fmla="*/ 0 w 4523448"/>
              <a:gd name="connsiteY10" fmla="*/ 380325 h 263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3448" h="2638003">
                <a:moveTo>
                  <a:pt x="0" y="380325"/>
                </a:moveTo>
                <a:lnTo>
                  <a:pt x="8092" y="873939"/>
                </a:lnTo>
                <a:lnTo>
                  <a:pt x="971045" y="1011504"/>
                </a:lnTo>
                <a:lnTo>
                  <a:pt x="1391830" y="1327093"/>
                </a:lnTo>
                <a:lnTo>
                  <a:pt x="2548991" y="1642683"/>
                </a:lnTo>
                <a:lnTo>
                  <a:pt x="3204446" y="2621819"/>
                </a:lnTo>
                <a:lnTo>
                  <a:pt x="4507264" y="2638003"/>
                </a:lnTo>
                <a:lnTo>
                  <a:pt x="4523448" y="768743"/>
                </a:lnTo>
                <a:lnTo>
                  <a:pt x="3042606" y="16184"/>
                </a:lnTo>
                <a:lnTo>
                  <a:pt x="16184" y="0"/>
                </a:lnTo>
                <a:lnTo>
                  <a:pt x="0" y="380325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652364" y="6144938"/>
            <a:ext cx="5842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Private/Permissioned or Consortium </a:t>
            </a:r>
            <a:r>
              <a:rPr lang="en-US" sz="2000" dirty="0" err="1"/>
              <a:t>Blockchain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64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Finding out how to attach certificates to goods to prove whether product is environmentally friendly and produced in ethical way(no child labour, employee satisfaction).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Finding out which aspects should be considered by authorities while giving certificate.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keep track of assets that are traded between parties(charge port).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ensure data privacy. Sensitive trading data between suppliers and car manufacturers.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What kind of transactions will be done between parties.</a:t>
            </a:r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Challenges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46d352830_0_1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00" cy="46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What kind of information at the end will customer see.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ensure scalability.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Determine who will validate the transactions between parties.(Proof of Authority?)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How to create user friendly UI for car manufacturer, customer and supplier that interacts with blockchain. </a:t>
            </a:r>
            <a:endParaRPr/>
          </a:p>
        </p:txBody>
      </p:sp>
      <p:sp>
        <p:nvSpPr>
          <p:cNvPr id="96" name="Google Shape;96;g2446d352830_0_1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Challenges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19090" y="1762188"/>
            <a:ext cx="8508999" cy="469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Roadmap</a:t>
            </a:r>
            <a:endParaRPr/>
          </a:p>
        </p:txBody>
      </p:sp>
      <p:grpSp>
        <p:nvGrpSpPr>
          <p:cNvPr id="103" name="Google Shape;103;p8"/>
          <p:cNvGrpSpPr/>
          <p:nvPr/>
        </p:nvGrpSpPr>
        <p:grpSpPr>
          <a:xfrm>
            <a:off x="1421385" y="2327301"/>
            <a:ext cx="6092428" cy="870346"/>
            <a:chOff x="1785" y="1596826"/>
            <a:chExt cx="6092428" cy="870346"/>
          </a:xfrm>
        </p:grpSpPr>
        <p:sp>
          <p:nvSpPr>
            <p:cNvPr id="104" name="Google Shape;104;p8"/>
            <p:cNvSpPr/>
            <p:nvPr/>
          </p:nvSpPr>
          <p:spPr>
            <a:xfrm>
              <a:off x="1785" y="1596826"/>
              <a:ext cx="2175867" cy="87034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 txBox="1"/>
            <p:nvPr/>
          </p:nvSpPr>
          <p:spPr>
            <a:xfrm>
              <a:off x="436958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Requirements &amp; Initial Design</a:t>
              </a: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1960066" y="1596826"/>
              <a:ext cx="2175867" cy="87034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 txBox="1"/>
            <p:nvPr/>
          </p:nvSpPr>
          <p:spPr>
            <a:xfrm>
              <a:off x="2395239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First Prototype</a:t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918346" y="1596826"/>
              <a:ext cx="2175867" cy="870346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 txBox="1"/>
            <p:nvPr/>
          </p:nvSpPr>
          <p:spPr>
            <a:xfrm>
              <a:off x="4353519" y="1596826"/>
              <a:ext cx="1305521" cy="870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000" tIns="20000" rIns="20000" bIns="2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en-GB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Fully working solution</a:t>
              </a:r>
              <a:endParaRPr/>
            </a:p>
          </p:txBody>
        </p:sp>
      </p:grpSp>
      <p:pic>
        <p:nvPicPr>
          <p:cNvPr id="110" name="Google Shape;11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00" y="1603925"/>
            <a:ext cx="8849548" cy="396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6774934" y="6473313"/>
            <a:ext cx="20520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ftr" idx="11"/>
          </p:nvPr>
        </p:nvSpPr>
        <p:spPr>
          <a:xfrm>
            <a:off x="311162" y="6473313"/>
            <a:ext cx="64642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David Gasser, Mehmet Eren Turanboy, Felix Myhsok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GB"/>
            </a:br>
            <a:endParaRPr/>
          </a:p>
        </p:txBody>
      </p:sp>
      <p:sp>
        <p:nvSpPr>
          <p:cNvPr id="117" name="Google Shape;117;p10"/>
          <p:cNvSpPr txBox="1"/>
          <p:nvPr/>
        </p:nvSpPr>
        <p:spPr>
          <a:xfrm>
            <a:off x="2005650" y="2274225"/>
            <a:ext cx="5132700" cy="8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Thank you for your attention and participation!</a:t>
            </a:r>
            <a:endParaRPr sz="24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E6BA3F-D75D-EFB0-69FB-D092390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Sustainable Supply Chains</a:t>
            </a:r>
          </a:p>
        </p:txBody>
      </p:sp>
      <p:pic>
        <p:nvPicPr>
          <p:cNvPr id="3078" name="Picture 6" descr="Mining - Free nature icons">
            <a:extLst>
              <a:ext uri="{FF2B5EF4-FFF2-40B4-BE49-F238E27FC236}">
                <a16:creationId xmlns:a16="http://schemas.microsoft.com/office/drawing/2014/main" id="{75FC25ED-AB09-99F4-6D6A-D8455B6E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62" y="3028912"/>
            <a:ext cx="1204128" cy="12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737" y="3264607"/>
            <a:ext cx="781541" cy="781541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38667B-5419-70E8-48E9-AB7B25B3ED21}"/>
              </a:ext>
            </a:extLst>
          </p:cNvPr>
          <p:cNvGrpSpPr/>
          <p:nvPr/>
        </p:nvGrpSpPr>
        <p:grpSpPr>
          <a:xfrm>
            <a:off x="6247676" y="4717592"/>
            <a:ext cx="1662289" cy="1290268"/>
            <a:chOff x="7143633" y="4970115"/>
            <a:chExt cx="1662289" cy="1290268"/>
          </a:xfrm>
        </p:grpSpPr>
        <p:pic>
          <p:nvPicPr>
            <p:cNvPr id="7" name="Grafik 6" descr="Ein Bild, das Clipart, Cartoon, Animierter Cartoon, Darstellung enthält.&#10;&#10;Automatisch generierte Beschreibung">
              <a:extLst>
                <a:ext uri="{FF2B5EF4-FFF2-40B4-BE49-F238E27FC236}">
                  <a16:creationId xmlns:a16="http://schemas.microsoft.com/office/drawing/2014/main" id="{2F5F3BB0-AC2C-D608-1842-A74E56AB4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633" y="4970115"/>
              <a:ext cx="918247" cy="918247"/>
            </a:xfrm>
            <a:prstGeom prst="rect">
              <a:avLst/>
            </a:prstGeom>
          </p:spPr>
        </p:pic>
        <p:pic>
          <p:nvPicPr>
            <p:cNvPr id="9" name="Grafik 8" descr="Ein Bild, das Fahrzeug, Auto, Landfahrzeug, Zeichnung enthält.&#10;&#10;Automatisch generierte Beschreibung">
              <a:extLst>
                <a:ext uri="{FF2B5EF4-FFF2-40B4-BE49-F238E27FC236}">
                  <a16:creationId xmlns:a16="http://schemas.microsoft.com/office/drawing/2014/main" id="{646E0CAC-36D8-D131-4828-71286EE6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1880" y="5516341"/>
              <a:ext cx="744042" cy="744042"/>
            </a:xfrm>
            <a:prstGeom prst="rect">
              <a:avLst/>
            </a:prstGeom>
          </p:spPr>
        </p:pic>
      </p:grpSp>
      <p:pic>
        <p:nvPicPr>
          <p:cNvPr id="19" name="Grafik 18" descr="Ein Bild, das Clipart, Grafiken, Design, Kunst enthält.&#10;&#10;Automatisch generierte Beschreibung">
            <a:extLst>
              <a:ext uri="{FF2B5EF4-FFF2-40B4-BE49-F238E27FC236}">
                <a16:creationId xmlns:a16="http://schemas.microsoft.com/office/drawing/2014/main" id="{FCB95A58-FCCC-A668-DBCD-20A29D68D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229" y="2591016"/>
            <a:ext cx="1175718" cy="1347181"/>
          </a:xfrm>
          <a:prstGeom prst="rect">
            <a:avLst/>
          </a:prstGeom>
        </p:spPr>
      </p:pic>
      <p:pic>
        <p:nvPicPr>
          <p:cNvPr id="25" name="Grafik 24" descr="Ein Bild, das Grafiken, Clipart, Screenshot, Symbol enthält.&#10;&#10;Automatisch generierte Beschreibung">
            <a:extLst>
              <a:ext uri="{FF2B5EF4-FFF2-40B4-BE49-F238E27FC236}">
                <a16:creationId xmlns:a16="http://schemas.microsoft.com/office/drawing/2014/main" id="{B4A879CC-EE28-BB54-5B27-A43C8DC70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6821" y="3145797"/>
            <a:ext cx="970357" cy="970357"/>
          </a:xfrm>
          <a:prstGeom prst="rect">
            <a:avLst/>
          </a:prstGeom>
        </p:spPr>
      </p:pic>
      <p:pic>
        <p:nvPicPr>
          <p:cNvPr id="27" name="Grafik 26" descr="Ein Bild, das Screenshot, Clipart, Design enthält.&#10;&#10;Automatisch generierte Beschreibung">
            <a:extLst>
              <a:ext uri="{FF2B5EF4-FFF2-40B4-BE49-F238E27FC236}">
                <a16:creationId xmlns:a16="http://schemas.microsoft.com/office/drawing/2014/main" id="{6F49081E-5C91-FB5D-15B9-FF7C0FE67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3192" y="2960305"/>
            <a:ext cx="1085843" cy="1085843"/>
          </a:xfrm>
          <a:prstGeom prst="rect">
            <a:avLst/>
          </a:prstGeom>
        </p:spPr>
      </p:pic>
      <p:pic>
        <p:nvPicPr>
          <p:cNvPr id="29" name="Grafik 28" descr="Ein Bild, das Rad, Landfahrzeug, Fahrzeug enthält.&#10;&#10;Automatisch generierte Beschreibung">
            <a:extLst>
              <a:ext uri="{FF2B5EF4-FFF2-40B4-BE49-F238E27FC236}">
                <a16:creationId xmlns:a16="http://schemas.microsoft.com/office/drawing/2014/main" id="{A80E0BE1-B9A2-5555-401A-4E853CE4D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71465" y="3380021"/>
            <a:ext cx="736133" cy="736133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82357A7-B00E-B922-046A-F919FF86CEF6}"/>
              </a:ext>
            </a:extLst>
          </p:cNvPr>
          <p:cNvGrpSpPr/>
          <p:nvPr/>
        </p:nvGrpSpPr>
        <p:grpSpPr>
          <a:xfrm>
            <a:off x="5317429" y="2724164"/>
            <a:ext cx="1271179" cy="1225774"/>
            <a:chOff x="5122237" y="3014157"/>
            <a:chExt cx="883905" cy="888518"/>
          </a:xfrm>
        </p:grpSpPr>
        <p:pic>
          <p:nvPicPr>
            <p:cNvPr id="43" name="Grafik 42" descr="Ein Bild, das Screenshot, Rechteck, Design enthält.&#10;&#10;Automatisch generierte Beschreibung">
              <a:extLst>
                <a:ext uri="{FF2B5EF4-FFF2-40B4-BE49-F238E27FC236}">
                  <a16:creationId xmlns:a16="http://schemas.microsoft.com/office/drawing/2014/main" id="{8BA73AD1-5FB9-5CB7-F0BC-8CB31B1F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22237" y="3014157"/>
              <a:ext cx="883905" cy="883905"/>
            </a:xfrm>
            <a:prstGeom prst="rect">
              <a:avLst/>
            </a:prstGeom>
          </p:spPr>
        </p:pic>
        <p:pic>
          <p:nvPicPr>
            <p:cNvPr id="35" name="Grafik 34" descr="Ein Bild, das Fahrzeug, Landfahrzeug, Clipart, Design enthält.&#10;&#10;Automatisch generierte Beschreibung">
              <a:extLst>
                <a:ext uri="{FF2B5EF4-FFF2-40B4-BE49-F238E27FC236}">
                  <a16:creationId xmlns:a16="http://schemas.microsoft.com/office/drawing/2014/main" id="{E364F1C7-AEBD-1387-846C-ED0ACCE7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188827" y="3322425"/>
              <a:ext cx="580250" cy="580250"/>
            </a:xfrm>
            <a:prstGeom prst="rect">
              <a:avLst/>
            </a:prstGeom>
          </p:spPr>
        </p:pic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308D3AA7-074A-95A6-A155-C79BD7A7D37A}"/>
              </a:ext>
            </a:extLst>
          </p:cNvPr>
          <p:cNvGrpSpPr/>
          <p:nvPr/>
        </p:nvGrpSpPr>
        <p:grpSpPr>
          <a:xfrm>
            <a:off x="319090" y="4116154"/>
            <a:ext cx="8136000" cy="410876"/>
            <a:chOff x="319090" y="4116154"/>
            <a:chExt cx="8136000" cy="410876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BB4CBEE0-357F-A255-67E2-18FE6A14518B}"/>
                </a:ext>
              </a:extLst>
            </p:cNvPr>
            <p:cNvCxnSpPr/>
            <p:nvPr/>
          </p:nvCxnSpPr>
          <p:spPr>
            <a:xfrm>
              <a:off x="319090" y="4527030"/>
              <a:ext cx="8136000" cy="0"/>
            </a:xfrm>
            <a:prstGeom prst="straightConnector1">
              <a:avLst/>
            </a:prstGeom>
            <a:ln w="10160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DF03302B-1061-17E5-AAF4-77787F4D5C04}"/>
                </a:ext>
              </a:extLst>
            </p:cNvPr>
            <p:cNvSpPr txBox="1"/>
            <p:nvPr/>
          </p:nvSpPr>
          <p:spPr>
            <a:xfrm>
              <a:off x="3539742" y="4116154"/>
              <a:ext cx="17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bg2"/>
                  </a:solidFill>
                </a:rPr>
                <a:t>Supply Chain</a:t>
              </a:r>
            </a:p>
          </p:txBody>
        </p: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7CAB2237-3CD3-12FE-4CF1-D912C1D2EE82}"/>
              </a:ext>
            </a:extLst>
          </p:cNvPr>
          <p:cNvSpPr/>
          <p:nvPr/>
        </p:nvSpPr>
        <p:spPr>
          <a:xfrm rot="20757107">
            <a:off x="2361520" y="2449304"/>
            <a:ext cx="1114105" cy="49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89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 - Technology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730"/>
            <a:ext cx="9144000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3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D480B42-862F-E9DE-046C-0A822CE1F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https://www.industriall-union.org/report-due-diligence-across-the-battery-supply-chain</a:t>
            </a: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Global Battery Alliance - </a:t>
            </a:r>
            <a:r>
              <a:rPr lang="en-GB" dirty="0">
                <a:hlinkClick r:id="rId3"/>
              </a:rPr>
              <a:t>https://www.globalbattery.org</a:t>
            </a:r>
            <a:r>
              <a:rPr lang="en-GB" dirty="0"/>
              <a:t>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GB" dirty="0"/>
              <a:t>Icons: </a:t>
            </a:r>
            <a:r>
              <a:rPr lang="en-GB" dirty="0">
                <a:hlinkClick r:id="rId4"/>
              </a:rPr>
              <a:t>www.flaticon.com</a:t>
            </a:r>
            <a:r>
              <a:rPr lang="en-GB" dirty="0"/>
              <a:t>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F8179AF-2E2B-C310-EBF5-C29B4196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2903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9E6BA3F-D75D-EFB0-69FB-D092390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Sustainable Supply Chains</a:t>
            </a:r>
          </a:p>
        </p:txBody>
      </p:sp>
      <p:pic>
        <p:nvPicPr>
          <p:cNvPr id="3078" name="Picture 6" descr="Mining - Free nature icons">
            <a:extLst>
              <a:ext uri="{FF2B5EF4-FFF2-40B4-BE49-F238E27FC236}">
                <a16:creationId xmlns:a16="http://schemas.microsoft.com/office/drawing/2014/main" id="{75FC25ED-AB09-99F4-6D6A-D8455B6E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1" y="2034541"/>
            <a:ext cx="1204128" cy="12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96" y="2270236"/>
            <a:ext cx="781541" cy="781541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38667B-5419-70E8-48E9-AB7B25B3ED21}"/>
              </a:ext>
            </a:extLst>
          </p:cNvPr>
          <p:cNvGrpSpPr/>
          <p:nvPr/>
        </p:nvGrpSpPr>
        <p:grpSpPr>
          <a:xfrm>
            <a:off x="7165800" y="5295819"/>
            <a:ext cx="1662289" cy="1290268"/>
            <a:chOff x="7143633" y="4970115"/>
            <a:chExt cx="1662289" cy="1290268"/>
          </a:xfrm>
        </p:grpSpPr>
        <p:pic>
          <p:nvPicPr>
            <p:cNvPr id="7" name="Grafik 6" descr="Ein Bild, das Clipart, Cartoon, Animierter Cartoon, Darstellung enthält.&#10;&#10;Automatisch generierte Beschreibung">
              <a:extLst>
                <a:ext uri="{FF2B5EF4-FFF2-40B4-BE49-F238E27FC236}">
                  <a16:creationId xmlns:a16="http://schemas.microsoft.com/office/drawing/2014/main" id="{2F5F3BB0-AC2C-D608-1842-A74E56AB4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633" y="4970115"/>
              <a:ext cx="918247" cy="918247"/>
            </a:xfrm>
            <a:prstGeom prst="rect">
              <a:avLst/>
            </a:prstGeom>
          </p:spPr>
        </p:pic>
        <p:pic>
          <p:nvPicPr>
            <p:cNvPr id="9" name="Grafik 8" descr="Ein Bild, das Fahrzeug, Auto, Landfahrzeug, Zeichnung enthält.&#10;&#10;Automatisch generierte Beschreibung">
              <a:extLst>
                <a:ext uri="{FF2B5EF4-FFF2-40B4-BE49-F238E27FC236}">
                  <a16:creationId xmlns:a16="http://schemas.microsoft.com/office/drawing/2014/main" id="{646E0CAC-36D8-D131-4828-71286EE6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1880" y="5516341"/>
              <a:ext cx="744042" cy="744042"/>
            </a:xfrm>
            <a:prstGeom prst="rect">
              <a:avLst/>
            </a:prstGeom>
          </p:spPr>
        </p:pic>
      </p:grpSp>
      <p:pic>
        <p:nvPicPr>
          <p:cNvPr id="19" name="Grafik 18" descr="Ein Bild, das Clipart, Grafiken, Design, Kunst enthält.&#10;&#10;Automatisch generierte Beschreibung">
            <a:extLst>
              <a:ext uri="{FF2B5EF4-FFF2-40B4-BE49-F238E27FC236}">
                <a16:creationId xmlns:a16="http://schemas.microsoft.com/office/drawing/2014/main" id="{FCB95A58-FCCC-A668-DBCD-20A29D68D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088" y="1596645"/>
            <a:ext cx="1175718" cy="1347181"/>
          </a:xfrm>
          <a:prstGeom prst="rect">
            <a:avLst/>
          </a:prstGeom>
        </p:spPr>
      </p:pic>
      <p:pic>
        <p:nvPicPr>
          <p:cNvPr id="25" name="Grafik 24" descr="Ein Bild, das Grafiken, Clipart, Screenshot, Symbol enthält.&#10;&#10;Automatisch generierte Beschreibung">
            <a:extLst>
              <a:ext uri="{FF2B5EF4-FFF2-40B4-BE49-F238E27FC236}">
                <a16:creationId xmlns:a16="http://schemas.microsoft.com/office/drawing/2014/main" id="{B4A879CC-EE28-BB54-5B27-A43C8DC701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2680" y="2151426"/>
            <a:ext cx="970357" cy="970357"/>
          </a:xfrm>
          <a:prstGeom prst="rect">
            <a:avLst/>
          </a:prstGeom>
        </p:spPr>
      </p:pic>
      <p:pic>
        <p:nvPicPr>
          <p:cNvPr id="27" name="Grafik 26" descr="Ein Bild, das Screenshot, Clipart, Design enthält.&#10;&#10;Automatisch generierte Beschreibung">
            <a:extLst>
              <a:ext uri="{FF2B5EF4-FFF2-40B4-BE49-F238E27FC236}">
                <a16:creationId xmlns:a16="http://schemas.microsoft.com/office/drawing/2014/main" id="{6F49081E-5C91-FB5D-15B9-FF7C0FE67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9051" y="1965934"/>
            <a:ext cx="1085843" cy="1085843"/>
          </a:xfrm>
          <a:prstGeom prst="rect">
            <a:avLst/>
          </a:prstGeom>
        </p:spPr>
      </p:pic>
      <p:pic>
        <p:nvPicPr>
          <p:cNvPr id="29" name="Grafik 28" descr="Ein Bild, das Rad, Landfahrzeug, Fahrzeug enthält.&#10;&#10;Automatisch generierte Beschreibung">
            <a:extLst>
              <a:ext uri="{FF2B5EF4-FFF2-40B4-BE49-F238E27FC236}">
                <a16:creationId xmlns:a16="http://schemas.microsoft.com/office/drawing/2014/main" id="{A80E0BE1-B9A2-5555-401A-4E853CE4DF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7324" y="2385650"/>
            <a:ext cx="736133" cy="736133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82357A7-B00E-B922-046A-F919FF86CEF6}"/>
              </a:ext>
            </a:extLst>
          </p:cNvPr>
          <p:cNvGrpSpPr/>
          <p:nvPr/>
        </p:nvGrpSpPr>
        <p:grpSpPr>
          <a:xfrm>
            <a:off x="5353288" y="1729793"/>
            <a:ext cx="1271179" cy="1225774"/>
            <a:chOff x="5122237" y="3014157"/>
            <a:chExt cx="883905" cy="888518"/>
          </a:xfrm>
        </p:grpSpPr>
        <p:pic>
          <p:nvPicPr>
            <p:cNvPr id="43" name="Grafik 42" descr="Ein Bild, das Screenshot, Rechteck, Design enthält.&#10;&#10;Automatisch generierte Beschreibung">
              <a:extLst>
                <a:ext uri="{FF2B5EF4-FFF2-40B4-BE49-F238E27FC236}">
                  <a16:creationId xmlns:a16="http://schemas.microsoft.com/office/drawing/2014/main" id="{8BA73AD1-5FB9-5CB7-F0BC-8CB31B1F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22237" y="3014157"/>
              <a:ext cx="883905" cy="883905"/>
            </a:xfrm>
            <a:prstGeom prst="rect">
              <a:avLst/>
            </a:prstGeom>
          </p:spPr>
        </p:pic>
        <p:pic>
          <p:nvPicPr>
            <p:cNvPr id="35" name="Grafik 34" descr="Ein Bild, das Fahrzeug, Landfahrzeug, Clipart, Design enthält.&#10;&#10;Automatisch generierte Beschreibung">
              <a:extLst>
                <a:ext uri="{FF2B5EF4-FFF2-40B4-BE49-F238E27FC236}">
                  <a16:creationId xmlns:a16="http://schemas.microsoft.com/office/drawing/2014/main" id="{E364F1C7-AEBD-1387-846C-ED0ACCE7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188827" y="3322425"/>
              <a:ext cx="580250" cy="580250"/>
            </a:xfrm>
            <a:prstGeom prst="rect">
              <a:avLst/>
            </a:prstGeom>
          </p:spPr>
        </p:pic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7CAB2237-3CD3-12FE-4CF1-D912C1D2EE82}"/>
              </a:ext>
            </a:extLst>
          </p:cNvPr>
          <p:cNvSpPr/>
          <p:nvPr/>
        </p:nvSpPr>
        <p:spPr>
          <a:xfrm rot="20757107">
            <a:off x="2397379" y="1454933"/>
            <a:ext cx="1114105" cy="493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Grafik 1" descr="Ein Bild, das Clipart, Cartoon, Zeichnung, Darstellung enthält.&#10;&#10;Automatisch generierte Beschreibung">
            <a:extLst>
              <a:ext uri="{FF2B5EF4-FFF2-40B4-BE49-F238E27FC236}">
                <a16:creationId xmlns:a16="http://schemas.microsoft.com/office/drawing/2014/main" id="{65FCC678-E78C-3C5D-AF6D-9BF38673908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67" y="2978597"/>
            <a:ext cx="757803" cy="757803"/>
          </a:xfrm>
          <a:prstGeom prst="rect">
            <a:avLst/>
          </a:prstGeom>
        </p:spPr>
      </p:pic>
      <p:pic>
        <p:nvPicPr>
          <p:cNvPr id="6" name="Grafik 5" descr="Ein Bild, das Clipart, Grafiken, Cartoon, Grafikdesign enthält.&#10;&#10;Automatisch generierte Beschreibung">
            <a:extLst>
              <a:ext uri="{FF2B5EF4-FFF2-40B4-BE49-F238E27FC236}">
                <a16:creationId xmlns:a16="http://schemas.microsoft.com/office/drawing/2014/main" id="{4B1F4E5A-2F8B-CCF4-0F20-A5FEA35905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48818" y="3401600"/>
            <a:ext cx="921310" cy="921310"/>
          </a:xfrm>
          <a:prstGeom prst="rect">
            <a:avLst/>
          </a:prstGeom>
        </p:spPr>
      </p:pic>
      <p:pic>
        <p:nvPicPr>
          <p:cNvPr id="4" name="Grafik 3" descr="Ein Bild, das Clipart, Grafiken, Cartoon, Darstellung enthält.&#10;&#10;Automatisch generierte Beschreibung">
            <a:extLst>
              <a:ext uri="{FF2B5EF4-FFF2-40B4-BE49-F238E27FC236}">
                <a16:creationId xmlns:a16="http://schemas.microsoft.com/office/drawing/2014/main" id="{19B8DB36-58D8-4270-5AA1-31980281F5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53373" y="3339141"/>
            <a:ext cx="968343" cy="968343"/>
          </a:xfrm>
          <a:prstGeom prst="rect">
            <a:avLst/>
          </a:prstGeom>
        </p:spPr>
      </p:pic>
      <p:sp>
        <p:nvSpPr>
          <p:cNvPr id="8" name="L-Form 7">
            <a:extLst>
              <a:ext uri="{FF2B5EF4-FFF2-40B4-BE49-F238E27FC236}">
                <a16:creationId xmlns:a16="http://schemas.microsoft.com/office/drawing/2014/main" id="{F436DD47-E07E-E09B-D032-21990879D2F1}"/>
              </a:ext>
            </a:extLst>
          </p:cNvPr>
          <p:cNvSpPr/>
          <p:nvPr/>
        </p:nvSpPr>
        <p:spPr>
          <a:xfrm>
            <a:off x="5433674" y="2943826"/>
            <a:ext cx="566659" cy="704499"/>
          </a:xfrm>
          <a:prstGeom prst="corner">
            <a:avLst>
              <a:gd name="adj1" fmla="val 32449"/>
              <a:gd name="adj2" fmla="val 29760"/>
            </a:avLst>
          </a:prstGeom>
          <a:solidFill>
            <a:srgbClr val="E75538"/>
          </a:solidFill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894C7A0-1D13-DF2B-44E1-152B76C24EA1}"/>
              </a:ext>
            </a:extLst>
          </p:cNvPr>
          <p:cNvGrpSpPr/>
          <p:nvPr/>
        </p:nvGrpSpPr>
        <p:grpSpPr>
          <a:xfrm>
            <a:off x="4607858" y="5283347"/>
            <a:ext cx="1786366" cy="1117396"/>
            <a:chOff x="4684194" y="5713729"/>
            <a:chExt cx="1516572" cy="948636"/>
          </a:xfrm>
        </p:grpSpPr>
        <p:pic>
          <p:nvPicPr>
            <p:cNvPr id="12" name="Grafik 11" descr="Ein Bild, das Kreis, Grafiken, Clipart, Cartoon enthält.&#10;&#10;Automatisch generierte Beschreibung">
              <a:extLst>
                <a:ext uri="{FF2B5EF4-FFF2-40B4-BE49-F238E27FC236}">
                  <a16:creationId xmlns:a16="http://schemas.microsoft.com/office/drawing/2014/main" id="{D7B259DC-4072-B44C-6577-020AFFD0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84194" y="5713729"/>
              <a:ext cx="571928" cy="571928"/>
            </a:xfrm>
            <a:prstGeom prst="rect">
              <a:avLst/>
            </a:prstGeom>
          </p:spPr>
        </p:pic>
        <p:pic>
          <p:nvPicPr>
            <p:cNvPr id="13" name="Grafik 12" descr="Ein Bild, das Clipart, Cartoon, Animierter Cartoon, Grafiken enthält.&#10;&#10;Automatisch generierte Beschreibung">
              <a:extLst>
                <a:ext uri="{FF2B5EF4-FFF2-40B4-BE49-F238E27FC236}">
                  <a16:creationId xmlns:a16="http://schemas.microsoft.com/office/drawing/2014/main" id="{AAE6232C-5ECE-5DA2-0D62-4F894460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347410" y="5809009"/>
              <a:ext cx="853356" cy="853356"/>
            </a:xfrm>
            <a:prstGeom prst="rect">
              <a:avLst/>
            </a:prstGeom>
          </p:spPr>
        </p:pic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75C91FC-A08B-D72D-5B71-19295918EBAE}"/>
              </a:ext>
            </a:extLst>
          </p:cNvPr>
          <p:cNvGrpSpPr/>
          <p:nvPr/>
        </p:nvGrpSpPr>
        <p:grpSpPr>
          <a:xfrm>
            <a:off x="220022" y="4880001"/>
            <a:ext cx="8192080" cy="427427"/>
            <a:chOff x="152942" y="5118323"/>
            <a:chExt cx="8192080" cy="427427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03EC023-245E-6B44-47AD-4291FF6C3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2" y="5118323"/>
              <a:ext cx="8192080" cy="0"/>
            </a:xfrm>
            <a:prstGeom prst="straightConnector1">
              <a:avLst/>
            </a:prstGeom>
            <a:ln w="10160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E50565-0966-3D5F-B023-1486ECEAB84D}"/>
                </a:ext>
              </a:extLst>
            </p:cNvPr>
            <p:cNvSpPr txBox="1"/>
            <p:nvPr/>
          </p:nvSpPr>
          <p:spPr>
            <a:xfrm>
              <a:off x="3498246" y="5176418"/>
              <a:ext cx="17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2"/>
                  </a:solidFill>
                </a:rPr>
                <a:t>Audit Trail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BAE3FF0-6E77-2AE7-4541-519DD9548600}"/>
              </a:ext>
            </a:extLst>
          </p:cNvPr>
          <p:cNvGrpSpPr/>
          <p:nvPr/>
        </p:nvGrpSpPr>
        <p:grpSpPr>
          <a:xfrm>
            <a:off x="319090" y="4116154"/>
            <a:ext cx="8136000" cy="410876"/>
            <a:chOff x="319090" y="4116154"/>
            <a:chExt cx="8136000" cy="410876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F0932E4-A12E-A59D-DB65-841B4AC17332}"/>
                </a:ext>
              </a:extLst>
            </p:cNvPr>
            <p:cNvCxnSpPr/>
            <p:nvPr/>
          </p:nvCxnSpPr>
          <p:spPr>
            <a:xfrm>
              <a:off x="319090" y="4527030"/>
              <a:ext cx="8136000" cy="0"/>
            </a:xfrm>
            <a:prstGeom prst="straightConnector1">
              <a:avLst/>
            </a:prstGeom>
            <a:ln w="10160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9954287-4F67-C2B9-22ED-122334CB9AC2}"/>
                </a:ext>
              </a:extLst>
            </p:cNvPr>
            <p:cNvSpPr txBox="1"/>
            <p:nvPr/>
          </p:nvSpPr>
          <p:spPr>
            <a:xfrm>
              <a:off x="3539742" y="4116154"/>
              <a:ext cx="17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bg2"/>
                  </a:solidFill>
                </a:rPr>
                <a:t>Supply Chain</a:t>
              </a:r>
            </a:p>
          </p:txBody>
        </p:sp>
      </p:grpSp>
      <p:pic>
        <p:nvPicPr>
          <p:cNvPr id="22" name="Grafik 21" descr="Ein Bild, das Logo, Text, Schrift, Grafiken enthält.&#10;&#10;Automatisch generierte Beschreibung">
            <a:extLst>
              <a:ext uri="{FF2B5EF4-FFF2-40B4-BE49-F238E27FC236}">
                <a16:creationId xmlns:a16="http://schemas.microsoft.com/office/drawing/2014/main" id="{6B298640-BFD9-8C03-6AEC-952E1CFDEA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073640" y="5354830"/>
            <a:ext cx="551284" cy="5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6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4D187F8-8E3C-81C4-6C0C-BEAE151ACD82}"/>
              </a:ext>
            </a:extLst>
          </p:cNvPr>
          <p:cNvGrpSpPr/>
          <p:nvPr/>
        </p:nvGrpSpPr>
        <p:grpSpPr>
          <a:xfrm>
            <a:off x="4607858" y="5283347"/>
            <a:ext cx="1786366" cy="1117396"/>
            <a:chOff x="4684194" y="5713729"/>
            <a:chExt cx="1516572" cy="948636"/>
          </a:xfrm>
        </p:grpSpPr>
        <p:pic>
          <p:nvPicPr>
            <p:cNvPr id="44" name="Grafik 43" descr="Ein Bild, das Kreis, Grafiken, Clipart, Cartoon enthält.&#10;&#10;Automatisch generierte Beschreibung">
              <a:extLst>
                <a:ext uri="{FF2B5EF4-FFF2-40B4-BE49-F238E27FC236}">
                  <a16:creationId xmlns:a16="http://schemas.microsoft.com/office/drawing/2014/main" id="{E1E6FC54-968E-A0B5-171D-F89FBCFAC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4194" y="5713729"/>
              <a:ext cx="571928" cy="571928"/>
            </a:xfrm>
            <a:prstGeom prst="rect">
              <a:avLst/>
            </a:prstGeom>
          </p:spPr>
        </p:pic>
        <p:pic>
          <p:nvPicPr>
            <p:cNvPr id="45" name="Grafik 44" descr="Ein Bild, das Clipart, Cartoon, Animierter Cartoon, Grafiken enthält.&#10;&#10;Automatisch generierte Beschreibung">
              <a:extLst>
                <a:ext uri="{FF2B5EF4-FFF2-40B4-BE49-F238E27FC236}">
                  <a16:creationId xmlns:a16="http://schemas.microsoft.com/office/drawing/2014/main" id="{879D60E6-6D49-E050-920F-408DCBF6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7410" y="5809009"/>
              <a:ext cx="853356" cy="853356"/>
            </a:xfrm>
            <a:prstGeom prst="rect">
              <a:avLst/>
            </a:prstGeom>
          </p:spPr>
        </p:pic>
      </p:grpSp>
      <p:pic>
        <p:nvPicPr>
          <p:cNvPr id="31" name="Grafik 30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550A0DDD-1DFB-1EA0-6DD1-B44A851E7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145" y="2360289"/>
            <a:ext cx="792430" cy="79243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9E6BA3F-D75D-EFB0-69FB-D092390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Sustainable Supply Chains</a:t>
            </a:r>
          </a:p>
        </p:txBody>
      </p:sp>
      <p:pic>
        <p:nvPicPr>
          <p:cNvPr id="3078" name="Picture 6" descr="Mining - Free nature icons">
            <a:extLst>
              <a:ext uri="{FF2B5EF4-FFF2-40B4-BE49-F238E27FC236}">
                <a16:creationId xmlns:a16="http://schemas.microsoft.com/office/drawing/2014/main" id="{75FC25ED-AB09-99F4-6D6A-D8455B6E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1" y="2034541"/>
            <a:ext cx="1204128" cy="12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0596" y="2270236"/>
            <a:ext cx="781541" cy="781541"/>
          </a:xfrm>
          <a:prstGeom prst="rect">
            <a:avLst/>
          </a:prstGeom>
        </p:spPr>
      </p:pic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38667B-5419-70E8-48E9-AB7B25B3ED21}"/>
              </a:ext>
            </a:extLst>
          </p:cNvPr>
          <p:cNvGrpSpPr/>
          <p:nvPr/>
        </p:nvGrpSpPr>
        <p:grpSpPr>
          <a:xfrm>
            <a:off x="7165800" y="5295819"/>
            <a:ext cx="1662289" cy="1290268"/>
            <a:chOff x="7143633" y="4970115"/>
            <a:chExt cx="1662289" cy="1290268"/>
          </a:xfrm>
        </p:grpSpPr>
        <p:pic>
          <p:nvPicPr>
            <p:cNvPr id="7" name="Grafik 6" descr="Ein Bild, das Clipart, Cartoon, Animierter Cartoon, Darstellung enthält.&#10;&#10;Automatisch generierte Beschreibung">
              <a:extLst>
                <a:ext uri="{FF2B5EF4-FFF2-40B4-BE49-F238E27FC236}">
                  <a16:creationId xmlns:a16="http://schemas.microsoft.com/office/drawing/2014/main" id="{2F5F3BB0-AC2C-D608-1842-A74E56AB4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3633" y="4970115"/>
              <a:ext cx="918247" cy="918247"/>
            </a:xfrm>
            <a:prstGeom prst="rect">
              <a:avLst/>
            </a:prstGeom>
          </p:spPr>
        </p:pic>
        <p:pic>
          <p:nvPicPr>
            <p:cNvPr id="9" name="Grafik 8" descr="Ein Bild, das Fahrzeug, Auto, Landfahrzeug, Zeichnung enthält.&#10;&#10;Automatisch generierte Beschreibung">
              <a:extLst>
                <a:ext uri="{FF2B5EF4-FFF2-40B4-BE49-F238E27FC236}">
                  <a16:creationId xmlns:a16="http://schemas.microsoft.com/office/drawing/2014/main" id="{646E0CAC-36D8-D131-4828-71286EE6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61880" y="5516341"/>
              <a:ext cx="744042" cy="744042"/>
            </a:xfrm>
            <a:prstGeom prst="rect">
              <a:avLst/>
            </a:prstGeom>
          </p:spPr>
        </p:pic>
      </p:grpSp>
      <p:pic>
        <p:nvPicPr>
          <p:cNvPr id="25" name="Grafik 24" descr="Ein Bild, das Grafiken, Clipart, Screenshot, Symbol enthält.&#10;&#10;Automatisch generierte Beschreibung">
            <a:extLst>
              <a:ext uri="{FF2B5EF4-FFF2-40B4-BE49-F238E27FC236}">
                <a16:creationId xmlns:a16="http://schemas.microsoft.com/office/drawing/2014/main" id="{B4A879CC-EE28-BB54-5B27-A43C8DC70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2680" y="2151426"/>
            <a:ext cx="970357" cy="970357"/>
          </a:xfrm>
          <a:prstGeom prst="rect">
            <a:avLst/>
          </a:prstGeom>
        </p:spPr>
      </p:pic>
      <p:pic>
        <p:nvPicPr>
          <p:cNvPr id="27" name="Grafik 26" descr="Ein Bild, das Screenshot, Clipart, Design enthält.&#10;&#10;Automatisch generierte Beschreibung">
            <a:extLst>
              <a:ext uri="{FF2B5EF4-FFF2-40B4-BE49-F238E27FC236}">
                <a16:creationId xmlns:a16="http://schemas.microsoft.com/office/drawing/2014/main" id="{6F49081E-5C91-FB5D-15B9-FF7C0FE67F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79051" y="1965934"/>
            <a:ext cx="1085843" cy="1085843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82357A7-B00E-B922-046A-F919FF86CEF6}"/>
              </a:ext>
            </a:extLst>
          </p:cNvPr>
          <p:cNvGrpSpPr/>
          <p:nvPr/>
        </p:nvGrpSpPr>
        <p:grpSpPr>
          <a:xfrm>
            <a:off x="5353288" y="1729793"/>
            <a:ext cx="1271179" cy="1225774"/>
            <a:chOff x="5122237" y="3014157"/>
            <a:chExt cx="883905" cy="888518"/>
          </a:xfrm>
        </p:grpSpPr>
        <p:pic>
          <p:nvPicPr>
            <p:cNvPr id="43" name="Grafik 42" descr="Ein Bild, das Screenshot, Rechteck, Design enthält.&#10;&#10;Automatisch generierte Beschreibung">
              <a:extLst>
                <a:ext uri="{FF2B5EF4-FFF2-40B4-BE49-F238E27FC236}">
                  <a16:creationId xmlns:a16="http://schemas.microsoft.com/office/drawing/2014/main" id="{8BA73AD1-5FB9-5CB7-F0BC-8CB31B1F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22237" y="3014157"/>
              <a:ext cx="883905" cy="883905"/>
            </a:xfrm>
            <a:prstGeom prst="rect">
              <a:avLst/>
            </a:prstGeom>
          </p:spPr>
        </p:pic>
        <p:pic>
          <p:nvPicPr>
            <p:cNvPr id="35" name="Grafik 34" descr="Ein Bild, das Fahrzeug, Landfahrzeug, Clipart, Design enthält.&#10;&#10;Automatisch generierte Beschreibung">
              <a:extLst>
                <a:ext uri="{FF2B5EF4-FFF2-40B4-BE49-F238E27FC236}">
                  <a16:creationId xmlns:a16="http://schemas.microsoft.com/office/drawing/2014/main" id="{E364F1C7-AEBD-1387-846C-ED0ACCE7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188827" y="3322425"/>
              <a:ext cx="580250" cy="580250"/>
            </a:xfrm>
            <a:prstGeom prst="rect">
              <a:avLst/>
            </a:prstGeom>
          </p:spPr>
        </p:pic>
      </p:grpSp>
      <p:pic>
        <p:nvPicPr>
          <p:cNvPr id="2" name="Grafik 1" descr="Ein Bild, das Clipart, Cartoon, Zeichnung, Darstellung enthält.&#10;&#10;Automatisch generierte Beschreibung">
            <a:extLst>
              <a:ext uri="{FF2B5EF4-FFF2-40B4-BE49-F238E27FC236}">
                <a16:creationId xmlns:a16="http://schemas.microsoft.com/office/drawing/2014/main" id="{65FCC678-E78C-3C5D-AF6D-9BF3867390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67" y="2978597"/>
            <a:ext cx="757803" cy="757803"/>
          </a:xfrm>
          <a:prstGeom prst="rect">
            <a:avLst/>
          </a:prstGeom>
        </p:spPr>
      </p:pic>
      <p:pic>
        <p:nvPicPr>
          <p:cNvPr id="6" name="Grafik 5" descr="Ein Bild, das Clipart, Grafiken, Cartoon, Grafikdesign enthält.&#10;&#10;Automatisch generierte Beschreibung">
            <a:extLst>
              <a:ext uri="{FF2B5EF4-FFF2-40B4-BE49-F238E27FC236}">
                <a16:creationId xmlns:a16="http://schemas.microsoft.com/office/drawing/2014/main" id="{4B1F4E5A-2F8B-CCF4-0F20-A5FEA359058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48818" y="3401600"/>
            <a:ext cx="921310" cy="921310"/>
          </a:xfrm>
          <a:prstGeom prst="rect">
            <a:avLst/>
          </a:prstGeom>
        </p:spPr>
      </p:pic>
      <p:pic>
        <p:nvPicPr>
          <p:cNvPr id="4" name="Grafik 3" descr="Ein Bild, das Clipart, Grafiken, Cartoon, Darstellung enthält.&#10;&#10;Automatisch generierte Beschreibung">
            <a:extLst>
              <a:ext uri="{FF2B5EF4-FFF2-40B4-BE49-F238E27FC236}">
                <a16:creationId xmlns:a16="http://schemas.microsoft.com/office/drawing/2014/main" id="{19B8DB36-58D8-4270-5AA1-31980281F5F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3373" y="3339141"/>
            <a:ext cx="968343" cy="968343"/>
          </a:xfrm>
          <a:prstGeom prst="rect">
            <a:avLst/>
          </a:prstGeom>
        </p:spPr>
      </p:pic>
      <p:sp>
        <p:nvSpPr>
          <p:cNvPr id="8" name="L-Form 7">
            <a:extLst>
              <a:ext uri="{FF2B5EF4-FFF2-40B4-BE49-F238E27FC236}">
                <a16:creationId xmlns:a16="http://schemas.microsoft.com/office/drawing/2014/main" id="{F436DD47-E07E-E09B-D032-21990879D2F1}"/>
              </a:ext>
            </a:extLst>
          </p:cNvPr>
          <p:cNvSpPr/>
          <p:nvPr/>
        </p:nvSpPr>
        <p:spPr>
          <a:xfrm>
            <a:off x="5433674" y="2943826"/>
            <a:ext cx="566659" cy="704499"/>
          </a:xfrm>
          <a:prstGeom prst="corner">
            <a:avLst>
              <a:gd name="adj1" fmla="val 32449"/>
              <a:gd name="adj2" fmla="val 29760"/>
            </a:avLst>
          </a:prstGeom>
          <a:solidFill>
            <a:srgbClr val="E75538"/>
          </a:solidFill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675C91FC-A08B-D72D-5B71-19295918EBAE}"/>
              </a:ext>
            </a:extLst>
          </p:cNvPr>
          <p:cNvGrpSpPr/>
          <p:nvPr/>
        </p:nvGrpSpPr>
        <p:grpSpPr>
          <a:xfrm>
            <a:off x="220022" y="4880001"/>
            <a:ext cx="8192080" cy="427427"/>
            <a:chOff x="152942" y="5118323"/>
            <a:chExt cx="8192080" cy="427427"/>
          </a:xfrm>
        </p:grpSpPr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303EC023-245E-6B44-47AD-4291FF6C3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942" y="5118323"/>
              <a:ext cx="8192080" cy="0"/>
            </a:xfrm>
            <a:prstGeom prst="straightConnector1">
              <a:avLst/>
            </a:prstGeom>
            <a:ln w="10160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31E50565-0966-3D5F-B023-1486ECEAB84D}"/>
                </a:ext>
              </a:extLst>
            </p:cNvPr>
            <p:cNvSpPr txBox="1"/>
            <p:nvPr/>
          </p:nvSpPr>
          <p:spPr>
            <a:xfrm>
              <a:off x="3498246" y="5176418"/>
              <a:ext cx="17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b="1" dirty="0">
                  <a:solidFill>
                    <a:schemeClr val="bg2"/>
                  </a:solidFill>
                </a:rPr>
                <a:t>Audit Trail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EBAE3FF0-6E77-2AE7-4541-519DD9548600}"/>
              </a:ext>
            </a:extLst>
          </p:cNvPr>
          <p:cNvGrpSpPr/>
          <p:nvPr/>
        </p:nvGrpSpPr>
        <p:grpSpPr>
          <a:xfrm>
            <a:off x="319090" y="4116154"/>
            <a:ext cx="8136000" cy="410876"/>
            <a:chOff x="319090" y="4116154"/>
            <a:chExt cx="8136000" cy="410876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AF0932E4-A12E-A59D-DB65-841B4AC17332}"/>
                </a:ext>
              </a:extLst>
            </p:cNvPr>
            <p:cNvCxnSpPr/>
            <p:nvPr/>
          </p:nvCxnSpPr>
          <p:spPr>
            <a:xfrm>
              <a:off x="319090" y="4527030"/>
              <a:ext cx="8136000" cy="0"/>
            </a:xfrm>
            <a:prstGeom prst="straightConnector1">
              <a:avLst/>
            </a:prstGeom>
            <a:ln w="101600">
              <a:solidFill>
                <a:srgbClr val="0065B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9954287-4F67-C2B9-22ED-122334CB9AC2}"/>
                </a:ext>
              </a:extLst>
            </p:cNvPr>
            <p:cNvSpPr txBox="1"/>
            <p:nvPr/>
          </p:nvSpPr>
          <p:spPr>
            <a:xfrm>
              <a:off x="3539742" y="4116154"/>
              <a:ext cx="177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b="1" dirty="0">
                  <a:solidFill>
                    <a:schemeClr val="bg2"/>
                  </a:solidFill>
                </a:rPr>
                <a:t>Supply Chain</a:t>
              </a:r>
            </a:p>
          </p:txBody>
        </p:sp>
      </p:grpSp>
      <p:pic>
        <p:nvPicPr>
          <p:cNvPr id="17" name="Grafik 16" descr="Ein Bild, das Kreis, Symbol, Grafiken, Schrift enthält.&#10;&#10;Automatisch generierte Beschreibung">
            <a:extLst>
              <a:ext uri="{FF2B5EF4-FFF2-40B4-BE49-F238E27FC236}">
                <a16:creationId xmlns:a16="http://schemas.microsoft.com/office/drawing/2014/main" id="{AFE8A5A0-5AE7-E2AA-A2D6-02AD6FD827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1444" y="3066142"/>
            <a:ext cx="640648" cy="640648"/>
          </a:xfrm>
          <a:prstGeom prst="rect">
            <a:avLst/>
          </a:prstGeom>
        </p:spPr>
      </p:pic>
      <p:pic>
        <p:nvPicPr>
          <p:cNvPr id="23" name="Grafik 22" descr="Ein Bild, das Design, Kunst, Darstellung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1D1930FC-3AF4-2A65-CF55-10052FF2C0E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36795" y="1692435"/>
            <a:ext cx="1253579" cy="1253579"/>
          </a:xfrm>
          <a:prstGeom prst="rect">
            <a:avLst/>
          </a:prstGeom>
        </p:spPr>
      </p:pic>
      <p:pic>
        <p:nvPicPr>
          <p:cNvPr id="24" name="Grafik 23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F0B09719-6C91-6816-5669-46ACD421E93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6322" y="2661006"/>
            <a:ext cx="374182" cy="374182"/>
          </a:xfrm>
          <a:prstGeom prst="rect">
            <a:avLst/>
          </a:prstGeom>
        </p:spPr>
      </p:pic>
      <p:pic>
        <p:nvPicPr>
          <p:cNvPr id="26" name="Grafik 25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4C18AB0C-3374-655A-7A15-54D335F9E8D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7867" y="2751283"/>
            <a:ext cx="374182" cy="374182"/>
          </a:xfrm>
          <a:prstGeom prst="rect">
            <a:avLst/>
          </a:prstGeom>
        </p:spPr>
      </p:pic>
      <p:pic>
        <p:nvPicPr>
          <p:cNvPr id="28" name="Grafik 27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2DA6B980-3A51-E882-E6D9-C93BFE7C6ED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34625" y="2736995"/>
            <a:ext cx="374182" cy="374182"/>
          </a:xfrm>
          <a:prstGeom prst="rect">
            <a:avLst/>
          </a:prstGeom>
        </p:spPr>
      </p:pic>
      <p:pic>
        <p:nvPicPr>
          <p:cNvPr id="32" name="Grafik 31" descr="Ein Bild, das Grafiken, Kreis, Symbol, Grafikdesign enthält.&#10;&#10;Automatisch generierte Beschreibung">
            <a:extLst>
              <a:ext uri="{FF2B5EF4-FFF2-40B4-BE49-F238E27FC236}">
                <a16:creationId xmlns:a16="http://schemas.microsoft.com/office/drawing/2014/main" id="{6F1ECB8F-43C1-C9A9-E921-381325B984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084047" y="3709845"/>
            <a:ext cx="729391" cy="729391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3211F5FC-76AF-F942-F3C2-DE3AA7B59CA2}"/>
              </a:ext>
            </a:extLst>
          </p:cNvPr>
          <p:cNvGrpSpPr/>
          <p:nvPr/>
        </p:nvGrpSpPr>
        <p:grpSpPr>
          <a:xfrm>
            <a:off x="4607858" y="5283347"/>
            <a:ext cx="1780312" cy="1115447"/>
            <a:chOff x="4607858" y="5283347"/>
            <a:chExt cx="1780312" cy="1115447"/>
          </a:xfrm>
        </p:grpSpPr>
        <p:pic>
          <p:nvPicPr>
            <p:cNvPr id="12" name="Grafik 11" descr="Ein Bild, das Kreis, Grafiken, Clipart, Cartoon enthält.&#10;&#10;Automatisch generierte Beschreibung">
              <a:extLst>
                <a:ext uri="{FF2B5EF4-FFF2-40B4-BE49-F238E27FC236}">
                  <a16:creationId xmlns:a16="http://schemas.microsoft.com/office/drawing/2014/main" id="{D7B259DC-4072-B44C-6577-020AFFD03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7858" y="5283347"/>
              <a:ext cx="673672" cy="673673"/>
            </a:xfrm>
            <a:prstGeom prst="rect">
              <a:avLst/>
            </a:prstGeom>
          </p:spPr>
        </p:pic>
        <p:pic>
          <p:nvPicPr>
            <p:cNvPr id="36" name="Grafik 35" descr="Ein Bild, das Cartoon, Animierter Cartoon, Grafiken, Smiley enthält.&#10;&#10;Automatisch generierte Beschreibung">
              <a:extLst>
                <a:ext uri="{FF2B5EF4-FFF2-40B4-BE49-F238E27FC236}">
                  <a16:creationId xmlns:a16="http://schemas.microsoft.com/office/drawing/2014/main" id="{2240F144-232E-094A-A564-3B16941D1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395112" y="5405736"/>
              <a:ext cx="993058" cy="993058"/>
            </a:xfrm>
            <a:prstGeom prst="rect">
              <a:avLst/>
            </a:prstGeom>
          </p:spPr>
        </p:pic>
      </p:grpSp>
      <p:pic>
        <p:nvPicPr>
          <p:cNvPr id="38" name="Grafik 37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2FAA5123-C9CC-616E-055F-83271E1E5D7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544" y="3420575"/>
            <a:ext cx="580721" cy="580721"/>
          </a:xfrm>
          <a:prstGeom prst="rect">
            <a:avLst/>
          </a:prstGeom>
        </p:spPr>
      </p:pic>
      <p:pic>
        <p:nvPicPr>
          <p:cNvPr id="39" name="Grafik 38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3D460D92-11AF-AF88-BA1F-A43675FC22B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4334" y="2823156"/>
            <a:ext cx="538727" cy="538727"/>
          </a:xfrm>
          <a:prstGeom prst="rect">
            <a:avLst/>
          </a:prstGeom>
        </p:spPr>
      </p:pic>
      <p:pic>
        <p:nvPicPr>
          <p:cNvPr id="40" name="Grafik 39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B881BB7C-2B58-2841-0219-79FDEE4E77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49054" y="3736119"/>
            <a:ext cx="533743" cy="533743"/>
          </a:xfrm>
          <a:prstGeom prst="rect">
            <a:avLst/>
          </a:prstGeom>
        </p:spPr>
      </p:pic>
      <p:pic>
        <p:nvPicPr>
          <p:cNvPr id="41" name="Grafik 40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4CE7E638-01D0-4F21-F879-D652216DECF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600445" y="2837808"/>
            <a:ext cx="455287" cy="455287"/>
          </a:xfrm>
          <a:prstGeom prst="rect">
            <a:avLst/>
          </a:prstGeom>
        </p:spPr>
      </p:pic>
      <p:pic>
        <p:nvPicPr>
          <p:cNvPr id="46" name="Grafik 45" descr="Ein Bild, das Clipart, Grafiken, Design, Kunst enthält.&#10;&#10;Automatisch generierte Beschreibung">
            <a:extLst>
              <a:ext uri="{FF2B5EF4-FFF2-40B4-BE49-F238E27FC236}">
                <a16:creationId xmlns:a16="http://schemas.microsoft.com/office/drawing/2014/main" id="{125EB550-95C3-0B3A-F084-3D3D6D62F7D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586088" y="1596645"/>
            <a:ext cx="1175718" cy="1347181"/>
          </a:xfrm>
          <a:prstGeom prst="rect">
            <a:avLst/>
          </a:prstGeom>
        </p:spPr>
      </p:pic>
      <p:pic>
        <p:nvPicPr>
          <p:cNvPr id="47" name="Grafik 46" descr="Ein Bild, das Rad, Landfahrzeug, Fahrzeug enthält.&#10;&#10;Automatisch generierte Beschreibung">
            <a:extLst>
              <a:ext uri="{FF2B5EF4-FFF2-40B4-BE49-F238E27FC236}">
                <a16:creationId xmlns:a16="http://schemas.microsoft.com/office/drawing/2014/main" id="{BA8C50C7-EE3B-ED4C-1E24-FF5B7EF1B3C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907324" y="2385650"/>
            <a:ext cx="736133" cy="736133"/>
          </a:xfrm>
          <a:prstGeom prst="rect">
            <a:avLst/>
          </a:prstGeom>
        </p:spPr>
      </p:pic>
      <p:pic>
        <p:nvPicPr>
          <p:cNvPr id="13" name="Grafik 12" descr="Ein Bild, das Screenshot, Grafiken, Grafikdesign, Clipart enthält.&#10;&#10;Automatisch generierte Beschreibung">
            <a:extLst>
              <a:ext uri="{FF2B5EF4-FFF2-40B4-BE49-F238E27FC236}">
                <a16:creationId xmlns:a16="http://schemas.microsoft.com/office/drawing/2014/main" id="{3A4F71BA-815A-ED36-83E2-B8C08B53F41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982797" y="3410713"/>
            <a:ext cx="533743" cy="533743"/>
          </a:xfrm>
          <a:prstGeom prst="rect">
            <a:avLst/>
          </a:prstGeom>
        </p:spPr>
      </p:pic>
      <p:pic>
        <p:nvPicPr>
          <p:cNvPr id="22" name="Grafik 21" descr="Ein Bild, das Logo, Text, Schrift, Grafiken enthält.&#10;&#10;Automatisch generierte Beschreibung">
            <a:extLst>
              <a:ext uri="{FF2B5EF4-FFF2-40B4-BE49-F238E27FC236}">
                <a16:creationId xmlns:a16="http://schemas.microsoft.com/office/drawing/2014/main" id="{A3416E23-9EF5-1EA4-48FA-33F8041527A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073640" y="5354830"/>
            <a:ext cx="551284" cy="5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2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500"/>
                            </p:stCondLst>
                            <p:childTnLst>
                              <p:par>
                                <p:cTn id="45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4000"/>
                            </p:stCondLst>
                            <p:childTnLst>
                              <p:par>
                                <p:cTn id="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13F183-0A45-5A02-5F3B-FB71E02253A8}"/>
              </a:ext>
            </a:extLst>
          </p:cNvPr>
          <p:cNvSpPr/>
          <p:nvPr/>
        </p:nvSpPr>
        <p:spPr>
          <a:xfrm>
            <a:off x="413447" y="2306475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48EEADB8-C82A-3CB6-B50B-49463E87CBA0}"/>
              </a:ext>
            </a:extLst>
          </p:cNvPr>
          <p:cNvSpPr/>
          <p:nvPr/>
        </p:nvSpPr>
        <p:spPr>
          <a:xfrm>
            <a:off x="1641008" y="2304789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2C09455C-D8F8-BE5E-C721-CF3030B0DC96}"/>
              </a:ext>
            </a:extLst>
          </p:cNvPr>
          <p:cNvSpPr/>
          <p:nvPr/>
        </p:nvSpPr>
        <p:spPr>
          <a:xfrm>
            <a:off x="2864517" y="2303612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508A9664-3A6F-7F94-9C84-5264C342CDD7}"/>
              </a:ext>
            </a:extLst>
          </p:cNvPr>
          <p:cNvSpPr/>
          <p:nvPr/>
        </p:nvSpPr>
        <p:spPr>
          <a:xfrm>
            <a:off x="4088026" y="2303612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bgerundetes Rechteck 32">
            <a:extLst>
              <a:ext uri="{FF2B5EF4-FFF2-40B4-BE49-F238E27FC236}">
                <a16:creationId xmlns:a16="http://schemas.microsoft.com/office/drawing/2014/main" id="{BE819864-A548-B578-1D8F-5B8927B1E15D}"/>
              </a:ext>
            </a:extLst>
          </p:cNvPr>
          <p:cNvSpPr/>
          <p:nvPr/>
        </p:nvSpPr>
        <p:spPr>
          <a:xfrm>
            <a:off x="5311535" y="2303612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6418CCBC-C21B-97E5-50D6-B63567BC7399}"/>
              </a:ext>
            </a:extLst>
          </p:cNvPr>
          <p:cNvSpPr/>
          <p:nvPr/>
        </p:nvSpPr>
        <p:spPr>
          <a:xfrm>
            <a:off x="6535044" y="2307263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5BC1F457-DE1A-FB99-5694-33F666714EA4}"/>
              </a:ext>
            </a:extLst>
          </p:cNvPr>
          <p:cNvSpPr/>
          <p:nvPr/>
        </p:nvSpPr>
        <p:spPr>
          <a:xfrm>
            <a:off x="7758553" y="2303612"/>
            <a:ext cx="972000" cy="97339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4" name="Gerade Verbindung 53">
            <a:extLst>
              <a:ext uri="{FF2B5EF4-FFF2-40B4-BE49-F238E27FC236}">
                <a16:creationId xmlns:a16="http://schemas.microsoft.com/office/drawing/2014/main" id="{42D77969-FE68-BE82-5F55-054BB05D636B}"/>
              </a:ext>
            </a:extLst>
          </p:cNvPr>
          <p:cNvCxnSpPr>
            <a:stCxn id="11" idx="3"/>
            <a:endCxn id="22" idx="1"/>
          </p:cNvCxnSpPr>
          <p:nvPr/>
        </p:nvCxnSpPr>
        <p:spPr>
          <a:xfrm flipV="1">
            <a:off x="1385447" y="2791486"/>
            <a:ext cx="255561" cy="16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>
            <a:extLst>
              <a:ext uri="{FF2B5EF4-FFF2-40B4-BE49-F238E27FC236}">
                <a16:creationId xmlns:a16="http://schemas.microsoft.com/office/drawing/2014/main" id="{E50E8687-6AE0-E09E-5196-A75B1077A0D2}"/>
              </a:ext>
            </a:extLst>
          </p:cNvPr>
          <p:cNvCxnSpPr>
            <a:cxnSpLocks/>
            <a:stCxn id="22" idx="3"/>
            <a:endCxn id="29" idx="1"/>
          </p:cNvCxnSpPr>
          <p:nvPr/>
        </p:nvCxnSpPr>
        <p:spPr>
          <a:xfrm flipV="1">
            <a:off x="2613008" y="2790309"/>
            <a:ext cx="251509" cy="11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>
            <a:extLst>
              <a:ext uri="{FF2B5EF4-FFF2-40B4-BE49-F238E27FC236}">
                <a16:creationId xmlns:a16="http://schemas.microsoft.com/office/drawing/2014/main" id="{C0D90CE5-3952-1175-1C6A-36E15D99712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3836517" y="2790309"/>
            <a:ext cx="251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61">
            <a:extLst>
              <a:ext uri="{FF2B5EF4-FFF2-40B4-BE49-F238E27FC236}">
                <a16:creationId xmlns:a16="http://schemas.microsoft.com/office/drawing/2014/main" id="{937723A0-542D-8250-88E9-DFB33DA21860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>
            <a:off x="5060026" y="2790309"/>
            <a:ext cx="2515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Gerade Verbindung 3072">
            <a:extLst>
              <a:ext uri="{FF2B5EF4-FFF2-40B4-BE49-F238E27FC236}">
                <a16:creationId xmlns:a16="http://schemas.microsoft.com/office/drawing/2014/main" id="{4DB78DB1-60D0-0EEB-74A6-3F366E359D1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83535" y="2790309"/>
            <a:ext cx="251509" cy="3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6" name="Gerade Verbindung 3075">
            <a:extLst>
              <a:ext uri="{FF2B5EF4-FFF2-40B4-BE49-F238E27FC236}">
                <a16:creationId xmlns:a16="http://schemas.microsoft.com/office/drawing/2014/main" id="{0FCA6F51-E347-24B4-E7D2-7401B053AE01}"/>
              </a:ext>
            </a:extLst>
          </p:cNvPr>
          <p:cNvCxnSpPr>
            <a:cxnSpLocks/>
            <a:stCxn id="34" idx="3"/>
            <a:endCxn id="50" idx="1"/>
          </p:cNvCxnSpPr>
          <p:nvPr/>
        </p:nvCxnSpPr>
        <p:spPr>
          <a:xfrm flipV="1">
            <a:off x="7507044" y="2790309"/>
            <a:ext cx="251509" cy="36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550A0DDD-1DFB-1EA0-6DD1-B44A851E7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145" y="4882197"/>
            <a:ext cx="792430" cy="79243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9E6BA3F-D75D-EFB0-69FB-D0923908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How blockchains can help</a:t>
            </a:r>
          </a:p>
        </p:txBody>
      </p:sp>
      <p:pic>
        <p:nvPicPr>
          <p:cNvPr id="3078" name="Picture 6" descr="Mining - Free nature icons">
            <a:extLst>
              <a:ext uri="{FF2B5EF4-FFF2-40B4-BE49-F238E27FC236}">
                <a16:creationId xmlns:a16="http://schemas.microsoft.com/office/drawing/2014/main" id="{75FC25ED-AB09-99F4-6D6A-D8455B6E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1" y="4556449"/>
            <a:ext cx="1204128" cy="12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596" y="4792144"/>
            <a:ext cx="781541" cy="781541"/>
          </a:xfrm>
          <a:prstGeom prst="rect">
            <a:avLst/>
          </a:prstGeom>
        </p:spPr>
      </p:pic>
      <p:pic>
        <p:nvPicPr>
          <p:cNvPr id="25" name="Grafik 24" descr="Ein Bild, das Grafiken, Clipart, Screenshot, Symbol enthält.&#10;&#10;Automatisch generierte Beschreibung">
            <a:extLst>
              <a:ext uri="{FF2B5EF4-FFF2-40B4-BE49-F238E27FC236}">
                <a16:creationId xmlns:a16="http://schemas.microsoft.com/office/drawing/2014/main" id="{B4A879CC-EE28-BB54-5B27-A43C8DC701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2680" y="4673334"/>
            <a:ext cx="970357" cy="970357"/>
          </a:xfrm>
          <a:prstGeom prst="rect">
            <a:avLst/>
          </a:prstGeom>
        </p:spPr>
      </p:pic>
      <p:pic>
        <p:nvPicPr>
          <p:cNvPr id="27" name="Grafik 26" descr="Ein Bild, das Screenshot, Clipart, Design enthält.&#10;&#10;Automatisch generierte Beschreibung">
            <a:extLst>
              <a:ext uri="{FF2B5EF4-FFF2-40B4-BE49-F238E27FC236}">
                <a16:creationId xmlns:a16="http://schemas.microsoft.com/office/drawing/2014/main" id="{6F49081E-5C91-FB5D-15B9-FF7C0FE67F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9051" y="4487842"/>
            <a:ext cx="1085843" cy="1085843"/>
          </a:xfrm>
          <a:prstGeom prst="rect">
            <a:avLst/>
          </a:prstGeom>
        </p:spPr>
      </p:pic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082357A7-B00E-B922-046A-F919FF86CEF6}"/>
              </a:ext>
            </a:extLst>
          </p:cNvPr>
          <p:cNvGrpSpPr/>
          <p:nvPr/>
        </p:nvGrpSpPr>
        <p:grpSpPr>
          <a:xfrm>
            <a:off x="5353288" y="4251701"/>
            <a:ext cx="1271179" cy="1225774"/>
            <a:chOff x="5122237" y="3014157"/>
            <a:chExt cx="883905" cy="888518"/>
          </a:xfrm>
        </p:grpSpPr>
        <p:pic>
          <p:nvPicPr>
            <p:cNvPr id="43" name="Grafik 42" descr="Ein Bild, das Screenshot, Rechteck, Design enthält.&#10;&#10;Automatisch generierte Beschreibung">
              <a:extLst>
                <a:ext uri="{FF2B5EF4-FFF2-40B4-BE49-F238E27FC236}">
                  <a16:creationId xmlns:a16="http://schemas.microsoft.com/office/drawing/2014/main" id="{8BA73AD1-5FB9-5CB7-F0BC-8CB31B1F5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22237" y="3014157"/>
              <a:ext cx="883905" cy="883905"/>
            </a:xfrm>
            <a:prstGeom prst="rect">
              <a:avLst/>
            </a:prstGeom>
          </p:spPr>
        </p:pic>
        <p:pic>
          <p:nvPicPr>
            <p:cNvPr id="35" name="Grafik 34" descr="Ein Bild, das Fahrzeug, Landfahrzeug, Clipart, Design enthält.&#10;&#10;Automatisch generierte Beschreibung">
              <a:extLst>
                <a:ext uri="{FF2B5EF4-FFF2-40B4-BE49-F238E27FC236}">
                  <a16:creationId xmlns:a16="http://schemas.microsoft.com/office/drawing/2014/main" id="{E364F1C7-AEBD-1387-846C-ED0ACCE7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188827" y="3322425"/>
              <a:ext cx="580250" cy="580250"/>
            </a:xfrm>
            <a:prstGeom prst="rect">
              <a:avLst/>
            </a:prstGeom>
          </p:spPr>
        </p:pic>
      </p:grpSp>
      <p:pic>
        <p:nvPicPr>
          <p:cNvPr id="23" name="Grafik 22" descr="Ein Bild, das Design, Kunst, Darstellung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1D1930FC-3AF4-2A65-CF55-10052FF2C0E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6795" y="4214343"/>
            <a:ext cx="1253579" cy="1253579"/>
          </a:xfrm>
          <a:prstGeom prst="rect">
            <a:avLst/>
          </a:prstGeom>
        </p:spPr>
      </p:pic>
      <p:pic>
        <p:nvPicPr>
          <p:cNvPr id="24" name="Grafik 23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F0B09719-6C91-6816-5669-46ACD421E9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6322" y="5182914"/>
            <a:ext cx="374182" cy="374182"/>
          </a:xfrm>
          <a:prstGeom prst="rect">
            <a:avLst/>
          </a:prstGeom>
        </p:spPr>
      </p:pic>
      <p:pic>
        <p:nvPicPr>
          <p:cNvPr id="26" name="Grafik 25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4C18AB0C-3374-655A-7A15-54D335F9E8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867" y="5273191"/>
            <a:ext cx="374182" cy="374182"/>
          </a:xfrm>
          <a:prstGeom prst="rect">
            <a:avLst/>
          </a:prstGeom>
        </p:spPr>
      </p:pic>
      <p:pic>
        <p:nvPicPr>
          <p:cNvPr id="28" name="Grafik 27" descr="Ein Bild, das Clipart, Symbol, Grafiken, Cartoon enthält.&#10;&#10;Automatisch generierte Beschreibung">
            <a:extLst>
              <a:ext uri="{FF2B5EF4-FFF2-40B4-BE49-F238E27FC236}">
                <a16:creationId xmlns:a16="http://schemas.microsoft.com/office/drawing/2014/main" id="{2DA6B980-3A51-E882-E6D9-C93BFE7C6E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4625" y="5258903"/>
            <a:ext cx="374182" cy="374182"/>
          </a:xfrm>
          <a:prstGeom prst="rect">
            <a:avLst/>
          </a:prstGeom>
        </p:spPr>
      </p:pic>
      <p:pic>
        <p:nvPicPr>
          <p:cNvPr id="38" name="Grafik 37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2FAA5123-C9CC-616E-055F-83271E1E5D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827" y="5460282"/>
            <a:ext cx="580721" cy="580721"/>
          </a:xfrm>
          <a:prstGeom prst="rect">
            <a:avLst/>
          </a:prstGeom>
        </p:spPr>
      </p:pic>
      <p:pic>
        <p:nvPicPr>
          <p:cNvPr id="39" name="Grafik 38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3D460D92-11AF-AF88-BA1F-A43675FC22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24334" y="5345064"/>
            <a:ext cx="538727" cy="538727"/>
          </a:xfrm>
          <a:prstGeom prst="rect">
            <a:avLst/>
          </a:prstGeom>
        </p:spPr>
      </p:pic>
      <p:pic>
        <p:nvPicPr>
          <p:cNvPr id="40" name="Grafik 39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B881BB7C-2B58-2841-0219-79FDEE4E77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5715" y="5226834"/>
            <a:ext cx="533743" cy="533743"/>
          </a:xfrm>
          <a:prstGeom prst="rect">
            <a:avLst/>
          </a:prstGeom>
        </p:spPr>
      </p:pic>
      <p:pic>
        <p:nvPicPr>
          <p:cNvPr id="41" name="Grafik 40" descr="Ein Bild, das Screenshot, Clipart, Grafiken, Kreis enthält.&#10;&#10;Automatisch generierte Beschreibung">
            <a:extLst>
              <a:ext uri="{FF2B5EF4-FFF2-40B4-BE49-F238E27FC236}">
                <a16:creationId xmlns:a16="http://schemas.microsoft.com/office/drawing/2014/main" id="{4CE7E638-01D0-4F21-F879-D652216DEC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00445" y="5359716"/>
            <a:ext cx="455287" cy="4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0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0.00162 L 0.0507 -0.43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-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7778E-7 -1.85185E-6 L 0.0599 -0.3761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6" y="-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52 0.00903 L -0.03767 -0.4115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8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018 0.00255 L -0.05174 -0.3891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-1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500"/>
                            </p:stCondLst>
                            <p:childTnLst>
                              <p:par>
                                <p:cTn id="45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695 0.00949 L -0.06858 -0.3939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-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8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8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2222E-6 3.7037E-6 L 0.00833 -0.3893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-1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500"/>
                            </p:stCondLst>
                            <p:childTnLst>
                              <p:par>
                                <p:cTn id="6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121 0.01297 L -0.05955 -0.4076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6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9" grpId="0" animBg="1"/>
      <p:bldP spid="30" grpId="0" animBg="1"/>
      <p:bldP spid="33" grpId="0" animBg="1"/>
      <p:bldP spid="34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86306CD-518C-B9B9-4FCC-5E100C6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Requirements – Stakeholder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2188233" y="2214979"/>
            <a:ext cx="4770711" cy="3443717"/>
            <a:chOff x="1937161" y="2261084"/>
            <a:chExt cx="4770711" cy="3443717"/>
          </a:xfrm>
        </p:grpSpPr>
        <p:pic>
          <p:nvPicPr>
            <p:cNvPr id="5" name="Grafik 4" descr="Ein Bild, das Fahrzeug, Auto, Landfahrzeug, Zeichnung enthält.&#10;&#10;Automatisch generierte Beschreibung">
              <a:extLst>
                <a:ext uri="{FF2B5EF4-FFF2-40B4-BE49-F238E27FC236}">
                  <a16:creationId xmlns:a16="http://schemas.microsoft.com/office/drawing/2014/main" id="{646E0CAC-36D8-D131-4828-71286EE6A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7281" y="2577966"/>
              <a:ext cx="913898" cy="913898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45545" y="4195971"/>
              <a:ext cx="1377373" cy="1377373"/>
            </a:xfrm>
            <a:prstGeom prst="rect">
              <a:avLst/>
            </a:prstGeom>
          </p:spPr>
        </p:pic>
        <p:grpSp>
          <p:nvGrpSpPr>
            <p:cNvPr id="12" name="Gruppieren 11"/>
            <p:cNvGrpSpPr/>
            <p:nvPr/>
          </p:nvGrpSpPr>
          <p:grpSpPr>
            <a:xfrm>
              <a:off x="1937161" y="2261084"/>
              <a:ext cx="2000256" cy="1502421"/>
              <a:chOff x="1153934" y="2394582"/>
              <a:chExt cx="2000256" cy="1502421"/>
            </a:xfrm>
          </p:grpSpPr>
          <p:pic>
            <p:nvPicPr>
              <p:cNvPr id="4" name="Grafik 3" descr="Ein Bild, das Fahrzeug, Landfahrzeug, Rad, Reifen enthält.&#10;&#10;Automatisch generierte Beschreibung">
                <a:extLst>
                  <a:ext uri="{FF2B5EF4-FFF2-40B4-BE49-F238E27FC236}">
                    <a16:creationId xmlns:a16="http://schemas.microsoft.com/office/drawing/2014/main" id="{4F734498-138C-D4B2-4998-C073CAC1C8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7476" y="2863866"/>
                <a:ext cx="886714" cy="886714"/>
              </a:xfrm>
              <a:prstGeom prst="rect">
                <a:avLst/>
              </a:prstGeom>
            </p:spPr>
          </p:pic>
          <p:pic>
            <p:nvPicPr>
              <p:cNvPr id="6" name="Grafik 5" descr="Ein Bild, das Clipart, Grafiken, Design, Kunst enthält.&#10;&#10;Automatisch generierte Beschreibung">
                <a:extLst>
                  <a:ext uri="{FF2B5EF4-FFF2-40B4-BE49-F238E27FC236}">
                    <a16:creationId xmlns:a16="http://schemas.microsoft.com/office/drawing/2014/main" id="{FCB95A58-FCCC-A668-DBCD-20A29D68D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934" y="2394582"/>
                <a:ext cx="1024697" cy="1174136"/>
              </a:xfrm>
              <a:prstGeom prst="rect">
                <a:avLst/>
              </a:prstGeom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1417979" y="3558449"/>
                <a:ext cx="1440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Supply Chain</a:t>
                </a: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2201206" y="5361587"/>
              <a:ext cx="144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Auditor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4714041" y="5366247"/>
              <a:ext cx="144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Consumer</a:t>
              </a:r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4160587" y="3471117"/>
              <a:ext cx="25472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Original Equipment Manufacturer (OEM)</a:t>
              </a:r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3291" y="4129803"/>
              <a:ext cx="1736211" cy="1451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206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86306CD-518C-B9B9-4FCC-5E100C63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Requirements – Stakeholder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50" y="5227722"/>
            <a:ext cx="1058822" cy="1037659"/>
          </a:xfrm>
          <a:prstGeom prst="rect">
            <a:avLst/>
          </a:prstGeom>
        </p:spPr>
      </p:pic>
      <p:pic>
        <p:nvPicPr>
          <p:cNvPr id="5" name="Grafik 4" descr="Ein Bild, das Fahrzeug, Auto, Landfahrzeug, Zeichnung enthält.&#10;&#10;Automatisch generierte Beschreibung">
            <a:extLst>
              <a:ext uri="{FF2B5EF4-FFF2-40B4-BE49-F238E27FC236}">
                <a16:creationId xmlns:a16="http://schemas.microsoft.com/office/drawing/2014/main" id="{646E0CAC-36D8-D131-4828-71286EE6A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612" y="2675585"/>
            <a:ext cx="913898" cy="913898"/>
          </a:xfrm>
          <a:prstGeom prst="rect">
            <a:avLst/>
          </a:prstGeom>
        </p:spPr>
      </p:pic>
      <p:grpSp>
        <p:nvGrpSpPr>
          <p:cNvPr id="31" name="Gruppieren 30"/>
          <p:cNvGrpSpPr/>
          <p:nvPr/>
        </p:nvGrpSpPr>
        <p:grpSpPr>
          <a:xfrm>
            <a:off x="1954130" y="2148452"/>
            <a:ext cx="2023603" cy="1867896"/>
            <a:chOff x="166674" y="3594228"/>
            <a:chExt cx="2023603" cy="1867896"/>
          </a:xfrm>
        </p:grpSpPr>
        <p:sp>
          <p:nvSpPr>
            <p:cNvPr id="2" name="Abgerundetes Rechteck 1"/>
            <p:cNvSpPr/>
            <p:nvPr/>
          </p:nvSpPr>
          <p:spPr>
            <a:xfrm>
              <a:off x="173486" y="3594228"/>
              <a:ext cx="2016791" cy="18678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461690" y="3614864"/>
              <a:ext cx="144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Supply Chain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170081" y="3994197"/>
              <a:ext cx="2016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G1: retain business/trade  secrets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66674" y="4390542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G2: prove themselves as trustable partners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173486" y="4794512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G3: system must be sim-</a:t>
              </a:r>
              <a:r>
                <a:rPr lang="en-US" sz="1200" dirty="0" err="1"/>
                <a:t>ple</a:t>
              </a:r>
              <a:r>
                <a:rPr lang="en-US" sz="1200" dirty="0"/>
                <a:t> to integrate and reliable</a:t>
              </a:r>
            </a:p>
          </p:txBody>
        </p:sp>
        <p:cxnSp>
          <p:nvCxnSpPr>
            <p:cNvPr id="23" name="Gerader Verbinder 22"/>
            <p:cNvCxnSpPr/>
            <p:nvPr/>
          </p:nvCxnSpPr>
          <p:spPr>
            <a:xfrm>
              <a:off x="170081" y="3921050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29"/>
          <p:cNvGrpSpPr/>
          <p:nvPr/>
        </p:nvGrpSpPr>
        <p:grpSpPr>
          <a:xfrm>
            <a:off x="4333342" y="4611771"/>
            <a:ext cx="2023603" cy="1867896"/>
            <a:chOff x="319074" y="3746628"/>
            <a:chExt cx="2023603" cy="1867896"/>
          </a:xfrm>
        </p:grpSpPr>
        <p:sp>
          <p:nvSpPr>
            <p:cNvPr id="24" name="Abgerundetes Rechteck 23"/>
            <p:cNvSpPr/>
            <p:nvPr/>
          </p:nvSpPr>
          <p:spPr>
            <a:xfrm>
              <a:off x="325886" y="3746628"/>
              <a:ext cx="2016791" cy="18678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614090" y="3767264"/>
              <a:ext cx="144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Consumer</a:t>
              </a:r>
            </a:p>
          </p:txBody>
        </p:sp>
        <p:sp>
          <p:nvSpPr>
            <p:cNvPr id="26" name="Textfeld 25"/>
            <p:cNvSpPr txBox="1"/>
            <p:nvPr/>
          </p:nvSpPr>
          <p:spPr>
            <a:xfrm>
              <a:off x="322481" y="4146597"/>
              <a:ext cx="2016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G1: Purchase goods with a clean conscience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19074" y="4559126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-&gt; fair and sustainable manufacturing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25886" y="4990810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G2: well organized and comprehensive overview</a:t>
              </a:r>
            </a:p>
          </p:txBody>
        </p:sp>
        <p:cxnSp>
          <p:nvCxnSpPr>
            <p:cNvPr id="29" name="Gerader Verbinder 28"/>
            <p:cNvCxnSpPr/>
            <p:nvPr/>
          </p:nvCxnSpPr>
          <p:spPr>
            <a:xfrm>
              <a:off x="322481" y="4073450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ieren 39"/>
          <p:cNvGrpSpPr/>
          <p:nvPr/>
        </p:nvGrpSpPr>
        <p:grpSpPr>
          <a:xfrm>
            <a:off x="4328232" y="2148452"/>
            <a:ext cx="2023603" cy="1867896"/>
            <a:chOff x="319074" y="3746628"/>
            <a:chExt cx="2023603" cy="1867896"/>
          </a:xfrm>
        </p:grpSpPr>
        <p:sp>
          <p:nvSpPr>
            <p:cNvPr id="41" name="Abgerundetes Rechteck 40"/>
            <p:cNvSpPr/>
            <p:nvPr/>
          </p:nvSpPr>
          <p:spPr>
            <a:xfrm>
              <a:off x="325886" y="3746628"/>
              <a:ext cx="2016791" cy="186789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feld 41"/>
            <p:cNvSpPr txBox="1"/>
            <p:nvPr/>
          </p:nvSpPr>
          <p:spPr>
            <a:xfrm>
              <a:off x="614090" y="3767264"/>
              <a:ext cx="14403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OEM</a:t>
              </a:r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322481" y="4219425"/>
              <a:ext cx="20167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G1: Proof ethical and sustainable sourcing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319074" y="4656230"/>
              <a:ext cx="2013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G2: provide audit trails</a:t>
              </a: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325886" y="4942258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G3: Possibility to add new suppliers</a:t>
              </a:r>
            </a:p>
          </p:txBody>
        </p:sp>
        <p:cxnSp>
          <p:nvCxnSpPr>
            <p:cNvPr id="46" name="Gerader Verbinder 45"/>
            <p:cNvCxnSpPr/>
            <p:nvPr/>
          </p:nvCxnSpPr>
          <p:spPr>
            <a:xfrm>
              <a:off x="322481" y="4073450"/>
              <a:ext cx="2015086" cy="0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ieren 47"/>
          <p:cNvGrpSpPr/>
          <p:nvPr/>
        </p:nvGrpSpPr>
        <p:grpSpPr>
          <a:xfrm>
            <a:off x="1960942" y="4611771"/>
            <a:ext cx="2020196" cy="1867896"/>
            <a:chOff x="1227731" y="4790217"/>
            <a:chExt cx="2020196" cy="1867896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1227731" y="4790217"/>
              <a:ext cx="2020196" cy="1867896"/>
              <a:chOff x="322481" y="3746628"/>
              <a:chExt cx="2020196" cy="1867896"/>
            </a:xfrm>
          </p:grpSpPr>
          <p:sp>
            <p:nvSpPr>
              <p:cNvPr id="34" name="Abgerundetes Rechteck 33"/>
              <p:cNvSpPr/>
              <p:nvPr/>
            </p:nvSpPr>
            <p:spPr>
              <a:xfrm>
                <a:off x="325886" y="3746628"/>
                <a:ext cx="2016791" cy="186789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614090" y="3767264"/>
                <a:ext cx="1440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Auditor</a:t>
                </a:r>
              </a:p>
            </p:txBody>
          </p:sp>
          <p:sp>
            <p:nvSpPr>
              <p:cNvPr id="36" name="Textfeld 35"/>
              <p:cNvSpPr txBox="1"/>
              <p:nvPr/>
            </p:nvSpPr>
            <p:spPr>
              <a:xfrm>
                <a:off x="322481" y="4146597"/>
                <a:ext cx="20167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G1: Need to be able to track every part of the chain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25886" y="4756142"/>
                <a:ext cx="2013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G2: Well-organized data</a:t>
                </a:r>
              </a:p>
            </p:txBody>
          </p:sp>
          <p:cxnSp>
            <p:nvCxnSpPr>
              <p:cNvPr id="39" name="Gerader Verbinder 38"/>
              <p:cNvCxnSpPr/>
              <p:nvPr/>
            </p:nvCxnSpPr>
            <p:spPr>
              <a:xfrm>
                <a:off x="322481" y="4073450"/>
                <a:ext cx="2015086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/>
            <p:cNvSpPr txBox="1"/>
            <p:nvPr/>
          </p:nvSpPr>
          <p:spPr>
            <a:xfrm>
              <a:off x="1229433" y="6055965"/>
              <a:ext cx="2013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G3: remain uninfluenced by outside sway</a:t>
              </a:r>
            </a:p>
          </p:txBody>
        </p:sp>
      </p:grpSp>
      <p:pic>
        <p:nvPicPr>
          <p:cNvPr id="49" name="Grafik 48" descr="Ein Bild, das Fahrzeug, Landfahrzeug, Rad, Reifen enthält.&#10;&#10;Automatisch generierte Beschreibung">
            <a:extLst>
              <a:ext uri="{FF2B5EF4-FFF2-40B4-BE49-F238E27FC236}">
                <a16:creationId xmlns:a16="http://schemas.microsoft.com/office/drawing/2014/main" id="{4F734498-138C-D4B2-4998-C073CAC1C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92" y="3168759"/>
            <a:ext cx="739949" cy="739949"/>
          </a:xfrm>
          <a:prstGeom prst="rect">
            <a:avLst/>
          </a:prstGeom>
        </p:spPr>
      </p:pic>
      <p:pic>
        <p:nvPicPr>
          <p:cNvPr id="50" name="Grafik 49" descr="Ein Bild, das Clipart, Grafiken, Design, Kunst enthält.&#10;&#10;Automatisch generierte Beschreibung">
            <a:extLst>
              <a:ext uri="{FF2B5EF4-FFF2-40B4-BE49-F238E27FC236}">
                <a16:creationId xmlns:a16="http://schemas.microsoft.com/office/drawing/2014/main" id="{FCB95A58-FCCC-A668-DBCD-20A29D68D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485" y="2383780"/>
            <a:ext cx="663962" cy="760792"/>
          </a:xfrm>
          <a:prstGeom prst="rect">
            <a:avLst/>
          </a:prstGeom>
        </p:spPr>
      </p:pic>
      <p:pic>
        <p:nvPicPr>
          <p:cNvPr id="51" name="Grafik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27" y="5117013"/>
            <a:ext cx="1287477" cy="10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4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1" y="2147638"/>
            <a:ext cx="8627558" cy="1160830"/>
          </a:xfrm>
          <a:prstGeom prst="rect">
            <a:avLst/>
          </a:prstGeom>
        </p:spPr>
      </p:pic>
      <p:sp>
        <p:nvSpPr>
          <p:cNvPr id="8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2451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31" y="2147639"/>
            <a:ext cx="8627558" cy="1933913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BD4E1720-1EA8-E43B-DB7D-F07BD062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94334"/>
            <a:ext cx="8508999" cy="493981"/>
          </a:xfrm>
        </p:spPr>
        <p:txBody>
          <a:bodyPr/>
          <a:lstStyle/>
          <a:p>
            <a:r>
              <a:rPr lang="en-GB" dirty="0"/>
              <a:t>Proposal</a:t>
            </a:r>
          </a:p>
        </p:txBody>
      </p:sp>
    </p:spTree>
    <p:extLst>
      <p:ext uri="{BB962C8B-B14F-4D97-AF65-F5344CB8AC3E}">
        <p14:creationId xmlns:p14="http://schemas.microsoft.com/office/powerpoint/2010/main" val="329895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60104_TUM_Praesentation_p_v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803</Words>
  <Application>Microsoft Macintosh PowerPoint</Application>
  <PresentationFormat>Bildschirmpräsentation (4:3)</PresentationFormat>
  <Paragraphs>144</Paragraphs>
  <Slides>21</Slides>
  <Notes>9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160104_TUM_Praesentation_p_v1</vt:lpstr>
      <vt:lpstr>Inhalt</vt:lpstr>
      <vt:lpstr>Chain2Sustain Sustainable Supply Chains based on Blockchain</vt:lpstr>
      <vt:lpstr>Sustainable Supply Chains</vt:lpstr>
      <vt:lpstr>Sustainable Supply Chains</vt:lpstr>
      <vt:lpstr>Sustainable Supply Chains</vt:lpstr>
      <vt:lpstr>How blockchains can help</vt:lpstr>
      <vt:lpstr>Requirements – Stakeholder</vt:lpstr>
      <vt:lpstr>Requirements – Stakeholder</vt:lpstr>
      <vt:lpstr>Proposal</vt:lpstr>
      <vt:lpstr>Proposal</vt:lpstr>
      <vt:lpstr>Proposal</vt:lpstr>
      <vt:lpstr>Proposal</vt:lpstr>
      <vt:lpstr>Proposal</vt:lpstr>
      <vt:lpstr>Proposal</vt:lpstr>
      <vt:lpstr>Proposal – Stakeholder</vt:lpstr>
      <vt:lpstr>Proposal - Technology</vt:lpstr>
      <vt:lpstr>Challenges</vt:lpstr>
      <vt:lpstr>Challenges</vt:lpstr>
      <vt:lpstr>Roadmap</vt:lpstr>
      <vt:lpstr>PowerPoint-Präsentation</vt:lpstr>
      <vt:lpstr>Proposal - Technology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Supply Chains  based on Blockchain - Proposal</dc:title>
  <cp:lastModifiedBy>Felix Myhsok</cp:lastModifiedBy>
  <cp:revision>6</cp:revision>
  <dcterms:modified xsi:type="dcterms:W3CDTF">2023-05-16T10:35:04Z</dcterms:modified>
</cp:coreProperties>
</file>