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274" r:id="rId3"/>
    <p:sldId id="364" r:id="rId4"/>
    <p:sldId id="340" r:id="rId5"/>
    <p:sldId id="366" r:id="rId6"/>
    <p:sldId id="367" r:id="rId7"/>
    <p:sldId id="368" r:id="rId8"/>
    <p:sldId id="369" r:id="rId9"/>
    <p:sldId id="370" r:id="rId10"/>
    <p:sldId id="371" r:id="rId11"/>
    <p:sldId id="395" r:id="rId12"/>
    <p:sldId id="373" r:id="rId13"/>
    <p:sldId id="374" r:id="rId14"/>
    <p:sldId id="378" r:id="rId15"/>
    <p:sldId id="375" r:id="rId16"/>
    <p:sldId id="377" r:id="rId17"/>
    <p:sldId id="376" r:id="rId18"/>
    <p:sldId id="379" r:id="rId19"/>
    <p:sldId id="380" r:id="rId20"/>
    <p:sldId id="381" r:id="rId21"/>
    <p:sldId id="382" r:id="rId22"/>
    <p:sldId id="385" r:id="rId23"/>
    <p:sldId id="399" r:id="rId24"/>
    <p:sldId id="396" r:id="rId25"/>
    <p:sldId id="383" r:id="rId26"/>
    <p:sldId id="384" r:id="rId27"/>
    <p:sldId id="386" r:id="rId28"/>
    <p:sldId id="387" r:id="rId29"/>
    <p:sldId id="388" r:id="rId30"/>
    <p:sldId id="389" r:id="rId31"/>
    <p:sldId id="390" r:id="rId32"/>
    <p:sldId id="392" r:id="rId33"/>
    <p:sldId id="391" r:id="rId34"/>
    <p:sldId id="393" r:id="rId35"/>
    <p:sldId id="394" r:id="rId36"/>
  </p:sldIdLst>
  <p:sldSz cx="9906000" cy="6858000" type="A4"/>
  <p:notesSz cx="9906000" cy="67818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521415D9-36F7-43E2-AB2F-B90AF26B5E84}">
      <p14:sectionLst xmlns:p14="http://schemas.microsoft.com/office/powerpoint/2010/main">
        <p14:section name="Sección predeterminada" id="{F322BC2C-36C9-4646-BED9-5494508F2CC0}">
          <p14:sldIdLst>
            <p14:sldId id="256"/>
            <p14:sldId id="274"/>
            <p14:sldId id="364"/>
            <p14:sldId id="340"/>
            <p14:sldId id="366"/>
            <p14:sldId id="367"/>
            <p14:sldId id="368"/>
            <p14:sldId id="369"/>
            <p14:sldId id="370"/>
            <p14:sldId id="371"/>
            <p14:sldId id="395"/>
            <p14:sldId id="373"/>
            <p14:sldId id="374"/>
            <p14:sldId id="378"/>
            <p14:sldId id="375"/>
            <p14:sldId id="377"/>
            <p14:sldId id="376"/>
            <p14:sldId id="379"/>
            <p14:sldId id="380"/>
            <p14:sldId id="381"/>
            <p14:sldId id="382"/>
            <p14:sldId id="385"/>
            <p14:sldId id="399"/>
            <p14:sldId id="396"/>
            <p14:sldId id="383"/>
            <p14:sldId id="384"/>
            <p14:sldId id="386"/>
            <p14:sldId id="387"/>
            <p14:sldId id="388"/>
            <p14:sldId id="389"/>
            <p14:sldId id="390"/>
            <p14:sldId id="392"/>
            <p14:sldId id="391"/>
            <p14:sldId id="393"/>
          </p14:sldIdLst>
        </p14:section>
        <p14:section name="Anexo" id="{0B425208-4BED-5349-9D09-F6BD4F7E667E}">
          <p14:sldIdLst>
            <p14:sldId id="394"/>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767661"/>
    <a:srgbClr val="0093C4"/>
    <a:srgbClr val="9C8E4D"/>
    <a:srgbClr val="2FB319"/>
    <a:srgbClr val="FF7A68"/>
    <a:srgbClr val="00CC5C"/>
    <a:srgbClr val="F7FD03"/>
    <a:srgbClr val="FFFF00"/>
    <a:srgbClr val="0A02B4"/>
    <a:srgbClr val="200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4" autoAdjust="0"/>
    <p:restoredTop sz="81625" autoAdjust="0"/>
  </p:normalViewPr>
  <p:slideViewPr>
    <p:cSldViewPr>
      <p:cViewPr>
        <p:scale>
          <a:sx n="100" d="100"/>
          <a:sy n="100" d="100"/>
        </p:scale>
        <p:origin x="1878" y="-22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6" d="100"/>
          <a:sy n="116" d="100"/>
        </p:scale>
        <p:origin x="20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GB" altLang="es-ES" dirty="0"/>
          </a:p>
        </p:txBody>
      </p:sp>
      <p:sp>
        <p:nvSpPr>
          <p:cNvPr id="14339" name="Rectangle 3"/>
          <p:cNvSpPr>
            <a:spLocks noGrp="1" noChangeArrowheads="1"/>
          </p:cNvSpPr>
          <p:nvPr>
            <p:ph type="dt" sz="quarter" idx="1"/>
          </p:nvPr>
        </p:nvSpPr>
        <p:spPr bwMode="auto">
          <a:xfrm>
            <a:off x="5613400"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GB" altLang="es-ES" dirty="0"/>
          </a:p>
        </p:txBody>
      </p:sp>
      <p:sp>
        <p:nvSpPr>
          <p:cNvPr id="14340" name="Rectangle 4"/>
          <p:cNvSpPr>
            <a:spLocks noGrp="1" noChangeArrowheads="1"/>
          </p:cNvSpPr>
          <p:nvPr>
            <p:ph type="ftr" sz="quarter" idx="2"/>
          </p:nvPr>
        </p:nvSpPr>
        <p:spPr bwMode="auto">
          <a:xfrm>
            <a:off x="0" y="6442075"/>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GB" altLang="es-ES" dirty="0"/>
          </a:p>
        </p:txBody>
      </p:sp>
      <p:sp>
        <p:nvSpPr>
          <p:cNvPr id="14341" name="Rectangle 5"/>
          <p:cNvSpPr>
            <a:spLocks noGrp="1" noChangeArrowheads="1"/>
          </p:cNvSpPr>
          <p:nvPr>
            <p:ph type="sldNum" sz="quarter" idx="3"/>
          </p:nvPr>
        </p:nvSpPr>
        <p:spPr bwMode="auto">
          <a:xfrm>
            <a:off x="5613400" y="6442075"/>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E07E658C-E2D9-F242-A2CB-7EB2A2D938A3}" type="slidenum">
              <a:rPr lang="en-GB" altLang="es-ES"/>
              <a:pPr>
                <a:defRPr/>
              </a:pPr>
              <a:t>‹Nº›</a:t>
            </a:fld>
            <a:endParaRPr lang="en-GB" altLang="es-ES" dirty="0"/>
          </a:p>
        </p:txBody>
      </p:sp>
    </p:spTree>
    <p:extLst>
      <p:ext uri="{BB962C8B-B14F-4D97-AF65-F5344CB8AC3E}">
        <p14:creationId xmlns:p14="http://schemas.microsoft.com/office/powerpoint/2010/main" val="2426546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GB" altLang="es-ES" dirty="0"/>
          </a:p>
        </p:txBody>
      </p:sp>
      <p:sp>
        <p:nvSpPr>
          <p:cNvPr id="8195" name="Rectangle 3"/>
          <p:cNvSpPr>
            <a:spLocks noGrp="1" noChangeArrowheads="1"/>
          </p:cNvSpPr>
          <p:nvPr>
            <p:ph type="dt" idx="1"/>
          </p:nvPr>
        </p:nvSpPr>
        <p:spPr bwMode="auto">
          <a:xfrm>
            <a:off x="5613400"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GB" altLang="es-ES" dirty="0"/>
          </a:p>
        </p:txBody>
      </p:sp>
      <p:sp>
        <p:nvSpPr>
          <p:cNvPr id="6148" name="Rectangle 4"/>
          <p:cNvSpPr>
            <a:spLocks noGrp="1" noRot="1" noChangeAspect="1" noChangeArrowheads="1" noTextEdit="1"/>
          </p:cNvSpPr>
          <p:nvPr>
            <p:ph type="sldImg" idx="2"/>
          </p:nvPr>
        </p:nvSpPr>
        <p:spPr bwMode="auto">
          <a:xfrm>
            <a:off x="3116263" y="508000"/>
            <a:ext cx="3673475" cy="2543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8197" name="Rectangle 5"/>
          <p:cNvSpPr>
            <a:spLocks noGrp="1" noChangeArrowheads="1"/>
          </p:cNvSpPr>
          <p:nvPr>
            <p:ph type="body" sz="quarter" idx="3"/>
          </p:nvPr>
        </p:nvSpPr>
        <p:spPr bwMode="auto">
          <a:xfrm>
            <a:off x="1322388" y="3221038"/>
            <a:ext cx="7261225" cy="305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s-ES" noProof="0"/>
              <a:t>Click to edit Master text styles</a:t>
            </a:r>
          </a:p>
          <a:p>
            <a:pPr lvl="1"/>
            <a:r>
              <a:rPr lang="en-GB" altLang="es-ES" noProof="0"/>
              <a:t>Second level</a:t>
            </a:r>
          </a:p>
          <a:p>
            <a:pPr lvl="2"/>
            <a:r>
              <a:rPr lang="en-GB" altLang="es-ES" noProof="0"/>
              <a:t>Third level</a:t>
            </a:r>
          </a:p>
          <a:p>
            <a:pPr lvl="3"/>
            <a:r>
              <a:rPr lang="en-GB" altLang="es-ES" noProof="0"/>
              <a:t>Fourth level</a:t>
            </a:r>
          </a:p>
          <a:p>
            <a:pPr lvl="4"/>
            <a:r>
              <a:rPr lang="en-GB" altLang="es-ES" noProof="0"/>
              <a:t>Fifth level</a:t>
            </a:r>
          </a:p>
        </p:txBody>
      </p:sp>
      <p:sp>
        <p:nvSpPr>
          <p:cNvPr id="8198" name="Rectangle 6"/>
          <p:cNvSpPr>
            <a:spLocks noGrp="1" noChangeArrowheads="1"/>
          </p:cNvSpPr>
          <p:nvPr>
            <p:ph type="ftr" sz="quarter" idx="4"/>
          </p:nvPr>
        </p:nvSpPr>
        <p:spPr bwMode="auto">
          <a:xfrm>
            <a:off x="0" y="6442075"/>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GB" altLang="es-ES" dirty="0"/>
          </a:p>
        </p:txBody>
      </p:sp>
      <p:sp>
        <p:nvSpPr>
          <p:cNvPr id="8199" name="Rectangle 7"/>
          <p:cNvSpPr>
            <a:spLocks noGrp="1" noChangeArrowheads="1"/>
          </p:cNvSpPr>
          <p:nvPr>
            <p:ph type="sldNum" sz="quarter" idx="5"/>
          </p:nvPr>
        </p:nvSpPr>
        <p:spPr bwMode="auto">
          <a:xfrm>
            <a:off x="5613400" y="6442075"/>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76C2BDC-77A6-ED42-835A-44B1DB3AB6E7}" type="slidenum">
              <a:rPr lang="en-GB" altLang="es-ES"/>
              <a:pPr>
                <a:defRPr/>
              </a:pPr>
              <a:t>‹Nº›</a:t>
            </a:fld>
            <a:endParaRPr lang="en-GB" altLang="es-ES" dirty="0"/>
          </a:p>
        </p:txBody>
      </p:sp>
    </p:spTree>
    <p:extLst>
      <p:ext uri="{BB962C8B-B14F-4D97-AF65-F5344CB8AC3E}">
        <p14:creationId xmlns:p14="http://schemas.microsoft.com/office/powerpoint/2010/main" val="309958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1</a:t>
            </a:fld>
            <a:endParaRPr lang="en-GB" altLang="es-ES" dirty="0"/>
          </a:p>
        </p:txBody>
      </p:sp>
    </p:spTree>
    <p:extLst>
      <p:ext uri="{BB962C8B-B14F-4D97-AF65-F5344CB8AC3E}">
        <p14:creationId xmlns:p14="http://schemas.microsoft.com/office/powerpoint/2010/main" val="2821280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Como se puede observar en la tabla anterior los métodos por los cuales puedes realizar la petición al servicio son: GET, POST, PUT y DELETE que en el caso de realizar la petición correctamente y que no se produzca ningún error devolverán un código 200 junto con el resultado de la petición y en el caso de lo contrario, se obtendrá un error 500, para el caso de PATCH al intentar realizar una petición devolverá que ese método no se encuentra disponible, además tanto el POST como el PUT necesitan de un JSON aparte de la URI para realizar la petición correctamente, ya que los datos del JSON son necesarios para llevarla a cabo. Por último, en la columna de la descripción queda detallado lo que realiza el método y en cuerpo de la respuesta lo que devolverá según si se han producido errores o no, además el resultado n caso de ser satisfactorio devolverá la información en formato JSON para el caso del GET y el POST mientras que para el PUT y el DELETE solo enviara un mensaje de que se ha completado. </a:t>
            </a:r>
          </a:p>
          <a:p>
            <a:endParaRPr lang="es-ES" dirty="0"/>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16</a:t>
            </a:fld>
            <a:endParaRPr lang="en-GB" altLang="es-ES" dirty="0"/>
          </a:p>
        </p:txBody>
      </p:sp>
    </p:spTree>
    <p:extLst>
      <p:ext uri="{BB962C8B-B14F-4D97-AF65-F5344CB8AC3E}">
        <p14:creationId xmlns:p14="http://schemas.microsoft.com/office/powerpoint/2010/main" val="851109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sz="1800" dirty="0">
                <a:effectLst/>
                <a:latin typeface="Calibri" panose="020F0502020204030204" pitchFamily="34" charset="0"/>
                <a:ea typeface="Calibri" panose="020F0502020204030204" pitchFamily="34" charset="0"/>
                <a:cs typeface="Calibri" panose="020F0502020204030204" pitchFamily="34" charset="0"/>
              </a:rPr>
              <a:t>URL, debido a que las imágenes pesan demasiado supondrían una penalización a la eficiencia tanto a la extracción de estas, como a la conversión de cadena de bits a imagen dentro de la aplicación, por ello se tomó la decisión, de cargar en la aplicación las imágenes alojadas en un servidor a través de una URL propia almacenada en la base de datos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200"/>
              </a:spcAft>
            </a:pPr>
            <a:r>
              <a:rPr lang="es-ES" sz="1800" dirty="0">
                <a:effectLst/>
                <a:latin typeface="Calibri" panose="020F0502020204030204" pitchFamily="34" charset="0"/>
                <a:ea typeface="Calibri" panose="020F0502020204030204" pitchFamily="34" charset="0"/>
                <a:cs typeface="Calibri" panose="020F0502020204030204" pitchFamily="34" charset="0"/>
              </a:rPr>
              <a:t>Por último, el otro factor hace referencia en la estructura de las relaciones entre “</a:t>
            </a:r>
            <a:r>
              <a:rPr lang="es-ES" sz="1800" b="1" dirty="0">
                <a:effectLst/>
                <a:latin typeface="Calibri" panose="020F0502020204030204" pitchFamily="34" charset="0"/>
                <a:ea typeface="Calibri" panose="020F0502020204030204" pitchFamily="34" charset="0"/>
                <a:cs typeface="Calibri" panose="020F0502020204030204" pitchFamily="34" charset="0"/>
              </a:rPr>
              <a:t>Usuario</a:t>
            </a:r>
            <a:r>
              <a:rPr lang="es-ES" sz="1800" dirty="0">
                <a:effectLst/>
                <a:latin typeface="Calibri" panose="020F0502020204030204" pitchFamily="34" charset="0"/>
                <a:ea typeface="Calibri" panose="020F0502020204030204" pitchFamily="34" charset="0"/>
                <a:cs typeface="Calibri" panose="020F0502020204030204" pitchFamily="34" charset="0"/>
              </a:rPr>
              <a:t>”, “</a:t>
            </a:r>
            <a:r>
              <a:rPr lang="es-ES" sz="1800" b="1" dirty="0" err="1">
                <a:effectLst/>
                <a:latin typeface="Calibri" panose="020F0502020204030204" pitchFamily="34" charset="0"/>
                <a:ea typeface="Calibri" panose="020F0502020204030204" pitchFamily="34" charset="0"/>
                <a:cs typeface="Calibri" panose="020F0502020204030204" pitchFamily="34" charset="0"/>
              </a:rPr>
              <a:t>RespuestaFormularios</a:t>
            </a:r>
            <a:r>
              <a:rPr lang="es-ES" sz="1800" dirty="0">
                <a:effectLst/>
                <a:latin typeface="Calibri" panose="020F0502020204030204" pitchFamily="34" charset="0"/>
                <a:ea typeface="Calibri" panose="020F0502020204030204" pitchFamily="34" charset="0"/>
                <a:cs typeface="Calibri" panose="020F0502020204030204" pitchFamily="34" charset="0"/>
              </a:rPr>
              <a:t>” y “</a:t>
            </a:r>
            <a:r>
              <a:rPr lang="es-ES" sz="1800" b="1" dirty="0" err="1">
                <a:effectLst/>
                <a:latin typeface="Calibri" panose="020F0502020204030204" pitchFamily="34" charset="0"/>
                <a:ea typeface="Calibri" panose="020F0502020204030204" pitchFamily="34" charset="0"/>
                <a:cs typeface="Calibri" panose="020F0502020204030204" pitchFamily="34" charset="0"/>
              </a:rPr>
              <a:t>PreguntaFormularios</a:t>
            </a:r>
            <a:r>
              <a:rPr lang="es-ES" sz="1800" dirty="0">
                <a:effectLst/>
                <a:latin typeface="Calibri" panose="020F0502020204030204" pitchFamily="34" charset="0"/>
                <a:ea typeface="Calibri" panose="020F0502020204030204" pitchFamily="34" charset="0"/>
                <a:cs typeface="Calibri" panose="020F0502020204030204" pitchFamily="34" charset="0"/>
              </a:rPr>
              <a:t>”, los cuales tienen esta relación debido al carácter invariable de la tabla “</a:t>
            </a:r>
            <a:r>
              <a:rPr lang="es-ES" sz="1800" b="1" dirty="0" err="1">
                <a:effectLst/>
                <a:latin typeface="Calibri" panose="020F0502020204030204" pitchFamily="34" charset="0"/>
                <a:ea typeface="Calibri" panose="020F0502020204030204" pitchFamily="34" charset="0"/>
                <a:cs typeface="Calibri" panose="020F0502020204030204" pitchFamily="34" charset="0"/>
              </a:rPr>
              <a:t>PreguntaFormularios</a:t>
            </a:r>
            <a:r>
              <a:rPr lang="es-ES" sz="1800" dirty="0">
                <a:effectLst/>
                <a:latin typeface="Calibri" panose="020F0502020204030204" pitchFamily="34" charset="0"/>
                <a:ea typeface="Calibri" panose="020F0502020204030204" pitchFamily="34" charset="0"/>
                <a:cs typeface="Calibri" panose="020F0502020204030204" pitchFamily="34" charset="0"/>
              </a:rPr>
              <a:t>”, expuesto anteriormente.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200"/>
              </a:spcAft>
            </a:pPr>
            <a:r>
              <a:rPr lang="es-ES" sz="1800" dirty="0">
                <a:effectLst/>
                <a:latin typeface="Calibri" panose="020F0502020204030204" pitchFamily="34" charset="0"/>
                <a:ea typeface="Calibri" panose="020F0502020204030204" pitchFamily="34" charset="0"/>
                <a:cs typeface="Calibri" panose="020F0502020204030204" pitchFamily="34" charset="0"/>
              </a:rPr>
              <a:t>Otras tablas importantes son “</a:t>
            </a:r>
            <a:r>
              <a:rPr lang="es-ES" sz="1800" b="1" dirty="0" err="1">
                <a:effectLst/>
                <a:latin typeface="Calibri" panose="020F0502020204030204" pitchFamily="34" charset="0"/>
                <a:ea typeface="Calibri" panose="020F0502020204030204" pitchFamily="34" charset="0"/>
                <a:cs typeface="Calibri" panose="020F0502020204030204" pitchFamily="34" charset="0"/>
              </a:rPr>
              <a:t>RespuestaFormularios</a:t>
            </a:r>
            <a:r>
              <a:rPr lang="es-ES" sz="1800" dirty="0">
                <a:effectLst/>
                <a:latin typeface="Calibri" panose="020F0502020204030204" pitchFamily="34" charset="0"/>
                <a:ea typeface="Calibri" panose="020F0502020204030204" pitchFamily="34" charset="0"/>
                <a:cs typeface="Calibri" panose="020F0502020204030204" pitchFamily="34" charset="0"/>
              </a:rPr>
              <a:t>” y “</a:t>
            </a:r>
            <a:r>
              <a:rPr lang="es-ES" sz="1800" b="1" dirty="0" err="1">
                <a:effectLst/>
                <a:latin typeface="Calibri" panose="020F0502020204030204" pitchFamily="34" charset="0"/>
                <a:ea typeface="Calibri" panose="020F0502020204030204" pitchFamily="34" charset="0"/>
                <a:cs typeface="Calibri" panose="020F0502020204030204" pitchFamily="34" charset="0"/>
              </a:rPr>
              <a:t>AsignaturasUsuarios</a:t>
            </a:r>
            <a:r>
              <a:rPr lang="es-ES" sz="1800" dirty="0">
                <a:effectLst/>
                <a:latin typeface="Calibri" panose="020F0502020204030204" pitchFamily="34" charset="0"/>
                <a:ea typeface="Calibri" panose="020F0502020204030204" pitchFamily="34" charset="0"/>
                <a:cs typeface="Calibri" panose="020F0502020204030204" pitchFamily="34" charset="0"/>
              </a:rPr>
              <a:t>” que además de ser el nexo de unión entre dos tablas almacenan información del propio usuario (respuesta de la pregunta asociada, nota y tiempo de estudio del usuario) y en el caso de esta última, de la información elaborada por el algoritmo (tiempo de estudio recomendado y el riesgo).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17</a:t>
            </a:fld>
            <a:endParaRPr lang="en-GB" altLang="es-ES" dirty="0"/>
          </a:p>
        </p:txBody>
      </p:sp>
    </p:spTree>
    <p:extLst>
      <p:ext uri="{BB962C8B-B14F-4D97-AF65-F5344CB8AC3E}">
        <p14:creationId xmlns:p14="http://schemas.microsoft.com/office/powerpoint/2010/main" val="2195617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principal del proyecto es crear un Servicio Web </a:t>
            </a:r>
            <a:r>
              <a:rPr lang="es-ES" dirty="0" err="1"/>
              <a:t>RESTful</a:t>
            </a:r>
            <a:r>
              <a:rPr lang="es-ES" dirty="0"/>
              <a:t> que brinde asesoramiento y acompañamiento a los estudiantes en la gestión de sus tiempos de estudio. Se han establecido cuatro objetivos específicos: valoración de aptitudes y concentración, planificación de tiempos de estudio, creación de una aplicación para introducir datos y obtener recomendaciones, y creación de una interfaz para acceder a los recursos ofrecidos por la API utilizando </a:t>
            </a:r>
            <a:r>
              <a:rPr lang="es-ES" dirty="0" err="1"/>
              <a:t>Swagger</a:t>
            </a:r>
            <a:r>
              <a:rPr lang="es-ES" dirty="0"/>
              <a:t>. Se han abordado los requisitos de registro, formularios, asignaturas y resultados, pero no se ha cumplido con la visualización de asignaturas cursadas debido a la falta del rol de administrador. La funcionalidad se realiza a través de Servicios Web alojados en la API </a:t>
            </a:r>
            <a:r>
              <a:rPr lang="es-ES" dirty="0" err="1"/>
              <a:t>RESTful</a:t>
            </a:r>
            <a:r>
              <a:rPr lang="es-ES" dirty="0"/>
              <a:t>, separados de la aplicación, lo que permite su portabilidad. Sin embargo, la protección de datos se ve limitada por la falta de implementación de roles de usuario y la transmisión de información a personas autorizadas</a:t>
            </a:r>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32</a:t>
            </a:fld>
            <a:endParaRPr lang="en-GB" altLang="es-ES" dirty="0"/>
          </a:p>
        </p:txBody>
      </p:sp>
    </p:spTree>
    <p:extLst>
      <p:ext uri="{BB962C8B-B14F-4D97-AF65-F5344CB8AC3E}">
        <p14:creationId xmlns:p14="http://schemas.microsoft.com/office/powerpoint/2010/main" val="1179024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34</a:t>
            </a:fld>
            <a:endParaRPr lang="en-GB" altLang="es-ES" dirty="0"/>
          </a:p>
        </p:txBody>
      </p:sp>
    </p:spTree>
    <p:extLst>
      <p:ext uri="{BB962C8B-B14F-4D97-AF65-F5344CB8AC3E}">
        <p14:creationId xmlns:p14="http://schemas.microsoft.com/office/powerpoint/2010/main" val="130751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2</a:t>
            </a:fld>
            <a:endParaRPr lang="en-GB" altLang="es-ES" dirty="0"/>
          </a:p>
        </p:txBody>
      </p:sp>
    </p:spTree>
    <p:extLst>
      <p:ext uri="{BB962C8B-B14F-4D97-AF65-F5344CB8AC3E}">
        <p14:creationId xmlns:p14="http://schemas.microsoft.com/office/powerpoint/2010/main" val="195381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3</a:t>
            </a:fld>
            <a:endParaRPr lang="en-GB" altLang="es-ES" dirty="0"/>
          </a:p>
        </p:txBody>
      </p:sp>
    </p:spTree>
    <p:extLst>
      <p:ext uri="{BB962C8B-B14F-4D97-AF65-F5344CB8AC3E}">
        <p14:creationId xmlns:p14="http://schemas.microsoft.com/office/powerpoint/2010/main" val="100710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4</a:t>
            </a:fld>
            <a:endParaRPr lang="en-GB" altLang="es-ES" dirty="0"/>
          </a:p>
        </p:txBody>
      </p:sp>
    </p:spTree>
    <p:extLst>
      <p:ext uri="{BB962C8B-B14F-4D97-AF65-F5344CB8AC3E}">
        <p14:creationId xmlns:p14="http://schemas.microsoft.com/office/powerpoint/2010/main" val="4051547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5</a:t>
            </a:fld>
            <a:endParaRPr lang="en-GB" altLang="es-ES" dirty="0"/>
          </a:p>
        </p:txBody>
      </p:sp>
    </p:spTree>
    <p:extLst>
      <p:ext uri="{BB962C8B-B14F-4D97-AF65-F5344CB8AC3E}">
        <p14:creationId xmlns:p14="http://schemas.microsoft.com/office/powerpoint/2010/main" val="28070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6</a:t>
            </a:fld>
            <a:endParaRPr lang="en-GB" altLang="es-ES" dirty="0"/>
          </a:p>
        </p:txBody>
      </p:sp>
    </p:spTree>
    <p:extLst>
      <p:ext uri="{BB962C8B-B14F-4D97-AF65-F5344CB8AC3E}">
        <p14:creationId xmlns:p14="http://schemas.microsoft.com/office/powerpoint/2010/main" val="2049314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7</a:t>
            </a:fld>
            <a:endParaRPr lang="en-GB" altLang="es-ES" dirty="0"/>
          </a:p>
        </p:txBody>
      </p:sp>
    </p:spTree>
    <p:extLst>
      <p:ext uri="{BB962C8B-B14F-4D97-AF65-F5344CB8AC3E}">
        <p14:creationId xmlns:p14="http://schemas.microsoft.com/office/powerpoint/2010/main" val="284041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8</a:t>
            </a:fld>
            <a:endParaRPr lang="en-GB" altLang="es-ES" dirty="0"/>
          </a:p>
        </p:txBody>
      </p:sp>
    </p:spTree>
    <p:extLst>
      <p:ext uri="{BB962C8B-B14F-4D97-AF65-F5344CB8AC3E}">
        <p14:creationId xmlns:p14="http://schemas.microsoft.com/office/powerpoint/2010/main" val="81428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sz="1800" dirty="0">
                <a:effectLst/>
                <a:latin typeface="Calibri" panose="020F0502020204030204" pitchFamily="34" charset="0"/>
                <a:ea typeface="Calibri" panose="020F0502020204030204" pitchFamily="34" charset="0"/>
                <a:cs typeface="Calibri" panose="020F0502020204030204" pitchFamily="34" charset="0"/>
              </a:rPr>
              <a:t>Respecto al </a:t>
            </a:r>
            <a:r>
              <a:rPr lang="es-ES" sz="1800" dirty="0" err="1">
                <a:effectLst/>
                <a:latin typeface="Calibri" panose="020F0502020204030204" pitchFamily="34" charset="0"/>
                <a:ea typeface="Calibri" panose="020F0502020204030204" pitchFamily="34" charset="0"/>
                <a:cs typeface="Calibri" panose="020F0502020204030204" pitchFamily="34" charset="0"/>
              </a:rPr>
              <a:t>Backend</a:t>
            </a:r>
            <a:r>
              <a:rPr lang="es-ES" sz="1800" dirty="0">
                <a:effectLst/>
                <a:latin typeface="Calibri" panose="020F0502020204030204" pitchFamily="34" charset="0"/>
                <a:ea typeface="Calibri" panose="020F0502020204030204" pitchFamily="34" charset="0"/>
                <a:cs typeface="Calibri" panose="020F0502020204030204" pitchFamily="34" charset="0"/>
              </a:rPr>
              <a:t> está compuesto por dos servidores, debido a la necesidad de la abstracción de la base de datos, permitiendo que en el caso de realizar un cambio sobre el servidor de BBDD o sobre el servidor API no exista una dependencia que obligue a realizar múltiples cambios en el otro servidor.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s-E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s-ES" sz="1800" dirty="0">
                <a:effectLst/>
                <a:latin typeface="Calibri" panose="020F0502020204030204" pitchFamily="34" charset="0"/>
                <a:ea typeface="Calibri" panose="020F0502020204030204" pitchFamily="34" charset="0"/>
                <a:cs typeface="Calibri" panose="020F0502020204030204" pitchFamily="34" charset="0"/>
              </a:rPr>
              <a:t>El Servidor API es el encargado de alojar la API </a:t>
            </a:r>
            <a:r>
              <a:rPr lang="es-ES" sz="1800" dirty="0" err="1">
                <a:effectLst/>
                <a:latin typeface="Calibri" panose="020F0502020204030204" pitchFamily="34" charset="0"/>
                <a:ea typeface="Calibri" panose="020F0502020204030204" pitchFamily="34" charset="0"/>
                <a:cs typeface="Calibri" panose="020F0502020204030204" pitchFamily="34" charset="0"/>
              </a:rPr>
              <a:t>RESTful</a:t>
            </a:r>
            <a:r>
              <a:rPr lang="es-ES" sz="1800" dirty="0">
                <a:effectLst/>
                <a:latin typeface="Calibri" panose="020F0502020204030204" pitchFamily="34" charset="0"/>
                <a:ea typeface="Calibri" panose="020F0502020204030204" pitchFamily="34" charset="0"/>
                <a:cs typeface="Calibri" panose="020F0502020204030204" pitchFamily="34" charset="0"/>
              </a:rPr>
              <a:t>, dedicada a recibir las peticiones del cliente y mediante el uso de las consultas obtener los datos necesarios que al procesarlos ofrecerá una respuesta acorde a la petición. Dicha respuesta será mostrada en la interfaz del cliente y en el caso de que sea necesario su persistencia, se almacenará en la base de datos.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pPr>
              <a:defRPr/>
            </a:pPr>
            <a:fld id="{076C2BDC-77A6-ED42-835A-44B1DB3AB6E7}" type="slidenum">
              <a:rPr lang="en-GB" altLang="es-ES" smtClean="0"/>
              <a:pPr>
                <a:defRPr/>
              </a:pPr>
              <a:t>9</a:t>
            </a:fld>
            <a:endParaRPr lang="en-GB" altLang="es-ES" dirty="0"/>
          </a:p>
        </p:txBody>
      </p:sp>
    </p:spTree>
    <p:extLst>
      <p:ext uri="{BB962C8B-B14F-4D97-AF65-F5344CB8AC3E}">
        <p14:creationId xmlns:p14="http://schemas.microsoft.com/office/powerpoint/2010/main" val="3370990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5" descr="Picture 1"/>
          <p:cNvPicPr>
            <a:picLocks noChangeAspect="1" noChangeArrowheads="1"/>
          </p:cNvPicPr>
          <p:nvPr userDrawn="1"/>
        </p:nvPicPr>
        <p:blipFill>
          <a:blip r:embed="rId3">
            <a:extLst>
              <a:ext uri="{28A0092B-C50C-407E-A947-70E740481C1C}">
                <a14:useLocalDpi xmlns:a14="http://schemas.microsoft.com/office/drawing/2010/main" val="0"/>
              </a:ext>
            </a:extLst>
          </a:blip>
          <a:srcRect b="2444"/>
          <a:stretch>
            <a:fillRect/>
          </a:stretch>
        </p:blipFill>
        <p:spPr bwMode="auto">
          <a:xfrm>
            <a:off x="4038600" y="381000"/>
            <a:ext cx="1981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userDrawn="1"/>
        </p:nvSpPr>
        <p:spPr bwMode="auto">
          <a:xfrm>
            <a:off x="1203325" y="5229225"/>
            <a:ext cx="7953375"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91432" tIns="45716" rIns="91432" bIns="45716"/>
          <a:lstStyle>
            <a:lvl1pPr algn="r" defTabSz="912813" rtl="0" eaLnBrk="0" fontAlgn="base" hangingPunct="0">
              <a:spcBef>
                <a:spcPct val="0"/>
              </a:spcBef>
              <a:spcAft>
                <a:spcPct val="0"/>
              </a:spcAft>
              <a:defRPr sz="2800" b="1">
                <a:solidFill>
                  <a:srgbClr val="757561"/>
                </a:solidFill>
                <a:latin typeface="+mj-lt"/>
                <a:ea typeface="+mj-ea"/>
                <a:cs typeface="+mj-cs"/>
              </a:defRPr>
            </a:lvl1pPr>
            <a:lvl2pPr algn="l" defTabSz="912813" rtl="0" eaLnBrk="0" fontAlgn="base" hangingPunct="0">
              <a:spcBef>
                <a:spcPct val="0"/>
              </a:spcBef>
              <a:spcAft>
                <a:spcPct val="0"/>
              </a:spcAft>
              <a:defRPr sz="2400" b="1">
                <a:solidFill>
                  <a:srgbClr val="757561"/>
                </a:solidFill>
                <a:latin typeface="Arial" pitchFamily="34" charset="0"/>
              </a:defRPr>
            </a:lvl2pPr>
            <a:lvl3pPr algn="l" defTabSz="912813" rtl="0" eaLnBrk="0" fontAlgn="base" hangingPunct="0">
              <a:spcBef>
                <a:spcPct val="0"/>
              </a:spcBef>
              <a:spcAft>
                <a:spcPct val="0"/>
              </a:spcAft>
              <a:defRPr sz="2400" b="1">
                <a:solidFill>
                  <a:srgbClr val="757561"/>
                </a:solidFill>
                <a:latin typeface="Arial" pitchFamily="34" charset="0"/>
              </a:defRPr>
            </a:lvl3pPr>
            <a:lvl4pPr algn="l" defTabSz="912813" rtl="0" eaLnBrk="0" fontAlgn="base" hangingPunct="0">
              <a:spcBef>
                <a:spcPct val="0"/>
              </a:spcBef>
              <a:spcAft>
                <a:spcPct val="0"/>
              </a:spcAft>
              <a:defRPr sz="2400" b="1">
                <a:solidFill>
                  <a:srgbClr val="757561"/>
                </a:solidFill>
                <a:latin typeface="Arial" pitchFamily="34" charset="0"/>
              </a:defRPr>
            </a:lvl4pPr>
            <a:lvl5pPr algn="l" defTabSz="912813" rtl="0" eaLnBrk="0" fontAlgn="base" hangingPunct="0">
              <a:spcBef>
                <a:spcPct val="0"/>
              </a:spcBef>
              <a:spcAft>
                <a:spcPct val="0"/>
              </a:spcAft>
              <a:defRPr sz="2400" b="1">
                <a:solidFill>
                  <a:srgbClr val="757561"/>
                </a:solidFill>
                <a:latin typeface="Arial" pitchFamily="34" charset="0"/>
              </a:defRPr>
            </a:lvl5pPr>
            <a:lvl6pPr marL="457200" algn="l" defTabSz="912813" rtl="0" eaLnBrk="0" fontAlgn="base" hangingPunct="0">
              <a:spcBef>
                <a:spcPct val="0"/>
              </a:spcBef>
              <a:spcAft>
                <a:spcPct val="0"/>
              </a:spcAft>
              <a:defRPr sz="2400" b="1">
                <a:solidFill>
                  <a:srgbClr val="757561"/>
                </a:solidFill>
                <a:latin typeface="Arial" pitchFamily="34" charset="0"/>
              </a:defRPr>
            </a:lvl6pPr>
            <a:lvl7pPr marL="914400" algn="l" defTabSz="912813" rtl="0" eaLnBrk="0" fontAlgn="base" hangingPunct="0">
              <a:spcBef>
                <a:spcPct val="0"/>
              </a:spcBef>
              <a:spcAft>
                <a:spcPct val="0"/>
              </a:spcAft>
              <a:defRPr sz="2400" b="1">
                <a:solidFill>
                  <a:srgbClr val="757561"/>
                </a:solidFill>
                <a:latin typeface="Arial" pitchFamily="34" charset="0"/>
              </a:defRPr>
            </a:lvl7pPr>
            <a:lvl8pPr marL="1371600" algn="l" defTabSz="912813" rtl="0" eaLnBrk="0" fontAlgn="base" hangingPunct="0">
              <a:spcBef>
                <a:spcPct val="0"/>
              </a:spcBef>
              <a:spcAft>
                <a:spcPct val="0"/>
              </a:spcAft>
              <a:defRPr sz="2400" b="1">
                <a:solidFill>
                  <a:srgbClr val="757561"/>
                </a:solidFill>
                <a:latin typeface="Arial" pitchFamily="34" charset="0"/>
              </a:defRPr>
            </a:lvl8pPr>
            <a:lvl9pPr marL="1828800" algn="l" defTabSz="912813" rtl="0" eaLnBrk="0" fontAlgn="base" hangingPunct="0">
              <a:spcBef>
                <a:spcPct val="0"/>
              </a:spcBef>
              <a:spcAft>
                <a:spcPct val="0"/>
              </a:spcAft>
              <a:defRPr sz="2400" b="1">
                <a:solidFill>
                  <a:srgbClr val="757561"/>
                </a:solidFill>
                <a:latin typeface="Arial" pitchFamily="34" charset="0"/>
              </a:defRPr>
            </a:lvl9pPr>
          </a:lstStyle>
          <a:p>
            <a:pPr>
              <a:defRPr/>
            </a:pPr>
            <a:endParaRPr lang="es-ES_tradnl" altLang="es-ES" sz="1600" b="0" i="1" dirty="0">
              <a:solidFill>
                <a:schemeClr val="bg1"/>
              </a:solidFill>
              <a:latin typeface="Calibri Light" charset="0"/>
              <a:ea typeface="Calibri Light" charset="0"/>
              <a:cs typeface="Calibri Light" charset="0"/>
            </a:endParaRPr>
          </a:p>
          <a:p>
            <a:pPr>
              <a:defRPr/>
            </a:pPr>
            <a:r>
              <a:rPr lang="es-ES_tradnl" altLang="es-ES" sz="1600" b="0" i="1" dirty="0">
                <a:solidFill>
                  <a:schemeClr val="bg1"/>
                </a:solidFill>
                <a:latin typeface="Calibri Light" charset="0"/>
                <a:ea typeface="Calibri Light" charset="0"/>
                <a:cs typeface="Calibri Light" charset="0"/>
              </a:rPr>
              <a:t>Universidad CEU San Pablo</a:t>
            </a:r>
          </a:p>
          <a:p>
            <a:pPr>
              <a:defRPr/>
            </a:pPr>
            <a:r>
              <a:rPr lang="es-ES_tradnl" altLang="es-ES" sz="1600" b="0" i="1" dirty="0">
                <a:solidFill>
                  <a:schemeClr val="bg1"/>
                </a:solidFill>
                <a:latin typeface="Calibri Light" charset="0"/>
                <a:ea typeface="Calibri Light" charset="0"/>
                <a:cs typeface="Calibri Light" charset="0"/>
              </a:rPr>
              <a:t>Escuela Politécnica Superior</a:t>
            </a:r>
          </a:p>
          <a:p>
            <a:pPr>
              <a:defRPr/>
            </a:pPr>
            <a:r>
              <a:rPr lang="es-ES_tradnl" altLang="es-ES" sz="1600" b="0" i="1" dirty="0">
                <a:solidFill>
                  <a:schemeClr val="bg1"/>
                </a:solidFill>
                <a:latin typeface="Calibri Light" charset="0"/>
                <a:ea typeface="Calibri Light" charset="0"/>
                <a:cs typeface="Calibri Light" charset="0"/>
              </a:rPr>
              <a:t>Departamento de Tecnologías de la Información</a:t>
            </a:r>
          </a:p>
        </p:txBody>
      </p:sp>
      <p:sp>
        <p:nvSpPr>
          <p:cNvPr id="5123" name="Rectangle 3"/>
          <p:cNvSpPr>
            <a:spLocks noGrp="1" noChangeArrowheads="1"/>
          </p:cNvSpPr>
          <p:nvPr>
            <p:ph type="ctrTitle"/>
          </p:nvPr>
        </p:nvSpPr>
        <p:spPr>
          <a:xfrm>
            <a:off x="1208584" y="1268760"/>
            <a:ext cx="7954466" cy="1368152"/>
          </a:xfrm>
        </p:spPr>
        <p:txBody>
          <a:bodyPr lIns="91432" tIns="45716" rIns="91432" bIns="45716" anchor="t"/>
          <a:lstStyle>
            <a:lvl1pPr algn="r">
              <a:defRPr sz="3200"/>
            </a:lvl1pPr>
          </a:lstStyle>
          <a:p>
            <a:pPr lvl="0"/>
            <a:r>
              <a:rPr lang="es-ES" altLang="es-ES" noProof="0"/>
              <a:t>Haga clic para modificar el estilo de título del patrón</a:t>
            </a:r>
            <a:endParaRPr lang="en-GB" altLang="es-ES" noProof="0" dirty="0"/>
          </a:p>
        </p:txBody>
      </p:sp>
      <p:sp>
        <p:nvSpPr>
          <p:cNvPr id="5124" name="Rectangle 4"/>
          <p:cNvSpPr>
            <a:spLocks noGrp="1" noChangeArrowheads="1"/>
          </p:cNvSpPr>
          <p:nvPr>
            <p:ph type="subTitle" idx="1"/>
          </p:nvPr>
        </p:nvSpPr>
        <p:spPr>
          <a:xfrm>
            <a:off x="1208584" y="2708697"/>
            <a:ext cx="7954466" cy="1329903"/>
          </a:xfrm>
        </p:spPr>
        <p:txBody>
          <a:bodyPr lIns="91432" tIns="45716" rIns="91432" bIns="45716"/>
          <a:lstStyle>
            <a:lvl1pPr marL="0" indent="0" algn="r">
              <a:lnSpc>
                <a:spcPct val="100000"/>
              </a:lnSpc>
              <a:buFontTx/>
              <a:buNone/>
              <a:defRPr sz="2400"/>
            </a:lvl1pPr>
          </a:lstStyle>
          <a:p>
            <a:pPr lvl="0"/>
            <a:r>
              <a:rPr lang="es-ES" altLang="es-ES" noProof="0"/>
              <a:t>Haga clic para modificar el estilo de subtítulo del patrón</a:t>
            </a:r>
            <a:endParaRPr lang="en-GB" altLang="es-ES" noProof="0" dirty="0"/>
          </a:p>
        </p:txBody>
      </p:sp>
    </p:spTree>
    <p:extLst>
      <p:ext uri="{BB962C8B-B14F-4D97-AF65-F5344CB8AC3E}">
        <p14:creationId xmlns:p14="http://schemas.microsoft.com/office/powerpoint/2010/main" val="134383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Rectangle 35"/>
          <p:cNvSpPr>
            <a:spLocks noGrp="1" noChangeArrowheads="1"/>
          </p:cNvSpPr>
          <p:nvPr>
            <p:ph type="sldNum" sz="quarter" idx="10"/>
          </p:nvPr>
        </p:nvSpPr>
        <p:spPr>
          <a:ln/>
        </p:spPr>
        <p:txBody>
          <a:bodyPr/>
          <a:lstStyle>
            <a:lvl1pPr>
              <a:defRPr/>
            </a:lvl1pPr>
          </a:lstStyle>
          <a:p>
            <a:pPr>
              <a:defRPr/>
            </a:pPr>
            <a:fld id="{A203B58B-A300-6D40-9D89-4CE33AD87E58}" type="slidenum">
              <a:rPr lang="en-US" altLang="es-ES"/>
              <a:pPr>
                <a:defRPr/>
              </a:pPr>
              <a:t>‹Nº›</a:t>
            </a:fld>
            <a:endParaRPr lang="en-US" altLang="es-ES" dirty="0"/>
          </a:p>
        </p:txBody>
      </p:sp>
    </p:spTree>
    <p:extLst>
      <p:ext uri="{BB962C8B-B14F-4D97-AF65-F5344CB8AC3E}">
        <p14:creationId xmlns:p14="http://schemas.microsoft.com/office/powerpoint/2010/main" val="187916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35"/>
          <p:cNvSpPr>
            <a:spLocks noGrp="1" noChangeArrowheads="1"/>
          </p:cNvSpPr>
          <p:nvPr>
            <p:ph type="sldNum" sz="quarter" idx="10"/>
          </p:nvPr>
        </p:nvSpPr>
        <p:spPr>
          <a:ln/>
        </p:spPr>
        <p:txBody>
          <a:bodyPr/>
          <a:lstStyle>
            <a:lvl1pPr>
              <a:defRPr/>
            </a:lvl1pPr>
          </a:lstStyle>
          <a:p>
            <a:pPr>
              <a:defRPr/>
            </a:pPr>
            <a:fld id="{CDC2164E-6D6C-4B4F-9B2E-A1362C5EDFF9}" type="slidenum">
              <a:rPr lang="en-US" altLang="es-ES"/>
              <a:pPr>
                <a:defRPr/>
              </a:pPr>
              <a:t>‹Nº›</a:t>
            </a:fld>
            <a:endParaRPr lang="en-US" altLang="es-ES" dirty="0"/>
          </a:p>
        </p:txBody>
      </p:sp>
    </p:spTree>
    <p:extLst>
      <p:ext uri="{BB962C8B-B14F-4D97-AF65-F5344CB8AC3E}">
        <p14:creationId xmlns:p14="http://schemas.microsoft.com/office/powerpoint/2010/main" val="57452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402513" y="180975"/>
            <a:ext cx="1954212" cy="59150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535113" y="180975"/>
            <a:ext cx="5715000" cy="59150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35"/>
          <p:cNvSpPr>
            <a:spLocks noGrp="1" noChangeArrowheads="1"/>
          </p:cNvSpPr>
          <p:nvPr>
            <p:ph type="sldNum" sz="quarter" idx="10"/>
          </p:nvPr>
        </p:nvSpPr>
        <p:spPr>
          <a:ln/>
        </p:spPr>
        <p:txBody>
          <a:bodyPr/>
          <a:lstStyle>
            <a:lvl1pPr>
              <a:defRPr/>
            </a:lvl1pPr>
          </a:lstStyle>
          <a:p>
            <a:pPr>
              <a:defRPr/>
            </a:pPr>
            <a:fld id="{7793FA9A-E786-B84D-BF1C-D9B083F4F55E}" type="slidenum">
              <a:rPr lang="en-US" altLang="es-ES"/>
              <a:pPr>
                <a:defRPr/>
              </a:pPr>
              <a:t>‹Nº›</a:t>
            </a:fld>
            <a:endParaRPr lang="en-US" altLang="es-ES" dirty="0"/>
          </a:p>
        </p:txBody>
      </p:sp>
    </p:spTree>
    <p:extLst>
      <p:ext uri="{BB962C8B-B14F-4D97-AF65-F5344CB8AC3E}">
        <p14:creationId xmlns:p14="http://schemas.microsoft.com/office/powerpoint/2010/main" val="1379774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5" descr="Picture 1"/>
          <p:cNvPicPr>
            <a:picLocks noChangeAspect="1" noChangeArrowheads="1"/>
          </p:cNvPicPr>
          <p:nvPr userDrawn="1"/>
        </p:nvPicPr>
        <p:blipFill>
          <a:blip r:embed="rId3">
            <a:extLst>
              <a:ext uri="{28A0092B-C50C-407E-A947-70E740481C1C}">
                <a14:useLocalDpi xmlns:a14="http://schemas.microsoft.com/office/drawing/2010/main" val="0"/>
              </a:ext>
            </a:extLst>
          </a:blip>
          <a:srcRect b="2444"/>
          <a:stretch>
            <a:fillRect/>
          </a:stretch>
        </p:blipFill>
        <p:spPr bwMode="auto">
          <a:xfrm>
            <a:off x="4038600" y="381000"/>
            <a:ext cx="1981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1208584" y="1268760"/>
            <a:ext cx="7954466" cy="1368152"/>
          </a:xfrm>
        </p:spPr>
        <p:txBody>
          <a:bodyPr lIns="91432" tIns="45716" rIns="91432" bIns="45716" anchor="t"/>
          <a:lstStyle>
            <a:lvl1pPr algn="r">
              <a:defRPr sz="3200"/>
            </a:lvl1pPr>
          </a:lstStyle>
          <a:p>
            <a:pPr lvl="0"/>
            <a:r>
              <a:rPr lang="es-ES" altLang="es-ES" noProof="0"/>
              <a:t>Haga clic para modificar el estilo de título del patrón</a:t>
            </a:r>
            <a:endParaRPr lang="en-GB" altLang="es-ES" noProof="0" dirty="0"/>
          </a:p>
        </p:txBody>
      </p:sp>
      <p:sp>
        <p:nvSpPr>
          <p:cNvPr id="5124" name="Rectangle 4"/>
          <p:cNvSpPr>
            <a:spLocks noGrp="1" noChangeArrowheads="1"/>
          </p:cNvSpPr>
          <p:nvPr>
            <p:ph type="subTitle" idx="1"/>
          </p:nvPr>
        </p:nvSpPr>
        <p:spPr>
          <a:xfrm>
            <a:off x="1208584" y="2708697"/>
            <a:ext cx="7954466" cy="1329903"/>
          </a:xfrm>
        </p:spPr>
        <p:txBody>
          <a:bodyPr lIns="91432" tIns="45716" rIns="91432" bIns="45716"/>
          <a:lstStyle>
            <a:lvl1pPr marL="0" indent="0" algn="r">
              <a:lnSpc>
                <a:spcPct val="100000"/>
              </a:lnSpc>
              <a:buFontTx/>
              <a:buNone/>
              <a:defRPr sz="2400"/>
            </a:lvl1pPr>
          </a:lstStyle>
          <a:p>
            <a:pPr lvl="0"/>
            <a:r>
              <a:rPr lang="es-ES" altLang="es-ES" noProof="0"/>
              <a:t>Haga clic para modificar el estilo de subtítulo del patrón</a:t>
            </a:r>
            <a:endParaRPr lang="en-GB" altLang="es-ES" noProof="0" dirty="0"/>
          </a:p>
        </p:txBody>
      </p:sp>
    </p:spTree>
    <p:extLst>
      <p:ext uri="{BB962C8B-B14F-4D97-AF65-F5344CB8AC3E}">
        <p14:creationId xmlns:p14="http://schemas.microsoft.com/office/powerpoint/2010/main" val="230136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776536" y="265797"/>
            <a:ext cx="8928992" cy="496204"/>
          </a:xfrm>
        </p:spPr>
        <p:txBody>
          <a:bodyPr/>
          <a:lstStyle>
            <a:lvl1pPr algn="l">
              <a:defRPr sz="2000" b="0" i="0">
                <a:solidFill>
                  <a:schemeClr val="tx1"/>
                </a:solidFill>
                <a:latin typeface="Segoe UI" panose="020B0502040204020203" pitchFamily="34" charset="0"/>
                <a:cs typeface="Segoe UI" panose="020B0502040204020203" pitchFamily="34" charset="0"/>
              </a:defRPr>
            </a:lvl1pPr>
          </a:lstStyle>
          <a:p>
            <a:r>
              <a:rPr lang="es-ES" dirty="0"/>
              <a:t>Haga clic para modificar el estilo de título del patrón</a:t>
            </a:r>
          </a:p>
        </p:txBody>
      </p:sp>
      <p:sp>
        <p:nvSpPr>
          <p:cNvPr id="3" name="2 Marcador de contenido"/>
          <p:cNvSpPr>
            <a:spLocks noGrp="1"/>
          </p:cNvSpPr>
          <p:nvPr>
            <p:ph idx="1"/>
          </p:nvPr>
        </p:nvSpPr>
        <p:spPr>
          <a:xfrm>
            <a:off x="1042194" y="1124744"/>
            <a:ext cx="7821612" cy="4114800"/>
          </a:xfrm>
        </p:spPr>
        <p:txBody>
          <a:bodyPr/>
          <a:lstStyle>
            <a:lvl1pPr>
              <a:defRPr sz="2400" b="0" i="0">
                <a:solidFill>
                  <a:schemeClr val="tx1"/>
                </a:solidFill>
                <a:latin typeface="Segoe UI Light" panose="020B0502040204020203" pitchFamily="34" charset="0"/>
                <a:cs typeface="Segoe UI Light" panose="020B0502040204020203" pitchFamily="34" charset="0"/>
              </a:defRPr>
            </a:lvl1pPr>
            <a:lvl2pPr>
              <a:defRPr sz="2400" b="0" i="0">
                <a:solidFill>
                  <a:schemeClr val="tx1"/>
                </a:solidFill>
                <a:latin typeface="Segoe UI Light" panose="020B0502040204020203" pitchFamily="34" charset="0"/>
                <a:cs typeface="Segoe UI Light" panose="020B0502040204020203" pitchFamily="34" charset="0"/>
              </a:defRPr>
            </a:lvl2pPr>
            <a:lvl3pPr>
              <a:defRPr sz="2400" b="0" i="0">
                <a:solidFill>
                  <a:schemeClr val="tx1"/>
                </a:solidFill>
                <a:latin typeface="Segoe UI Light" panose="020B0502040204020203" pitchFamily="34" charset="0"/>
                <a:cs typeface="Segoe UI Light" panose="020B0502040204020203" pitchFamily="34" charset="0"/>
              </a:defRPr>
            </a:lvl3pPr>
            <a:lvl4pPr>
              <a:defRPr sz="2400" b="0" i="0">
                <a:solidFill>
                  <a:schemeClr val="tx1"/>
                </a:solidFill>
                <a:latin typeface="Segoe UI Light" panose="020B0502040204020203" pitchFamily="34" charset="0"/>
                <a:cs typeface="Segoe UI Light" panose="020B0502040204020203" pitchFamily="34" charset="0"/>
              </a:defRPr>
            </a:lvl4pPr>
            <a:lvl5pPr>
              <a:defRPr sz="2400" b="0" i="0">
                <a:solidFill>
                  <a:schemeClr val="tx1"/>
                </a:solidFill>
                <a:latin typeface="Segoe UI Light" panose="020B0502040204020203" pitchFamily="34" charset="0"/>
                <a:cs typeface="Segoe UI Light" panose="020B0502040204020203"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Rectangle 35"/>
          <p:cNvSpPr>
            <a:spLocks noGrp="1" noChangeArrowheads="1"/>
          </p:cNvSpPr>
          <p:nvPr>
            <p:ph type="sldNum" sz="quarter" idx="10"/>
          </p:nvPr>
        </p:nvSpPr>
        <p:spPr/>
        <p:txBody>
          <a:bodyPr/>
          <a:lstStyle>
            <a:lvl1pPr>
              <a:defRPr/>
            </a:lvl1pPr>
          </a:lstStyle>
          <a:p>
            <a:pPr>
              <a:defRPr/>
            </a:pPr>
            <a:fld id="{A2614AA5-DC35-2743-B993-CF0CB4D79D8D}" type="slidenum">
              <a:rPr lang="en-US" altLang="es-ES"/>
              <a:pPr>
                <a:defRPr/>
              </a:pPr>
              <a:t>‹Nº›</a:t>
            </a:fld>
            <a:endParaRPr lang="en-US" altLang="es-ES" dirty="0"/>
          </a:p>
        </p:txBody>
      </p:sp>
    </p:spTree>
    <p:extLst>
      <p:ext uri="{BB962C8B-B14F-4D97-AF65-F5344CB8AC3E}">
        <p14:creationId xmlns:p14="http://schemas.microsoft.com/office/powerpoint/2010/main" val="77496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los estilos de texto del patrón</a:t>
            </a:r>
          </a:p>
        </p:txBody>
      </p:sp>
      <p:sp>
        <p:nvSpPr>
          <p:cNvPr id="4" name="Rectangle 35"/>
          <p:cNvSpPr>
            <a:spLocks noGrp="1" noChangeArrowheads="1"/>
          </p:cNvSpPr>
          <p:nvPr>
            <p:ph type="sldNum" sz="quarter" idx="10"/>
          </p:nvPr>
        </p:nvSpPr>
        <p:spPr>
          <a:ln/>
        </p:spPr>
        <p:txBody>
          <a:bodyPr/>
          <a:lstStyle>
            <a:lvl1pPr>
              <a:defRPr/>
            </a:lvl1pPr>
          </a:lstStyle>
          <a:p>
            <a:pPr>
              <a:defRPr/>
            </a:pPr>
            <a:fld id="{9B6C5186-1865-A149-8B84-6F3C313B69E0}" type="slidenum">
              <a:rPr lang="en-US" altLang="es-ES"/>
              <a:pPr>
                <a:defRPr/>
              </a:pPr>
              <a:t>‹Nº›</a:t>
            </a:fld>
            <a:endParaRPr lang="en-US" altLang="es-ES" dirty="0"/>
          </a:p>
        </p:txBody>
      </p:sp>
    </p:spTree>
    <p:extLst>
      <p:ext uri="{BB962C8B-B14F-4D97-AF65-F5344CB8AC3E}">
        <p14:creationId xmlns:p14="http://schemas.microsoft.com/office/powerpoint/2010/main" val="110302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535113" y="1981200"/>
            <a:ext cx="3833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521325" y="1981200"/>
            <a:ext cx="383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35"/>
          <p:cNvSpPr>
            <a:spLocks noGrp="1" noChangeArrowheads="1"/>
          </p:cNvSpPr>
          <p:nvPr>
            <p:ph type="sldNum" sz="quarter" idx="10"/>
          </p:nvPr>
        </p:nvSpPr>
        <p:spPr>
          <a:ln/>
        </p:spPr>
        <p:txBody>
          <a:bodyPr/>
          <a:lstStyle>
            <a:lvl1pPr>
              <a:defRPr/>
            </a:lvl1pPr>
          </a:lstStyle>
          <a:p>
            <a:pPr>
              <a:defRPr/>
            </a:pPr>
            <a:fld id="{2DC4027B-D43E-DB42-BD86-99D9D98BFA00}" type="slidenum">
              <a:rPr lang="en-US" altLang="es-ES"/>
              <a:pPr>
                <a:defRPr/>
              </a:pPr>
              <a:t>‹Nº›</a:t>
            </a:fld>
            <a:endParaRPr lang="en-US" altLang="es-ES" dirty="0"/>
          </a:p>
        </p:txBody>
      </p:sp>
    </p:spTree>
    <p:extLst>
      <p:ext uri="{BB962C8B-B14F-4D97-AF65-F5344CB8AC3E}">
        <p14:creationId xmlns:p14="http://schemas.microsoft.com/office/powerpoint/2010/main" val="147241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35"/>
          <p:cNvSpPr>
            <a:spLocks noGrp="1" noChangeArrowheads="1"/>
          </p:cNvSpPr>
          <p:nvPr>
            <p:ph type="sldNum" sz="quarter" idx="10"/>
          </p:nvPr>
        </p:nvSpPr>
        <p:spPr>
          <a:ln/>
        </p:spPr>
        <p:txBody>
          <a:bodyPr/>
          <a:lstStyle>
            <a:lvl1pPr>
              <a:defRPr/>
            </a:lvl1pPr>
          </a:lstStyle>
          <a:p>
            <a:pPr>
              <a:defRPr/>
            </a:pPr>
            <a:fld id="{89C4FD25-9E6D-054F-8D4D-0325EEA60ED6}" type="slidenum">
              <a:rPr lang="en-US" altLang="es-ES"/>
              <a:pPr>
                <a:defRPr/>
              </a:pPr>
              <a:t>‹Nº›</a:t>
            </a:fld>
            <a:endParaRPr lang="en-US" altLang="es-ES" dirty="0"/>
          </a:p>
        </p:txBody>
      </p:sp>
    </p:spTree>
    <p:extLst>
      <p:ext uri="{BB962C8B-B14F-4D97-AF65-F5344CB8AC3E}">
        <p14:creationId xmlns:p14="http://schemas.microsoft.com/office/powerpoint/2010/main" val="148023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35"/>
          <p:cNvSpPr>
            <a:spLocks noGrp="1" noChangeArrowheads="1"/>
          </p:cNvSpPr>
          <p:nvPr>
            <p:ph type="sldNum" sz="quarter" idx="10"/>
          </p:nvPr>
        </p:nvSpPr>
        <p:spPr>
          <a:ln/>
        </p:spPr>
        <p:txBody>
          <a:bodyPr/>
          <a:lstStyle>
            <a:lvl1pPr>
              <a:defRPr/>
            </a:lvl1pPr>
          </a:lstStyle>
          <a:p>
            <a:pPr>
              <a:defRPr/>
            </a:pPr>
            <a:fld id="{CC46F41D-2CDE-4E42-AAAE-B8B3B9847534}" type="slidenum">
              <a:rPr lang="en-US" altLang="es-ES"/>
              <a:pPr>
                <a:defRPr/>
              </a:pPr>
              <a:t>‹Nº›</a:t>
            </a:fld>
            <a:endParaRPr lang="en-US" altLang="es-ES" dirty="0"/>
          </a:p>
        </p:txBody>
      </p:sp>
    </p:spTree>
    <p:extLst>
      <p:ext uri="{BB962C8B-B14F-4D97-AF65-F5344CB8AC3E}">
        <p14:creationId xmlns:p14="http://schemas.microsoft.com/office/powerpoint/2010/main" val="188413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35"/>
          <p:cNvSpPr>
            <a:spLocks noGrp="1" noChangeArrowheads="1"/>
          </p:cNvSpPr>
          <p:nvPr>
            <p:ph type="sldNum" sz="quarter" idx="10"/>
          </p:nvPr>
        </p:nvSpPr>
        <p:spPr>
          <a:ln/>
        </p:spPr>
        <p:txBody>
          <a:bodyPr/>
          <a:lstStyle>
            <a:lvl1pPr>
              <a:defRPr/>
            </a:lvl1pPr>
          </a:lstStyle>
          <a:p>
            <a:pPr>
              <a:defRPr/>
            </a:pPr>
            <a:fld id="{60BF7933-D613-9F49-B57D-17BF9C5028C1}" type="slidenum">
              <a:rPr lang="en-US" altLang="es-ES"/>
              <a:pPr>
                <a:defRPr/>
              </a:pPr>
              <a:t>‹Nº›</a:t>
            </a:fld>
            <a:endParaRPr lang="en-US" altLang="es-ES" dirty="0"/>
          </a:p>
        </p:txBody>
      </p:sp>
    </p:spTree>
    <p:extLst>
      <p:ext uri="{BB962C8B-B14F-4D97-AF65-F5344CB8AC3E}">
        <p14:creationId xmlns:p14="http://schemas.microsoft.com/office/powerpoint/2010/main" val="205072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Rectangle 35"/>
          <p:cNvSpPr>
            <a:spLocks noGrp="1" noChangeArrowheads="1"/>
          </p:cNvSpPr>
          <p:nvPr>
            <p:ph type="sldNum" sz="quarter" idx="10"/>
          </p:nvPr>
        </p:nvSpPr>
        <p:spPr>
          <a:ln/>
        </p:spPr>
        <p:txBody>
          <a:bodyPr/>
          <a:lstStyle>
            <a:lvl1pPr>
              <a:defRPr/>
            </a:lvl1pPr>
          </a:lstStyle>
          <a:p>
            <a:pPr>
              <a:defRPr/>
            </a:pPr>
            <a:fld id="{91CCDF30-8A01-D945-A84F-F238FB075923}" type="slidenum">
              <a:rPr lang="en-US" altLang="es-ES"/>
              <a:pPr>
                <a:defRPr/>
              </a:pPr>
              <a:t>‹Nº›</a:t>
            </a:fld>
            <a:endParaRPr lang="en-US" altLang="es-ES" dirty="0"/>
          </a:p>
        </p:txBody>
      </p:sp>
    </p:spTree>
    <p:extLst>
      <p:ext uri="{BB962C8B-B14F-4D97-AF65-F5344CB8AC3E}">
        <p14:creationId xmlns:p14="http://schemas.microsoft.com/office/powerpoint/2010/main" val="151805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6"/>
          <p:cNvPicPr>
            <a:picLocks noChangeAspect="1" noChangeArrowheads="1"/>
          </p:cNvPicPr>
          <p:nvPr/>
        </p:nvPicPr>
        <p:blipFill>
          <a:blip r:embed="rId14">
            <a:extLst>
              <a:ext uri="{28A0092B-C50C-407E-A947-70E740481C1C}">
                <a14:useLocalDpi xmlns:a14="http://schemas.microsoft.com/office/drawing/2010/main" val="0"/>
              </a:ext>
            </a:extLst>
          </a:blip>
          <a:srcRect l="4311"/>
          <a:stretch>
            <a:fillRect/>
          </a:stretch>
        </p:blipFill>
        <p:spPr bwMode="auto">
          <a:xfrm>
            <a:off x="1524000" y="6300788"/>
            <a:ext cx="83820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title"/>
          </p:nvPr>
        </p:nvSpPr>
        <p:spPr bwMode="auto">
          <a:xfrm>
            <a:off x="1543050" y="180975"/>
            <a:ext cx="78136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endParaRPr lang="en-GB" altLang="es-ES" dirty="0"/>
          </a:p>
        </p:txBody>
      </p:sp>
      <p:sp>
        <p:nvSpPr>
          <p:cNvPr id="1028" name="Rectangle 32"/>
          <p:cNvSpPr>
            <a:spLocks noGrp="1" noChangeArrowheads="1"/>
          </p:cNvSpPr>
          <p:nvPr>
            <p:ph type="body" idx="1"/>
          </p:nvPr>
        </p:nvSpPr>
        <p:spPr bwMode="auto">
          <a:xfrm>
            <a:off x="1535113" y="1981200"/>
            <a:ext cx="78216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ltLang="es-ES"/>
              <a:t>Haga clic para modificar los estilos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endParaRPr lang="en-GB" altLang="es-ES" dirty="0"/>
          </a:p>
        </p:txBody>
      </p:sp>
      <p:sp>
        <p:nvSpPr>
          <p:cNvPr id="1059" name="Rectangle 35"/>
          <p:cNvSpPr>
            <a:spLocks noGrp="1" noChangeArrowheads="1"/>
          </p:cNvSpPr>
          <p:nvPr>
            <p:ph type="sldNum" sz="quarter" idx="4"/>
          </p:nvPr>
        </p:nvSpPr>
        <p:spPr bwMode="auto">
          <a:xfrm>
            <a:off x="8139113" y="6450013"/>
            <a:ext cx="123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10799" rIns="91432" bIns="10799" numCol="1" anchor="t" anchorCtr="0" compatLnSpc="1">
            <a:prstTxWarp prst="textNoShape">
              <a:avLst/>
            </a:prstTxWarp>
          </a:bodyPr>
          <a:lstStyle>
            <a:lvl1pPr algn="r" defTabSz="912813">
              <a:defRPr sz="1500">
                <a:solidFill>
                  <a:schemeClr val="bg1"/>
                </a:solidFill>
                <a:latin typeface="Arial" charset="0"/>
              </a:defRPr>
            </a:lvl1pPr>
          </a:lstStyle>
          <a:p>
            <a:pPr>
              <a:defRPr/>
            </a:pPr>
            <a:fld id="{772DE6C7-22AE-8740-9BF8-8987E29C3980}" type="slidenum">
              <a:rPr lang="en-US" altLang="es-ES"/>
              <a:pPr>
                <a:defRPr/>
              </a:pPr>
              <a:t>‹Nº›</a:t>
            </a:fld>
            <a:endParaRPr lang="en-US" altLang="es-ES" dirty="0"/>
          </a:p>
        </p:txBody>
      </p:sp>
      <p:pic>
        <p:nvPicPr>
          <p:cNvPr id="1030" name="Picture 38" descr="Picture 1"/>
          <p:cNvPicPr>
            <a:picLocks noChangeAspect="1" noChangeArrowheads="1"/>
          </p:cNvPicPr>
          <p:nvPr userDrawn="1"/>
        </p:nvPicPr>
        <p:blipFill>
          <a:blip r:embed="rId15">
            <a:extLst>
              <a:ext uri="{28A0092B-C50C-407E-A947-70E740481C1C}">
                <a14:useLocalDpi xmlns:a14="http://schemas.microsoft.com/office/drawing/2010/main" val="0"/>
              </a:ext>
            </a:extLst>
          </a:blip>
          <a:srcRect b="2444"/>
          <a:stretch>
            <a:fillRect/>
          </a:stretch>
        </p:blipFill>
        <p:spPr bwMode="auto">
          <a:xfrm>
            <a:off x="280988" y="6157913"/>
            <a:ext cx="10668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6" r:id="rId1"/>
    <p:sldLayoutId id="2147483788" r:id="rId2"/>
    <p:sldLayoutId id="2147483787"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hf hdr="0" ftr="0" dt="0"/>
  <p:txStyles>
    <p:titleStyle>
      <a:lvl1pPr algn="r" defTabSz="912813" rtl="0" eaLnBrk="1" fontAlgn="base" hangingPunct="1">
        <a:spcBef>
          <a:spcPct val="0"/>
        </a:spcBef>
        <a:spcAft>
          <a:spcPct val="0"/>
        </a:spcAft>
        <a:defRPr sz="3200" b="1" i="1">
          <a:solidFill>
            <a:schemeClr val="tx1"/>
          </a:solidFill>
          <a:latin typeface="Calibri Light" charset="0"/>
          <a:ea typeface="Calibri Light" charset="0"/>
          <a:cs typeface="Calibri Light" charset="0"/>
        </a:defRPr>
      </a:lvl1pPr>
      <a:lvl2pPr algn="r" defTabSz="912813" rtl="0" eaLnBrk="1" fontAlgn="base" hangingPunct="1">
        <a:spcBef>
          <a:spcPct val="0"/>
        </a:spcBef>
        <a:spcAft>
          <a:spcPct val="0"/>
        </a:spcAft>
        <a:defRPr sz="3200" b="1" i="1">
          <a:solidFill>
            <a:schemeClr val="tx1"/>
          </a:solidFill>
          <a:latin typeface="Calibri Light" charset="0"/>
          <a:ea typeface="Calibri Light" charset="0"/>
          <a:cs typeface="Calibri Light" charset="0"/>
        </a:defRPr>
      </a:lvl2pPr>
      <a:lvl3pPr algn="r" defTabSz="912813" rtl="0" eaLnBrk="1" fontAlgn="base" hangingPunct="1">
        <a:spcBef>
          <a:spcPct val="0"/>
        </a:spcBef>
        <a:spcAft>
          <a:spcPct val="0"/>
        </a:spcAft>
        <a:defRPr sz="3200" b="1" i="1">
          <a:solidFill>
            <a:schemeClr val="tx1"/>
          </a:solidFill>
          <a:latin typeface="Calibri Light" charset="0"/>
          <a:ea typeface="Calibri Light" charset="0"/>
          <a:cs typeface="Calibri Light" charset="0"/>
        </a:defRPr>
      </a:lvl3pPr>
      <a:lvl4pPr algn="r" defTabSz="912813" rtl="0" eaLnBrk="1" fontAlgn="base" hangingPunct="1">
        <a:spcBef>
          <a:spcPct val="0"/>
        </a:spcBef>
        <a:spcAft>
          <a:spcPct val="0"/>
        </a:spcAft>
        <a:defRPr sz="3200" b="1" i="1">
          <a:solidFill>
            <a:schemeClr val="tx1"/>
          </a:solidFill>
          <a:latin typeface="Calibri Light" charset="0"/>
          <a:ea typeface="Calibri Light" charset="0"/>
          <a:cs typeface="Calibri Light" charset="0"/>
        </a:defRPr>
      </a:lvl4pPr>
      <a:lvl5pPr algn="r" defTabSz="912813" rtl="0" eaLnBrk="1" fontAlgn="base" hangingPunct="1">
        <a:spcBef>
          <a:spcPct val="0"/>
        </a:spcBef>
        <a:spcAft>
          <a:spcPct val="0"/>
        </a:spcAft>
        <a:defRPr sz="3200" b="1" i="1">
          <a:solidFill>
            <a:schemeClr val="tx1"/>
          </a:solidFill>
          <a:latin typeface="Calibri Light" charset="0"/>
          <a:ea typeface="Calibri Light" charset="0"/>
          <a:cs typeface="Calibri Light" charset="0"/>
        </a:defRPr>
      </a:lvl5pPr>
      <a:lvl6pPr marL="457200" algn="l" defTabSz="912813" rtl="0" eaLnBrk="1" fontAlgn="base" hangingPunct="1">
        <a:spcBef>
          <a:spcPct val="0"/>
        </a:spcBef>
        <a:spcAft>
          <a:spcPct val="0"/>
        </a:spcAft>
        <a:defRPr sz="2400" b="1">
          <a:solidFill>
            <a:srgbClr val="757561"/>
          </a:solidFill>
          <a:latin typeface="Arial" pitchFamily="34" charset="0"/>
        </a:defRPr>
      </a:lvl6pPr>
      <a:lvl7pPr marL="914400" algn="l" defTabSz="912813" rtl="0" eaLnBrk="1" fontAlgn="base" hangingPunct="1">
        <a:spcBef>
          <a:spcPct val="0"/>
        </a:spcBef>
        <a:spcAft>
          <a:spcPct val="0"/>
        </a:spcAft>
        <a:defRPr sz="2400" b="1">
          <a:solidFill>
            <a:srgbClr val="757561"/>
          </a:solidFill>
          <a:latin typeface="Arial" pitchFamily="34" charset="0"/>
        </a:defRPr>
      </a:lvl7pPr>
      <a:lvl8pPr marL="1371600" algn="l" defTabSz="912813" rtl="0" eaLnBrk="1" fontAlgn="base" hangingPunct="1">
        <a:spcBef>
          <a:spcPct val="0"/>
        </a:spcBef>
        <a:spcAft>
          <a:spcPct val="0"/>
        </a:spcAft>
        <a:defRPr sz="2400" b="1">
          <a:solidFill>
            <a:srgbClr val="757561"/>
          </a:solidFill>
          <a:latin typeface="Arial" pitchFamily="34" charset="0"/>
        </a:defRPr>
      </a:lvl8pPr>
      <a:lvl9pPr marL="1828800" algn="l" defTabSz="912813" rtl="0" eaLnBrk="1" fontAlgn="base" hangingPunct="1">
        <a:spcBef>
          <a:spcPct val="0"/>
        </a:spcBef>
        <a:spcAft>
          <a:spcPct val="0"/>
        </a:spcAft>
        <a:defRPr sz="2400" b="1">
          <a:solidFill>
            <a:srgbClr val="757561"/>
          </a:solidFill>
          <a:latin typeface="Arial" pitchFamily="34" charset="0"/>
        </a:defRPr>
      </a:lvl9pPr>
    </p:titleStyle>
    <p:bodyStyle>
      <a:lvl1pPr marL="342900" indent="-342900" algn="l" defTabSz="912813" rtl="0" eaLnBrk="1" fontAlgn="base" hangingPunct="1">
        <a:lnSpc>
          <a:spcPct val="115000"/>
        </a:lnSpc>
        <a:spcBef>
          <a:spcPct val="0"/>
        </a:spcBef>
        <a:spcAft>
          <a:spcPct val="15000"/>
        </a:spcAft>
        <a:buChar char="•"/>
        <a:defRPr sz="2400">
          <a:solidFill>
            <a:schemeClr val="tx1"/>
          </a:solidFill>
          <a:latin typeface="Calibri" charset="0"/>
          <a:ea typeface="Calibri" charset="0"/>
          <a:cs typeface="Calibri" charset="0"/>
        </a:defRPr>
      </a:lvl1pPr>
      <a:lvl2pPr marL="742950" indent="-285750" algn="l" defTabSz="912813" rtl="0" eaLnBrk="1" fontAlgn="base" hangingPunct="1">
        <a:lnSpc>
          <a:spcPct val="115000"/>
        </a:lnSpc>
        <a:spcBef>
          <a:spcPct val="0"/>
        </a:spcBef>
        <a:spcAft>
          <a:spcPct val="15000"/>
        </a:spcAft>
        <a:buChar char="–"/>
        <a:defRPr sz="2400">
          <a:solidFill>
            <a:schemeClr val="tx1"/>
          </a:solidFill>
          <a:latin typeface="Calibri" charset="0"/>
          <a:ea typeface="Calibri" charset="0"/>
          <a:cs typeface="Calibri" charset="0"/>
        </a:defRPr>
      </a:lvl2pPr>
      <a:lvl3pPr marL="1143000" indent="-230188" algn="l" defTabSz="912813" rtl="0" eaLnBrk="1" fontAlgn="base" hangingPunct="1">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562100" indent="-228600" algn="l" defTabSz="912813" rtl="0" eaLnBrk="1" fontAlgn="base" hangingPunct="1">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1981200" indent="-228600" algn="l" defTabSz="912813" rtl="0" eaLnBrk="1" fontAlgn="base" hangingPunct="1">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438400" indent="-228600" algn="l" defTabSz="912813" rtl="0" eaLnBrk="1" fontAlgn="base" hangingPunct="1">
        <a:lnSpc>
          <a:spcPct val="115000"/>
        </a:lnSpc>
        <a:spcBef>
          <a:spcPct val="20000"/>
        </a:spcBef>
        <a:spcAft>
          <a:spcPct val="15000"/>
        </a:spcAft>
        <a:buChar char="»"/>
        <a:defRPr sz="2000">
          <a:solidFill>
            <a:srgbClr val="757561"/>
          </a:solidFill>
          <a:latin typeface="+mn-lt"/>
        </a:defRPr>
      </a:lvl6pPr>
      <a:lvl7pPr marL="2895600" indent="-228600" algn="l" defTabSz="912813" rtl="0" eaLnBrk="1" fontAlgn="base" hangingPunct="1">
        <a:lnSpc>
          <a:spcPct val="115000"/>
        </a:lnSpc>
        <a:spcBef>
          <a:spcPct val="20000"/>
        </a:spcBef>
        <a:spcAft>
          <a:spcPct val="15000"/>
        </a:spcAft>
        <a:buChar char="»"/>
        <a:defRPr sz="2000">
          <a:solidFill>
            <a:srgbClr val="757561"/>
          </a:solidFill>
          <a:latin typeface="+mn-lt"/>
        </a:defRPr>
      </a:lvl7pPr>
      <a:lvl8pPr marL="3352800" indent="-228600" algn="l" defTabSz="912813" rtl="0" eaLnBrk="1" fontAlgn="base" hangingPunct="1">
        <a:lnSpc>
          <a:spcPct val="115000"/>
        </a:lnSpc>
        <a:spcBef>
          <a:spcPct val="20000"/>
        </a:spcBef>
        <a:spcAft>
          <a:spcPct val="15000"/>
        </a:spcAft>
        <a:buChar char="»"/>
        <a:defRPr sz="2000">
          <a:solidFill>
            <a:srgbClr val="757561"/>
          </a:solidFill>
          <a:latin typeface="+mn-lt"/>
        </a:defRPr>
      </a:lvl8pPr>
      <a:lvl9pPr marL="3810000" indent="-228600" algn="l" defTabSz="912813" rtl="0" eaLnBrk="1" fontAlgn="base" hangingPunct="1">
        <a:lnSpc>
          <a:spcPct val="115000"/>
        </a:lnSpc>
        <a:spcBef>
          <a:spcPct val="20000"/>
        </a:spcBef>
        <a:spcAft>
          <a:spcPct val="15000"/>
        </a:spcAft>
        <a:buChar char="»"/>
        <a:defRPr sz="2000">
          <a:solidFill>
            <a:srgbClr val="75756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54.194.149.25/web"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sv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32.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ChangeArrowheads="1"/>
          </p:cNvSpPr>
          <p:nvPr/>
        </p:nvSpPr>
        <p:spPr bwMode="auto">
          <a:xfrm>
            <a:off x="1208088" y="1341438"/>
            <a:ext cx="7954962"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2" tIns="45716" rIns="91432" bIns="45716"/>
          <a:lstStyle>
            <a:lvl1pPr defTabSz="912813">
              <a:lnSpc>
                <a:spcPct val="115000"/>
              </a:lnSpc>
              <a:spcAft>
                <a:spcPct val="15000"/>
              </a:spcAft>
              <a:buChar char="•"/>
              <a:defRPr sz="2000">
                <a:solidFill>
                  <a:srgbClr val="757561"/>
                </a:solidFill>
                <a:latin typeface="Arial" charset="0"/>
              </a:defRPr>
            </a:lvl1pPr>
            <a:lvl2pPr marL="742950" indent="-285750" defTabSz="912813">
              <a:lnSpc>
                <a:spcPct val="115000"/>
              </a:lnSpc>
              <a:spcAft>
                <a:spcPct val="15000"/>
              </a:spcAft>
              <a:buChar char="–"/>
              <a:defRPr sz="2000">
                <a:solidFill>
                  <a:srgbClr val="757561"/>
                </a:solidFill>
                <a:latin typeface="Arial" charset="0"/>
              </a:defRPr>
            </a:lvl2pPr>
            <a:lvl3pPr marL="1143000" indent="-230188" defTabSz="912813">
              <a:lnSpc>
                <a:spcPct val="115000"/>
              </a:lnSpc>
              <a:spcBef>
                <a:spcPct val="20000"/>
              </a:spcBef>
              <a:spcAft>
                <a:spcPct val="15000"/>
              </a:spcAft>
              <a:buChar char="•"/>
              <a:defRPr sz="2000">
                <a:solidFill>
                  <a:srgbClr val="757561"/>
                </a:solidFill>
                <a:latin typeface="Arial" charset="0"/>
              </a:defRPr>
            </a:lvl3pPr>
            <a:lvl4pPr marL="1562100" indent="-228600" defTabSz="912813">
              <a:lnSpc>
                <a:spcPct val="115000"/>
              </a:lnSpc>
              <a:spcBef>
                <a:spcPct val="20000"/>
              </a:spcBef>
              <a:spcAft>
                <a:spcPct val="15000"/>
              </a:spcAft>
              <a:buChar char="–"/>
              <a:defRPr sz="2000">
                <a:solidFill>
                  <a:srgbClr val="757561"/>
                </a:solidFill>
                <a:latin typeface="Arial" charset="0"/>
              </a:defRPr>
            </a:lvl4pPr>
            <a:lvl5pPr marL="1981200" indent="-228600" defTabSz="912813">
              <a:lnSpc>
                <a:spcPct val="115000"/>
              </a:lnSpc>
              <a:spcBef>
                <a:spcPct val="20000"/>
              </a:spcBef>
              <a:spcAft>
                <a:spcPct val="15000"/>
              </a:spcAft>
              <a:buChar char="»"/>
              <a:defRPr sz="2000">
                <a:solidFill>
                  <a:srgbClr val="757561"/>
                </a:solidFill>
                <a:latin typeface="Arial" charset="0"/>
              </a:defRPr>
            </a:lvl5pPr>
            <a:lvl6pPr marL="2438400" indent="-228600" defTabSz="912813" eaLnBrk="0" fontAlgn="base" hangingPunct="0">
              <a:lnSpc>
                <a:spcPct val="115000"/>
              </a:lnSpc>
              <a:spcBef>
                <a:spcPct val="20000"/>
              </a:spcBef>
              <a:spcAft>
                <a:spcPct val="15000"/>
              </a:spcAft>
              <a:buChar char="»"/>
              <a:defRPr sz="2000">
                <a:solidFill>
                  <a:srgbClr val="757561"/>
                </a:solidFill>
                <a:latin typeface="Arial" charset="0"/>
              </a:defRPr>
            </a:lvl6pPr>
            <a:lvl7pPr marL="2895600" indent="-228600" defTabSz="912813" eaLnBrk="0" fontAlgn="base" hangingPunct="0">
              <a:lnSpc>
                <a:spcPct val="115000"/>
              </a:lnSpc>
              <a:spcBef>
                <a:spcPct val="20000"/>
              </a:spcBef>
              <a:spcAft>
                <a:spcPct val="15000"/>
              </a:spcAft>
              <a:buChar char="»"/>
              <a:defRPr sz="2000">
                <a:solidFill>
                  <a:srgbClr val="757561"/>
                </a:solidFill>
                <a:latin typeface="Arial" charset="0"/>
              </a:defRPr>
            </a:lvl7pPr>
            <a:lvl8pPr marL="3352800" indent="-228600" defTabSz="912813" eaLnBrk="0" fontAlgn="base" hangingPunct="0">
              <a:lnSpc>
                <a:spcPct val="115000"/>
              </a:lnSpc>
              <a:spcBef>
                <a:spcPct val="20000"/>
              </a:spcBef>
              <a:spcAft>
                <a:spcPct val="15000"/>
              </a:spcAft>
              <a:buChar char="»"/>
              <a:defRPr sz="2000">
                <a:solidFill>
                  <a:srgbClr val="757561"/>
                </a:solidFill>
                <a:latin typeface="Arial" charset="0"/>
              </a:defRPr>
            </a:lvl8pPr>
            <a:lvl9pPr marL="3810000" indent="-228600" defTabSz="912813" eaLnBrk="0" fontAlgn="base" hangingPunct="0">
              <a:lnSpc>
                <a:spcPct val="115000"/>
              </a:lnSpc>
              <a:spcBef>
                <a:spcPct val="20000"/>
              </a:spcBef>
              <a:spcAft>
                <a:spcPct val="15000"/>
              </a:spcAft>
              <a:buChar char="»"/>
              <a:defRPr sz="2000">
                <a:solidFill>
                  <a:srgbClr val="757561"/>
                </a:solidFill>
                <a:latin typeface="Arial" charset="0"/>
              </a:defRPr>
            </a:lvl9pPr>
          </a:lstStyle>
          <a:p>
            <a:pPr algn="ctr">
              <a:lnSpc>
                <a:spcPct val="150000"/>
              </a:lnSpc>
              <a:spcAft>
                <a:spcPct val="0"/>
              </a:spcAft>
              <a:buNone/>
              <a:defRPr/>
            </a:pPr>
            <a:r>
              <a:rPr lang="es-ES" b="1" dirty="0">
                <a:solidFill>
                  <a:schemeClr val="bg2">
                    <a:lumMod val="50000"/>
                  </a:schemeClr>
                </a:solidFill>
                <a:latin typeface=""/>
              </a:rPr>
              <a:t>DISEÑO E IMPLEMENTACIÓN DE UNA APLICACIÓN RESTFUL PARA LA DISMINUCIÓN DEL ABANDONO EN EL PRIMER AÑO UNIVERSITARIO</a:t>
            </a:r>
            <a:endParaRPr lang="es-ES" sz="1400" dirty="0">
              <a:effectLst/>
              <a:latin typeface="Courier New" panose="02070309020205020404" pitchFamily="49" charset="0"/>
              <a:ea typeface="Times New Roman" panose="02020603050405020304" pitchFamily="18" charset="0"/>
              <a:cs typeface="Times New Roman" panose="02020603050405020304" pitchFamily="18" charset="0"/>
            </a:endParaRPr>
          </a:p>
          <a:p>
            <a:pPr algn="ctr">
              <a:lnSpc>
                <a:spcPct val="150000"/>
              </a:lnSpc>
              <a:spcAft>
                <a:spcPct val="0"/>
              </a:spcAft>
              <a:buNone/>
              <a:defRPr/>
            </a:pPr>
            <a:endParaRPr lang="es-ES_tradnl" altLang="es-ES" sz="2800" b="1" dirty="0">
              <a:solidFill>
                <a:schemeClr val="bg2">
                  <a:lumMod val="50000"/>
                </a:schemeClr>
              </a:solidFill>
              <a:latin typeface=""/>
              <a:ea typeface="Calibri Light" charset="0"/>
              <a:cs typeface="Calibri Light" charset="0"/>
            </a:endParaRPr>
          </a:p>
        </p:txBody>
      </p:sp>
      <p:sp>
        <p:nvSpPr>
          <p:cNvPr id="3075" name="Rectangle 17"/>
          <p:cNvSpPr>
            <a:spLocks noChangeArrowheads="1"/>
          </p:cNvSpPr>
          <p:nvPr/>
        </p:nvSpPr>
        <p:spPr bwMode="auto">
          <a:xfrm>
            <a:off x="1208088" y="2708275"/>
            <a:ext cx="79549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2" tIns="45716" rIns="91432" bIns="45716"/>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912813" indent="-230188"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3335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17526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209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667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124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5814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gn="r">
              <a:lnSpc>
                <a:spcPct val="100000"/>
              </a:lnSpc>
              <a:buFontTx/>
              <a:buNone/>
              <a:defRPr/>
            </a:pPr>
            <a:r>
              <a:rPr lang="es-ES_tradnl" altLang="es-ES" dirty="0">
                <a:solidFill>
                  <a:srgbClr val="757561"/>
                </a:solidFill>
                <a:latin typeface=""/>
                <a:ea typeface="Calibri Light" charset="0"/>
                <a:cs typeface="Calibri Light" charset="0"/>
              </a:rPr>
              <a:t>Grado en Ingeniería de Sistemas de la Información</a:t>
            </a:r>
          </a:p>
          <a:p>
            <a:pPr algn="r">
              <a:lnSpc>
                <a:spcPct val="100000"/>
              </a:lnSpc>
              <a:buFontTx/>
              <a:buNone/>
              <a:defRPr/>
            </a:pPr>
            <a:r>
              <a:rPr lang="es-ES_tradnl" altLang="es-ES" dirty="0">
                <a:solidFill>
                  <a:srgbClr val="757561"/>
                </a:solidFill>
                <a:latin typeface=""/>
                <a:ea typeface="Calibri Light" charset="0"/>
                <a:cs typeface="Calibri Light" charset="0"/>
              </a:rPr>
              <a:t>  Julio 2023</a:t>
            </a:r>
          </a:p>
          <a:p>
            <a:pPr algn="r">
              <a:lnSpc>
                <a:spcPct val="100000"/>
              </a:lnSpc>
              <a:buFontTx/>
              <a:buNone/>
              <a:defRPr/>
            </a:pPr>
            <a:r>
              <a:rPr lang="es-ES" altLang="es-ES" sz="2000" dirty="0">
                <a:solidFill>
                  <a:srgbClr val="757561"/>
                </a:solidFill>
                <a:latin typeface=""/>
              </a:rPr>
              <a:t>David </a:t>
            </a:r>
            <a:r>
              <a:rPr lang="es-ES" altLang="es-ES" sz="2000">
                <a:solidFill>
                  <a:srgbClr val="757561"/>
                </a:solidFill>
                <a:latin typeface=""/>
              </a:rPr>
              <a:t>Recio Arnés</a:t>
            </a:r>
            <a:endParaRPr lang="es-ES" altLang="es-ES" sz="2000" dirty="0">
              <a:solidFill>
                <a:srgbClr val="757561"/>
              </a:solidFill>
              <a:latin typeface=""/>
            </a:endParaRPr>
          </a:p>
          <a:p>
            <a:pPr algn="r">
              <a:lnSpc>
                <a:spcPct val="100000"/>
              </a:lnSpc>
              <a:buFontTx/>
              <a:buNone/>
              <a:defRPr/>
            </a:pPr>
            <a:endParaRPr lang="es-ES" altLang="es-ES" sz="2000" dirty="0">
              <a:solidFill>
                <a:srgbClr val="757561"/>
              </a:solidFill>
              <a:latin typeface="Arial" charset="0"/>
            </a:endParaRPr>
          </a:p>
        </p:txBody>
      </p:sp>
      <p:sp>
        <p:nvSpPr>
          <p:cNvPr id="3076" name="Rectangle 19"/>
          <p:cNvSpPr>
            <a:spLocks noChangeArrowheads="1"/>
          </p:cNvSpPr>
          <p:nvPr/>
        </p:nvSpPr>
        <p:spPr bwMode="auto">
          <a:xfrm>
            <a:off x="4102100" y="5157788"/>
            <a:ext cx="5048250" cy="154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2" tIns="45716" rIns="91432" bIns="45716"/>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912813" indent="-230188"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3335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17526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209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667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124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5814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gn="r">
              <a:lnSpc>
                <a:spcPct val="100000"/>
              </a:lnSpc>
              <a:buFontTx/>
              <a:buNone/>
              <a:defRPr/>
            </a:pPr>
            <a:endParaRPr lang="es-ES_tradnl" altLang="es-ES" sz="1600" dirty="0">
              <a:solidFill>
                <a:schemeClr val="bg1"/>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Arquitectura y Requisitos</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Requisitos Identificados</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704528" y="854998"/>
            <a:ext cx="8600827" cy="1061834"/>
          </a:xfrm>
        </p:spPr>
        <p:txBody>
          <a:bodyPr/>
          <a:lstStyle/>
          <a:p>
            <a:pPr marL="0" indent="0">
              <a:lnSpc>
                <a:spcPct val="150000"/>
              </a:lnSpc>
              <a:buNone/>
            </a:pPr>
            <a:r>
              <a:rPr lang="es-ES" sz="1200" dirty="0"/>
              <a:t>En base al análisis del dominio se han </a:t>
            </a:r>
            <a:r>
              <a:rPr lang="es-ES" sz="1200" b="1" dirty="0">
                <a:solidFill>
                  <a:srgbClr val="0093C4"/>
                </a:solidFill>
              </a:rPr>
              <a:t>identificado</a:t>
            </a:r>
            <a:r>
              <a:rPr lang="es-ES" sz="1200" dirty="0"/>
              <a:t> una serie de </a:t>
            </a:r>
            <a:r>
              <a:rPr lang="es-ES" sz="1200" b="1" dirty="0">
                <a:solidFill>
                  <a:srgbClr val="0093C4"/>
                </a:solidFill>
              </a:rPr>
              <a:t>requisitos</a:t>
            </a:r>
            <a:r>
              <a:rPr lang="es-ES" sz="1200" dirty="0"/>
              <a:t> que debe tener la plataforma, divididos en funcionalidades del sistema, interoperabilidad con otros sistemas, protección de datos, requisitos sobre entorno tecnológico y de comunicaciones. </a:t>
            </a:r>
            <a:endParaRPr lang="es-ES" sz="1200" b="1" dirty="0">
              <a:solidFill>
                <a:srgbClr val="0093C4"/>
              </a:solidFill>
            </a:endParaRP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10</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3</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CuadroTexto 2">
            <a:extLst>
              <a:ext uri="{FF2B5EF4-FFF2-40B4-BE49-F238E27FC236}">
                <a16:creationId xmlns:a16="http://schemas.microsoft.com/office/drawing/2014/main" id="{D7036A2E-7BB4-B7A6-F011-8AAF76AAB8B0}"/>
              </a:ext>
            </a:extLst>
          </p:cNvPr>
          <p:cNvSpPr txBox="1"/>
          <p:nvPr/>
        </p:nvSpPr>
        <p:spPr>
          <a:xfrm>
            <a:off x="776536" y="2420888"/>
            <a:ext cx="4712396" cy="3016210"/>
          </a:xfrm>
          <a:prstGeom prst="rect">
            <a:avLst/>
          </a:prstGeom>
          <a:noFill/>
        </p:spPr>
        <p:txBody>
          <a:bodyPr wrap="square" rtlCol="0">
            <a:spAutoFit/>
          </a:bodyPr>
          <a:lstStyle/>
          <a:p>
            <a:pPr marL="400050" indent="-400050">
              <a:lnSpc>
                <a:spcPct val="150000"/>
              </a:lnSpc>
              <a:spcAft>
                <a:spcPts val="1200"/>
              </a:spcAft>
              <a:buClr>
                <a:srgbClr val="0093C4"/>
              </a:buClr>
              <a:buSzPts val="1100"/>
              <a:buFont typeface="+mj-lt"/>
              <a:buAutoNum type="romanUcPeriod"/>
            </a:pPr>
            <a:r>
              <a:rPr lang="es-ES" sz="1200" dirty="0">
                <a:latin typeface="Segoe UI Light" panose="020B0502040204020203" pitchFamily="34" charset="0"/>
                <a:cs typeface="Segoe UI Light" panose="020B0502040204020203" pitchFamily="34" charset="0"/>
              </a:rPr>
              <a:t>Permitir</a:t>
            </a:r>
            <a:r>
              <a:rPr lang="es-ES" sz="1200" b="1" dirty="0">
                <a:solidFill>
                  <a:srgbClr val="0093C4"/>
                </a:solidFill>
                <a:latin typeface="Segoe UI Light" panose="020B0502040204020203" pitchFamily="34" charset="0"/>
                <a:cs typeface="Segoe UI Light" panose="020B0502040204020203" pitchFamily="34" charset="0"/>
              </a:rPr>
              <a:t> registrarse </a:t>
            </a:r>
            <a:r>
              <a:rPr lang="es-ES" sz="1200" dirty="0">
                <a:latin typeface="Segoe UI Light" panose="020B0502040204020203" pitchFamily="34" charset="0"/>
                <a:cs typeface="Segoe UI Light" panose="020B0502040204020203" pitchFamily="34" charset="0"/>
              </a:rPr>
              <a:t>mediante un</a:t>
            </a:r>
            <a:r>
              <a:rPr lang="es-ES" sz="1200" b="1" dirty="0">
                <a:solidFill>
                  <a:srgbClr val="0093C4"/>
                </a:solidFill>
                <a:latin typeface="Segoe UI Light" panose="020B0502040204020203" pitchFamily="34" charset="0"/>
                <a:cs typeface="Segoe UI Light" panose="020B0502040204020203" pitchFamily="34" charset="0"/>
              </a:rPr>
              <a:t> usuario y contraseña.</a:t>
            </a:r>
          </a:p>
          <a:p>
            <a:pPr marL="400050" indent="-400050">
              <a:lnSpc>
                <a:spcPct val="150000"/>
              </a:lnSpc>
              <a:buClr>
                <a:srgbClr val="0093C4"/>
              </a:buClr>
              <a:buSzPts val="1100"/>
              <a:buFont typeface="+mj-lt"/>
              <a:buAutoNum type="romanUcPeriod"/>
            </a:pPr>
            <a:r>
              <a:rPr lang="es-ES" sz="1200" b="1" dirty="0">
                <a:solidFill>
                  <a:srgbClr val="0093C4"/>
                </a:solidFill>
                <a:latin typeface="Segoe UI Light" panose="020B0502040204020203" pitchFamily="34" charset="0"/>
                <a:cs typeface="Segoe UI Light" panose="020B0502040204020203" pitchFamily="34" charset="0"/>
              </a:rPr>
              <a:t>Medir las aptitudes </a:t>
            </a:r>
            <a:r>
              <a:rPr lang="es-ES" sz="1200" dirty="0">
                <a:latin typeface="Segoe UI Light" panose="020B0502040204020203" pitchFamily="34" charset="0"/>
                <a:cs typeface="Segoe UI Light" panose="020B0502040204020203" pitchFamily="34" charset="0"/>
              </a:rPr>
              <a:t>mediante un</a:t>
            </a:r>
            <a:r>
              <a:rPr lang="es-ES" sz="1200" b="1" dirty="0">
                <a:solidFill>
                  <a:srgbClr val="0093C4"/>
                </a:solidFill>
                <a:latin typeface="Segoe UI Light" panose="020B0502040204020203" pitchFamily="34" charset="0"/>
                <a:cs typeface="Segoe UI Light" panose="020B0502040204020203" pitchFamily="34" charset="0"/>
              </a:rPr>
              <a:t> formulario estandarizado</a:t>
            </a:r>
            <a:r>
              <a:rPr lang="es-ES" sz="1200" dirty="0">
                <a:latin typeface="Segoe UI Light" panose="020B0502040204020203" pitchFamily="34" charset="0"/>
                <a:cs typeface="Segoe UI Light" panose="020B0502040204020203" pitchFamily="34" charset="0"/>
              </a:rPr>
              <a:t>.</a:t>
            </a:r>
          </a:p>
          <a:p>
            <a:pPr marL="400050" indent="-400050">
              <a:lnSpc>
                <a:spcPct val="150000"/>
              </a:lnSpc>
              <a:buClr>
                <a:srgbClr val="0093C4"/>
              </a:buClr>
              <a:buSzPts val="1100"/>
              <a:buFont typeface="+mj-lt"/>
              <a:buAutoNum type="romanUcPeriod"/>
            </a:pPr>
            <a:r>
              <a:rPr lang="es-ES" sz="1200" b="1" dirty="0">
                <a:solidFill>
                  <a:srgbClr val="0093C4"/>
                </a:solidFill>
                <a:latin typeface="Segoe UI Light" panose="020B0502040204020203" pitchFamily="34" charset="0"/>
                <a:cs typeface="Segoe UI Light" panose="020B0502040204020203" pitchFamily="34" charset="0"/>
              </a:rPr>
              <a:t>Medir la concentración </a:t>
            </a:r>
            <a:r>
              <a:rPr lang="es-ES" sz="1200" dirty="0">
                <a:latin typeface="Segoe UI Light" panose="020B0502040204020203" pitchFamily="34" charset="0"/>
                <a:cs typeface="Segoe UI Light" panose="020B0502040204020203" pitchFamily="34" charset="0"/>
              </a:rPr>
              <a:t>mediante un</a:t>
            </a:r>
            <a:r>
              <a:rPr lang="es-ES" sz="1200" b="1" dirty="0">
                <a:solidFill>
                  <a:srgbClr val="0093C4"/>
                </a:solidFill>
                <a:latin typeface="Segoe UI Light" panose="020B0502040204020203" pitchFamily="34" charset="0"/>
                <a:cs typeface="Segoe UI Light" panose="020B0502040204020203" pitchFamily="34" charset="0"/>
              </a:rPr>
              <a:t> formulario estandarizado</a:t>
            </a:r>
            <a:r>
              <a:rPr lang="es-ES" sz="1200" dirty="0">
                <a:latin typeface="Segoe UI Light" panose="020B0502040204020203" pitchFamily="34" charset="0"/>
                <a:cs typeface="Segoe UI Light" panose="020B0502040204020203" pitchFamily="34" charset="0"/>
              </a:rPr>
              <a:t>.</a:t>
            </a:r>
          </a:p>
          <a:p>
            <a:pPr marL="400050" indent="-400050">
              <a:lnSpc>
                <a:spcPct val="150000"/>
              </a:lnSpc>
              <a:spcAft>
                <a:spcPts val="1200"/>
              </a:spcAft>
              <a:buClr>
                <a:srgbClr val="0093C4"/>
              </a:buClr>
              <a:buSzPts val="1100"/>
              <a:buFont typeface="+mj-lt"/>
              <a:buAutoNum type="romanUcPeriod"/>
            </a:pPr>
            <a:r>
              <a:rPr lang="es-ES" sz="1200" b="1" dirty="0">
                <a:solidFill>
                  <a:srgbClr val="0093C4"/>
                </a:solidFill>
                <a:latin typeface="Segoe UI Light" panose="020B0502040204020203" pitchFamily="34" charset="0"/>
                <a:cs typeface="Segoe UI Light" panose="020B0502040204020203" pitchFamily="34" charset="0"/>
              </a:rPr>
              <a:t>Mostrar las recomendaciones </a:t>
            </a:r>
            <a:r>
              <a:rPr lang="es-ES" sz="1200" dirty="0">
                <a:latin typeface="Segoe UI Light" panose="020B0502040204020203" pitchFamily="34" charset="0"/>
                <a:cs typeface="Segoe UI Light" panose="020B0502040204020203" pitchFamily="34" charset="0"/>
              </a:rPr>
              <a:t>sobre las asignaturas.</a:t>
            </a:r>
          </a:p>
          <a:p>
            <a:pPr marL="400050" indent="-400050">
              <a:lnSpc>
                <a:spcPct val="150000"/>
              </a:lnSpc>
              <a:spcAft>
                <a:spcPts val="1200"/>
              </a:spcAft>
              <a:buClr>
                <a:srgbClr val="0093C4"/>
              </a:buClr>
              <a:buSzPts val="1100"/>
              <a:buFont typeface="+mj-lt"/>
              <a:buAutoNum type="romanUcPeriod"/>
            </a:pPr>
            <a:r>
              <a:rPr lang="es-ES" sz="1200" dirty="0">
                <a:latin typeface="Segoe UI Light" panose="020B0502040204020203" pitchFamily="34" charset="0"/>
                <a:cs typeface="Segoe UI Light" panose="020B0502040204020203" pitchFamily="34" charset="0"/>
              </a:rPr>
              <a:t>Los </a:t>
            </a:r>
            <a:r>
              <a:rPr lang="es-ES" sz="1200" b="1" dirty="0">
                <a:solidFill>
                  <a:srgbClr val="0093C4"/>
                </a:solidFill>
                <a:latin typeface="Segoe UI Light" panose="020B0502040204020203" pitchFamily="34" charset="0"/>
                <a:cs typeface="Segoe UI Light" panose="020B0502040204020203" pitchFamily="34" charset="0"/>
              </a:rPr>
              <a:t>formularios</a:t>
            </a:r>
            <a:r>
              <a:rPr lang="es-ES" sz="1200" dirty="0">
                <a:latin typeface="Segoe UI Light" panose="020B0502040204020203" pitchFamily="34" charset="0"/>
                <a:cs typeface="Segoe UI Light" panose="020B0502040204020203" pitchFamily="34" charset="0"/>
              </a:rPr>
              <a:t> deben estar </a:t>
            </a:r>
            <a:r>
              <a:rPr lang="es-ES" sz="1200" b="1" dirty="0">
                <a:solidFill>
                  <a:srgbClr val="0093C4"/>
                </a:solidFill>
                <a:latin typeface="Segoe UI Light" panose="020B0502040204020203" pitchFamily="34" charset="0"/>
                <a:cs typeface="Segoe UI Light" panose="020B0502040204020203" pitchFamily="34" charset="0"/>
              </a:rPr>
              <a:t>estandarizados</a:t>
            </a:r>
            <a:r>
              <a:rPr lang="es-ES" sz="1200" dirty="0">
                <a:latin typeface="Segoe UI Light" panose="020B0502040204020203" pitchFamily="34" charset="0"/>
                <a:cs typeface="Segoe UI Light" panose="020B0502040204020203" pitchFamily="34" charset="0"/>
              </a:rPr>
              <a:t> y con una base probada.</a:t>
            </a:r>
          </a:p>
          <a:p>
            <a:pPr marL="400050" indent="-400050">
              <a:lnSpc>
                <a:spcPct val="150000"/>
              </a:lnSpc>
              <a:spcAft>
                <a:spcPts val="1200"/>
              </a:spcAft>
              <a:buClr>
                <a:srgbClr val="0093C4"/>
              </a:buClr>
              <a:buSzPts val="1100"/>
              <a:buFont typeface="+mj-lt"/>
              <a:buAutoNum type="romanUcPeriod"/>
            </a:pPr>
            <a:r>
              <a:rPr lang="es-ES" sz="1200" b="1" dirty="0">
                <a:solidFill>
                  <a:srgbClr val="0093C4"/>
                </a:solidFill>
                <a:latin typeface="Segoe UI Light" panose="020B0502040204020203" pitchFamily="34" charset="0"/>
                <a:cs typeface="Segoe UI Light" panose="020B0502040204020203" pitchFamily="34" charset="0"/>
              </a:rPr>
              <a:t>Mostar</a:t>
            </a:r>
            <a:r>
              <a:rPr lang="es-ES" sz="1200" dirty="0">
                <a:latin typeface="Segoe UI Light" panose="020B0502040204020203" pitchFamily="34" charset="0"/>
                <a:cs typeface="Segoe UI Light" panose="020B0502040204020203" pitchFamily="34" charset="0"/>
              </a:rPr>
              <a:t> las </a:t>
            </a:r>
            <a:r>
              <a:rPr lang="es-ES" sz="1200" b="1" dirty="0">
                <a:solidFill>
                  <a:srgbClr val="0093C4"/>
                </a:solidFill>
                <a:latin typeface="Segoe UI Light" panose="020B0502040204020203" pitchFamily="34" charset="0"/>
                <a:cs typeface="Segoe UI Light" panose="020B0502040204020203" pitchFamily="34" charset="0"/>
              </a:rPr>
              <a:t>materias</a:t>
            </a:r>
            <a:r>
              <a:rPr lang="es-ES" sz="1200" dirty="0">
                <a:latin typeface="Segoe UI Light" panose="020B0502040204020203" pitchFamily="34" charset="0"/>
                <a:cs typeface="Segoe UI Light" panose="020B0502040204020203" pitchFamily="34" charset="0"/>
              </a:rPr>
              <a:t> </a:t>
            </a:r>
            <a:r>
              <a:rPr lang="es-ES" sz="1200" b="1" dirty="0">
                <a:solidFill>
                  <a:srgbClr val="0093C4"/>
                </a:solidFill>
                <a:latin typeface="Segoe UI Light" panose="020B0502040204020203" pitchFamily="34" charset="0"/>
                <a:cs typeface="Segoe UI Light" panose="020B0502040204020203" pitchFamily="34" charset="0"/>
              </a:rPr>
              <a:t>asociadas</a:t>
            </a:r>
            <a:r>
              <a:rPr lang="es-ES" sz="1200" dirty="0">
                <a:latin typeface="Segoe UI Light" panose="020B0502040204020203" pitchFamily="34" charset="0"/>
                <a:cs typeface="Segoe UI Light" panose="020B0502040204020203" pitchFamily="34" charset="0"/>
              </a:rPr>
              <a:t> al alumno.</a:t>
            </a:r>
          </a:p>
          <a:p>
            <a:endParaRPr lang="es-ES" dirty="0"/>
          </a:p>
        </p:txBody>
      </p:sp>
      <p:sp>
        <p:nvSpPr>
          <p:cNvPr id="8" name="CuadroTexto 7">
            <a:extLst>
              <a:ext uri="{FF2B5EF4-FFF2-40B4-BE49-F238E27FC236}">
                <a16:creationId xmlns:a16="http://schemas.microsoft.com/office/drawing/2014/main" id="{E07A6D3D-B267-06A8-6F87-83E52DCA8AF7}"/>
              </a:ext>
            </a:extLst>
          </p:cNvPr>
          <p:cNvSpPr txBox="1"/>
          <p:nvPr/>
        </p:nvSpPr>
        <p:spPr>
          <a:xfrm>
            <a:off x="1640632" y="2051556"/>
            <a:ext cx="3168352" cy="369332"/>
          </a:xfrm>
          <a:prstGeom prst="rect">
            <a:avLst/>
          </a:prstGeom>
          <a:noFill/>
        </p:spPr>
        <p:txBody>
          <a:bodyPr wrap="square" rtlCol="0">
            <a:spAutoFit/>
          </a:bodyPr>
          <a:lstStyle/>
          <a:p>
            <a:pPr algn="ctr"/>
            <a:r>
              <a:rPr lang="es-ES" sz="1800" dirty="0">
                <a:solidFill>
                  <a:srgbClr val="0093C4"/>
                </a:solidFill>
                <a:latin typeface="Segoe UI" panose="020B0502040204020203" pitchFamily="34" charset="0"/>
                <a:cs typeface="Segoe UI" panose="020B0502040204020203" pitchFamily="34" charset="0"/>
              </a:rPr>
              <a:t>Funcionalidades del sistema</a:t>
            </a:r>
          </a:p>
        </p:txBody>
      </p:sp>
      <p:sp>
        <p:nvSpPr>
          <p:cNvPr id="11" name="CuadroTexto 10">
            <a:extLst>
              <a:ext uri="{FF2B5EF4-FFF2-40B4-BE49-F238E27FC236}">
                <a16:creationId xmlns:a16="http://schemas.microsoft.com/office/drawing/2014/main" id="{22A7734A-FECB-A012-1739-030D2AB4308E}"/>
              </a:ext>
            </a:extLst>
          </p:cNvPr>
          <p:cNvSpPr txBox="1"/>
          <p:nvPr/>
        </p:nvSpPr>
        <p:spPr>
          <a:xfrm>
            <a:off x="5601072" y="1988840"/>
            <a:ext cx="3704283" cy="646331"/>
          </a:xfrm>
          <a:prstGeom prst="rect">
            <a:avLst/>
          </a:prstGeom>
          <a:noFill/>
        </p:spPr>
        <p:txBody>
          <a:bodyPr wrap="square" rtlCol="0">
            <a:spAutoFit/>
          </a:bodyPr>
          <a:lstStyle/>
          <a:p>
            <a:pPr algn="ctr"/>
            <a:r>
              <a:rPr lang="es-ES" sz="1800" dirty="0">
                <a:solidFill>
                  <a:srgbClr val="0093C4"/>
                </a:solidFill>
                <a:latin typeface="Segoe UI" panose="020B0502040204020203" pitchFamily="34" charset="0"/>
                <a:cs typeface="Segoe UI" panose="020B0502040204020203" pitchFamily="34" charset="0"/>
              </a:rPr>
              <a:t>Interoperabilidad con otros sistemas</a:t>
            </a:r>
          </a:p>
        </p:txBody>
      </p:sp>
      <p:sp>
        <p:nvSpPr>
          <p:cNvPr id="13" name="CuadroTexto 12">
            <a:extLst>
              <a:ext uri="{FF2B5EF4-FFF2-40B4-BE49-F238E27FC236}">
                <a16:creationId xmlns:a16="http://schemas.microsoft.com/office/drawing/2014/main" id="{6BCF807D-B5C4-ECCB-9D2B-65E6B298C106}"/>
              </a:ext>
            </a:extLst>
          </p:cNvPr>
          <p:cNvSpPr txBox="1"/>
          <p:nvPr/>
        </p:nvSpPr>
        <p:spPr>
          <a:xfrm>
            <a:off x="5673079" y="2555612"/>
            <a:ext cx="3704283" cy="1169551"/>
          </a:xfrm>
          <a:prstGeom prst="rect">
            <a:avLst/>
          </a:prstGeom>
          <a:noFill/>
        </p:spPr>
        <p:txBody>
          <a:bodyPr wrap="square" rtlCol="0">
            <a:spAutoFit/>
          </a:bodyPr>
          <a:lstStyle/>
          <a:p>
            <a:pPr marL="400050" indent="-400050">
              <a:spcAft>
                <a:spcPts val="1200"/>
              </a:spcAft>
              <a:buClr>
                <a:srgbClr val="0093C4"/>
              </a:buClr>
              <a:buSzPts val="1100"/>
              <a:buFont typeface="+mj-lt"/>
              <a:buAutoNum type="romanUcPeriod"/>
            </a:pPr>
            <a:r>
              <a:rPr lang="es-ES" sz="1200" b="1" dirty="0">
                <a:solidFill>
                  <a:srgbClr val="0093C4"/>
                </a:solidFill>
                <a:latin typeface="Segoe UI Light" panose="020B0502040204020203" pitchFamily="34" charset="0"/>
                <a:cs typeface="Segoe UI Light" panose="020B0502040204020203" pitchFamily="34" charset="0"/>
              </a:rPr>
              <a:t>Ser accesible </a:t>
            </a:r>
            <a:r>
              <a:rPr lang="es-ES" sz="1200" dirty="0">
                <a:latin typeface="Segoe UI Light" panose="020B0502040204020203" pitchFamily="34" charset="0"/>
                <a:cs typeface="Segoe UI Light" panose="020B0502040204020203" pitchFamily="34" charset="0"/>
              </a:rPr>
              <a:t>desde cualquier dispositivo .</a:t>
            </a:r>
          </a:p>
          <a:p>
            <a:pPr marL="400050" indent="-400050">
              <a:buClr>
                <a:srgbClr val="0093C4"/>
              </a:buClr>
              <a:buSzPts val="1100"/>
              <a:buFont typeface="+mj-lt"/>
              <a:buAutoNum type="romanUcPeriod"/>
            </a:pPr>
            <a:r>
              <a:rPr lang="es-ES" sz="1200" b="1" dirty="0">
                <a:solidFill>
                  <a:srgbClr val="0093C4"/>
                </a:solidFill>
                <a:latin typeface="Segoe UI Light" panose="020B0502040204020203" pitchFamily="34" charset="0"/>
                <a:cs typeface="Segoe UI Light" panose="020B0502040204020203" pitchFamily="34" charset="0"/>
              </a:rPr>
              <a:t>Ser independiente </a:t>
            </a:r>
            <a:r>
              <a:rPr lang="es-ES" sz="1200" dirty="0">
                <a:latin typeface="Segoe UI Light" panose="020B0502040204020203" pitchFamily="34" charset="0"/>
                <a:cs typeface="Segoe UI Light" panose="020B0502040204020203" pitchFamily="34" charset="0"/>
              </a:rPr>
              <a:t>a los sistemas que acedan a los recursos.</a:t>
            </a:r>
          </a:p>
          <a:p>
            <a:pPr marL="400050" indent="-400050">
              <a:buClr>
                <a:srgbClr val="0093C4"/>
              </a:buClr>
              <a:buSzPts val="1100"/>
              <a:buFont typeface="+mj-lt"/>
              <a:buAutoNum type="romanUcPeriod"/>
            </a:pPr>
            <a:r>
              <a:rPr lang="es-ES" sz="1200" dirty="0">
                <a:latin typeface="Segoe UI Light" panose="020B0502040204020203" pitchFamily="34" charset="0"/>
                <a:cs typeface="Segoe UI Light" panose="020B0502040204020203" pitchFamily="34" charset="0"/>
              </a:rPr>
              <a:t>Usar </a:t>
            </a:r>
            <a:r>
              <a:rPr lang="es-ES" sz="1200" b="1" dirty="0">
                <a:solidFill>
                  <a:srgbClr val="0093C4"/>
                </a:solidFill>
                <a:latin typeface="Segoe UI Light" panose="020B0502040204020203" pitchFamily="34" charset="0"/>
                <a:cs typeface="Segoe UI Light" panose="020B0502040204020203" pitchFamily="34" charset="0"/>
              </a:rPr>
              <a:t>JSON</a:t>
            </a:r>
            <a:r>
              <a:rPr lang="es-ES" sz="1200" dirty="0">
                <a:latin typeface="Segoe UI Light" panose="020B0502040204020203" pitchFamily="34" charset="0"/>
                <a:cs typeface="Segoe UI Light" panose="020B0502040204020203" pitchFamily="34" charset="0"/>
              </a:rPr>
              <a:t> como formato para enviar y transcribir los datos.</a:t>
            </a:r>
          </a:p>
        </p:txBody>
      </p:sp>
    </p:spTree>
    <p:extLst>
      <p:ext uri="{BB962C8B-B14F-4D97-AF65-F5344CB8AC3E}">
        <p14:creationId xmlns:p14="http://schemas.microsoft.com/office/powerpoint/2010/main" val="196786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Arquitectura y Requisitos</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Requisitos Identificados</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11</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3</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CuadroTexto 2">
            <a:extLst>
              <a:ext uri="{FF2B5EF4-FFF2-40B4-BE49-F238E27FC236}">
                <a16:creationId xmlns:a16="http://schemas.microsoft.com/office/drawing/2014/main" id="{D7036A2E-7BB4-B7A6-F011-8AAF76AAB8B0}"/>
              </a:ext>
            </a:extLst>
          </p:cNvPr>
          <p:cNvSpPr txBox="1"/>
          <p:nvPr/>
        </p:nvSpPr>
        <p:spPr>
          <a:xfrm>
            <a:off x="812900" y="2060848"/>
            <a:ext cx="4712396" cy="1323439"/>
          </a:xfrm>
          <a:prstGeom prst="rect">
            <a:avLst/>
          </a:prstGeom>
          <a:noFill/>
        </p:spPr>
        <p:txBody>
          <a:bodyPr wrap="square" rtlCol="0">
            <a:spAutoFit/>
          </a:bodyPr>
          <a:lstStyle/>
          <a:p>
            <a:pPr marL="400050" indent="-400050">
              <a:lnSpc>
                <a:spcPct val="150000"/>
              </a:lnSpc>
              <a:spcAft>
                <a:spcPts val="1200"/>
              </a:spcAft>
              <a:buClr>
                <a:srgbClr val="0093C4"/>
              </a:buClr>
              <a:buSzPts val="1100"/>
              <a:buFont typeface="+mj-lt"/>
              <a:buAutoNum type="romanUcPeriod"/>
            </a:pPr>
            <a:r>
              <a:rPr lang="es-ES" sz="1200" b="1" dirty="0">
                <a:solidFill>
                  <a:srgbClr val="0093C4"/>
                </a:solidFill>
                <a:latin typeface="Segoe UI Light" panose="020B0502040204020203" pitchFamily="34" charset="0"/>
                <a:cs typeface="Segoe UI Light" panose="020B0502040204020203" pitchFamily="34" charset="0"/>
              </a:rPr>
              <a:t>Usar</a:t>
            </a:r>
            <a:r>
              <a:rPr lang="es-ES" sz="1200" dirty="0">
                <a:latin typeface="Segoe UI Light" panose="020B0502040204020203" pitchFamily="34" charset="0"/>
                <a:cs typeface="Segoe UI Light" panose="020B0502040204020203" pitchFamily="34" charset="0"/>
              </a:rPr>
              <a:t> el formato </a:t>
            </a:r>
            <a:r>
              <a:rPr lang="es-ES" sz="1200" b="1" dirty="0">
                <a:solidFill>
                  <a:srgbClr val="0093C4"/>
                </a:solidFill>
                <a:latin typeface="Segoe UI Light" panose="020B0502040204020203" pitchFamily="34" charset="0"/>
                <a:cs typeface="Segoe UI Light" panose="020B0502040204020203" pitchFamily="34" charset="0"/>
              </a:rPr>
              <a:t>GUID</a:t>
            </a:r>
            <a:r>
              <a:rPr lang="es-ES" sz="1200" dirty="0">
                <a:latin typeface="Segoe UI Light" panose="020B0502040204020203" pitchFamily="34" charset="0"/>
                <a:cs typeface="Segoe UI Light" panose="020B0502040204020203" pitchFamily="34" charset="0"/>
              </a:rPr>
              <a:t> para las </a:t>
            </a:r>
            <a:r>
              <a:rPr lang="es-ES" sz="1200" b="1" dirty="0">
                <a:solidFill>
                  <a:srgbClr val="0093C4"/>
                </a:solidFill>
                <a:latin typeface="Segoe UI Light" panose="020B0502040204020203" pitchFamily="34" charset="0"/>
                <a:cs typeface="Segoe UI Light" panose="020B0502040204020203" pitchFamily="34" charset="0"/>
              </a:rPr>
              <a:t>ID</a:t>
            </a:r>
            <a:r>
              <a:rPr lang="es-ES" sz="1200" dirty="0">
                <a:latin typeface="Segoe UI Light" panose="020B0502040204020203" pitchFamily="34" charset="0"/>
                <a:cs typeface="Segoe UI Light" panose="020B0502040204020203" pitchFamily="34" charset="0"/>
              </a:rPr>
              <a:t> de los </a:t>
            </a:r>
            <a:r>
              <a:rPr lang="es-ES" sz="1200" b="1" dirty="0">
                <a:solidFill>
                  <a:srgbClr val="0093C4"/>
                </a:solidFill>
                <a:latin typeface="Segoe UI Light" panose="020B0502040204020203" pitchFamily="34" charset="0"/>
                <a:cs typeface="Segoe UI Light" panose="020B0502040204020203" pitchFamily="34" charset="0"/>
              </a:rPr>
              <a:t>usuarios</a:t>
            </a:r>
            <a:r>
              <a:rPr lang="es-ES" sz="1200" dirty="0">
                <a:latin typeface="Segoe UI Light" panose="020B0502040204020203" pitchFamily="34" charset="0"/>
                <a:cs typeface="Segoe UI Light" panose="020B0502040204020203" pitchFamily="34" charset="0"/>
              </a:rPr>
              <a:t>.</a:t>
            </a:r>
          </a:p>
          <a:p>
            <a:pPr marL="400050" indent="-400050">
              <a:lnSpc>
                <a:spcPct val="150000"/>
              </a:lnSpc>
              <a:spcAft>
                <a:spcPts val="1200"/>
              </a:spcAft>
              <a:buClr>
                <a:srgbClr val="0093C4"/>
              </a:buClr>
              <a:buSzPts val="1100"/>
              <a:buFont typeface="+mj-lt"/>
              <a:buAutoNum type="romanUcPeriod"/>
            </a:pPr>
            <a:r>
              <a:rPr lang="es-ES" sz="1200" b="1" dirty="0">
                <a:solidFill>
                  <a:srgbClr val="0093C4"/>
                </a:solidFill>
                <a:latin typeface="Segoe UI Light" panose="020B0502040204020203" pitchFamily="34" charset="0"/>
                <a:cs typeface="Segoe UI Light" panose="020B0502040204020203" pitchFamily="34" charset="0"/>
              </a:rPr>
              <a:t>Trasmitir </a:t>
            </a:r>
            <a:r>
              <a:rPr lang="es-ES" sz="1200" dirty="0">
                <a:latin typeface="Segoe UI Light" panose="020B0502040204020203" pitchFamily="34" charset="0"/>
                <a:cs typeface="Segoe UI Light" panose="020B0502040204020203" pitchFamily="34" charset="0"/>
              </a:rPr>
              <a:t>los</a:t>
            </a:r>
            <a:r>
              <a:rPr lang="es-ES" sz="1200" b="1" dirty="0">
                <a:solidFill>
                  <a:srgbClr val="0093C4"/>
                </a:solidFill>
                <a:latin typeface="Segoe UI Light" panose="020B0502040204020203" pitchFamily="34" charset="0"/>
                <a:cs typeface="Segoe UI Light" panose="020B0502040204020203" pitchFamily="34" charset="0"/>
              </a:rPr>
              <a:t> datos </a:t>
            </a:r>
            <a:r>
              <a:rPr lang="es-ES" sz="1200" dirty="0">
                <a:latin typeface="Segoe UI Light" panose="020B0502040204020203" pitchFamily="34" charset="0"/>
                <a:cs typeface="Segoe UI Light" panose="020B0502040204020203" pitchFamily="34" charset="0"/>
              </a:rPr>
              <a:t>a aquellas </a:t>
            </a:r>
            <a:r>
              <a:rPr lang="es-ES" sz="1200" b="1" dirty="0">
                <a:solidFill>
                  <a:srgbClr val="0093C4"/>
                </a:solidFill>
                <a:latin typeface="Segoe UI Light" panose="020B0502040204020203" pitchFamily="34" charset="0"/>
                <a:cs typeface="Segoe UI Light" panose="020B0502040204020203" pitchFamily="34" charset="0"/>
              </a:rPr>
              <a:t>personas autorizadas.</a:t>
            </a:r>
          </a:p>
          <a:p>
            <a:endParaRPr lang="es-ES" dirty="0"/>
          </a:p>
        </p:txBody>
      </p:sp>
      <p:sp>
        <p:nvSpPr>
          <p:cNvPr id="8" name="CuadroTexto 7">
            <a:extLst>
              <a:ext uri="{FF2B5EF4-FFF2-40B4-BE49-F238E27FC236}">
                <a16:creationId xmlns:a16="http://schemas.microsoft.com/office/drawing/2014/main" id="{E07A6D3D-B267-06A8-6F87-83E52DCA8AF7}"/>
              </a:ext>
            </a:extLst>
          </p:cNvPr>
          <p:cNvSpPr txBox="1"/>
          <p:nvPr/>
        </p:nvSpPr>
        <p:spPr>
          <a:xfrm>
            <a:off x="1640632" y="1324917"/>
            <a:ext cx="3168352" cy="369332"/>
          </a:xfrm>
          <a:prstGeom prst="rect">
            <a:avLst/>
          </a:prstGeom>
          <a:noFill/>
        </p:spPr>
        <p:txBody>
          <a:bodyPr wrap="square" rtlCol="0">
            <a:spAutoFit/>
          </a:bodyPr>
          <a:lstStyle/>
          <a:p>
            <a:pPr algn="ctr"/>
            <a:r>
              <a:rPr lang="es-ES" sz="1800" dirty="0">
                <a:solidFill>
                  <a:srgbClr val="0093C4"/>
                </a:solidFill>
                <a:latin typeface="Segoe UI" panose="020B0502040204020203" pitchFamily="34" charset="0"/>
                <a:cs typeface="Segoe UI" panose="020B0502040204020203" pitchFamily="34" charset="0"/>
              </a:rPr>
              <a:t>Protección de datos</a:t>
            </a:r>
          </a:p>
        </p:txBody>
      </p:sp>
      <p:sp>
        <p:nvSpPr>
          <p:cNvPr id="11" name="CuadroTexto 10">
            <a:extLst>
              <a:ext uri="{FF2B5EF4-FFF2-40B4-BE49-F238E27FC236}">
                <a16:creationId xmlns:a16="http://schemas.microsoft.com/office/drawing/2014/main" id="{22A7734A-FECB-A012-1739-030D2AB4308E}"/>
              </a:ext>
            </a:extLst>
          </p:cNvPr>
          <p:cNvSpPr txBox="1"/>
          <p:nvPr/>
        </p:nvSpPr>
        <p:spPr>
          <a:xfrm>
            <a:off x="5528942" y="1324917"/>
            <a:ext cx="3704283" cy="646331"/>
          </a:xfrm>
          <a:prstGeom prst="rect">
            <a:avLst/>
          </a:prstGeom>
          <a:noFill/>
        </p:spPr>
        <p:txBody>
          <a:bodyPr wrap="square" rtlCol="0">
            <a:spAutoFit/>
          </a:bodyPr>
          <a:lstStyle/>
          <a:p>
            <a:pPr algn="ctr"/>
            <a:r>
              <a:rPr lang="es-ES" sz="1800" dirty="0">
                <a:solidFill>
                  <a:srgbClr val="0093C4"/>
                </a:solidFill>
                <a:latin typeface="Segoe UI" panose="020B0502040204020203" pitchFamily="34" charset="0"/>
                <a:cs typeface="Segoe UI" panose="020B0502040204020203" pitchFamily="34" charset="0"/>
              </a:rPr>
              <a:t>Entorno tecnológico y de comunicaciones</a:t>
            </a:r>
          </a:p>
        </p:txBody>
      </p:sp>
      <p:sp>
        <p:nvSpPr>
          <p:cNvPr id="13" name="CuadroTexto 12">
            <a:extLst>
              <a:ext uri="{FF2B5EF4-FFF2-40B4-BE49-F238E27FC236}">
                <a16:creationId xmlns:a16="http://schemas.microsoft.com/office/drawing/2014/main" id="{6BCF807D-B5C4-ECCB-9D2B-65E6B298C106}"/>
              </a:ext>
            </a:extLst>
          </p:cNvPr>
          <p:cNvSpPr txBox="1"/>
          <p:nvPr/>
        </p:nvSpPr>
        <p:spPr>
          <a:xfrm>
            <a:off x="5745088" y="2132856"/>
            <a:ext cx="3704283" cy="800219"/>
          </a:xfrm>
          <a:prstGeom prst="rect">
            <a:avLst/>
          </a:prstGeom>
          <a:noFill/>
        </p:spPr>
        <p:txBody>
          <a:bodyPr wrap="square" rtlCol="0">
            <a:spAutoFit/>
          </a:bodyPr>
          <a:lstStyle/>
          <a:p>
            <a:pPr marL="400050" indent="-400050">
              <a:spcAft>
                <a:spcPts val="1200"/>
              </a:spcAft>
              <a:buClr>
                <a:srgbClr val="0093C4"/>
              </a:buClr>
              <a:buSzPts val="1100"/>
              <a:buFont typeface="+mj-lt"/>
              <a:buAutoNum type="romanUcPeriod"/>
            </a:pPr>
            <a:r>
              <a:rPr lang="es-ES" sz="1200" b="1" dirty="0">
                <a:solidFill>
                  <a:srgbClr val="0093C4"/>
                </a:solidFill>
                <a:latin typeface="Segoe UI Light" panose="020B0502040204020203" pitchFamily="34" charset="0"/>
                <a:cs typeface="Segoe UI Light" panose="020B0502040204020203" pitchFamily="34" charset="0"/>
              </a:rPr>
              <a:t>Utilizar los métodos HTTP </a:t>
            </a:r>
            <a:r>
              <a:rPr lang="es-ES" sz="1200" dirty="0">
                <a:latin typeface="Segoe UI Light" panose="020B0502040204020203" pitchFamily="34" charset="0"/>
                <a:cs typeface="Segoe UI Light" panose="020B0502040204020203" pitchFamily="34" charset="0"/>
              </a:rPr>
              <a:t>para interactuar con los demás recursos.</a:t>
            </a:r>
          </a:p>
          <a:p>
            <a:pPr marL="400050" indent="-400050">
              <a:buClr>
                <a:srgbClr val="0093C4"/>
              </a:buClr>
              <a:buSzPts val="1100"/>
              <a:buFont typeface="+mj-lt"/>
              <a:buAutoNum type="romanUcPeriod"/>
            </a:pPr>
            <a:r>
              <a:rPr lang="es-ES" sz="1200" b="1" dirty="0">
                <a:solidFill>
                  <a:srgbClr val="0093C4"/>
                </a:solidFill>
                <a:latin typeface="Segoe UI Light" panose="020B0502040204020203" pitchFamily="34" charset="0"/>
                <a:cs typeface="Segoe UI Light" panose="020B0502040204020203" pitchFamily="34" charset="0"/>
              </a:rPr>
              <a:t>Crear </a:t>
            </a:r>
            <a:r>
              <a:rPr lang="es-ES" sz="1200" dirty="0">
                <a:latin typeface="Segoe UI Light" panose="020B0502040204020203" pitchFamily="34" charset="0"/>
                <a:cs typeface="Segoe UI Light" panose="020B0502040204020203" pitchFamily="34" charset="0"/>
              </a:rPr>
              <a:t>una</a:t>
            </a:r>
            <a:r>
              <a:rPr lang="es-ES" sz="1200" b="1" dirty="0">
                <a:solidFill>
                  <a:srgbClr val="0093C4"/>
                </a:solidFill>
                <a:latin typeface="Segoe UI Light" panose="020B0502040204020203" pitchFamily="34" charset="0"/>
                <a:cs typeface="Segoe UI Light" panose="020B0502040204020203" pitchFamily="34" charset="0"/>
              </a:rPr>
              <a:t> interfaz </a:t>
            </a:r>
            <a:r>
              <a:rPr lang="es-ES" sz="1200" dirty="0">
                <a:latin typeface="Segoe UI Light" panose="020B0502040204020203" pitchFamily="34" charset="0"/>
                <a:cs typeface="Segoe UI Light" panose="020B0502040204020203" pitchFamily="34" charset="0"/>
              </a:rPr>
              <a:t>operable por el usuario.</a:t>
            </a:r>
          </a:p>
        </p:txBody>
      </p:sp>
    </p:spTree>
    <p:extLst>
      <p:ext uri="{BB962C8B-B14F-4D97-AF65-F5344CB8AC3E}">
        <p14:creationId xmlns:p14="http://schemas.microsoft.com/office/powerpoint/2010/main" val="282454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b="1" dirty="0">
                <a:solidFill>
                  <a:srgbClr val="0093C4"/>
                </a:solidFill>
              </a:rPr>
              <a:t>Diseño</a:t>
            </a:r>
          </a:p>
          <a:p>
            <a:pPr marL="857250" lvl="1" indent="-457200">
              <a:lnSpc>
                <a:spcPct val="150000"/>
              </a:lnSpc>
              <a:buFont typeface="+mj-lt"/>
              <a:buAutoNum type="arabicPeriod"/>
              <a:defRPr/>
            </a:pPr>
            <a:r>
              <a:rPr lang="es-ES_tradnl" altLang="es-ES_tradnl" sz="1800" b="1" dirty="0">
                <a:solidFill>
                  <a:srgbClr val="0093C4"/>
                </a:solidFill>
              </a:rPr>
              <a:t>Diseño Frontend</a:t>
            </a:r>
          </a:p>
          <a:p>
            <a:pPr marL="857250" lvl="1" indent="-457200">
              <a:lnSpc>
                <a:spcPct val="150000"/>
              </a:lnSpc>
              <a:buFont typeface="+mj-lt"/>
              <a:buAutoNum type="arabicPeriod"/>
              <a:defRPr/>
            </a:pPr>
            <a:r>
              <a:rPr lang="es-ES_tradnl" altLang="es-ES_tradnl" sz="1400" dirty="0"/>
              <a:t>Diseño Backend</a:t>
            </a:r>
          </a:p>
          <a:p>
            <a:pPr marL="457200" indent="-457200">
              <a:lnSpc>
                <a:spcPct val="150000"/>
              </a:lnSpc>
              <a:buFontTx/>
              <a:buAutoNum type="arabicPeriod"/>
              <a:defRPr/>
            </a:pPr>
            <a:r>
              <a:rPr lang="es-ES_tradnl" altLang="es-ES_tradnl" sz="1800" dirty="0"/>
              <a:t>Implementación</a:t>
            </a:r>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12</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108476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Diseño</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Diseño Frontend</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560512" y="835592"/>
            <a:ext cx="9008125" cy="1061834"/>
          </a:xfrm>
        </p:spPr>
        <p:txBody>
          <a:bodyPr/>
          <a:lstStyle/>
          <a:p>
            <a:pPr marL="0" indent="0">
              <a:lnSpc>
                <a:spcPct val="150000"/>
              </a:lnSpc>
              <a:buNone/>
            </a:pPr>
            <a:r>
              <a:rPr lang="es-ES" sz="1200" dirty="0"/>
              <a:t>En el diseño del frontend se ha optado por desarrollar una aplicación que usa la plantilla “SB </a:t>
            </a:r>
            <a:r>
              <a:rPr lang="es-ES" sz="1200" dirty="0" err="1"/>
              <a:t>Admin</a:t>
            </a:r>
            <a:r>
              <a:rPr lang="es-ES" sz="1200" dirty="0"/>
              <a:t> 2”, porque está orientada a </a:t>
            </a:r>
            <a:r>
              <a:rPr lang="es-ES" sz="1200" i="1" dirty="0" err="1"/>
              <a:t>layout</a:t>
            </a:r>
            <a:r>
              <a:rPr lang="es-ES" sz="1200" i="1" dirty="0"/>
              <a:t>, </a:t>
            </a:r>
            <a:r>
              <a:rPr lang="es-ES" sz="1200" dirty="0"/>
              <a:t>proporcionando una interfaz amigable para el usuario.</a:t>
            </a:r>
          </a:p>
          <a:p>
            <a:pPr marL="0" indent="0">
              <a:lnSpc>
                <a:spcPct val="150000"/>
              </a:lnSpc>
              <a:buNone/>
            </a:pPr>
            <a:r>
              <a:rPr lang="es-ES" sz="1200" dirty="0"/>
              <a:t>Durante esta fase se han </a:t>
            </a:r>
            <a:r>
              <a:rPr lang="es-ES" sz="1200" b="1" dirty="0">
                <a:solidFill>
                  <a:srgbClr val="0093C4"/>
                </a:solidFill>
              </a:rPr>
              <a:t>creado dos borradores </a:t>
            </a:r>
            <a:r>
              <a:rPr lang="es-ES" sz="1200" dirty="0"/>
              <a:t>cuyo objetivo es que sean los dos formatos de </a:t>
            </a:r>
            <a:r>
              <a:rPr lang="es-ES" sz="1200" i="1" dirty="0" err="1"/>
              <a:t>layout</a:t>
            </a:r>
            <a:r>
              <a:rPr lang="es-ES" sz="1200" dirty="0"/>
              <a:t> de nuestra aplicación:</a:t>
            </a:r>
            <a:endParaRPr lang="es-ES" sz="1200" b="1" dirty="0">
              <a:solidFill>
                <a:srgbClr val="0093C4"/>
              </a:solidFill>
            </a:endParaRP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13</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4</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Marcador de contenido 3">
            <a:extLst>
              <a:ext uri="{FF2B5EF4-FFF2-40B4-BE49-F238E27FC236}">
                <a16:creationId xmlns:a16="http://schemas.microsoft.com/office/drawing/2014/main" id="{56066D41-3696-415B-B6CE-2C1248F1DFC9}"/>
              </a:ext>
            </a:extLst>
          </p:cNvPr>
          <p:cNvSpPr txBox="1">
            <a:spLocks/>
          </p:cNvSpPr>
          <p:nvPr/>
        </p:nvSpPr>
        <p:spPr bwMode="auto">
          <a:xfrm>
            <a:off x="193344" y="1907155"/>
            <a:ext cx="4738309" cy="106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912813" rtl="0" eaLnBrk="1" fontAlgn="base" hangingPunct="1">
              <a:lnSpc>
                <a:spcPct val="115000"/>
              </a:lnSpc>
              <a:spcBef>
                <a:spcPct val="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1pPr>
            <a:lvl2pPr marL="742950" indent="-285750" algn="l" defTabSz="912813" rtl="0" eaLnBrk="1" fontAlgn="base" hangingPunct="1">
              <a:lnSpc>
                <a:spcPct val="115000"/>
              </a:lnSpc>
              <a:spcBef>
                <a:spcPct val="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2pPr>
            <a:lvl3pPr marL="1143000" indent="-230188" algn="l" defTabSz="912813" rtl="0" eaLnBrk="1" fontAlgn="base" hangingPunct="1">
              <a:lnSpc>
                <a:spcPct val="115000"/>
              </a:lnSpc>
              <a:spcBef>
                <a:spcPct val="2000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3pPr>
            <a:lvl4pPr marL="1562100" indent="-228600" algn="l" defTabSz="912813" rtl="0" eaLnBrk="1" fontAlgn="base" hangingPunct="1">
              <a:lnSpc>
                <a:spcPct val="115000"/>
              </a:lnSpc>
              <a:spcBef>
                <a:spcPct val="2000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4pPr>
            <a:lvl5pPr marL="1981200" indent="-228600" algn="l" defTabSz="912813" rtl="0" eaLnBrk="1" fontAlgn="base" hangingPunct="1">
              <a:lnSpc>
                <a:spcPct val="115000"/>
              </a:lnSpc>
              <a:spcBef>
                <a:spcPct val="2000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5pPr>
            <a:lvl6pPr marL="2438400" indent="-228600" algn="l" defTabSz="912813" rtl="0" eaLnBrk="1" fontAlgn="base" hangingPunct="1">
              <a:lnSpc>
                <a:spcPct val="115000"/>
              </a:lnSpc>
              <a:spcBef>
                <a:spcPct val="20000"/>
              </a:spcBef>
              <a:spcAft>
                <a:spcPct val="15000"/>
              </a:spcAft>
              <a:buChar char="»"/>
              <a:defRPr sz="2000">
                <a:solidFill>
                  <a:srgbClr val="757561"/>
                </a:solidFill>
                <a:latin typeface="+mn-lt"/>
              </a:defRPr>
            </a:lvl6pPr>
            <a:lvl7pPr marL="2895600" indent="-228600" algn="l" defTabSz="912813" rtl="0" eaLnBrk="1" fontAlgn="base" hangingPunct="1">
              <a:lnSpc>
                <a:spcPct val="115000"/>
              </a:lnSpc>
              <a:spcBef>
                <a:spcPct val="20000"/>
              </a:spcBef>
              <a:spcAft>
                <a:spcPct val="15000"/>
              </a:spcAft>
              <a:buChar char="»"/>
              <a:defRPr sz="2000">
                <a:solidFill>
                  <a:srgbClr val="757561"/>
                </a:solidFill>
                <a:latin typeface="+mn-lt"/>
              </a:defRPr>
            </a:lvl7pPr>
            <a:lvl8pPr marL="3352800" indent="-228600" algn="l" defTabSz="912813" rtl="0" eaLnBrk="1" fontAlgn="base" hangingPunct="1">
              <a:lnSpc>
                <a:spcPct val="115000"/>
              </a:lnSpc>
              <a:spcBef>
                <a:spcPct val="20000"/>
              </a:spcBef>
              <a:spcAft>
                <a:spcPct val="15000"/>
              </a:spcAft>
              <a:buChar char="»"/>
              <a:defRPr sz="2000">
                <a:solidFill>
                  <a:srgbClr val="757561"/>
                </a:solidFill>
                <a:latin typeface="+mn-lt"/>
              </a:defRPr>
            </a:lvl8pPr>
            <a:lvl9pPr marL="3810000" indent="-228600" algn="l" defTabSz="912813" rtl="0" eaLnBrk="1" fontAlgn="base" hangingPunct="1">
              <a:lnSpc>
                <a:spcPct val="115000"/>
              </a:lnSpc>
              <a:spcBef>
                <a:spcPct val="20000"/>
              </a:spcBef>
              <a:spcAft>
                <a:spcPct val="15000"/>
              </a:spcAft>
              <a:buChar char="»"/>
              <a:defRPr sz="2000">
                <a:solidFill>
                  <a:srgbClr val="757561"/>
                </a:solidFill>
                <a:latin typeface="+mn-lt"/>
              </a:defRPr>
            </a:lvl9pPr>
          </a:lstStyle>
          <a:p>
            <a:pPr marL="0" indent="0" algn="r">
              <a:lnSpc>
                <a:spcPct val="150000"/>
              </a:lnSpc>
              <a:spcAft>
                <a:spcPts val="1218"/>
              </a:spcAft>
              <a:buFontTx/>
              <a:buNone/>
            </a:pPr>
            <a:r>
              <a:rPr lang="es-ES" sz="1400" b="1" kern="0" dirty="0">
                <a:solidFill>
                  <a:srgbClr val="0093C4"/>
                </a:solidFill>
              </a:rPr>
              <a:t>Diagrama de diseño Registrarse</a:t>
            </a:r>
          </a:p>
          <a:p>
            <a:pPr marL="0" indent="0" algn="r">
              <a:lnSpc>
                <a:spcPct val="150000"/>
              </a:lnSpc>
              <a:spcAft>
                <a:spcPts val="1218"/>
              </a:spcAft>
              <a:buFontTx/>
              <a:buNone/>
            </a:pPr>
            <a:r>
              <a:rPr lang="es-ES" sz="1000" kern="0" dirty="0"/>
              <a:t>Este formato es empleado en las dos ventanas iniciales, en el registro y en el </a:t>
            </a:r>
            <a:r>
              <a:rPr lang="es-ES" sz="1000" kern="0" dirty="0" err="1"/>
              <a:t>login</a:t>
            </a:r>
            <a:r>
              <a:rPr lang="es-ES" sz="1000" kern="0" dirty="0"/>
              <a:t>, está compuesto por una imagen decorativa en la izquierda y espacios para introducir los datos necesarios tanto para el registro como para el </a:t>
            </a:r>
            <a:r>
              <a:rPr lang="es-ES" sz="1000" kern="0" dirty="0" err="1"/>
              <a:t>login</a:t>
            </a:r>
            <a:r>
              <a:rPr lang="es-ES" sz="1000" kern="0" dirty="0"/>
              <a:t> .</a:t>
            </a:r>
          </a:p>
          <a:p>
            <a:pPr marL="0" indent="0" algn="r">
              <a:lnSpc>
                <a:spcPct val="150000"/>
              </a:lnSpc>
              <a:buFontTx/>
              <a:buNone/>
            </a:pPr>
            <a:endParaRPr lang="es-ES" sz="1200" b="1" kern="0" dirty="0">
              <a:solidFill>
                <a:srgbClr val="0093C4"/>
              </a:solidFill>
            </a:endParaRPr>
          </a:p>
        </p:txBody>
      </p:sp>
      <p:sp>
        <p:nvSpPr>
          <p:cNvPr id="15" name="Marcador de contenido 3">
            <a:extLst>
              <a:ext uri="{FF2B5EF4-FFF2-40B4-BE49-F238E27FC236}">
                <a16:creationId xmlns:a16="http://schemas.microsoft.com/office/drawing/2014/main" id="{29800289-5CEF-F4F9-7D48-9F8F78EAE97D}"/>
              </a:ext>
            </a:extLst>
          </p:cNvPr>
          <p:cNvSpPr txBox="1">
            <a:spLocks/>
          </p:cNvSpPr>
          <p:nvPr/>
        </p:nvSpPr>
        <p:spPr bwMode="auto">
          <a:xfrm>
            <a:off x="4736976" y="4429658"/>
            <a:ext cx="4504509" cy="106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912813" rtl="0" eaLnBrk="1" fontAlgn="base" hangingPunct="1">
              <a:lnSpc>
                <a:spcPct val="115000"/>
              </a:lnSpc>
              <a:spcBef>
                <a:spcPct val="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1pPr>
            <a:lvl2pPr marL="742950" indent="-285750" algn="l" defTabSz="912813" rtl="0" eaLnBrk="1" fontAlgn="base" hangingPunct="1">
              <a:lnSpc>
                <a:spcPct val="115000"/>
              </a:lnSpc>
              <a:spcBef>
                <a:spcPct val="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2pPr>
            <a:lvl3pPr marL="1143000" indent="-230188" algn="l" defTabSz="912813" rtl="0" eaLnBrk="1" fontAlgn="base" hangingPunct="1">
              <a:lnSpc>
                <a:spcPct val="115000"/>
              </a:lnSpc>
              <a:spcBef>
                <a:spcPct val="2000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3pPr>
            <a:lvl4pPr marL="1562100" indent="-228600" algn="l" defTabSz="912813" rtl="0" eaLnBrk="1" fontAlgn="base" hangingPunct="1">
              <a:lnSpc>
                <a:spcPct val="115000"/>
              </a:lnSpc>
              <a:spcBef>
                <a:spcPct val="2000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4pPr>
            <a:lvl5pPr marL="1981200" indent="-228600" algn="l" defTabSz="912813" rtl="0" eaLnBrk="1" fontAlgn="base" hangingPunct="1">
              <a:lnSpc>
                <a:spcPct val="115000"/>
              </a:lnSpc>
              <a:spcBef>
                <a:spcPct val="2000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5pPr>
            <a:lvl6pPr marL="2438400" indent="-228600" algn="l" defTabSz="912813" rtl="0" eaLnBrk="1" fontAlgn="base" hangingPunct="1">
              <a:lnSpc>
                <a:spcPct val="115000"/>
              </a:lnSpc>
              <a:spcBef>
                <a:spcPct val="20000"/>
              </a:spcBef>
              <a:spcAft>
                <a:spcPct val="15000"/>
              </a:spcAft>
              <a:buChar char="»"/>
              <a:defRPr sz="2000">
                <a:solidFill>
                  <a:srgbClr val="757561"/>
                </a:solidFill>
                <a:latin typeface="+mn-lt"/>
              </a:defRPr>
            </a:lvl6pPr>
            <a:lvl7pPr marL="2895600" indent="-228600" algn="l" defTabSz="912813" rtl="0" eaLnBrk="1" fontAlgn="base" hangingPunct="1">
              <a:lnSpc>
                <a:spcPct val="115000"/>
              </a:lnSpc>
              <a:spcBef>
                <a:spcPct val="20000"/>
              </a:spcBef>
              <a:spcAft>
                <a:spcPct val="15000"/>
              </a:spcAft>
              <a:buChar char="»"/>
              <a:defRPr sz="2000">
                <a:solidFill>
                  <a:srgbClr val="757561"/>
                </a:solidFill>
                <a:latin typeface="+mn-lt"/>
              </a:defRPr>
            </a:lvl7pPr>
            <a:lvl8pPr marL="3352800" indent="-228600" algn="l" defTabSz="912813" rtl="0" eaLnBrk="1" fontAlgn="base" hangingPunct="1">
              <a:lnSpc>
                <a:spcPct val="115000"/>
              </a:lnSpc>
              <a:spcBef>
                <a:spcPct val="20000"/>
              </a:spcBef>
              <a:spcAft>
                <a:spcPct val="15000"/>
              </a:spcAft>
              <a:buChar char="»"/>
              <a:defRPr sz="2000">
                <a:solidFill>
                  <a:srgbClr val="757561"/>
                </a:solidFill>
                <a:latin typeface="+mn-lt"/>
              </a:defRPr>
            </a:lvl8pPr>
            <a:lvl9pPr marL="3810000" indent="-228600" algn="l" defTabSz="912813" rtl="0" eaLnBrk="1" fontAlgn="base" hangingPunct="1">
              <a:lnSpc>
                <a:spcPct val="115000"/>
              </a:lnSpc>
              <a:spcBef>
                <a:spcPct val="20000"/>
              </a:spcBef>
              <a:spcAft>
                <a:spcPct val="15000"/>
              </a:spcAft>
              <a:buChar char="»"/>
              <a:defRPr sz="2000">
                <a:solidFill>
                  <a:srgbClr val="757561"/>
                </a:solidFill>
                <a:latin typeface="+mn-lt"/>
              </a:defRPr>
            </a:lvl9pPr>
          </a:lstStyle>
          <a:p>
            <a:pPr marL="0" indent="0">
              <a:lnSpc>
                <a:spcPct val="150000"/>
              </a:lnSpc>
              <a:spcAft>
                <a:spcPts val="1218"/>
              </a:spcAft>
              <a:buFontTx/>
              <a:buNone/>
            </a:pPr>
            <a:r>
              <a:rPr lang="es-ES" sz="1400" b="1" kern="0" dirty="0">
                <a:solidFill>
                  <a:srgbClr val="0093C4"/>
                </a:solidFill>
              </a:rPr>
              <a:t>Diagrama de diseño páginas internas</a:t>
            </a:r>
          </a:p>
          <a:p>
            <a:pPr marL="0" indent="0">
              <a:lnSpc>
                <a:spcPct val="150000"/>
              </a:lnSpc>
              <a:spcAft>
                <a:spcPts val="1218"/>
              </a:spcAft>
              <a:buFontTx/>
              <a:buNone/>
            </a:pPr>
            <a:r>
              <a:rPr lang="es-ES" sz="1000" kern="0" dirty="0"/>
              <a:t>Este es el formato </a:t>
            </a:r>
            <a:r>
              <a:rPr lang="es-ES" sz="1000" b="1" kern="0" dirty="0">
                <a:solidFill>
                  <a:srgbClr val="0093C4"/>
                </a:solidFill>
              </a:rPr>
              <a:t>utilizado en todas las páginas salvo en el </a:t>
            </a:r>
            <a:r>
              <a:rPr lang="es-ES" sz="1000" b="1" kern="0" dirty="0" err="1">
                <a:solidFill>
                  <a:srgbClr val="0093C4"/>
                </a:solidFill>
              </a:rPr>
              <a:t>login</a:t>
            </a:r>
            <a:r>
              <a:rPr lang="es-ES" sz="1000" b="1" kern="0" dirty="0">
                <a:solidFill>
                  <a:srgbClr val="0093C4"/>
                </a:solidFill>
              </a:rPr>
              <a:t> o en el registro</a:t>
            </a:r>
            <a:r>
              <a:rPr lang="es-ES" sz="1000" kern="0" dirty="0"/>
              <a:t>, compuesto de tres partes principales: </a:t>
            </a:r>
            <a:r>
              <a:rPr lang="es-ES" sz="1000" b="1" kern="0" dirty="0">
                <a:solidFill>
                  <a:srgbClr val="0093C4"/>
                </a:solidFill>
              </a:rPr>
              <a:t>contenido, </a:t>
            </a:r>
            <a:r>
              <a:rPr lang="es-ES" sz="1000" b="1" kern="0" dirty="0" err="1">
                <a:solidFill>
                  <a:srgbClr val="0093C4"/>
                </a:solidFill>
              </a:rPr>
              <a:t>nav</a:t>
            </a:r>
            <a:r>
              <a:rPr lang="es-ES" sz="1000" b="1" kern="0" dirty="0">
                <a:solidFill>
                  <a:srgbClr val="0093C4"/>
                </a:solidFill>
              </a:rPr>
              <a:t> izquierdo y </a:t>
            </a:r>
            <a:r>
              <a:rPr lang="es-ES" sz="1000" b="1" kern="0" dirty="0" err="1">
                <a:solidFill>
                  <a:srgbClr val="0093C4"/>
                </a:solidFill>
              </a:rPr>
              <a:t>nav</a:t>
            </a:r>
            <a:r>
              <a:rPr lang="es-ES" sz="1000" b="1" kern="0" dirty="0">
                <a:solidFill>
                  <a:srgbClr val="0093C4"/>
                </a:solidFill>
              </a:rPr>
              <a:t> superior</a:t>
            </a:r>
          </a:p>
        </p:txBody>
      </p:sp>
      <p:pic>
        <p:nvPicPr>
          <p:cNvPr id="3" name="Imagen 2" descr="Interfaz de usuario gráfica&#10;&#10;Descripción generada automáticamente">
            <a:extLst>
              <a:ext uri="{FF2B5EF4-FFF2-40B4-BE49-F238E27FC236}">
                <a16:creationId xmlns:a16="http://schemas.microsoft.com/office/drawing/2014/main" id="{717D62C6-BC48-B56F-1710-DEDB60A5F085}"/>
              </a:ext>
            </a:extLst>
          </p:cNvPr>
          <p:cNvPicPr>
            <a:picLocks noChangeAspect="1"/>
          </p:cNvPicPr>
          <p:nvPr/>
        </p:nvPicPr>
        <p:blipFill>
          <a:blip r:embed="rId2"/>
          <a:stretch>
            <a:fillRect/>
          </a:stretch>
        </p:blipFill>
        <p:spPr>
          <a:xfrm>
            <a:off x="5241032" y="1973168"/>
            <a:ext cx="3993470" cy="2326293"/>
          </a:xfrm>
          <a:prstGeom prst="rect">
            <a:avLst/>
          </a:prstGeom>
        </p:spPr>
      </p:pic>
      <p:pic>
        <p:nvPicPr>
          <p:cNvPr id="4" name="Imagen 3" descr="Forma&#10;&#10;Descripción generada automáticamente con confianza media">
            <a:extLst>
              <a:ext uri="{FF2B5EF4-FFF2-40B4-BE49-F238E27FC236}">
                <a16:creationId xmlns:a16="http://schemas.microsoft.com/office/drawing/2014/main" id="{98201055-C66D-335D-5132-2F5FD544E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568" y="3889012"/>
            <a:ext cx="2952328" cy="2074245"/>
          </a:xfrm>
          <a:prstGeom prst="rect">
            <a:avLst/>
          </a:prstGeom>
        </p:spPr>
      </p:pic>
    </p:spTree>
    <p:extLst>
      <p:ext uri="{BB962C8B-B14F-4D97-AF65-F5344CB8AC3E}">
        <p14:creationId xmlns:p14="http://schemas.microsoft.com/office/powerpoint/2010/main" val="436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b="1" dirty="0">
                <a:solidFill>
                  <a:srgbClr val="0093C4"/>
                </a:solidFill>
              </a:rPr>
              <a:t>Diseño</a:t>
            </a:r>
          </a:p>
          <a:p>
            <a:pPr marL="857250" lvl="1" indent="-457200">
              <a:lnSpc>
                <a:spcPct val="150000"/>
              </a:lnSpc>
              <a:buFont typeface="+mj-lt"/>
              <a:buAutoNum type="arabicPeriod"/>
              <a:defRPr/>
            </a:pPr>
            <a:r>
              <a:rPr lang="es-ES_tradnl" altLang="es-ES_tradnl" sz="1400" dirty="0"/>
              <a:t>Diseño Frontend</a:t>
            </a:r>
          </a:p>
          <a:p>
            <a:pPr marL="857250" lvl="1" indent="-457200">
              <a:lnSpc>
                <a:spcPct val="150000"/>
              </a:lnSpc>
              <a:buFont typeface="+mj-lt"/>
              <a:buAutoNum type="arabicPeriod"/>
              <a:defRPr/>
            </a:pPr>
            <a:r>
              <a:rPr lang="es-ES_tradnl" altLang="es-ES_tradnl" sz="1800" b="1" dirty="0">
                <a:solidFill>
                  <a:srgbClr val="0093C4"/>
                </a:solidFill>
              </a:rPr>
              <a:t>Diseño Backend</a:t>
            </a:r>
          </a:p>
          <a:p>
            <a:pPr marL="457200" indent="-457200">
              <a:lnSpc>
                <a:spcPct val="150000"/>
              </a:lnSpc>
              <a:buFontTx/>
              <a:buAutoNum type="arabicPeriod"/>
              <a:defRPr/>
            </a:pPr>
            <a:r>
              <a:rPr lang="es-ES_tradnl" altLang="es-ES_tradnl" sz="1800" dirty="0"/>
              <a:t>Implementación</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14</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421031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Diseño</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Diseño Backend – Servicio Web RESTful</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790829" y="843184"/>
            <a:ext cx="8479164" cy="772980"/>
          </a:xfrm>
        </p:spPr>
        <p:txBody>
          <a:bodyPr/>
          <a:lstStyle/>
          <a:p>
            <a:pPr marL="0" indent="0">
              <a:lnSpc>
                <a:spcPct val="150000"/>
              </a:lnSpc>
              <a:buNone/>
            </a:pPr>
            <a:r>
              <a:rPr lang="es-ES" sz="1200" dirty="0"/>
              <a:t>El diseño del Backend se ha enfocado principalmente en el </a:t>
            </a:r>
            <a:r>
              <a:rPr lang="es-ES" sz="1200" b="1" dirty="0">
                <a:solidFill>
                  <a:srgbClr val="0093C4"/>
                </a:solidFill>
              </a:rPr>
              <a:t>diseño del Servicio Web RESTful</a:t>
            </a:r>
            <a:r>
              <a:rPr lang="es-ES" sz="1200" dirty="0"/>
              <a:t>, siguiendo la arquitectura definida anteriormente. En base a las principales características del diseño de un Servicio Web RESTful, se ha realizado los siguientes pasos:</a:t>
            </a: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15</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4</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CuadroTexto 2">
            <a:extLst>
              <a:ext uri="{FF2B5EF4-FFF2-40B4-BE49-F238E27FC236}">
                <a16:creationId xmlns:a16="http://schemas.microsoft.com/office/drawing/2014/main" id="{2636C2D4-F758-5B06-6A50-601744356BF1}"/>
              </a:ext>
            </a:extLst>
          </p:cNvPr>
          <p:cNvSpPr txBox="1"/>
          <p:nvPr/>
        </p:nvSpPr>
        <p:spPr>
          <a:xfrm>
            <a:off x="1064568" y="1563496"/>
            <a:ext cx="7401177" cy="1700466"/>
          </a:xfrm>
          <a:prstGeom prst="rect">
            <a:avLst/>
          </a:prstGeom>
          <a:noFill/>
        </p:spPr>
        <p:txBody>
          <a:bodyPr wrap="square" rtlCol="0">
            <a:spAutoFit/>
          </a:bodyPr>
          <a:lstStyle/>
          <a:p>
            <a:pPr>
              <a:lnSpc>
                <a:spcPct val="150000"/>
              </a:lnSpc>
              <a:spcAft>
                <a:spcPts val="1200"/>
              </a:spcAft>
            </a:pPr>
            <a:r>
              <a:rPr lang="es-ES" sz="1400" b="1" dirty="0">
                <a:solidFill>
                  <a:srgbClr val="0093C4"/>
                </a:solidFill>
                <a:latin typeface="Segoe UI Light" panose="020B0502040204020203" pitchFamily="34" charset="0"/>
                <a:cs typeface="Segoe UI Light" panose="020B0502040204020203" pitchFamily="34" charset="0"/>
              </a:rPr>
              <a:t>1. Identificación de todos los recursos del Servicio Web</a:t>
            </a:r>
          </a:p>
          <a:p>
            <a:pPr lvl="1" algn="just">
              <a:lnSpc>
                <a:spcPct val="150000"/>
              </a:lnSpc>
            </a:pPr>
            <a:r>
              <a:rPr lang="es-ES" sz="1100" dirty="0">
                <a:latin typeface="Segoe UI Light" panose="020B0502040204020203" pitchFamily="34" charset="0"/>
                <a:cs typeface="Segoe UI Light" panose="020B0502040204020203" pitchFamily="34" charset="0"/>
              </a:rPr>
              <a:t>En este paso, se identifican todos los recursos que forman parte de la lógica del negocio de la aplicación, los cuales fueron previamente identificados durante la fase de análisis del dominio: </a:t>
            </a:r>
            <a:r>
              <a:rPr lang="es-ES" sz="1100" i="1" kern="0" dirty="0" err="1">
                <a:solidFill>
                  <a:srgbClr val="0093C4"/>
                </a:solidFill>
                <a:latin typeface="Segoe UI Light" panose="020B0502040204020203" pitchFamily="34" charset="0"/>
                <a:cs typeface="Segoe UI Light" panose="020B0502040204020203" pitchFamily="34" charset="0"/>
              </a:rPr>
              <a:t>UsuarioAsignatura</a:t>
            </a:r>
            <a:r>
              <a:rPr lang="es-ES" sz="1100" i="1" kern="0" dirty="0">
                <a:solidFill>
                  <a:srgbClr val="0093C4"/>
                </a:solidFill>
                <a:latin typeface="Segoe UI Light" panose="020B0502040204020203" pitchFamily="34" charset="0"/>
                <a:cs typeface="Segoe UI Light" panose="020B0502040204020203" pitchFamily="34" charset="0"/>
              </a:rPr>
              <a:t>, Pregunta, Respuesta, etcétera.</a:t>
            </a:r>
          </a:p>
          <a:p>
            <a:endParaRPr lang="es-ES" dirty="0"/>
          </a:p>
        </p:txBody>
      </p:sp>
      <p:sp>
        <p:nvSpPr>
          <p:cNvPr id="12" name="CuadroTexto 11">
            <a:extLst>
              <a:ext uri="{FF2B5EF4-FFF2-40B4-BE49-F238E27FC236}">
                <a16:creationId xmlns:a16="http://schemas.microsoft.com/office/drawing/2014/main" id="{B7715B63-F3B2-8040-DD7C-1AE3AB4C4106}"/>
              </a:ext>
            </a:extLst>
          </p:cNvPr>
          <p:cNvSpPr txBox="1"/>
          <p:nvPr/>
        </p:nvSpPr>
        <p:spPr>
          <a:xfrm>
            <a:off x="1064568" y="2759499"/>
            <a:ext cx="8049255" cy="1045671"/>
          </a:xfrm>
          <a:prstGeom prst="rect">
            <a:avLst/>
          </a:prstGeom>
          <a:noFill/>
        </p:spPr>
        <p:txBody>
          <a:bodyPr wrap="square" rtlCol="0">
            <a:spAutoFit/>
          </a:bodyPr>
          <a:lstStyle/>
          <a:p>
            <a:pPr>
              <a:lnSpc>
                <a:spcPct val="150000"/>
              </a:lnSpc>
              <a:spcAft>
                <a:spcPts val="1200"/>
              </a:spcAft>
            </a:pPr>
            <a:r>
              <a:rPr lang="es-ES" sz="1400" b="1" dirty="0">
                <a:solidFill>
                  <a:srgbClr val="0093C4"/>
                </a:solidFill>
                <a:latin typeface="Segoe UI Light" panose="020B0502040204020203" pitchFamily="34" charset="0"/>
                <a:cs typeface="Segoe UI Light" panose="020B0502040204020203" pitchFamily="34" charset="0"/>
              </a:rPr>
              <a:t>2. Atributos de los recursos</a:t>
            </a:r>
          </a:p>
          <a:p>
            <a:pPr lvl="1" algn="just" defTabSz="912813" eaLnBrk="1" hangingPunct="1">
              <a:lnSpc>
                <a:spcPct val="150000"/>
              </a:lnSpc>
              <a:spcAft>
                <a:spcPct val="15000"/>
              </a:spcAft>
            </a:pPr>
            <a:r>
              <a:rPr lang="es-ES" sz="1100" kern="0" dirty="0">
                <a:solidFill>
                  <a:srgbClr val="000000"/>
                </a:solidFill>
                <a:latin typeface="Segoe UI Light" panose="020B0502040204020203" pitchFamily="34" charset="0"/>
                <a:cs typeface="Segoe UI Light" panose="020B0502040204020203" pitchFamily="34" charset="0"/>
              </a:rPr>
              <a:t>Se definen cada uno de los atributos que tendrán dichos recursos, por ejemplo, los atributos del recurso Usuario son: </a:t>
            </a:r>
            <a:r>
              <a:rPr lang="es-ES" sz="1100" i="1" kern="0" dirty="0">
                <a:solidFill>
                  <a:srgbClr val="0093C4"/>
                </a:solidFill>
                <a:latin typeface="Segoe UI Light" panose="020B0502040204020203" pitchFamily="34" charset="0"/>
                <a:cs typeface="Segoe UI Light" panose="020B0502040204020203" pitchFamily="34" charset="0"/>
              </a:rPr>
              <a:t>Nota</a:t>
            </a:r>
            <a:r>
              <a:rPr lang="es-ES" sz="1100" kern="0" dirty="0">
                <a:solidFill>
                  <a:srgbClr val="000000"/>
                </a:solidFill>
                <a:latin typeface="Segoe UI Light" panose="020B0502040204020203" pitchFamily="34" charset="0"/>
                <a:cs typeface="Segoe UI Light" panose="020B0502040204020203" pitchFamily="34" charset="0"/>
              </a:rPr>
              <a:t>, </a:t>
            </a:r>
            <a:r>
              <a:rPr lang="es-ES" sz="1100" i="1" kern="0" dirty="0" err="1">
                <a:solidFill>
                  <a:srgbClr val="0093C4"/>
                </a:solidFill>
                <a:latin typeface="Segoe UI Light" panose="020B0502040204020203" pitchFamily="34" charset="0"/>
                <a:cs typeface="Segoe UI Light" panose="020B0502040204020203" pitchFamily="34" charset="0"/>
              </a:rPr>
              <a:t>TiempoEstudio</a:t>
            </a:r>
            <a:r>
              <a:rPr lang="es-ES" sz="1100" i="1" kern="0" dirty="0">
                <a:solidFill>
                  <a:srgbClr val="0093C4"/>
                </a:solidFill>
                <a:latin typeface="Segoe UI Light" panose="020B0502040204020203" pitchFamily="34" charset="0"/>
                <a:cs typeface="Segoe UI Light" panose="020B0502040204020203" pitchFamily="34" charset="0"/>
              </a:rPr>
              <a:t>, </a:t>
            </a:r>
            <a:r>
              <a:rPr lang="es-ES" sz="1100" i="1" kern="0" dirty="0" err="1">
                <a:solidFill>
                  <a:srgbClr val="0093C4"/>
                </a:solidFill>
                <a:latin typeface="Segoe UI Light" panose="020B0502040204020203" pitchFamily="34" charset="0"/>
                <a:cs typeface="Segoe UI Light" panose="020B0502040204020203" pitchFamily="34" charset="0"/>
              </a:rPr>
              <a:t>TiempoRecomendado</a:t>
            </a:r>
            <a:r>
              <a:rPr lang="es-ES" sz="1100" i="1" kern="0" dirty="0">
                <a:solidFill>
                  <a:srgbClr val="0093C4"/>
                </a:solidFill>
                <a:latin typeface="Segoe UI Light" panose="020B0502040204020203" pitchFamily="34" charset="0"/>
                <a:cs typeface="Segoe UI Light" panose="020B0502040204020203" pitchFamily="34" charset="0"/>
              </a:rPr>
              <a:t>, Riesgo.</a:t>
            </a:r>
          </a:p>
        </p:txBody>
      </p:sp>
      <p:sp>
        <p:nvSpPr>
          <p:cNvPr id="13" name="CuadroTexto 12">
            <a:extLst>
              <a:ext uri="{FF2B5EF4-FFF2-40B4-BE49-F238E27FC236}">
                <a16:creationId xmlns:a16="http://schemas.microsoft.com/office/drawing/2014/main" id="{68A671E7-7458-D969-C3CA-9B21F8DE3197}"/>
              </a:ext>
            </a:extLst>
          </p:cNvPr>
          <p:cNvSpPr txBox="1"/>
          <p:nvPr/>
        </p:nvSpPr>
        <p:spPr>
          <a:xfrm>
            <a:off x="1064568" y="3890557"/>
            <a:ext cx="8479159" cy="1372748"/>
          </a:xfrm>
          <a:prstGeom prst="rect">
            <a:avLst/>
          </a:prstGeom>
          <a:noFill/>
        </p:spPr>
        <p:txBody>
          <a:bodyPr wrap="square" rtlCol="0">
            <a:spAutoFit/>
          </a:bodyPr>
          <a:lstStyle/>
          <a:p>
            <a:pPr>
              <a:lnSpc>
                <a:spcPct val="150000"/>
              </a:lnSpc>
              <a:spcAft>
                <a:spcPts val="1200"/>
              </a:spcAft>
            </a:pPr>
            <a:r>
              <a:rPr lang="es-ES" sz="1400" b="1" dirty="0">
                <a:solidFill>
                  <a:srgbClr val="0093C4"/>
                </a:solidFill>
                <a:latin typeface="Segoe UI Light" panose="020B0502040204020203" pitchFamily="34" charset="0"/>
                <a:cs typeface="Segoe UI Light" panose="020B0502040204020203" pitchFamily="34" charset="0"/>
              </a:rPr>
              <a:t>3. URIs de los Recursos</a:t>
            </a:r>
          </a:p>
          <a:p>
            <a:pPr lvl="1">
              <a:lnSpc>
                <a:spcPct val="150000"/>
              </a:lnSpc>
            </a:pPr>
            <a:r>
              <a:rPr lang="es-ES" sz="1100" kern="0" dirty="0">
                <a:solidFill>
                  <a:srgbClr val="000000"/>
                </a:solidFill>
                <a:latin typeface="Segoe UI Light" panose="020B0502040204020203" pitchFamily="34" charset="0"/>
                <a:cs typeface="Segoe UI Light" panose="020B0502040204020203" pitchFamily="34" charset="0"/>
              </a:rPr>
              <a:t>Para cada uno de los recursos se asigna un </a:t>
            </a:r>
            <a:r>
              <a:rPr lang="es-ES" sz="1100" b="1" kern="0" dirty="0">
                <a:solidFill>
                  <a:srgbClr val="0093C4"/>
                </a:solidFill>
                <a:latin typeface="Segoe UI Light" panose="020B0502040204020203" pitchFamily="34" charset="0"/>
                <a:cs typeface="Segoe UI Light" panose="020B0502040204020203" pitchFamily="34" charset="0"/>
              </a:rPr>
              <a:t>identificador único</a:t>
            </a:r>
            <a:r>
              <a:rPr lang="es-ES" sz="1100" kern="0" dirty="0">
                <a:solidFill>
                  <a:srgbClr val="000000"/>
                </a:solidFill>
                <a:latin typeface="Segoe UI Light" panose="020B0502040204020203" pitchFamily="34" charset="0"/>
                <a:cs typeface="Segoe UI Light" panose="020B0502040204020203" pitchFamily="34" charset="0"/>
              </a:rPr>
              <a:t> que apunta a dicho recurso para que </a:t>
            </a:r>
            <a:r>
              <a:rPr lang="es-ES" sz="1100" b="1" kern="0" dirty="0">
                <a:solidFill>
                  <a:srgbClr val="0093C4"/>
                </a:solidFill>
                <a:latin typeface="Segoe UI Light" panose="020B0502040204020203" pitchFamily="34" charset="0"/>
                <a:cs typeface="Segoe UI Light" panose="020B0502040204020203" pitchFamily="34" charset="0"/>
              </a:rPr>
              <a:t>puedan ser manipulados</a:t>
            </a:r>
            <a:r>
              <a:rPr lang="es-ES" sz="1100" kern="0" dirty="0">
                <a:solidFill>
                  <a:srgbClr val="000000"/>
                </a:solidFill>
                <a:latin typeface="Segoe UI Light" panose="020B0502040204020203" pitchFamily="34" charset="0"/>
                <a:cs typeface="Segoe UI Light" panose="020B0502040204020203" pitchFamily="34" charset="0"/>
              </a:rPr>
              <a:t>. Siguiendo el ejemplo anterior del recurso </a:t>
            </a:r>
            <a:r>
              <a:rPr lang="es-ES" sz="1100" i="1" kern="0" dirty="0" err="1">
                <a:solidFill>
                  <a:srgbClr val="0093C4"/>
                </a:solidFill>
                <a:latin typeface="Segoe UI Light" panose="020B0502040204020203" pitchFamily="34" charset="0"/>
                <a:cs typeface="Segoe UI Light" panose="020B0502040204020203" pitchFamily="34" charset="0"/>
              </a:rPr>
              <a:t>UsuarioAsignatura</a:t>
            </a:r>
            <a:r>
              <a:rPr lang="es-ES" sz="1100" kern="0" dirty="0">
                <a:solidFill>
                  <a:srgbClr val="000000"/>
                </a:solidFill>
                <a:latin typeface="Segoe UI Light" panose="020B0502040204020203" pitchFamily="34" charset="0"/>
                <a:cs typeface="Segoe UI Light" panose="020B0502040204020203" pitchFamily="34" charset="0"/>
              </a:rPr>
              <a:t>, su URI es:</a:t>
            </a:r>
          </a:p>
          <a:p>
            <a:pPr lvl="1" algn="ctr">
              <a:lnSpc>
                <a:spcPct val="200000"/>
              </a:lnSpc>
            </a:pPr>
            <a:r>
              <a:rPr lang="es-ES" sz="1100" b="1" kern="0" dirty="0">
                <a:solidFill>
                  <a:srgbClr val="0093C4"/>
                </a:solidFill>
                <a:latin typeface="Courier" pitchFamily="2" charset="0"/>
                <a:cs typeface="Segoe UI Light" panose="020B0502040204020203" pitchFamily="34" charset="0"/>
              </a:rPr>
              <a:t>/usuarios/{</a:t>
            </a:r>
            <a:r>
              <a:rPr lang="es-ES" sz="1100" b="1" kern="0" dirty="0" err="1">
                <a:solidFill>
                  <a:srgbClr val="0093C4"/>
                </a:solidFill>
                <a:latin typeface="Courier" pitchFamily="2" charset="0"/>
                <a:cs typeface="Segoe UI Light" panose="020B0502040204020203" pitchFamily="34" charset="0"/>
              </a:rPr>
              <a:t>idUsuario</a:t>
            </a:r>
            <a:r>
              <a:rPr lang="es-ES" sz="1100" b="1" kern="0" dirty="0">
                <a:solidFill>
                  <a:srgbClr val="0093C4"/>
                </a:solidFill>
                <a:latin typeface="Courier" pitchFamily="2" charset="0"/>
                <a:cs typeface="Segoe UI Light" panose="020B0502040204020203" pitchFamily="34" charset="0"/>
              </a:rPr>
              <a:t>}/asignaturas/{</a:t>
            </a:r>
            <a:r>
              <a:rPr lang="es-ES" sz="1100" b="1" kern="0" dirty="0" err="1">
                <a:solidFill>
                  <a:srgbClr val="0093C4"/>
                </a:solidFill>
                <a:latin typeface="Courier" pitchFamily="2" charset="0"/>
                <a:cs typeface="Segoe UI Light" panose="020B0502040204020203" pitchFamily="34" charset="0"/>
              </a:rPr>
              <a:t>idAsignatura</a:t>
            </a:r>
            <a:r>
              <a:rPr lang="es-ES" sz="1100" b="1" kern="0" dirty="0">
                <a:solidFill>
                  <a:srgbClr val="0093C4"/>
                </a:solidFill>
                <a:latin typeface="Courier" pitchFamily="2" charset="0"/>
                <a:cs typeface="Segoe UI Light" panose="020B0502040204020203" pitchFamily="34" charset="0"/>
              </a:rPr>
              <a:t>}</a:t>
            </a:r>
            <a:endParaRPr lang="es-ES" sz="1200" b="1" kern="0" dirty="0">
              <a:solidFill>
                <a:srgbClr val="0093C4"/>
              </a:solidFill>
              <a:latin typeface="Courier" pitchFamily="2" charset="0"/>
              <a:cs typeface="Segoe UI Light" panose="020B0502040204020203" pitchFamily="34" charset="0"/>
            </a:endParaRPr>
          </a:p>
        </p:txBody>
      </p:sp>
    </p:spTree>
    <p:extLst>
      <p:ext uri="{BB962C8B-B14F-4D97-AF65-F5344CB8AC3E}">
        <p14:creationId xmlns:p14="http://schemas.microsoft.com/office/powerpoint/2010/main" val="357861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Diseño</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Diseño Backend – Servicio Web RESTful</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16</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4</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CuadroTexto 16">
            <a:extLst>
              <a:ext uri="{FF2B5EF4-FFF2-40B4-BE49-F238E27FC236}">
                <a16:creationId xmlns:a16="http://schemas.microsoft.com/office/drawing/2014/main" id="{23517833-076E-9FD4-9081-06510B5C70FA}"/>
              </a:ext>
            </a:extLst>
          </p:cNvPr>
          <p:cNvSpPr txBox="1"/>
          <p:nvPr/>
        </p:nvSpPr>
        <p:spPr>
          <a:xfrm>
            <a:off x="560512" y="2059394"/>
            <a:ext cx="3744416" cy="2739211"/>
          </a:xfrm>
          <a:prstGeom prst="rect">
            <a:avLst/>
          </a:prstGeom>
          <a:noFill/>
        </p:spPr>
        <p:txBody>
          <a:bodyPr wrap="square" rtlCol="0">
            <a:spAutoFit/>
          </a:bodyPr>
          <a:lstStyle/>
          <a:p>
            <a:pPr>
              <a:lnSpc>
                <a:spcPct val="150000"/>
              </a:lnSpc>
            </a:pPr>
            <a:r>
              <a:rPr lang="es-ES" sz="1400" b="1" dirty="0">
                <a:solidFill>
                  <a:srgbClr val="0093C4"/>
                </a:solidFill>
                <a:latin typeface="Segoe UI Light" panose="020B0502040204020203" pitchFamily="34" charset="0"/>
                <a:cs typeface="Segoe UI Light" panose="020B0502040204020203" pitchFamily="34" charset="0"/>
              </a:rPr>
              <a:t>4. API de los Recursos</a:t>
            </a:r>
          </a:p>
          <a:p>
            <a:pPr lvl="1" algn="just">
              <a:lnSpc>
                <a:spcPct val="150000"/>
              </a:lnSpc>
              <a:spcBef>
                <a:spcPts val="1200"/>
              </a:spcBef>
            </a:pPr>
            <a:r>
              <a:rPr lang="es-ES" sz="1100" dirty="0">
                <a:latin typeface="Segoe UI Light" panose="020B0502040204020203" pitchFamily="34" charset="0"/>
                <a:cs typeface="Segoe UI Light" panose="020B0502040204020203" pitchFamily="34" charset="0"/>
              </a:rPr>
              <a:t>Por último, se diseñan las </a:t>
            </a:r>
            <a:r>
              <a:rPr lang="es-ES" sz="1100" b="1" dirty="0">
                <a:solidFill>
                  <a:srgbClr val="0093C4"/>
                </a:solidFill>
                <a:latin typeface="Segoe UI Light" panose="020B0502040204020203" pitchFamily="34" charset="0"/>
                <a:cs typeface="Segoe UI Light" panose="020B0502040204020203" pitchFamily="34" charset="0"/>
              </a:rPr>
              <a:t>tablas de todas las </a:t>
            </a:r>
            <a:r>
              <a:rPr lang="es-ES" sz="1100" b="1" dirty="0" err="1">
                <a:solidFill>
                  <a:srgbClr val="0093C4"/>
                </a:solidFill>
                <a:latin typeface="Segoe UI Light" panose="020B0502040204020203" pitchFamily="34" charset="0"/>
                <a:cs typeface="Segoe UI Light" panose="020B0502040204020203" pitchFamily="34" charset="0"/>
              </a:rPr>
              <a:t>URIs</a:t>
            </a:r>
            <a:r>
              <a:rPr lang="es-ES" sz="1100" b="1" dirty="0">
                <a:solidFill>
                  <a:srgbClr val="0093C4"/>
                </a:solidFill>
                <a:latin typeface="Segoe UI Light" panose="020B0502040204020203" pitchFamily="34" charset="0"/>
                <a:cs typeface="Segoe UI Light" panose="020B0502040204020203" pitchFamily="34" charset="0"/>
              </a:rPr>
              <a:t> que apuntan a los recursos</a:t>
            </a:r>
            <a:r>
              <a:rPr lang="es-ES" sz="1100" dirty="0">
                <a:latin typeface="Segoe UI Light" panose="020B0502040204020203" pitchFamily="34" charset="0"/>
                <a:cs typeface="Segoe UI Light" panose="020B0502040204020203" pitchFamily="34" charset="0"/>
              </a:rPr>
              <a:t> , junto con los métodos HTTP utilizados para interactuar con cada recurso. Usando el mismo ejemplo, la tabla del recurso </a:t>
            </a:r>
            <a:r>
              <a:rPr lang="es-ES" sz="1100" dirty="0" err="1">
                <a:latin typeface="Segoe UI Light" panose="020B0502040204020203" pitchFamily="34" charset="0"/>
                <a:cs typeface="Segoe UI Light" panose="020B0502040204020203" pitchFamily="34" charset="0"/>
              </a:rPr>
              <a:t>UsuarioAsignatura</a:t>
            </a:r>
            <a:r>
              <a:rPr lang="es-ES" sz="1100" dirty="0">
                <a:latin typeface="Segoe UI Light" panose="020B0502040204020203" pitchFamily="34" charset="0"/>
                <a:cs typeface="Segoe UI Light" panose="020B0502040204020203" pitchFamily="34" charset="0"/>
              </a:rPr>
              <a:t> es la que se muestra a la derecha.</a:t>
            </a:r>
          </a:p>
          <a:p>
            <a:pPr lvl="1" algn="just">
              <a:lnSpc>
                <a:spcPct val="150000"/>
              </a:lnSpc>
            </a:pPr>
            <a:endParaRPr lang="es-ES" sz="1100" dirty="0">
              <a:latin typeface="Segoe UI Light" panose="020B0502040204020203" pitchFamily="34" charset="0"/>
              <a:cs typeface="Segoe UI Light" panose="020B0502040204020203" pitchFamily="34" charset="0"/>
            </a:endParaRPr>
          </a:p>
          <a:p>
            <a:pPr lvl="1" algn="just">
              <a:lnSpc>
                <a:spcPct val="150000"/>
              </a:lnSpc>
            </a:pPr>
            <a:endParaRPr lang="es-ES" sz="1200" dirty="0">
              <a:latin typeface="Segoe UI Light" panose="020B0502040204020203" pitchFamily="34" charset="0"/>
              <a:cs typeface="Segoe UI Light" panose="020B0502040204020203" pitchFamily="34" charset="0"/>
            </a:endParaRPr>
          </a:p>
          <a:p>
            <a:endParaRPr lang="es-ES" dirty="0"/>
          </a:p>
        </p:txBody>
      </p:sp>
      <p:pic>
        <p:nvPicPr>
          <p:cNvPr id="9" name="Imagen 8">
            <a:extLst>
              <a:ext uri="{FF2B5EF4-FFF2-40B4-BE49-F238E27FC236}">
                <a16:creationId xmlns:a16="http://schemas.microsoft.com/office/drawing/2014/main" id="{1C18F053-F439-DB77-C5F9-9A2210F364E7}"/>
              </a:ext>
            </a:extLst>
          </p:cNvPr>
          <p:cNvPicPr>
            <a:picLocks noChangeAspect="1"/>
          </p:cNvPicPr>
          <p:nvPr/>
        </p:nvPicPr>
        <p:blipFill>
          <a:blip r:embed="rId3"/>
          <a:stretch>
            <a:fillRect/>
          </a:stretch>
        </p:blipFill>
        <p:spPr>
          <a:xfrm>
            <a:off x="4698946" y="667706"/>
            <a:ext cx="4998764" cy="5522586"/>
          </a:xfrm>
          <a:prstGeom prst="rect">
            <a:avLst/>
          </a:prstGeom>
        </p:spPr>
      </p:pic>
    </p:spTree>
    <p:extLst>
      <p:ext uri="{BB962C8B-B14F-4D97-AF65-F5344CB8AC3E}">
        <p14:creationId xmlns:p14="http://schemas.microsoft.com/office/powerpoint/2010/main" val="246377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Diseño</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Diseño Backend – Base de Datos</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560512" y="835592"/>
            <a:ext cx="8496939" cy="772980"/>
          </a:xfrm>
        </p:spPr>
        <p:txBody>
          <a:bodyPr/>
          <a:lstStyle/>
          <a:p>
            <a:pPr marL="0" indent="0">
              <a:lnSpc>
                <a:spcPct val="150000"/>
              </a:lnSpc>
              <a:buNone/>
            </a:pPr>
            <a:r>
              <a:rPr lang="es-ES" sz="1200" dirty="0"/>
              <a:t>Para dar </a:t>
            </a:r>
            <a:r>
              <a:rPr lang="es-ES" sz="1200" b="1" kern="1200" dirty="0">
                <a:solidFill>
                  <a:srgbClr val="0093C4"/>
                </a:solidFill>
                <a:ea typeface="+mn-ea"/>
              </a:rPr>
              <a:t>soporte</a:t>
            </a:r>
            <a:r>
              <a:rPr lang="es-ES" sz="1200" dirty="0"/>
              <a:t> y </a:t>
            </a:r>
            <a:r>
              <a:rPr lang="es-ES" sz="1200" b="1" kern="1200" dirty="0">
                <a:solidFill>
                  <a:srgbClr val="0093C4"/>
                </a:solidFill>
                <a:ea typeface="+mn-ea"/>
              </a:rPr>
              <a:t>persistencia</a:t>
            </a:r>
            <a:r>
              <a:rPr lang="es-ES" sz="1200" dirty="0"/>
              <a:t> a los datos recibidos de la API, se ha procedido a la creación de tablas que se expondrán a continuación mediante el uso del </a:t>
            </a:r>
            <a:r>
              <a:rPr lang="es-ES" sz="1200" b="1" kern="1200" dirty="0">
                <a:solidFill>
                  <a:srgbClr val="0093C4"/>
                </a:solidFill>
                <a:ea typeface="+mn-ea"/>
              </a:rPr>
              <a:t>diagrama entidad relación</a:t>
            </a:r>
            <a:r>
              <a:rPr lang="es-ES" sz="1200" dirty="0"/>
              <a:t>.</a:t>
            </a: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17</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4</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Imagen 2" descr="Interfaz de usuario gráfica&#10;&#10;Descripción generada automáticamente">
            <a:extLst>
              <a:ext uri="{FF2B5EF4-FFF2-40B4-BE49-F238E27FC236}">
                <a16:creationId xmlns:a16="http://schemas.microsoft.com/office/drawing/2014/main" id="{38D3EA92-A76D-0411-A8A3-F8F5ECCA9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852" y="1498017"/>
            <a:ext cx="8194122" cy="4451263"/>
          </a:xfrm>
          <a:prstGeom prst="rect">
            <a:avLst/>
          </a:prstGeom>
        </p:spPr>
      </p:pic>
    </p:spTree>
    <p:extLst>
      <p:ext uri="{BB962C8B-B14F-4D97-AF65-F5344CB8AC3E}">
        <p14:creationId xmlns:p14="http://schemas.microsoft.com/office/powerpoint/2010/main" val="255241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b="1" dirty="0">
                <a:solidFill>
                  <a:srgbClr val="0093C4"/>
                </a:solidFill>
              </a:rPr>
              <a:t>Implementación</a:t>
            </a:r>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18</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84638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Implementación</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Implementación</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560512" y="835592"/>
            <a:ext cx="8496939" cy="772980"/>
          </a:xfrm>
        </p:spPr>
        <p:txBody>
          <a:bodyPr/>
          <a:lstStyle/>
          <a:p>
            <a:pPr marL="0" indent="0">
              <a:lnSpc>
                <a:spcPct val="150000"/>
              </a:lnSpc>
              <a:buNone/>
            </a:pPr>
            <a:r>
              <a:rPr lang="es-ES" sz="1200" dirty="0"/>
              <a:t>Para la implementación del proyecto se ha seguido la estructura del diseño separándolo en dos componentes principales, que son el </a:t>
            </a:r>
            <a:r>
              <a:rPr lang="es-ES" sz="1200" dirty="0" err="1"/>
              <a:t>Frontend</a:t>
            </a:r>
            <a:r>
              <a:rPr lang="es-ES" sz="1200" dirty="0"/>
              <a:t> y el </a:t>
            </a:r>
            <a:r>
              <a:rPr lang="es-ES" sz="1200" dirty="0" err="1"/>
              <a:t>Backend</a:t>
            </a:r>
            <a:r>
              <a:rPr lang="es-ES" sz="1200" dirty="0"/>
              <a:t>.</a:t>
            </a: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19</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5</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Imagen 10">
            <a:extLst>
              <a:ext uri="{FF2B5EF4-FFF2-40B4-BE49-F238E27FC236}">
                <a16:creationId xmlns:a16="http://schemas.microsoft.com/office/drawing/2014/main" id="{43ACC65C-7EC6-56F2-CB04-412D8117EA5D}"/>
              </a:ext>
            </a:extLst>
          </p:cNvPr>
          <p:cNvPicPr>
            <a:picLocks noChangeAspect="1"/>
          </p:cNvPicPr>
          <p:nvPr/>
        </p:nvPicPr>
        <p:blipFill>
          <a:blip r:embed="rId2"/>
          <a:stretch>
            <a:fillRect/>
          </a:stretch>
        </p:blipFill>
        <p:spPr>
          <a:xfrm>
            <a:off x="391915" y="1723448"/>
            <a:ext cx="8985448" cy="3574503"/>
          </a:xfrm>
          <a:prstGeom prst="rect">
            <a:avLst/>
          </a:prstGeom>
        </p:spPr>
      </p:pic>
    </p:spTree>
    <p:extLst>
      <p:ext uri="{BB962C8B-B14F-4D97-AF65-F5344CB8AC3E}">
        <p14:creationId xmlns:p14="http://schemas.microsoft.com/office/powerpoint/2010/main" val="11541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sz="1800" dirty="0"/>
              <a:t>Implementación</a:t>
            </a:r>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2</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9053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b="1" dirty="0">
                <a:solidFill>
                  <a:srgbClr val="0093C4"/>
                </a:solidFill>
              </a:rPr>
              <a:t>Implementación</a:t>
            </a:r>
          </a:p>
          <a:p>
            <a:pPr marL="857250" lvl="1" indent="-457200">
              <a:lnSpc>
                <a:spcPct val="150000"/>
              </a:lnSpc>
              <a:buFontTx/>
              <a:buAutoNum type="arabicPeriod"/>
              <a:defRPr/>
            </a:pPr>
            <a:r>
              <a:rPr lang="es-ES_tradnl" altLang="es-ES_tradnl" sz="1800" b="1" dirty="0">
                <a:solidFill>
                  <a:srgbClr val="0093C4"/>
                </a:solidFill>
              </a:rPr>
              <a:t>Implementación Frontend</a:t>
            </a:r>
          </a:p>
          <a:p>
            <a:pPr marL="857250" lvl="1" indent="-457200">
              <a:lnSpc>
                <a:spcPct val="150000"/>
              </a:lnSpc>
              <a:buFontTx/>
              <a:buAutoNum type="arabicPeriod"/>
              <a:defRPr/>
            </a:pPr>
            <a:r>
              <a:rPr lang="es-ES_tradnl" altLang="es-ES_tradnl" sz="1400" dirty="0"/>
              <a:t>Implementación </a:t>
            </a:r>
            <a:r>
              <a:rPr lang="es-ES_tradnl" altLang="es-ES_tradnl" sz="1400" dirty="0" err="1"/>
              <a:t>Backend</a:t>
            </a:r>
            <a:endParaRPr lang="es-ES_tradnl" altLang="es-ES_tradnl" sz="1400" dirty="0"/>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20</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2196308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Implementación</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Implementación Frontend</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560512" y="1081763"/>
            <a:ext cx="8496939" cy="847542"/>
          </a:xfrm>
        </p:spPr>
        <p:txBody>
          <a:bodyPr/>
          <a:lstStyle/>
          <a:p>
            <a:pPr marL="0" indent="0">
              <a:lnSpc>
                <a:spcPct val="150000"/>
              </a:lnSpc>
              <a:buNone/>
            </a:pPr>
            <a:r>
              <a:rPr lang="es-ES" sz="1200" dirty="0"/>
              <a:t>En esta sección, se ha desarrollado  una aplicación orientada a </a:t>
            </a:r>
            <a:r>
              <a:rPr lang="es-ES" sz="1200" b="1" i="1" dirty="0" err="1">
                <a:solidFill>
                  <a:srgbClr val="0093C4"/>
                </a:solidFill>
              </a:rPr>
              <a:t>layouts</a:t>
            </a:r>
            <a:r>
              <a:rPr lang="es-ES" sz="1200" dirty="0"/>
              <a:t> con la ayuda del </a:t>
            </a:r>
            <a:r>
              <a:rPr lang="es-ES" sz="1200" dirty="0" err="1"/>
              <a:t>framework</a:t>
            </a:r>
            <a:r>
              <a:rPr lang="es-ES" sz="1200" dirty="0"/>
              <a:t> de </a:t>
            </a:r>
            <a:r>
              <a:rPr lang="es-ES" sz="1200" b="1" dirty="0" err="1">
                <a:solidFill>
                  <a:srgbClr val="0093C4"/>
                </a:solidFill>
              </a:rPr>
              <a:t>.Net</a:t>
            </a:r>
            <a:r>
              <a:rPr lang="es-ES" sz="1200" b="1" dirty="0">
                <a:solidFill>
                  <a:srgbClr val="0093C4"/>
                </a:solidFill>
              </a:rPr>
              <a:t> Core</a:t>
            </a:r>
            <a:r>
              <a:rPr lang="es-ES" sz="1200" dirty="0"/>
              <a:t>, dentro de este se ha utilizado la plantilla </a:t>
            </a:r>
            <a:r>
              <a:rPr lang="es-ES" sz="1200" b="1" dirty="0">
                <a:solidFill>
                  <a:srgbClr val="0093C4"/>
                </a:solidFill>
              </a:rPr>
              <a:t>sb-admin2</a:t>
            </a:r>
            <a:r>
              <a:rPr lang="es-ES" sz="1200" dirty="0"/>
              <a:t> junto con </a:t>
            </a:r>
            <a:r>
              <a:rPr lang="es-ES" sz="1200" b="1" dirty="0" err="1">
                <a:solidFill>
                  <a:srgbClr val="0093C4"/>
                </a:solidFill>
              </a:rPr>
              <a:t>Boostrap</a:t>
            </a:r>
            <a:r>
              <a:rPr lang="es-ES" sz="1200" dirty="0"/>
              <a:t> y complementadas con </a:t>
            </a:r>
            <a:r>
              <a:rPr lang="es-ES" sz="1200" b="1" dirty="0">
                <a:solidFill>
                  <a:srgbClr val="0093C4"/>
                </a:solidFill>
              </a:rPr>
              <a:t>HTML</a:t>
            </a:r>
            <a:r>
              <a:rPr lang="es-ES" sz="1200" dirty="0"/>
              <a:t>, </a:t>
            </a:r>
            <a:r>
              <a:rPr lang="es-ES" sz="1200" b="1" dirty="0">
                <a:solidFill>
                  <a:srgbClr val="0093C4"/>
                </a:solidFill>
              </a:rPr>
              <a:t>CSS</a:t>
            </a:r>
            <a:r>
              <a:rPr lang="es-ES" sz="1200" dirty="0"/>
              <a:t> y </a:t>
            </a:r>
            <a:r>
              <a:rPr lang="es-ES" sz="1200" b="1" dirty="0">
                <a:solidFill>
                  <a:srgbClr val="0093C4"/>
                </a:solidFill>
              </a:rPr>
              <a:t>JavaScript</a:t>
            </a:r>
            <a:r>
              <a:rPr lang="es-ES" sz="1200" dirty="0"/>
              <a:t>. Para la instalación de los diferentes paquetes en </a:t>
            </a:r>
            <a:r>
              <a:rPr lang="es-ES" sz="1200" dirty="0" err="1"/>
              <a:t>framework</a:t>
            </a:r>
            <a:r>
              <a:rPr lang="es-ES" sz="1200" dirty="0"/>
              <a:t> se sirve de </a:t>
            </a:r>
            <a:r>
              <a:rPr lang="es-ES" sz="1200" b="1" dirty="0" err="1">
                <a:solidFill>
                  <a:srgbClr val="0093C4"/>
                </a:solidFill>
              </a:rPr>
              <a:t>Nugget</a:t>
            </a:r>
            <a:r>
              <a:rPr lang="es-ES" sz="1200" dirty="0"/>
              <a:t>..</a:t>
            </a:r>
          </a:p>
          <a:p>
            <a:pPr marL="0" indent="0">
              <a:lnSpc>
                <a:spcPct val="150000"/>
              </a:lnSpc>
              <a:buNone/>
            </a:pPr>
            <a:endParaRPr lang="es-ES" sz="1200" dirty="0"/>
          </a:p>
          <a:p>
            <a:pPr marL="0" indent="0">
              <a:lnSpc>
                <a:spcPct val="150000"/>
              </a:lnSpc>
              <a:buNone/>
            </a:pPr>
            <a:r>
              <a:rPr lang="es-ES" sz="1200" dirty="0"/>
              <a:t>Un caso concreto podría ser cuando dentro de la vista de asignatura se borra una </a:t>
            </a:r>
            <a:r>
              <a:rPr lang="es-ES" sz="1200" b="1" dirty="0">
                <a:solidFill>
                  <a:srgbClr val="0093C4"/>
                </a:solidFill>
              </a:rPr>
              <a:t>asignatura asignada al usuario</a:t>
            </a:r>
            <a:r>
              <a:rPr lang="es-ES" sz="1200" dirty="0"/>
              <a:t>:</a:t>
            </a:r>
          </a:p>
          <a:p>
            <a:pPr marL="400050" lvl="1" indent="0">
              <a:lnSpc>
                <a:spcPct val="150000"/>
              </a:lnSpc>
              <a:spcBef>
                <a:spcPts val="1200"/>
              </a:spcBef>
              <a:buNone/>
            </a:pPr>
            <a:r>
              <a:rPr lang="es-ES" sz="1000" dirty="0">
                <a:solidFill>
                  <a:srgbClr val="7A7A43"/>
                </a:solidFill>
              </a:rPr>
              <a:t> [</a:t>
            </a:r>
            <a:r>
              <a:rPr lang="es-ES" sz="1000" dirty="0" err="1">
                <a:solidFill>
                  <a:srgbClr val="7A7A43"/>
                </a:solidFill>
              </a:rPr>
              <a:t>HttpDelete</a:t>
            </a:r>
            <a:r>
              <a:rPr lang="es-ES" sz="1000" dirty="0">
                <a:solidFill>
                  <a:srgbClr val="7A7A43"/>
                </a:solidFill>
              </a:rPr>
              <a:t>]</a:t>
            </a:r>
          </a:p>
          <a:p>
            <a:pPr marL="400050" lvl="1" indent="0">
              <a:lnSpc>
                <a:spcPct val="150000"/>
              </a:lnSpc>
              <a:spcBef>
                <a:spcPts val="1200"/>
              </a:spcBef>
              <a:buNone/>
            </a:pPr>
            <a:r>
              <a:rPr lang="es-ES" sz="1000" dirty="0">
                <a:solidFill>
                  <a:srgbClr val="7A7A43"/>
                </a:solidFill>
              </a:rPr>
              <a:t>        </a:t>
            </a:r>
            <a:r>
              <a:rPr lang="es-ES" sz="1000" dirty="0" err="1">
                <a:solidFill>
                  <a:srgbClr val="7A7A43"/>
                </a:solidFill>
              </a:rPr>
              <a:t>public</a:t>
            </a:r>
            <a:r>
              <a:rPr lang="es-ES" sz="1000" dirty="0">
                <a:solidFill>
                  <a:srgbClr val="7A7A43"/>
                </a:solidFill>
              </a:rPr>
              <a:t> </a:t>
            </a:r>
            <a:r>
              <a:rPr lang="es-ES" sz="1000" dirty="0" err="1">
                <a:solidFill>
                  <a:srgbClr val="7A7A43"/>
                </a:solidFill>
              </a:rPr>
              <a:t>async</a:t>
            </a:r>
            <a:r>
              <a:rPr lang="es-ES" sz="1000" dirty="0">
                <a:solidFill>
                  <a:srgbClr val="7A7A43"/>
                </a:solidFill>
              </a:rPr>
              <a:t> </a:t>
            </a:r>
            <a:r>
              <a:rPr lang="es-ES" sz="1000" dirty="0" err="1">
                <a:solidFill>
                  <a:srgbClr val="7A7A43"/>
                </a:solidFill>
              </a:rPr>
              <a:t>Task</a:t>
            </a:r>
            <a:r>
              <a:rPr lang="es-ES" sz="1000" dirty="0">
                <a:solidFill>
                  <a:srgbClr val="7A7A43"/>
                </a:solidFill>
              </a:rPr>
              <a:t>&lt;</a:t>
            </a:r>
            <a:r>
              <a:rPr lang="es-ES" sz="1000" dirty="0" err="1">
                <a:solidFill>
                  <a:srgbClr val="7A7A43"/>
                </a:solidFill>
              </a:rPr>
              <a:t>Boolean</a:t>
            </a:r>
            <a:r>
              <a:rPr lang="es-ES" sz="1000" dirty="0">
                <a:solidFill>
                  <a:srgbClr val="7A7A43"/>
                </a:solidFill>
              </a:rPr>
              <a:t>&gt; </a:t>
            </a:r>
            <a:r>
              <a:rPr lang="es-ES" sz="1000" dirty="0" err="1">
                <a:solidFill>
                  <a:srgbClr val="7A7A43"/>
                </a:solidFill>
              </a:rPr>
              <a:t>DeleteAsignaturaUsuario</a:t>
            </a:r>
            <a:r>
              <a:rPr lang="es-ES" sz="1000" dirty="0">
                <a:solidFill>
                  <a:srgbClr val="7A7A43"/>
                </a:solidFill>
              </a:rPr>
              <a:t>(</a:t>
            </a:r>
            <a:r>
              <a:rPr lang="es-ES" sz="1000" dirty="0" err="1">
                <a:solidFill>
                  <a:srgbClr val="7A7A43"/>
                </a:solidFill>
              </a:rPr>
              <a:t>string</a:t>
            </a:r>
            <a:r>
              <a:rPr lang="es-ES" sz="1000" dirty="0">
                <a:solidFill>
                  <a:srgbClr val="7A7A43"/>
                </a:solidFill>
              </a:rPr>
              <a:t> datos)</a:t>
            </a:r>
          </a:p>
          <a:p>
            <a:pPr marL="400050" lvl="1" indent="0">
              <a:lnSpc>
                <a:spcPct val="150000"/>
              </a:lnSpc>
              <a:spcBef>
                <a:spcPts val="1200"/>
              </a:spcBef>
              <a:buNone/>
            </a:pPr>
            <a:r>
              <a:rPr lang="es-ES" sz="1000" dirty="0">
                <a:solidFill>
                  <a:srgbClr val="7A7A43"/>
                </a:solidFill>
              </a:rPr>
              <a:t>        {    </a:t>
            </a:r>
          </a:p>
          <a:p>
            <a:pPr marL="400050" lvl="1" indent="0">
              <a:lnSpc>
                <a:spcPct val="150000"/>
              </a:lnSpc>
              <a:spcBef>
                <a:spcPts val="1200"/>
              </a:spcBef>
              <a:buNone/>
            </a:pPr>
            <a:r>
              <a:rPr lang="es-ES" sz="1000" dirty="0">
                <a:solidFill>
                  <a:srgbClr val="7A7A43"/>
                </a:solidFill>
              </a:rPr>
              <a:t>            </a:t>
            </a:r>
            <a:r>
              <a:rPr lang="es-ES" sz="1000" dirty="0" err="1">
                <a:solidFill>
                  <a:srgbClr val="7A7A43"/>
                </a:solidFill>
              </a:rPr>
              <a:t>var</a:t>
            </a:r>
            <a:r>
              <a:rPr lang="es-ES" sz="1000" dirty="0">
                <a:solidFill>
                  <a:srgbClr val="7A7A43"/>
                </a:solidFill>
              </a:rPr>
              <a:t> borrar = </a:t>
            </a:r>
            <a:r>
              <a:rPr lang="es-ES" sz="1000" dirty="0" err="1">
                <a:solidFill>
                  <a:srgbClr val="7A7A43"/>
                </a:solidFill>
              </a:rPr>
              <a:t>await</a:t>
            </a:r>
            <a:r>
              <a:rPr lang="es-ES" sz="1000" dirty="0">
                <a:solidFill>
                  <a:srgbClr val="7A7A43"/>
                </a:solidFill>
              </a:rPr>
              <a:t> _</a:t>
            </a:r>
            <a:r>
              <a:rPr lang="es-ES" sz="1000" dirty="0" err="1">
                <a:solidFill>
                  <a:srgbClr val="7A7A43"/>
                </a:solidFill>
              </a:rPr>
              <a:t>servicioApiAsignatura.Eliminar</a:t>
            </a:r>
            <a:r>
              <a:rPr lang="es-ES" sz="1000" dirty="0">
                <a:solidFill>
                  <a:srgbClr val="7A7A43"/>
                </a:solidFill>
              </a:rPr>
              <a:t>(datos);</a:t>
            </a:r>
          </a:p>
          <a:p>
            <a:pPr marL="400050" lvl="1" indent="0">
              <a:lnSpc>
                <a:spcPct val="150000"/>
              </a:lnSpc>
              <a:spcBef>
                <a:spcPts val="1200"/>
              </a:spcBef>
              <a:buNone/>
            </a:pPr>
            <a:r>
              <a:rPr lang="es-ES" sz="1000" dirty="0">
                <a:solidFill>
                  <a:srgbClr val="7A7A43"/>
                </a:solidFill>
              </a:rPr>
              <a:t>            </a:t>
            </a:r>
            <a:r>
              <a:rPr lang="es-ES" sz="1000" dirty="0" err="1">
                <a:solidFill>
                  <a:srgbClr val="7A7A43"/>
                </a:solidFill>
              </a:rPr>
              <a:t>return</a:t>
            </a:r>
            <a:r>
              <a:rPr lang="es-ES" sz="1000" dirty="0">
                <a:solidFill>
                  <a:srgbClr val="7A7A43"/>
                </a:solidFill>
              </a:rPr>
              <a:t> borrar;</a:t>
            </a:r>
          </a:p>
          <a:p>
            <a:pPr marL="400050" lvl="1" indent="0">
              <a:lnSpc>
                <a:spcPct val="150000"/>
              </a:lnSpc>
              <a:spcBef>
                <a:spcPts val="1200"/>
              </a:spcBef>
              <a:buNone/>
            </a:pPr>
            <a:r>
              <a:rPr lang="es-ES" sz="1000" dirty="0">
                <a:solidFill>
                  <a:srgbClr val="7A7A43"/>
                </a:solidFill>
              </a:rPr>
              <a:t>        }</a:t>
            </a:r>
          </a:p>
          <a:p>
            <a:pPr marL="0" indent="0">
              <a:lnSpc>
                <a:spcPct val="150000"/>
              </a:lnSpc>
              <a:buNone/>
            </a:pPr>
            <a:r>
              <a:rPr lang="es-ES" sz="1200" dirty="0"/>
              <a:t>Mediante el uso de los dos principales </a:t>
            </a:r>
            <a:r>
              <a:rPr lang="es-ES" sz="1200" b="1" i="1" dirty="0" err="1">
                <a:solidFill>
                  <a:srgbClr val="0093C4"/>
                </a:solidFill>
              </a:rPr>
              <a:t>layouts</a:t>
            </a:r>
            <a:r>
              <a:rPr lang="es-ES" sz="1200" dirty="0"/>
              <a:t>, se han creado un conjunto de vistas haciendo posible que el usuario pueda completar la funcionalidad del proyecto (</a:t>
            </a:r>
            <a:r>
              <a:rPr lang="es-ES" sz="1200" b="1" dirty="0">
                <a:solidFill>
                  <a:srgbClr val="0093C4"/>
                </a:solidFill>
              </a:rPr>
              <a:t>Responder a los formularios, gestionar la asociación de asignaturas y obtener recomendaciones</a:t>
            </a:r>
            <a:r>
              <a:rPr lang="es-ES" sz="1200" dirty="0"/>
              <a:t>).</a:t>
            </a: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21</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5</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Imagen 9">
            <a:extLst>
              <a:ext uri="{FF2B5EF4-FFF2-40B4-BE49-F238E27FC236}">
                <a16:creationId xmlns:a16="http://schemas.microsoft.com/office/drawing/2014/main" id="{403A5372-EB10-32EA-E744-FCDF23D0E527}"/>
              </a:ext>
            </a:extLst>
          </p:cNvPr>
          <p:cNvPicPr>
            <a:picLocks noChangeAspect="1"/>
          </p:cNvPicPr>
          <p:nvPr/>
        </p:nvPicPr>
        <p:blipFill>
          <a:blip r:embed="rId2"/>
          <a:stretch>
            <a:fillRect/>
          </a:stretch>
        </p:blipFill>
        <p:spPr>
          <a:xfrm>
            <a:off x="5007818" y="2780928"/>
            <a:ext cx="4664968" cy="2219662"/>
          </a:xfrm>
          <a:prstGeom prst="rect">
            <a:avLst/>
          </a:prstGeom>
        </p:spPr>
      </p:pic>
    </p:spTree>
    <p:extLst>
      <p:ext uri="{BB962C8B-B14F-4D97-AF65-F5344CB8AC3E}">
        <p14:creationId xmlns:p14="http://schemas.microsoft.com/office/powerpoint/2010/main" val="2877828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b="1" dirty="0">
                <a:solidFill>
                  <a:srgbClr val="0093C4"/>
                </a:solidFill>
              </a:rPr>
              <a:t>Implementación</a:t>
            </a:r>
          </a:p>
          <a:p>
            <a:pPr marL="857250" lvl="1" indent="-457200">
              <a:lnSpc>
                <a:spcPct val="150000"/>
              </a:lnSpc>
              <a:buFontTx/>
              <a:buAutoNum type="arabicPeriod"/>
              <a:defRPr/>
            </a:pPr>
            <a:r>
              <a:rPr lang="es-ES_tradnl" altLang="es-ES_tradnl" sz="1600" dirty="0"/>
              <a:t>Implementación Frontend</a:t>
            </a:r>
          </a:p>
          <a:p>
            <a:pPr marL="857250" lvl="1" indent="-457200">
              <a:lnSpc>
                <a:spcPct val="150000"/>
              </a:lnSpc>
              <a:buFontTx/>
              <a:buAutoNum type="arabicPeriod"/>
              <a:defRPr/>
            </a:pPr>
            <a:r>
              <a:rPr lang="es-ES_tradnl" altLang="es-ES_tradnl" sz="1800" b="1" dirty="0">
                <a:solidFill>
                  <a:srgbClr val="0093C4"/>
                </a:solidFill>
              </a:rPr>
              <a:t>Implementación Backend</a:t>
            </a:r>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22</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29448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Implementación</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Implementación </a:t>
            </a:r>
            <a:r>
              <a:rPr lang="es-ES_tradnl" altLang="es-ES_tradnl" sz="1600" dirty="0" err="1">
                <a:solidFill>
                  <a:srgbClr val="0093C4"/>
                </a:solidFill>
                <a:latin typeface="Segoe UI Light" panose="020B0502040204020203" pitchFamily="34" charset="0"/>
                <a:cs typeface="Segoe UI Light" panose="020B0502040204020203" pitchFamily="34" charset="0"/>
              </a:rPr>
              <a:t>Backend</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560512" y="1081763"/>
            <a:ext cx="8496939" cy="772980"/>
          </a:xfrm>
        </p:spPr>
        <p:txBody>
          <a:bodyPr/>
          <a:lstStyle/>
          <a:p>
            <a:pPr marL="0" indent="0">
              <a:lnSpc>
                <a:spcPct val="150000"/>
              </a:lnSpc>
              <a:buNone/>
            </a:pPr>
            <a:r>
              <a:rPr lang="es-ES" sz="1200" dirty="0"/>
              <a:t>Para esta sección, se ha desarrollado una </a:t>
            </a:r>
            <a:r>
              <a:rPr lang="es-ES" sz="1200" b="1" i="1" dirty="0">
                <a:solidFill>
                  <a:srgbClr val="0093C4"/>
                </a:solidFill>
              </a:rPr>
              <a:t>API </a:t>
            </a:r>
            <a:r>
              <a:rPr lang="es-ES" sz="1200" b="1" i="1" dirty="0" err="1">
                <a:solidFill>
                  <a:srgbClr val="0093C4"/>
                </a:solidFill>
              </a:rPr>
              <a:t>RESTful</a:t>
            </a:r>
            <a:r>
              <a:rPr lang="es-ES" sz="1200" b="1" i="1" dirty="0">
                <a:solidFill>
                  <a:srgbClr val="0093C4"/>
                </a:solidFill>
              </a:rPr>
              <a:t>,  utilizando </a:t>
            </a:r>
            <a:r>
              <a:rPr lang="es-ES" sz="1200" dirty="0"/>
              <a:t>el </a:t>
            </a:r>
            <a:r>
              <a:rPr lang="es-ES" sz="1200" dirty="0" err="1"/>
              <a:t>framework</a:t>
            </a:r>
            <a:r>
              <a:rPr lang="es-ES" sz="1200" dirty="0"/>
              <a:t> de </a:t>
            </a:r>
            <a:r>
              <a:rPr lang="es-ES" sz="1200" b="1" dirty="0" err="1">
                <a:solidFill>
                  <a:srgbClr val="0093C4"/>
                </a:solidFill>
              </a:rPr>
              <a:t>.Net</a:t>
            </a:r>
            <a:r>
              <a:rPr lang="es-ES" sz="1200" b="1" dirty="0">
                <a:solidFill>
                  <a:srgbClr val="0093C4"/>
                </a:solidFill>
              </a:rPr>
              <a:t> Core y con el paquete de </a:t>
            </a:r>
            <a:r>
              <a:rPr lang="es-ES" sz="1200" b="1" dirty="0" err="1">
                <a:solidFill>
                  <a:srgbClr val="0093C4"/>
                </a:solidFill>
              </a:rPr>
              <a:t>Swagger</a:t>
            </a:r>
            <a:r>
              <a:rPr lang="es-ES" sz="1200" b="1" dirty="0">
                <a:solidFill>
                  <a:srgbClr val="0093C4"/>
                </a:solidFill>
              </a:rPr>
              <a:t>, se puede acceder y probar los servicios de forma individual.</a:t>
            </a:r>
          </a:p>
          <a:p>
            <a:pPr marL="0" indent="0">
              <a:lnSpc>
                <a:spcPct val="150000"/>
              </a:lnSpc>
              <a:buNone/>
            </a:pPr>
            <a:r>
              <a:rPr lang="es-ES" sz="1200" dirty="0"/>
              <a:t>Un fragmento de la lógica de la API seria la llamada DELETE del recurso </a:t>
            </a:r>
            <a:r>
              <a:rPr lang="es-ES" sz="1200" dirty="0" err="1"/>
              <a:t>UsuarioAsignatura</a:t>
            </a:r>
            <a:endParaRPr lang="es-ES" sz="1200" dirty="0"/>
          </a:p>
          <a:p>
            <a:pPr marL="0" indent="0">
              <a:lnSpc>
                <a:spcPct val="150000"/>
              </a:lnSpc>
              <a:buNone/>
            </a:pPr>
            <a:r>
              <a:rPr lang="es-ES" sz="800" dirty="0"/>
              <a:t> [</a:t>
            </a:r>
            <a:r>
              <a:rPr lang="es-ES" sz="800" dirty="0" err="1"/>
              <a:t>HttpDelete</a:t>
            </a:r>
            <a:r>
              <a:rPr lang="es-ES" sz="800" dirty="0"/>
              <a:t>]</a:t>
            </a:r>
          </a:p>
          <a:p>
            <a:pPr marL="0" indent="0">
              <a:lnSpc>
                <a:spcPct val="150000"/>
              </a:lnSpc>
              <a:buNone/>
            </a:pPr>
            <a:r>
              <a:rPr lang="es-ES" sz="800" dirty="0"/>
              <a:t>        [</a:t>
            </a:r>
            <a:r>
              <a:rPr lang="es-ES" sz="800" dirty="0" err="1"/>
              <a:t>Route</a:t>
            </a:r>
            <a:r>
              <a:rPr lang="es-ES" sz="800" dirty="0"/>
              <a:t>("usuarios/{</a:t>
            </a:r>
            <a:r>
              <a:rPr lang="es-ES" sz="800" dirty="0" err="1"/>
              <a:t>idUsuario</a:t>
            </a:r>
            <a:r>
              <a:rPr lang="es-ES" sz="800" dirty="0"/>
              <a:t>}/asignaturas/{</a:t>
            </a:r>
            <a:r>
              <a:rPr lang="es-ES" sz="800" dirty="0" err="1"/>
              <a:t>idAsignatura</a:t>
            </a:r>
            <a:r>
              <a:rPr lang="es-ES" sz="800" dirty="0"/>
              <a:t>}")]</a:t>
            </a:r>
          </a:p>
          <a:p>
            <a:pPr marL="0" indent="0">
              <a:lnSpc>
                <a:spcPct val="150000"/>
              </a:lnSpc>
              <a:buNone/>
            </a:pPr>
            <a:r>
              <a:rPr lang="es-ES" sz="800" dirty="0"/>
              <a:t>        </a:t>
            </a:r>
            <a:r>
              <a:rPr lang="es-ES" sz="800" dirty="0" err="1"/>
              <a:t>public</a:t>
            </a:r>
            <a:r>
              <a:rPr lang="es-ES" sz="800" dirty="0"/>
              <a:t> </a:t>
            </a:r>
            <a:r>
              <a:rPr lang="es-ES" sz="800" dirty="0" err="1"/>
              <a:t>async</a:t>
            </a:r>
            <a:r>
              <a:rPr lang="es-ES" sz="800" dirty="0"/>
              <a:t> </a:t>
            </a:r>
            <a:r>
              <a:rPr lang="es-ES" sz="800" dirty="0" err="1"/>
              <a:t>Task</a:t>
            </a:r>
            <a:r>
              <a:rPr lang="es-ES" sz="800" dirty="0"/>
              <a:t>&lt;</a:t>
            </a:r>
            <a:r>
              <a:rPr lang="es-ES" sz="800" dirty="0" err="1"/>
              <a:t>ActionResult</a:t>
            </a:r>
            <a:r>
              <a:rPr lang="es-ES" sz="800" dirty="0"/>
              <a:t>&gt; </a:t>
            </a:r>
            <a:r>
              <a:rPr lang="es-ES" sz="800" dirty="0" err="1"/>
              <a:t>DeleteAsignatura</a:t>
            </a:r>
            <a:r>
              <a:rPr lang="es-ES" sz="800" dirty="0"/>
              <a:t>(</a:t>
            </a:r>
            <a:r>
              <a:rPr lang="es-ES" sz="800" dirty="0" err="1"/>
              <a:t>Guid</a:t>
            </a:r>
            <a:r>
              <a:rPr lang="es-ES" sz="800" dirty="0"/>
              <a:t> </a:t>
            </a:r>
            <a:r>
              <a:rPr lang="es-ES" sz="800" dirty="0" err="1"/>
              <a:t>idUsuario</a:t>
            </a:r>
            <a:r>
              <a:rPr lang="es-ES" sz="800" dirty="0"/>
              <a:t>, </a:t>
            </a:r>
            <a:r>
              <a:rPr lang="es-ES" sz="800" dirty="0" err="1"/>
              <a:t>Guid</a:t>
            </a:r>
            <a:r>
              <a:rPr lang="es-ES" sz="800" dirty="0"/>
              <a:t> </a:t>
            </a:r>
            <a:r>
              <a:rPr lang="es-ES" sz="800" dirty="0" err="1"/>
              <a:t>idAsignatura</a:t>
            </a:r>
            <a:r>
              <a:rPr lang="es-ES" sz="800" dirty="0"/>
              <a:t>)</a:t>
            </a:r>
          </a:p>
          <a:p>
            <a:pPr marL="0" indent="0">
              <a:lnSpc>
                <a:spcPct val="150000"/>
              </a:lnSpc>
              <a:buNone/>
            </a:pPr>
            <a:r>
              <a:rPr lang="es-ES" sz="800" dirty="0"/>
              <a:t>        {</a:t>
            </a:r>
          </a:p>
          <a:p>
            <a:pPr marL="0" indent="0">
              <a:lnSpc>
                <a:spcPct val="150000"/>
              </a:lnSpc>
              <a:buNone/>
            </a:pPr>
            <a:r>
              <a:rPr lang="es-ES" sz="800" dirty="0"/>
              <a:t>            </a:t>
            </a:r>
            <a:r>
              <a:rPr lang="es-ES" sz="800" dirty="0" err="1"/>
              <a:t>var</a:t>
            </a:r>
            <a:r>
              <a:rPr lang="es-ES" sz="800" dirty="0"/>
              <a:t> </a:t>
            </a:r>
            <a:r>
              <a:rPr lang="es-ES" sz="800" dirty="0" err="1"/>
              <a:t>asignaturaUsuario</a:t>
            </a:r>
            <a:r>
              <a:rPr lang="es-ES" sz="800" dirty="0"/>
              <a:t> = </a:t>
            </a:r>
            <a:r>
              <a:rPr lang="es-ES" sz="800" dirty="0" err="1"/>
              <a:t>await</a:t>
            </a:r>
            <a:r>
              <a:rPr lang="es-ES" sz="800" dirty="0"/>
              <a:t> </a:t>
            </a:r>
            <a:r>
              <a:rPr lang="es-ES" sz="800" dirty="0" err="1"/>
              <a:t>asignaturaUsuarioBBDD.AsignaturasUsuarios.FindAsync</a:t>
            </a:r>
            <a:r>
              <a:rPr lang="es-ES" sz="800" dirty="0"/>
              <a:t>(</a:t>
            </a:r>
            <a:r>
              <a:rPr lang="es-ES" sz="800" dirty="0" err="1"/>
              <a:t>idAsignatura</a:t>
            </a:r>
            <a:r>
              <a:rPr lang="es-ES" sz="800" dirty="0"/>
              <a:t>, </a:t>
            </a:r>
            <a:r>
              <a:rPr lang="es-ES" sz="800" dirty="0" err="1"/>
              <a:t>idUsuario</a:t>
            </a:r>
            <a:r>
              <a:rPr lang="es-ES" sz="800" dirty="0"/>
              <a:t>);</a:t>
            </a:r>
          </a:p>
          <a:p>
            <a:pPr marL="0" indent="0">
              <a:lnSpc>
                <a:spcPct val="150000"/>
              </a:lnSpc>
              <a:buNone/>
            </a:pPr>
            <a:r>
              <a:rPr lang="es-ES" sz="800" dirty="0"/>
              <a:t>            </a:t>
            </a:r>
            <a:r>
              <a:rPr lang="es-ES" sz="800" dirty="0" err="1"/>
              <a:t>if</a:t>
            </a:r>
            <a:r>
              <a:rPr lang="es-ES" sz="800" dirty="0"/>
              <a:t> (</a:t>
            </a:r>
            <a:r>
              <a:rPr lang="es-ES" sz="800" dirty="0" err="1"/>
              <a:t>asignaturaUsuario</a:t>
            </a:r>
            <a:r>
              <a:rPr lang="es-ES" sz="800" dirty="0"/>
              <a:t> != </a:t>
            </a:r>
            <a:r>
              <a:rPr lang="es-ES" sz="800" dirty="0" err="1"/>
              <a:t>null</a:t>
            </a:r>
            <a:r>
              <a:rPr lang="es-ES" sz="800" dirty="0"/>
              <a:t>)</a:t>
            </a:r>
          </a:p>
          <a:p>
            <a:pPr marL="0" indent="0">
              <a:lnSpc>
                <a:spcPct val="150000"/>
              </a:lnSpc>
              <a:buNone/>
            </a:pPr>
            <a:r>
              <a:rPr lang="es-ES" sz="800" dirty="0"/>
              <a:t>            {</a:t>
            </a:r>
          </a:p>
          <a:p>
            <a:pPr marL="0" indent="0">
              <a:lnSpc>
                <a:spcPct val="150000"/>
              </a:lnSpc>
              <a:buNone/>
            </a:pPr>
            <a:r>
              <a:rPr lang="es-ES" sz="800" dirty="0"/>
              <a:t>                Usuario </a:t>
            </a:r>
            <a:r>
              <a:rPr lang="es-ES" sz="800" dirty="0" err="1"/>
              <a:t>usuario</a:t>
            </a:r>
            <a:r>
              <a:rPr lang="es-ES" sz="800" dirty="0"/>
              <a:t> = </a:t>
            </a:r>
            <a:r>
              <a:rPr lang="es-ES" sz="800" dirty="0" err="1"/>
              <a:t>await</a:t>
            </a:r>
            <a:r>
              <a:rPr lang="es-ES" sz="800" dirty="0"/>
              <a:t> </a:t>
            </a:r>
            <a:r>
              <a:rPr lang="es-ES" sz="800" dirty="0" err="1"/>
              <a:t>CalcularAptitudesAsignatura</a:t>
            </a:r>
            <a:r>
              <a:rPr lang="es-ES" sz="800" dirty="0"/>
              <a:t>(</a:t>
            </a:r>
            <a:r>
              <a:rPr lang="es-ES" sz="800" dirty="0" err="1"/>
              <a:t>idUsuario</a:t>
            </a:r>
            <a:r>
              <a:rPr lang="es-ES" sz="800" dirty="0"/>
              <a:t>, </a:t>
            </a:r>
            <a:r>
              <a:rPr lang="es-ES" sz="800" dirty="0" err="1"/>
              <a:t>idAsignatura</a:t>
            </a:r>
            <a:r>
              <a:rPr lang="es-ES" sz="800" dirty="0"/>
              <a:t>, "restar");</a:t>
            </a:r>
          </a:p>
          <a:p>
            <a:pPr marL="0" indent="0">
              <a:lnSpc>
                <a:spcPct val="150000"/>
              </a:lnSpc>
              <a:buNone/>
            </a:pPr>
            <a:r>
              <a:rPr lang="es-ES" sz="800" dirty="0"/>
              <a:t>                </a:t>
            </a:r>
            <a:r>
              <a:rPr lang="es-ES" sz="800" dirty="0" err="1"/>
              <a:t>usuarioBBDD.Usuarios.Update</a:t>
            </a:r>
            <a:r>
              <a:rPr lang="es-ES" sz="800" dirty="0"/>
              <a:t>(usuario);</a:t>
            </a:r>
          </a:p>
          <a:p>
            <a:pPr marL="0" indent="0">
              <a:lnSpc>
                <a:spcPct val="150000"/>
              </a:lnSpc>
              <a:buNone/>
            </a:pPr>
            <a:r>
              <a:rPr lang="es-ES" sz="800" dirty="0"/>
              <a:t>                </a:t>
            </a:r>
            <a:r>
              <a:rPr lang="es-ES" sz="800" dirty="0" err="1"/>
              <a:t>await</a:t>
            </a:r>
            <a:r>
              <a:rPr lang="es-ES" sz="800" dirty="0"/>
              <a:t> </a:t>
            </a:r>
            <a:r>
              <a:rPr lang="es-ES" sz="800" dirty="0" err="1"/>
              <a:t>usuarioBBDD.SaveChangesAsync</a:t>
            </a:r>
            <a:r>
              <a:rPr lang="es-ES" sz="800" dirty="0"/>
              <a:t>();</a:t>
            </a:r>
          </a:p>
          <a:p>
            <a:pPr marL="0" indent="0">
              <a:lnSpc>
                <a:spcPct val="150000"/>
              </a:lnSpc>
              <a:buNone/>
            </a:pPr>
            <a:r>
              <a:rPr lang="es-ES" sz="800" dirty="0"/>
              <a:t>                </a:t>
            </a:r>
            <a:r>
              <a:rPr lang="es-ES" sz="800" dirty="0" err="1"/>
              <a:t>asignaturaUsuarioBBDD.Remove</a:t>
            </a:r>
            <a:r>
              <a:rPr lang="es-ES" sz="800" dirty="0"/>
              <a:t>(</a:t>
            </a:r>
            <a:r>
              <a:rPr lang="es-ES" sz="800" dirty="0" err="1"/>
              <a:t>asignaturaUsuario</a:t>
            </a:r>
            <a:r>
              <a:rPr lang="es-ES" sz="800" dirty="0"/>
              <a:t>);</a:t>
            </a:r>
          </a:p>
          <a:p>
            <a:pPr marL="0" indent="0">
              <a:lnSpc>
                <a:spcPct val="150000"/>
              </a:lnSpc>
              <a:buNone/>
            </a:pPr>
            <a:r>
              <a:rPr lang="es-ES" sz="800" dirty="0"/>
              <a:t>                </a:t>
            </a:r>
            <a:r>
              <a:rPr lang="es-ES" sz="800" dirty="0" err="1"/>
              <a:t>await</a:t>
            </a:r>
            <a:r>
              <a:rPr lang="es-ES" sz="800" dirty="0"/>
              <a:t> </a:t>
            </a:r>
            <a:r>
              <a:rPr lang="es-ES" sz="800" dirty="0" err="1"/>
              <a:t>asignaturaUsuarioBBDD.SaveChangesAsync</a:t>
            </a:r>
            <a:r>
              <a:rPr lang="es-ES" sz="800" dirty="0"/>
              <a:t>();</a:t>
            </a:r>
          </a:p>
          <a:p>
            <a:pPr marL="0" indent="0">
              <a:lnSpc>
                <a:spcPct val="150000"/>
              </a:lnSpc>
              <a:buNone/>
            </a:pPr>
            <a:r>
              <a:rPr lang="es-ES" sz="800" dirty="0"/>
              <a:t>                </a:t>
            </a:r>
            <a:r>
              <a:rPr lang="es-ES" sz="800" dirty="0" err="1"/>
              <a:t>return</a:t>
            </a:r>
            <a:r>
              <a:rPr lang="es-ES" sz="800" dirty="0"/>
              <a:t> Ok(</a:t>
            </a:r>
            <a:r>
              <a:rPr lang="es-ES" sz="800" dirty="0" err="1"/>
              <a:t>asignaturaUsuario</a:t>
            </a:r>
            <a:r>
              <a:rPr lang="es-ES" sz="800" dirty="0"/>
              <a:t>);</a:t>
            </a:r>
          </a:p>
          <a:p>
            <a:pPr marL="0" indent="0">
              <a:lnSpc>
                <a:spcPct val="150000"/>
              </a:lnSpc>
              <a:buNone/>
            </a:pPr>
            <a:r>
              <a:rPr lang="es-ES" sz="800" dirty="0"/>
              <a:t>            }</a:t>
            </a:r>
          </a:p>
          <a:p>
            <a:pPr marL="0" indent="0">
              <a:lnSpc>
                <a:spcPct val="150000"/>
              </a:lnSpc>
              <a:buNone/>
            </a:pPr>
            <a:r>
              <a:rPr lang="es-ES" sz="800" dirty="0"/>
              <a:t>            </a:t>
            </a:r>
            <a:r>
              <a:rPr lang="es-ES" sz="800" dirty="0" err="1"/>
              <a:t>return</a:t>
            </a:r>
            <a:r>
              <a:rPr lang="es-ES" sz="800" dirty="0"/>
              <a:t> </a:t>
            </a:r>
            <a:r>
              <a:rPr lang="es-ES" sz="800" dirty="0" err="1"/>
              <a:t>NotFound</a:t>
            </a:r>
            <a:r>
              <a:rPr lang="es-ES" sz="800" dirty="0"/>
              <a:t>();</a:t>
            </a:r>
          </a:p>
          <a:p>
            <a:pPr marL="0" indent="0">
              <a:lnSpc>
                <a:spcPct val="150000"/>
              </a:lnSpc>
              <a:buNone/>
            </a:pPr>
            <a:r>
              <a:rPr lang="es-ES" sz="800" dirty="0"/>
              <a:t>        }</a:t>
            </a:r>
          </a:p>
          <a:p>
            <a:pPr marL="0" indent="0">
              <a:lnSpc>
                <a:spcPct val="150000"/>
              </a:lnSpc>
              <a:buNone/>
            </a:pPr>
            <a:endParaRPr lang="es-ES" sz="1200" dirty="0"/>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23</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5</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Imagen 5">
            <a:extLst>
              <a:ext uri="{FF2B5EF4-FFF2-40B4-BE49-F238E27FC236}">
                <a16:creationId xmlns:a16="http://schemas.microsoft.com/office/drawing/2014/main" id="{E83C4AAF-0A82-CAEE-2BC5-BFA6575551DC}"/>
              </a:ext>
            </a:extLst>
          </p:cNvPr>
          <p:cNvPicPr>
            <a:picLocks noChangeAspect="1"/>
          </p:cNvPicPr>
          <p:nvPr/>
        </p:nvPicPr>
        <p:blipFill rotWithShape="1">
          <a:blip r:embed="rId2"/>
          <a:srcRect r="26679"/>
          <a:stretch/>
        </p:blipFill>
        <p:spPr>
          <a:xfrm>
            <a:off x="5745089" y="2057473"/>
            <a:ext cx="4104456" cy="2500241"/>
          </a:xfrm>
          <a:prstGeom prst="rect">
            <a:avLst/>
          </a:prstGeom>
        </p:spPr>
      </p:pic>
    </p:spTree>
    <p:extLst>
      <p:ext uri="{BB962C8B-B14F-4D97-AF65-F5344CB8AC3E}">
        <p14:creationId xmlns:p14="http://schemas.microsoft.com/office/powerpoint/2010/main" val="3837667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sz="1800" dirty="0"/>
              <a:t>Implementación</a:t>
            </a:r>
          </a:p>
          <a:p>
            <a:pPr marL="457200" indent="-457200">
              <a:lnSpc>
                <a:spcPct val="150000"/>
              </a:lnSpc>
              <a:buFontTx/>
              <a:buAutoNum type="arabicPeriod"/>
              <a:defRPr/>
            </a:pPr>
            <a:r>
              <a:rPr lang="es-ES_tradnl" altLang="es-ES_tradnl" b="1" dirty="0">
                <a:solidFill>
                  <a:srgbClr val="0093C4"/>
                </a:solidFill>
              </a:rPr>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24</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2531760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Despliegue</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Despliegue del proyecto</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6</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Imagen 8">
            <a:extLst>
              <a:ext uri="{FF2B5EF4-FFF2-40B4-BE49-F238E27FC236}">
                <a16:creationId xmlns:a16="http://schemas.microsoft.com/office/drawing/2014/main" id="{97F7EC5A-FF10-FC76-FB7F-82C856A4844F}"/>
              </a:ext>
            </a:extLst>
          </p:cNvPr>
          <p:cNvPicPr>
            <a:picLocks noChangeAspect="1"/>
          </p:cNvPicPr>
          <p:nvPr/>
        </p:nvPicPr>
        <p:blipFill>
          <a:blip r:embed="rId2"/>
          <a:stretch>
            <a:fillRect/>
          </a:stretch>
        </p:blipFill>
        <p:spPr>
          <a:xfrm>
            <a:off x="0" y="855047"/>
            <a:ext cx="9906000" cy="5398886"/>
          </a:xfrm>
          <a:prstGeom prst="rect">
            <a:avLst/>
          </a:prstGeom>
        </p:spPr>
      </p:pic>
    </p:spTree>
    <p:extLst>
      <p:ext uri="{BB962C8B-B14F-4D97-AF65-F5344CB8AC3E}">
        <p14:creationId xmlns:p14="http://schemas.microsoft.com/office/powerpoint/2010/main" val="2485378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sz="1800" dirty="0"/>
              <a:t>Implementación</a:t>
            </a:r>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b="1" dirty="0">
                <a:solidFill>
                  <a:srgbClr val="0093C4"/>
                </a:solidFill>
              </a:rPr>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26</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2090321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Validación y Pruebas</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Validación y Pruebas</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625392" y="1700711"/>
            <a:ext cx="4039567" cy="1440257"/>
          </a:xfrm>
        </p:spPr>
        <p:txBody>
          <a:bodyPr/>
          <a:lstStyle/>
          <a:p>
            <a:pPr marL="0" indent="0" algn="just">
              <a:lnSpc>
                <a:spcPct val="150000"/>
              </a:lnSpc>
              <a:buNone/>
            </a:pPr>
            <a:r>
              <a:rPr lang="es-ES" sz="1200" dirty="0"/>
              <a:t>Se han realizado pruebas individuales, haciendo uso de la interfaz que proporciona la herramienta de documentación de </a:t>
            </a:r>
            <a:r>
              <a:rPr lang="es-ES" sz="1200" dirty="0" err="1"/>
              <a:t>APIs</a:t>
            </a:r>
            <a:r>
              <a:rPr lang="es-ES" sz="1200" dirty="0"/>
              <a:t> Web </a:t>
            </a:r>
            <a:r>
              <a:rPr lang="es-ES" sz="1200" dirty="0" err="1"/>
              <a:t>Swagger</a:t>
            </a:r>
            <a:r>
              <a:rPr lang="es-ES" sz="1200" dirty="0"/>
              <a:t>, sobre cada uno de los recursos involucrados en las peticiones que realiza la aplicación.</a:t>
            </a:r>
          </a:p>
          <a:p>
            <a:pPr marL="0" indent="0" algn="just">
              <a:lnSpc>
                <a:spcPct val="150000"/>
              </a:lnSpc>
              <a:buNone/>
            </a:pPr>
            <a:r>
              <a:rPr lang="es-ES" sz="1200" dirty="0"/>
              <a:t>Además, se ha realizado una serie de pasos en la aplicación para validar el flujo de ejecución que se mostrara más tarde en la demostración.</a:t>
            </a: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27</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6</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Imagen 5" descr="Texto&#10;&#10;Descripción generada automáticamente">
            <a:extLst>
              <a:ext uri="{FF2B5EF4-FFF2-40B4-BE49-F238E27FC236}">
                <a16:creationId xmlns:a16="http://schemas.microsoft.com/office/drawing/2014/main" id="{7B810C5E-EBFA-0730-976E-489305285433}"/>
              </a:ext>
            </a:extLst>
          </p:cNvPr>
          <p:cNvPicPr>
            <a:picLocks noChangeAspect="1"/>
          </p:cNvPicPr>
          <p:nvPr/>
        </p:nvPicPr>
        <p:blipFill rotWithShape="1">
          <a:blip r:embed="rId2"/>
          <a:srcRect l="6339" t="20396" r="57676" b="19110"/>
          <a:stretch/>
        </p:blipFill>
        <p:spPr bwMode="auto">
          <a:xfrm>
            <a:off x="4736783" y="1720530"/>
            <a:ext cx="3726180" cy="3157220"/>
          </a:xfrm>
          <a:prstGeom prst="rect">
            <a:avLst/>
          </a:prstGeom>
          <a:ln>
            <a:noFill/>
          </a:ln>
          <a:extLst>
            <a:ext uri="{53640926-AAD7-44D8-BBD7-CCE9431645EC}">
              <a14:shadowObscured xmlns:a14="http://schemas.microsoft.com/office/drawing/2010/main"/>
            </a:ext>
          </a:extLst>
        </p:spPr>
      </p:pic>
      <p:pic>
        <p:nvPicPr>
          <p:cNvPr id="8" name="Imagen 7" descr="Texto&#10;&#10;Descripción generada automáticamente">
            <a:extLst>
              <a:ext uri="{FF2B5EF4-FFF2-40B4-BE49-F238E27FC236}">
                <a16:creationId xmlns:a16="http://schemas.microsoft.com/office/drawing/2014/main" id="{0D2B2DFC-6F27-C44A-22C4-3A4EBC3A0B39}"/>
              </a:ext>
            </a:extLst>
          </p:cNvPr>
          <p:cNvPicPr>
            <a:picLocks noChangeAspect="1"/>
          </p:cNvPicPr>
          <p:nvPr/>
        </p:nvPicPr>
        <p:blipFill rotWithShape="1">
          <a:blip r:embed="rId2"/>
          <a:srcRect r="74120" b="92518"/>
          <a:stretch/>
        </p:blipFill>
        <p:spPr bwMode="auto">
          <a:xfrm>
            <a:off x="5529064" y="1523322"/>
            <a:ext cx="2436209" cy="354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1015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sz="1800" dirty="0"/>
              <a:t>Implementación</a:t>
            </a:r>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b="1" dirty="0">
                <a:solidFill>
                  <a:srgbClr val="0093C4"/>
                </a:solidFill>
              </a:rPr>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28</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3863201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Demostración</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Demostración</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1384479" y="2790683"/>
            <a:ext cx="7992884" cy="1276633"/>
          </a:xfrm>
        </p:spPr>
        <p:txBody>
          <a:bodyPr/>
          <a:lstStyle/>
          <a:p>
            <a:pPr marL="0" indent="0" algn="just">
              <a:lnSpc>
                <a:spcPct val="150000"/>
              </a:lnSpc>
              <a:buNone/>
            </a:pPr>
            <a:r>
              <a:rPr lang="es-ES" sz="1600" dirty="0"/>
              <a:t>La URL para acceder a la aplicación es:</a:t>
            </a:r>
            <a:r>
              <a:rPr lang="es-ES" sz="1600" dirty="0">
                <a:hlinkClick r:id="rId2"/>
              </a:rPr>
              <a:t> https://54.194.149.25/web</a:t>
            </a:r>
            <a:endParaRPr lang="es-ES" sz="1200" dirty="0"/>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29</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7</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214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b="1" dirty="0">
                <a:solidFill>
                  <a:srgbClr val="0093C4"/>
                </a:solidFill>
              </a:rPr>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sz="1800" dirty="0"/>
              <a:t>Implementación</a:t>
            </a:r>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3</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1219627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sz="1800" dirty="0"/>
              <a:t>Implementación</a:t>
            </a:r>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b="1" dirty="0">
                <a:solidFill>
                  <a:srgbClr val="0093C4"/>
                </a:solidFill>
              </a:rPr>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30</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2126747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Conclusiones y Líneas Futuras</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Conclusiones sobre Objetivos</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31</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7</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Marcador de contenido 2">
            <a:extLst>
              <a:ext uri="{FF2B5EF4-FFF2-40B4-BE49-F238E27FC236}">
                <a16:creationId xmlns:a16="http://schemas.microsoft.com/office/drawing/2014/main" id="{5B95373E-7F24-2ED3-5938-CFF4B99E1B71}"/>
              </a:ext>
            </a:extLst>
          </p:cNvPr>
          <p:cNvSpPr>
            <a:spLocks noGrp="1"/>
          </p:cNvSpPr>
          <p:nvPr>
            <p:ph idx="1"/>
          </p:nvPr>
        </p:nvSpPr>
        <p:spPr/>
        <p:txBody>
          <a:bodyPr/>
          <a:lstStyle/>
          <a:p>
            <a:r>
              <a:rPr lang="es-ES" sz="1200" b="1" dirty="0">
                <a:solidFill>
                  <a:srgbClr val="0093C4"/>
                </a:solidFill>
              </a:rPr>
              <a:t>Objetivo principal: Crear un Servicio Web </a:t>
            </a:r>
            <a:r>
              <a:rPr lang="es-ES" sz="1200" b="1" dirty="0" err="1">
                <a:solidFill>
                  <a:srgbClr val="0093C4"/>
                </a:solidFill>
              </a:rPr>
              <a:t>RESTful</a:t>
            </a:r>
            <a:r>
              <a:rPr lang="es-ES" sz="1200" b="1" dirty="0">
                <a:solidFill>
                  <a:srgbClr val="0093C4"/>
                </a:solidFill>
              </a:rPr>
              <a:t> </a:t>
            </a:r>
            <a:r>
              <a:rPr lang="es-ES" sz="1200" dirty="0"/>
              <a:t>para</a:t>
            </a:r>
            <a:r>
              <a:rPr lang="es-ES" sz="1200" b="1" dirty="0">
                <a:solidFill>
                  <a:srgbClr val="0093C4"/>
                </a:solidFill>
              </a:rPr>
              <a:t> asesorar y acompañar</a:t>
            </a:r>
            <a:r>
              <a:rPr lang="es-ES" sz="1200" dirty="0"/>
              <a:t> a los estudiantes en la gestión de sus</a:t>
            </a:r>
            <a:r>
              <a:rPr lang="es-ES" sz="1200" b="1" dirty="0">
                <a:solidFill>
                  <a:srgbClr val="0093C4"/>
                </a:solidFill>
              </a:rPr>
              <a:t> tiempos de estudio.</a:t>
            </a:r>
          </a:p>
          <a:p>
            <a:r>
              <a:rPr lang="es-ES" sz="1200" b="1" dirty="0">
                <a:solidFill>
                  <a:srgbClr val="0093C4"/>
                </a:solidFill>
              </a:rPr>
              <a:t> Objetivos específicos:</a:t>
            </a:r>
          </a:p>
          <a:p>
            <a:pPr lvl="1"/>
            <a:r>
              <a:rPr lang="es-ES" sz="1200" dirty="0"/>
              <a:t>Valoración</a:t>
            </a:r>
            <a:r>
              <a:rPr lang="es-ES" sz="1200" b="1" dirty="0">
                <a:solidFill>
                  <a:srgbClr val="0093C4"/>
                </a:solidFill>
              </a:rPr>
              <a:t> </a:t>
            </a:r>
            <a:r>
              <a:rPr lang="es-ES" sz="1200" dirty="0"/>
              <a:t>de</a:t>
            </a:r>
            <a:r>
              <a:rPr lang="es-ES" sz="1200" b="1" dirty="0">
                <a:solidFill>
                  <a:srgbClr val="0093C4"/>
                </a:solidFill>
              </a:rPr>
              <a:t> aptitudes y concentración </a:t>
            </a:r>
            <a:r>
              <a:rPr lang="es-ES" sz="1200" dirty="0"/>
              <a:t>mediante</a:t>
            </a:r>
            <a:r>
              <a:rPr lang="es-ES" sz="1200" b="1" dirty="0">
                <a:solidFill>
                  <a:srgbClr val="0093C4"/>
                </a:solidFill>
              </a:rPr>
              <a:t> formularios estandarizados.</a:t>
            </a:r>
          </a:p>
          <a:p>
            <a:pPr lvl="1"/>
            <a:r>
              <a:rPr lang="es-ES" sz="1200" b="1" dirty="0">
                <a:solidFill>
                  <a:srgbClr val="0093C4"/>
                </a:solidFill>
              </a:rPr>
              <a:t>Planificación de tiempos de estudio </a:t>
            </a:r>
            <a:r>
              <a:rPr lang="es-ES" sz="1200" dirty="0"/>
              <a:t>utilizando datos recopilados del alumno y asignaturas</a:t>
            </a:r>
            <a:r>
              <a:rPr lang="es-ES" sz="1200" b="1" dirty="0">
                <a:solidFill>
                  <a:srgbClr val="0093C4"/>
                </a:solidFill>
              </a:rPr>
              <a:t>.</a:t>
            </a:r>
          </a:p>
          <a:p>
            <a:pPr lvl="1"/>
            <a:r>
              <a:rPr lang="es-ES" sz="1200" b="1" dirty="0">
                <a:solidFill>
                  <a:srgbClr val="0093C4"/>
                </a:solidFill>
              </a:rPr>
              <a:t>Creación de una aplicación </a:t>
            </a:r>
            <a:r>
              <a:rPr lang="es-ES" sz="1200" dirty="0"/>
              <a:t>para introducir datos y obtener </a:t>
            </a:r>
            <a:r>
              <a:rPr lang="es-ES" sz="1200" b="1" dirty="0">
                <a:solidFill>
                  <a:srgbClr val="0093C4"/>
                </a:solidFill>
              </a:rPr>
              <a:t>recomendaciones.</a:t>
            </a:r>
          </a:p>
          <a:p>
            <a:pPr lvl="1"/>
            <a:r>
              <a:rPr lang="es-ES" sz="1200" b="1" dirty="0">
                <a:solidFill>
                  <a:srgbClr val="0093C4"/>
                </a:solidFill>
              </a:rPr>
              <a:t>Creación de una interfaz </a:t>
            </a:r>
            <a:r>
              <a:rPr lang="es-ES" sz="1200" dirty="0"/>
              <a:t>con </a:t>
            </a:r>
            <a:r>
              <a:rPr lang="es-ES" sz="1200" dirty="0" err="1"/>
              <a:t>Swagger</a:t>
            </a:r>
            <a:r>
              <a:rPr lang="es-ES" sz="1200" dirty="0"/>
              <a:t> para acceder a los recursos de la </a:t>
            </a:r>
            <a:r>
              <a:rPr lang="es-ES" sz="1200" b="1" dirty="0">
                <a:solidFill>
                  <a:srgbClr val="0093C4"/>
                </a:solidFill>
              </a:rPr>
              <a:t>API.</a:t>
            </a:r>
          </a:p>
          <a:p>
            <a:pPr marL="0" indent="0">
              <a:buNone/>
            </a:pPr>
            <a:endParaRPr lang="es-ES" dirty="0"/>
          </a:p>
        </p:txBody>
      </p:sp>
    </p:spTree>
    <p:extLst>
      <p:ext uri="{BB962C8B-B14F-4D97-AF65-F5344CB8AC3E}">
        <p14:creationId xmlns:p14="http://schemas.microsoft.com/office/powerpoint/2010/main" val="3118899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Conclusiones y Líneas Futuras</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Conclusiones - Requisitos</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4" name="Marcador de contenido 3">
            <a:extLst>
              <a:ext uri="{FF2B5EF4-FFF2-40B4-BE49-F238E27FC236}">
                <a16:creationId xmlns:a16="http://schemas.microsoft.com/office/drawing/2014/main" id="{D41B7777-5992-6FB4-2EAD-F38AEF6762E6}"/>
              </a:ext>
            </a:extLst>
          </p:cNvPr>
          <p:cNvSpPr>
            <a:spLocks noGrp="1"/>
          </p:cNvSpPr>
          <p:nvPr>
            <p:ph idx="1"/>
          </p:nvPr>
        </p:nvSpPr>
        <p:spPr>
          <a:xfrm>
            <a:off x="1136576" y="1103287"/>
            <a:ext cx="7200800" cy="4114800"/>
          </a:xfrm>
        </p:spPr>
        <p:txBody>
          <a:bodyPr/>
          <a:lstStyle/>
          <a:p>
            <a:r>
              <a:rPr lang="es-ES" sz="1200" b="1" dirty="0">
                <a:solidFill>
                  <a:srgbClr val="0093C4"/>
                </a:solidFill>
              </a:rPr>
              <a:t>Requisitos abordados: Registro, formularios, asignaturas y resultados.</a:t>
            </a:r>
          </a:p>
          <a:p>
            <a:r>
              <a:rPr lang="es-ES" sz="1200" b="1" dirty="0">
                <a:solidFill>
                  <a:srgbClr val="0093C4"/>
                </a:solidFill>
              </a:rPr>
              <a:t>Requisito no cumplido: </a:t>
            </a:r>
            <a:r>
              <a:rPr lang="es-ES" sz="1200" dirty="0"/>
              <a:t>Visualización de asignaturas cursadas debido a la falta de </a:t>
            </a:r>
            <a:r>
              <a:rPr lang="es-ES" sz="1200" b="1" dirty="0">
                <a:solidFill>
                  <a:srgbClr val="0093C4"/>
                </a:solidFill>
              </a:rPr>
              <a:t>rol de administrador.</a:t>
            </a:r>
          </a:p>
          <a:p>
            <a:r>
              <a:rPr lang="es-ES" sz="1200" b="1" dirty="0">
                <a:solidFill>
                  <a:srgbClr val="0093C4"/>
                </a:solidFill>
              </a:rPr>
              <a:t>Funcionalidad </a:t>
            </a:r>
            <a:r>
              <a:rPr lang="es-ES" sz="1200" dirty="0"/>
              <a:t>a través de </a:t>
            </a:r>
            <a:r>
              <a:rPr lang="es-ES" sz="1200" b="1" dirty="0">
                <a:solidFill>
                  <a:srgbClr val="0093C4"/>
                </a:solidFill>
              </a:rPr>
              <a:t>Servicios Web en la API </a:t>
            </a:r>
            <a:r>
              <a:rPr lang="es-ES" sz="1200" b="1" dirty="0" err="1">
                <a:solidFill>
                  <a:srgbClr val="0093C4"/>
                </a:solidFill>
              </a:rPr>
              <a:t>RESTful</a:t>
            </a:r>
            <a:r>
              <a:rPr lang="es-ES" sz="1200" b="1" dirty="0">
                <a:solidFill>
                  <a:srgbClr val="0093C4"/>
                </a:solidFill>
              </a:rPr>
              <a:t>, </a:t>
            </a:r>
            <a:r>
              <a:rPr lang="es-ES" sz="1200" dirty="0"/>
              <a:t>separados de la aplicación para facilitar la </a:t>
            </a:r>
            <a:r>
              <a:rPr lang="es-ES" sz="1200" b="1" dirty="0">
                <a:solidFill>
                  <a:srgbClr val="0093C4"/>
                </a:solidFill>
              </a:rPr>
              <a:t>portabilidad</a:t>
            </a:r>
            <a:r>
              <a:rPr lang="es-ES" sz="1200" dirty="0"/>
              <a:t>.</a:t>
            </a:r>
          </a:p>
          <a:p>
            <a:r>
              <a:rPr lang="es-ES" sz="1200" dirty="0"/>
              <a:t>Limitación en la protección de datos por</a:t>
            </a:r>
            <a:r>
              <a:rPr lang="es-ES" sz="1200" b="1" dirty="0">
                <a:solidFill>
                  <a:srgbClr val="0093C4"/>
                </a:solidFill>
              </a:rPr>
              <a:t> la falta de implementación de roles de usuario y la transmisión de información a personas autorizadas.</a:t>
            </a:r>
            <a:endParaRPr lang="es-ES" sz="1200" dirty="0"/>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32</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7</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upo 8">
            <a:extLst>
              <a:ext uri="{FF2B5EF4-FFF2-40B4-BE49-F238E27FC236}">
                <a16:creationId xmlns:a16="http://schemas.microsoft.com/office/drawing/2014/main" id="{E413CF69-C899-D53E-D1E2-010AC31F4921}"/>
              </a:ext>
            </a:extLst>
          </p:cNvPr>
          <p:cNvGrpSpPr/>
          <p:nvPr/>
        </p:nvGrpSpPr>
        <p:grpSpPr>
          <a:xfrm>
            <a:off x="6009358" y="5301208"/>
            <a:ext cx="3049488" cy="601216"/>
            <a:chOff x="6009358" y="5301208"/>
            <a:chExt cx="3049488" cy="601216"/>
          </a:xfrm>
        </p:grpSpPr>
        <p:pic>
          <p:nvPicPr>
            <p:cNvPr id="6" name="Gráfico 5" descr="Gráfico de barras contorno">
              <a:hlinkClick r:id="rId3" action="ppaction://hlinksldjump"/>
              <a:extLst>
                <a:ext uri="{FF2B5EF4-FFF2-40B4-BE49-F238E27FC236}">
                  <a16:creationId xmlns:a16="http://schemas.microsoft.com/office/drawing/2014/main" id="{0C18C0DA-4CDA-7638-E4D8-1EB1368603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57630" y="5301208"/>
              <a:ext cx="601216" cy="601216"/>
            </a:xfrm>
            <a:prstGeom prst="rect">
              <a:avLst/>
            </a:prstGeom>
          </p:spPr>
        </p:pic>
        <p:sp>
          <p:nvSpPr>
            <p:cNvPr id="8" name="CuadroTexto 7">
              <a:extLst>
                <a:ext uri="{FF2B5EF4-FFF2-40B4-BE49-F238E27FC236}">
                  <a16:creationId xmlns:a16="http://schemas.microsoft.com/office/drawing/2014/main" id="{24C62945-B56E-59D8-32B7-D5B5DFFCB109}"/>
                </a:ext>
              </a:extLst>
            </p:cNvPr>
            <p:cNvSpPr txBox="1"/>
            <p:nvPr/>
          </p:nvSpPr>
          <p:spPr>
            <a:xfrm>
              <a:off x="6009358" y="5477689"/>
              <a:ext cx="2448272" cy="276999"/>
            </a:xfrm>
            <a:prstGeom prst="rect">
              <a:avLst/>
            </a:prstGeom>
            <a:noFill/>
          </p:spPr>
          <p:txBody>
            <a:bodyPr wrap="square" rtlCol="0">
              <a:spAutoFit/>
            </a:bodyPr>
            <a:lstStyle/>
            <a:p>
              <a:r>
                <a:rPr lang="es-ES" sz="1200" b="1" dirty="0">
                  <a:solidFill>
                    <a:srgbClr val="0093C4"/>
                  </a:solidFill>
                  <a:latin typeface="Segoe UI Light" panose="020B0502040204020203" pitchFamily="34" charset="0"/>
                  <a:cs typeface="Segoe UI Light" panose="020B0502040204020203" pitchFamily="34" charset="0"/>
                </a:rPr>
                <a:t>Modelo de madurez de Richardson</a:t>
              </a:r>
            </a:p>
          </p:txBody>
        </p:sp>
      </p:grpSp>
    </p:spTree>
    <p:extLst>
      <p:ext uri="{BB962C8B-B14F-4D97-AF65-F5344CB8AC3E}">
        <p14:creationId xmlns:p14="http://schemas.microsoft.com/office/powerpoint/2010/main" val="3657919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Conclusiones y Líneas Futuras</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Líneas Futuras</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956558" y="1268760"/>
            <a:ext cx="7992884" cy="4176464"/>
          </a:xfrm>
        </p:spPr>
        <p:txBody>
          <a:bodyPr/>
          <a:lstStyle/>
          <a:p>
            <a:pPr>
              <a:spcAft>
                <a:spcPts val="1800"/>
              </a:spcAft>
            </a:pPr>
            <a:r>
              <a:rPr lang="es-ES" sz="1200" dirty="0"/>
              <a:t>Implementar</a:t>
            </a:r>
            <a:r>
              <a:rPr lang="es-ES" sz="1200" b="1" dirty="0">
                <a:solidFill>
                  <a:srgbClr val="0093C4"/>
                </a:solidFill>
              </a:rPr>
              <a:t> procedimientos automatizados</a:t>
            </a:r>
            <a:r>
              <a:rPr lang="es-ES" sz="1200" dirty="0"/>
              <a:t> de copias de seguridad garantiza la </a:t>
            </a:r>
            <a:r>
              <a:rPr lang="es-ES" sz="1200" b="1" dirty="0">
                <a:solidFill>
                  <a:srgbClr val="0093C4"/>
                </a:solidFill>
              </a:rPr>
              <a:t>continuidad de los datos y permite realizar análisis de los mismos.</a:t>
            </a:r>
          </a:p>
          <a:p>
            <a:pPr>
              <a:spcAft>
                <a:spcPts val="1800"/>
              </a:spcAft>
            </a:pPr>
            <a:r>
              <a:rPr lang="es-ES" sz="1200" dirty="0"/>
              <a:t>La creación de un </a:t>
            </a:r>
            <a:r>
              <a:rPr lang="es-ES" sz="1200" b="1" dirty="0">
                <a:solidFill>
                  <a:srgbClr val="0093C4"/>
                </a:solidFill>
              </a:rPr>
              <a:t>balanceador de carga </a:t>
            </a:r>
            <a:r>
              <a:rPr lang="es-ES" sz="1200" dirty="0"/>
              <a:t>en AWS garantiza la </a:t>
            </a:r>
            <a:r>
              <a:rPr lang="es-ES" sz="1200" b="1" dirty="0">
                <a:solidFill>
                  <a:srgbClr val="0093C4"/>
                </a:solidFill>
              </a:rPr>
              <a:t>disponibilidad</a:t>
            </a:r>
            <a:r>
              <a:rPr lang="es-ES" sz="1200" dirty="0"/>
              <a:t> y </a:t>
            </a:r>
            <a:r>
              <a:rPr lang="es-ES" sz="1200" b="1" dirty="0">
                <a:solidFill>
                  <a:srgbClr val="0093C4"/>
                </a:solidFill>
              </a:rPr>
              <a:t>rendimiento</a:t>
            </a:r>
            <a:r>
              <a:rPr lang="es-ES" sz="1200" dirty="0"/>
              <a:t> de las máquinas al mitigar los efectos de sobrecarga del servidor.</a:t>
            </a:r>
          </a:p>
          <a:p>
            <a:pPr>
              <a:spcAft>
                <a:spcPts val="1800"/>
              </a:spcAft>
            </a:pPr>
            <a:r>
              <a:rPr lang="es-ES" sz="1200" b="1" dirty="0">
                <a:solidFill>
                  <a:srgbClr val="0093C4"/>
                </a:solidFill>
              </a:rPr>
              <a:t>Validar los parámetros de entrada </a:t>
            </a:r>
            <a:r>
              <a:rPr lang="es-ES" sz="1200" dirty="0"/>
              <a:t>en la interfaz aliviaría la carga en la </a:t>
            </a:r>
            <a:r>
              <a:rPr lang="es-ES" sz="1200" b="1" dirty="0">
                <a:solidFill>
                  <a:srgbClr val="0093C4"/>
                </a:solidFill>
              </a:rPr>
              <a:t>funcionalidad</a:t>
            </a:r>
            <a:r>
              <a:rPr lang="es-ES" sz="1200" dirty="0"/>
              <a:t> y mejoraría el </a:t>
            </a:r>
            <a:r>
              <a:rPr lang="es-ES" sz="1200" b="1" dirty="0">
                <a:solidFill>
                  <a:srgbClr val="0093C4"/>
                </a:solidFill>
              </a:rPr>
              <a:t>rendimiento</a:t>
            </a:r>
            <a:r>
              <a:rPr lang="es-ES" sz="1200" dirty="0"/>
              <a:t> de la aplicación al evitar conversiones innecesarias de tipos de datos. </a:t>
            </a:r>
          </a:p>
          <a:p>
            <a:pPr>
              <a:spcAft>
                <a:spcPts val="1800"/>
              </a:spcAft>
            </a:pPr>
            <a:r>
              <a:rPr lang="es-ES" sz="1200" b="1" dirty="0">
                <a:solidFill>
                  <a:srgbClr val="0093C4"/>
                </a:solidFill>
              </a:rPr>
              <a:t>La creación del rol </a:t>
            </a:r>
            <a:r>
              <a:rPr lang="es-ES" sz="1200" dirty="0"/>
              <a:t>de administrador permite </a:t>
            </a:r>
            <a:r>
              <a:rPr lang="es-ES" sz="1200" b="1" dirty="0">
                <a:solidFill>
                  <a:srgbClr val="0093C4"/>
                </a:solidFill>
              </a:rPr>
              <a:t>añadir asignaturas </a:t>
            </a:r>
            <a:r>
              <a:rPr lang="es-ES" sz="1200" dirty="0"/>
              <a:t>al listado por carrera, permitiendo a los alumnos seleccionar las asignaturas que cursarán en su primer año.</a:t>
            </a:r>
          </a:p>
          <a:p>
            <a:pPr>
              <a:spcAft>
                <a:spcPts val="1800"/>
              </a:spcAft>
            </a:pPr>
            <a:r>
              <a:rPr lang="es-ES" sz="1200" dirty="0"/>
              <a:t>Es una </a:t>
            </a:r>
            <a:r>
              <a:rPr lang="es-ES" sz="1200" b="1" dirty="0">
                <a:solidFill>
                  <a:srgbClr val="0093C4"/>
                </a:solidFill>
              </a:rPr>
              <a:t>mala práctica almacenar las contraseñas en texto plano</a:t>
            </a:r>
            <a:r>
              <a:rPr lang="es-ES" sz="1200" dirty="0"/>
              <a:t>, a pesar de contar con identificadores seguros para las tablas, ya que compromete la seguridad de la información personal de los usuarios en caso de acceso no autorizado a la base de datos.</a:t>
            </a:r>
          </a:p>
          <a:p>
            <a:pPr>
              <a:spcAft>
                <a:spcPts val="1800"/>
              </a:spcAft>
            </a:pPr>
            <a:r>
              <a:rPr lang="es-ES" sz="1200" dirty="0"/>
              <a:t>El despliegue manual y </a:t>
            </a:r>
            <a:r>
              <a:rPr lang="es-ES" sz="1200" b="1" dirty="0">
                <a:solidFill>
                  <a:srgbClr val="0093C4"/>
                </a:solidFill>
              </a:rPr>
              <a:t>la falta de pruebas automáticas </a:t>
            </a:r>
            <a:r>
              <a:rPr lang="es-ES" sz="1200" dirty="0"/>
              <a:t>ralentizan el proceso de despliegue y validación; utilizando Azure DevOps y creando pruebas unitarias o funcionales, la aplicación se puede </a:t>
            </a:r>
            <a:r>
              <a:rPr lang="es-ES" sz="1200" b="1" dirty="0">
                <a:solidFill>
                  <a:srgbClr val="0093C4"/>
                </a:solidFill>
              </a:rPr>
              <a:t>desplegar y probar de manera automatizada.</a:t>
            </a:r>
          </a:p>
          <a:p>
            <a:pPr marL="0" indent="0">
              <a:lnSpc>
                <a:spcPct val="150000"/>
              </a:lnSpc>
              <a:buNone/>
            </a:pPr>
            <a:endParaRPr lang="es-ES" sz="1050" dirty="0"/>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33</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7</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16286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CF8B5F0-6110-4436-0291-DF8387FBB408}"/>
              </a:ext>
            </a:extLst>
          </p:cNvPr>
          <p:cNvSpPr txBox="1"/>
          <p:nvPr/>
        </p:nvSpPr>
        <p:spPr bwMode="auto">
          <a:xfrm>
            <a:off x="1208584" y="1268760"/>
            <a:ext cx="7954466"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32" tIns="45716" rIns="91432" bIns="45716" numCol="1" rtlCol="0" anchor="t" anchorCtr="0" compatLnSpc="1">
            <a:prstTxWarp prst="textNoShape">
              <a:avLst/>
            </a:prstTxWarp>
            <a:normAutofit/>
          </a:bodyPr>
          <a:lstStyle/>
          <a:p>
            <a:pPr algn="r" defTabSz="912813" eaLnBrk="1" hangingPunct="1">
              <a:spcAft>
                <a:spcPts val="600"/>
              </a:spcAft>
            </a:pPr>
            <a:r>
              <a:rPr lang="es-ES" altLang="es-ES" sz="3200" b="1" dirty="0">
                <a:solidFill>
                  <a:srgbClr val="767661"/>
                </a:solidFill>
                <a:latin typeface="Segoe UI" panose="020B0502040204020203" pitchFamily="34" charset="0"/>
                <a:cs typeface="Segoe UI" panose="020B0502040204020203" pitchFamily="34" charset="0"/>
              </a:rPr>
              <a:t>Gracias por su atención.</a:t>
            </a:r>
          </a:p>
        </p:txBody>
      </p:sp>
      <p:sp>
        <p:nvSpPr>
          <p:cNvPr id="3076" name="Rectangle 19"/>
          <p:cNvSpPr>
            <a:spLocks noChangeArrowheads="1"/>
          </p:cNvSpPr>
          <p:nvPr/>
        </p:nvSpPr>
        <p:spPr bwMode="auto">
          <a:xfrm>
            <a:off x="4102100" y="5157788"/>
            <a:ext cx="5048250" cy="154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2" tIns="45716" rIns="91432" bIns="45716"/>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912813" indent="-230188"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3335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17526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209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667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124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5814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gn="r">
              <a:lnSpc>
                <a:spcPct val="100000"/>
              </a:lnSpc>
              <a:buFontTx/>
              <a:buNone/>
              <a:defRPr/>
            </a:pPr>
            <a:endParaRPr lang="es-ES_tradnl" altLang="es-ES" sz="1600" dirty="0">
              <a:solidFill>
                <a:schemeClr val="bg1"/>
              </a:solidFill>
              <a:latin typeface="Arial" charset="0"/>
            </a:endParaRPr>
          </a:p>
        </p:txBody>
      </p:sp>
    </p:spTree>
    <p:extLst>
      <p:ext uri="{BB962C8B-B14F-4D97-AF65-F5344CB8AC3E}">
        <p14:creationId xmlns:p14="http://schemas.microsoft.com/office/powerpoint/2010/main" val="3082711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Anexo</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Modelo de madurez de Richardson</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35</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A</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CuadroTexto 3">
            <a:extLst>
              <a:ext uri="{FF2B5EF4-FFF2-40B4-BE49-F238E27FC236}">
                <a16:creationId xmlns:a16="http://schemas.microsoft.com/office/drawing/2014/main" id="{2DAF69B0-1808-50C9-F632-041B6D5897C0}"/>
              </a:ext>
            </a:extLst>
          </p:cNvPr>
          <p:cNvSpPr txBox="1"/>
          <p:nvPr/>
        </p:nvSpPr>
        <p:spPr>
          <a:xfrm>
            <a:off x="4953000" y="1340768"/>
            <a:ext cx="4312159" cy="3816429"/>
          </a:xfrm>
          <a:prstGeom prst="rect">
            <a:avLst/>
          </a:prstGeom>
          <a:noFill/>
        </p:spPr>
        <p:txBody>
          <a:bodyPr wrap="square" rtlCol="0">
            <a:spAutoFit/>
          </a:bodyPr>
          <a:lstStyle/>
          <a:p>
            <a:pPr marL="171450" indent="-171450">
              <a:spcAft>
                <a:spcPts val="1200"/>
              </a:spcAft>
              <a:buFont typeface="Arial" panose="020B0604020202020204" pitchFamily="34" charset="0"/>
              <a:buChar char="•"/>
            </a:pPr>
            <a:r>
              <a:rPr lang="es-ES" sz="1050" b="1" dirty="0">
                <a:solidFill>
                  <a:srgbClr val="0093C4"/>
                </a:solidFill>
                <a:latin typeface="Segoe UI Light" panose="020B0502040204020203" pitchFamily="34" charset="0"/>
                <a:cs typeface="Segoe UI Light" panose="020B0502040204020203" pitchFamily="34" charset="0"/>
              </a:rPr>
              <a:t>Nivel 0: </a:t>
            </a:r>
            <a:r>
              <a:rPr lang="es-ES" sz="1050" dirty="0">
                <a:latin typeface="Segoe UI Light" panose="020B0502040204020203" pitchFamily="34" charset="0"/>
                <a:cs typeface="Segoe UI Light" panose="020B0502040204020203" pitchFamily="34" charset="0"/>
              </a:rPr>
              <a:t>utilización del </a:t>
            </a:r>
            <a:r>
              <a:rPr lang="es-ES" sz="1050" b="1" dirty="0">
                <a:solidFill>
                  <a:srgbClr val="0093C4"/>
                </a:solidFill>
                <a:latin typeface="Segoe UI Light" panose="020B0502040204020203" pitchFamily="34" charset="0"/>
                <a:cs typeface="Segoe UI Light" panose="020B0502040204020203" pitchFamily="34" charset="0"/>
              </a:rPr>
              <a:t>protocolo HTTP para el transporte</a:t>
            </a:r>
            <a:r>
              <a:rPr lang="es-ES" sz="1050" dirty="0">
                <a:latin typeface="Segoe UI Light" panose="020B0502040204020203" pitchFamily="34" charset="0"/>
                <a:cs typeface="Segoe UI Light" panose="020B0502040204020203" pitchFamily="34" charset="0"/>
              </a:rPr>
              <a:t>. Servicios Web tradicionales.</a:t>
            </a:r>
          </a:p>
          <a:p>
            <a:pPr marL="171450" indent="-171450">
              <a:spcAft>
                <a:spcPts val="1200"/>
              </a:spcAft>
              <a:buFont typeface="Arial" panose="020B0604020202020204" pitchFamily="34" charset="0"/>
              <a:buChar char="•"/>
              <a:defRPr/>
            </a:pPr>
            <a:r>
              <a:rPr lang="es-ES_tradnl" sz="1050" b="1" dirty="0">
                <a:solidFill>
                  <a:srgbClr val="0093C4"/>
                </a:solidFill>
                <a:latin typeface="Segoe UI Light" panose="020B0502040204020203" pitchFamily="34" charset="0"/>
                <a:cs typeface="Segoe UI Light" panose="020B0502040204020203" pitchFamily="34" charset="0"/>
                <a:sym typeface="Wingdings" panose="05000000000000000000" pitchFamily="2" charset="2"/>
              </a:rPr>
              <a:t>Nivel 1:</a:t>
            </a:r>
            <a:r>
              <a:rPr lang="es-ES_tradnl" sz="1050" dirty="0">
                <a:latin typeface="Segoe UI Light" panose="020B0502040204020203" pitchFamily="34" charset="0"/>
                <a:cs typeface="Segoe UI Light" panose="020B0502040204020203" pitchFamily="34" charset="0"/>
                <a:sym typeface="Wingdings" panose="05000000000000000000" pitchFamily="2" charset="2"/>
              </a:rPr>
              <a:t> enfocados a los </a:t>
            </a:r>
            <a:r>
              <a:rPr lang="es-ES_tradnl" sz="1050" b="1" dirty="0">
                <a:solidFill>
                  <a:srgbClr val="0093C4"/>
                </a:solidFill>
                <a:latin typeface="Segoe UI Light" panose="020B0502040204020203" pitchFamily="34" charset="0"/>
                <a:cs typeface="Segoe UI Light" panose="020B0502040204020203" pitchFamily="34" charset="0"/>
                <a:sym typeface="Wingdings" panose="05000000000000000000" pitchFamily="2" charset="2"/>
              </a:rPr>
              <a:t>recursos</a:t>
            </a:r>
            <a:r>
              <a:rPr lang="es-ES_tradnl" sz="1050" dirty="0">
                <a:latin typeface="Segoe UI Light" panose="020B0502040204020203" pitchFamily="34" charset="0"/>
                <a:cs typeface="Segoe UI Light" panose="020B0502040204020203" pitchFamily="34" charset="0"/>
                <a:sym typeface="Wingdings" panose="05000000000000000000" pitchFamily="2" charset="2"/>
              </a:rPr>
              <a:t>, donde las peticiones se dirigen a estos para cargar, modificar o borrarlos </a:t>
            </a:r>
            <a:r>
              <a:rPr lang="es-ES_tradnl" sz="1050" b="1" dirty="0">
                <a:solidFill>
                  <a:srgbClr val="0093C4"/>
                </a:solidFill>
                <a:latin typeface="Segoe UI Light" panose="020B0502040204020203" pitchFamily="34" charset="0"/>
                <a:cs typeface="Segoe UI Light" panose="020B0502040204020203" pitchFamily="34" charset="0"/>
                <a:sym typeface="Wingdings" panose="05000000000000000000" pitchFamily="2" charset="2"/>
              </a:rPr>
              <a:t>mediante un identificador o URI. </a:t>
            </a:r>
          </a:p>
          <a:p>
            <a:pPr marL="171450" indent="-171450">
              <a:spcAft>
                <a:spcPts val="1200"/>
              </a:spcAft>
              <a:buFont typeface="Arial" panose="020B0604020202020204" pitchFamily="34" charset="0"/>
              <a:buChar char="•"/>
              <a:defRPr/>
            </a:pPr>
            <a:r>
              <a:rPr lang="es-ES_tradnl" sz="1050" b="1" dirty="0">
                <a:solidFill>
                  <a:srgbClr val="0093C4"/>
                </a:solidFill>
                <a:latin typeface="Segoe UI Light" panose="020B0502040204020203" pitchFamily="34" charset="0"/>
                <a:cs typeface="Segoe UI Light" panose="020B0502040204020203" pitchFamily="34" charset="0"/>
                <a:sym typeface="Wingdings" panose="05000000000000000000" pitchFamily="2" charset="2"/>
              </a:rPr>
              <a:t>Nivel 2:</a:t>
            </a:r>
            <a:r>
              <a:rPr lang="es-ES_tradnl" sz="1050" dirty="0">
                <a:latin typeface="Segoe UI Light" panose="020B0502040204020203" pitchFamily="34" charset="0"/>
                <a:cs typeface="Segoe UI Light" panose="020B0502040204020203" pitchFamily="34" charset="0"/>
                <a:sym typeface="Wingdings" panose="05000000000000000000" pitchFamily="2" charset="2"/>
              </a:rPr>
              <a:t> se incluyen los métodos HTTP, incluyendo cabeceras, códigos de estado, etc. Con interfaz homogénea. Cada metodo tiene una acción distinta sobre el recurso.</a:t>
            </a:r>
          </a:p>
          <a:p>
            <a:pPr marL="171450" indent="-171450">
              <a:spcAft>
                <a:spcPts val="1200"/>
              </a:spcAft>
              <a:buFont typeface="Arial" panose="020B0604020202020204" pitchFamily="34" charset="0"/>
              <a:buChar char="•"/>
              <a:defRPr/>
            </a:pPr>
            <a:r>
              <a:rPr lang="es-ES_tradnl" sz="1050" b="1" dirty="0">
                <a:solidFill>
                  <a:srgbClr val="0093C4"/>
                </a:solidFill>
                <a:latin typeface="Segoe UI Light" panose="020B0502040204020203" pitchFamily="34" charset="0"/>
                <a:cs typeface="Segoe UI Light" panose="020B0502040204020203" pitchFamily="34" charset="0"/>
                <a:sym typeface="Wingdings" panose="05000000000000000000" pitchFamily="2" charset="2"/>
              </a:rPr>
              <a:t>Nivel 3: </a:t>
            </a:r>
            <a:r>
              <a:rPr lang="es-ES_tradnl" sz="1050" dirty="0">
                <a:latin typeface="Segoe UI Light" panose="020B0502040204020203" pitchFamily="34" charset="0"/>
                <a:cs typeface="Segoe UI Light" panose="020B0502040204020203" pitchFamily="34" charset="0"/>
                <a:sym typeface="Wingdings" panose="05000000000000000000" pitchFamily="2" charset="2"/>
              </a:rPr>
              <a:t>se añade la </a:t>
            </a:r>
            <a:r>
              <a:rPr lang="es-ES_tradnl" sz="1050" b="1" dirty="0">
                <a:solidFill>
                  <a:srgbClr val="0093C4"/>
                </a:solidFill>
                <a:latin typeface="Segoe UI Light" panose="020B0502040204020203" pitchFamily="34" charset="0"/>
                <a:cs typeface="Segoe UI Light" panose="020B0502040204020203" pitchFamily="34" charset="0"/>
                <a:sym typeface="Wingdings" panose="05000000000000000000" pitchFamily="2" charset="2"/>
              </a:rPr>
              <a:t>restricción HATEOAS(</a:t>
            </a:r>
            <a:r>
              <a:rPr lang="es-ES" sz="1050" b="1" dirty="0">
                <a:solidFill>
                  <a:srgbClr val="0093C4"/>
                </a:solidFill>
                <a:latin typeface="Segoe UI Light" panose="020B0502040204020203" pitchFamily="34" charset="0"/>
                <a:cs typeface="Segoe UI Light" panose="020B0502040204020203" pitchFamily="34" charset="0"/>
              </a:rPr>
              <a:t>Hypertext As The Engine Of Application State</a:t>
            </a:r>
            <a:r>
              <a:rPr lang="es-ES_tradnl" sz="1050" b="1" dirty="0">
                <a:solidFill>
                  <a:srgbClr val="0093C4"/>
                </a:solidFill>
                <a:latin typeface="Segoe UI Light" panose="020B0502040204020203" pitchFamily="34" charset="0"/>
                <a:cs typeface="Segoe UI Light" panose="020B0502040204020203" pitchFamily="34" charset="0"/>
                <a:sym typeface="Wingdings" panose="05000000000000000000" pitchFamily="2" charset="2"/>
              </a:rPr>
              <a:t>)</a:t>
            </a:r>
            <a:r>
              <a:rPr lang="es-ES_tradnl" sz="1050" dirty="0">
                <a:latin typeface="Segoe UI Light" panose="020B0502040204020203" pitchFamily="34" charset="0"/>
                <a:cs typeface="Segoe UI Light" panose="020B0502040204020203" pitchFamily="34" charset="0"/>
                <a:sym typeface="Wingdings" panose="05000000000000000000" pitchFamily="2" charset="2"/>
              </a:rPr>
              <a:t>. L</a:t>
            </a:r>
            <a:r>
              <a:rPr lang="es-ES" sz="1050" dirty="0">
                <a:latin typeface="Segoe UI Light" panose="020B0502040204020203" pitchFamily="34" charset="0"/>
                <a:cs typeface="Segoe UI Light" panose="020B0502040204020203" pitchFamily="34" charset="0"/>
              </a:rPr>
              <a:t>os recursos incluyen las </a:t>
            </a:r>
            <a:r>
              <a:rPr lang="es-ES" sz="1050" b="1" dirty="0">
                <a:solidFill>
                  <a:srgbClr val="0093C4"/>
                </a:solidFill>
                <a:latin typeface="Segoe UI Light" panose="020B0502040204020203" pitchFamily="34" charset="0"/>
                <a:cs typeface="Segoe UI Light" panose="020B0502040204020203" pitchFamily="34" charset="0"/>
              </a:rPr>
              <a:t>URIs de otros recursos</a:t>
            </a:r>
            <a:r>
              <a:rPr lang="es-ES" sz="1050" dirty="0">
                <a:latin typeface="Segoe UI Light" panose="020B0502040204020203" pitchFamily="34" charset="0"/>
                <a:cs typeface="Segoe UI Light" panose="020B0502040204020203" pitchFamily="34" charset="0"/>
              </a:rPr>
              <a:t>. Gracias a esta restricción el cliente puede navegar dentro de la aplicación sin tener conocimiento previo de la estructura de la interfaz del servicio web. </a:t>
            </a:r>
          </a:p>
          <a:p>
            <a:pPr marL="171450" indent="-171450">
              <a:spcAft>
                <a:spcPts val="1200"/>
              </a:spcAft>
              <a:buFont typeface="Arial" panose="020B0604020202020204" pitchFamily="34" charset="0"/>
              <a:buChar char="•"/>
              <a:defRPr/>
            </a:pPr>
            <a:endParaRPr lang="es-ES_tradnl" sz="1050" dirty="0">
              <a:latin typeface="Segoe UI Light" panose="020B0502040204020203" pitchFamily="34" charset="0"/>
              <a:cs typeface="Segoe UI Light" panose="020B0502040204020203" pitchFamily="34" charset="0"/>
              <a:sym typeface="Wingdings" panose="05000000000000000000" pitchFamily="2" charset="2"/>
            </a:endParaRPr>
          </a:p>
          <a:p>
            <a:pPr>
              <a:defRPr/>
            </a:pPr>
            <a:endParaRPr lang="es-ES_tradnl" sz="1050" dirty="0">
              <a:solidFill>
                <a:schemeClr val="tx2"/>
              </a:solidFill>
              <a:sym typeface="Wingdings" panose="05000000000000000000" pitchFamily="2" charset="2"/>
            </a:endParaRPr>
          </a:p>
          <a:p>
            <a:endParaRPr lang="es-ES" sz="1050" dirty="0">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endParaRPr lang="es-ES" dirty="0"/>
          </a:p>
        </p:txBody>
      </p:sp>
      <p:pic>
        <p:nvPicPr>
          <p:cNvPr id="8" name="Gráfico 7" descr="Atrás con relleno sólido">
            <a:hlinkClick r:id="rId2" action="ppaction://hlinksldjump"/>
            <a:extLst>
              <a:ext uri="{FF2B5EF4-FFF2-40B4-BE49-F238E27FC236}">
                <a16:creationId xmlns:a16="http://schemas.microsoft.com/office/drawing/2014/main" id="{21395138-356D-DF46-A5EE-3E20D0FDD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271050">
            <a:off x="8787926" y="5567514"/>
            <a:ext cx="652732" cy="652732"/>
          </a:xfrm>
          <a:prstGeom prst="rect">
            <a:avLst/>
          </a:prstGeom>
        </p:spPr>
      </p:pic>
      <p:pic>
        <p:nvPicPr>
          <p:cNvPr id="6" name="Imagen 5">
            <a:extLst>
              <a:ext uri="{FF2B5EF4-FFF2-40B4-BE49-F238E27FC236}">
                <a16:creationId xmlns:a16="http://schemas.microsoft.com/office/drawing/2014/main" id="{3FF7BBC1-DCFF-5525-5989-332CFE343E23}"/>
              </a:ext>
            </a:extLst>
          </p:cNvPr>
          <p:cNvPicPr>
            <a:picLocks noChangeAspect="1"/>
          </p:cNvPicPr>
          <p:nvPr/>
        </p:nvPicPr>
        <p:blipFill rotWithShape="1">
          <a:blip r:embed="rId5"/>
          <a:srcRect r="43458"/>
          <a:stretch/>
        </p:blipFill>
        <p:spPr>
          <a:xfrm>
            <a:off x="176974" y="1340769"/>
            <a:ext cx="4543136" cy="1944216"/>
          </a:xfrm>
          <a:prstGeom prst="rect">
            <a:avLst/>
          </a:prstGeom>
        </p:spPr>
      </p:pic>
      <p:pic>
        <p:nvPicPr>
          <p:cNvPr id="10" name="Imagen 9">
            <a:extLst>
              <a:ext uri="{FF2B5EF4-FFF2-40B4-BE49-F238E27FC236}">
                <a16:creationId xmlns:a16="http://schemas.microsoft.com/office/drawing/2014/main" id="{3DD9D6B5-DAD6-3FD2-731B-C7DB177A2BC8}"/>
              </a:ext>
            </a:extLst>
          </p:cNvPr>
          <p:cNvPicPr>
            <a:picLocks noChangeAspect="1"/>
          </p:cNvPicPr>
          <p:nvPr/>
        </p:nvPicPr>
        <p:blipFill>
          <a:blip r:embed="rId6"/>
          <a:stretch>
            <a:fillRect/>
          </a:stretch>
        </p:blipFill>
        <p:spPr>
          <a:xfrm>
            <a:off x="176974" y="1083593"/>
            <a:ext cx="1947863" cy="257175"/>
          </a:xfrm>
          <a:prstGeom prst="rect">
            <a:avLst/>
          </a:prstGeom>
        </p:spPr>
      </p:pic>
    </p:spTree>
    <p:extLst>
      <p:ext uri="{BB962C8B-B14F-4D97-AF65-F5344CB8AC3E}">
        <p14:creationId xmlns:p14="http://schemas.microsoft.com/office/powerpoint/2010/main" val="307492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Problemática y Objetivos</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Problemática</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4</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1</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Marcador de contenido 2">
            <a:extLst>
              <a:ext uri="{FF2B5EF4-FFF2-40B4-BE49-F238E27FC236}">
                <a16:creationId xmlns:a16="http://schemas.microsoft.com/office/drawing/2014/main" id="{27148AE9-4FF1-13D9-39FA-B2F4EC7614B5}"/>
              </a:ext>
            </a:extLst>
          </p:cNvPr>
          <p:cNvSpPr txBox="1">
            <a:spLocks/>
          </p:cNvSpPr>
          <p:nvPr/>
        </p:nvSpPr>
        <p:spPr bwMode="auto">
          <a:xfrm>
            <a:off x="1280592" y="2060848"/>
            <a:ext cx="7747988" cy="181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912813" rtl="0" eaLnBrk="1" fontAlgn="base" hangingPunct="1">
              <a:lnSpc>
                <a:spcPct val="115000"/>
              </a:lnSpc>
              <a:spcBef>
                <a:spcPct val="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1pPr>
            <a:lvl2pPr marL="742950" indent="-285750" algn="l" defTabSz="912813" rtl="0" eaLnBrk="1" fontAlgn="base" hangingPunct="1">
              <a:lnSpc>
                <a:spcPct val="115000"/>
              </a:lnSpc>
              <a:spcBef>
                <a:spcPct val="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2pPr>
            <a:lvl3pPr marL="1143000" indent="-230188" algn="l" defTabSz="912813" rtl="0" eaLnBrk="1" fontAlgn="base" hangingPunct="1">
              <a:lnSpc>
                <a:spcPct val="115000"/>
              </a:lnSpc>
              <a:spcBef>
                <a:spcPct val="2000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3pPr>
            <a:lvl4pPr marL="1562100" indent="-228600" algn="l" defTabSz="912813" rtl="0" eaLnBrk="1" fontAlgn="base" hangingPunct="1">
              <a:lnSpc>
                <a:spcPct val="115000"/>
              </a:lnSpc>
              <a:spcBef>
                <a:spcPct val="2000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4pPr>
            <a:lvl5pPr marL="1981200" indent="-228600" algn="l" defTabSz="912813" rtl="0" eaLnBrk="1" fontAlgn="base" hangingPunct="1">
              <a:lnSpc>
                <a:spcPct val="115000"/>
              </a:lnSpc>
              <a:spcBef>
                <a:spcPct val="20000"/>
              </a:spcBef>
              <a:spcAft>
                <a:spcPct val="15000"/>
              </a:spcAft>
              <a:buChar char="»"/>
              <a:defRPr sz="2400" b="0" i="0">
                <a:solidFill>
                  <a:schemeClr val="tx1"/>
                </a:solidFill>
                <a:latin typeface="Segoe UI Light" panose="020B0502040204020203" pitchFamily="34" charset="0"/>
                <a:ea typeface="Calibri" charset="0"/>
                <a:cs typeface="Segoe UI Light" panose="020B0502040204020203" pitchFamily="34" charset="0"/>
              </a:defRPr>
            </a:lvl5pPr>
            <a:lvl6pPr marL="2438400" indent="-228600" algn="l" defTabSz="912813" rtl="0" eaLnBrk="1" fontAlgn="base" hangingPunct="1">
              <a:lnSpc>
                <a:spcPct val="115000"/>
              </a:lnSpc>
              <a:spcBef>
                <a:spcPct val="20000"/>
              </a:spcBef>
              <a:spcAft>
                <a:spcPct val="15000"/>
              </a:spcAft>
              <a:buChar char="»"/>
              <a:defRPr sz="2000">
                <a:solidFill>
                  <a:srgbClr val="757561"/>
                </a:solidFill>
                <a:latin typeface="+mn-lt"/>
              </a:defRPr>
            </a:lvl6pPr>
            <a:lvl7pPr marL="2895600" indent="-228600" algn="l" defTabSz="912813" rtl="0" eaLnBrk="1" fontAlgn="base" hangingPunct="1">
              <a:lnSpc>
                <a:spcPct val="115000"/>
              </a:lnSpc>
              <a:spcBef>
                <a:spcPct val="20000"/>
              </a:spcBef>
              <a:spcAft>
                <a:spcPct val="15000"/>
              </a:spcAft>
              <a:buChar char="»"/>
              <a:defRPr sz="2000">
                <a:solidFill>
                  <a:srgbClr val="757561"/>
                </a:solidFill>
                <a:latin typeface="+mn-lt"/>
              </a:defRPr>
            </a:lvl7pPr>
            <a:lvl8pPr marL="3352800" indent="-228600" algn="l" defTabSz="912813" rtl="0" eaLnBrk="1" fontAlgn="base" hangingPunct="1">
              <a:lnSpc>
                <a:spcPct val="115000"/>
              </a:lnSpc>
              <a:spcBef>
                <a:spcPct val="20000"/>
              </a:spcBef>
              <a:spcAft>
                <a:spcPct val="15000"/>
              </a:spcAft>
              <a:buChar char="»"/>
              <a:defRPr sz="2000">
                <a:solidFill>
                  <a:srgbClr val="757561"/>
                </a:solidFill>
                <a:latin typeface="+mn-lt"/>
              </a:defRPr>
            </a:lvl8pPr>
            <a:lvl9pPr marL="3810000" indent="-228600" algn="l" defTabSz="912813" rtl="0" eaLnBrk="1" fontAlgn="base" hangingPunct="1">
              <a:lnSpc>
                <a:spcPct val="115000"/>
              </a:lnSpc>
              <a:spcBef>
                <a:spcPct val="20000"/>
              </a:spcBef>
              <a:spcAft>
                <a:spcPct val="15000"/>
              </a:spcAft>
              <a:buChar char="»"/>
              <a:defRPr sz="2000">
                <a:solidFill>
                  <a:srgbClr val="757561"/>
                </a:solidFill>
                <a:latin typeface="+mn-lt"/>
              </a:defRPr>
            </a:lvl9pPr>
          </a:lstStyle>
          <a:p>
            <a:pPr>
              <a:spcAft>
                <a:spcPts val="1800"/>
              </a:spcAft>
              <a:buClr>
                <a:srgbClr val="0093C4"/>
              </a:buClr>
              <a:buFont typeface="Arial" panose="020B0604020202020204" pitchFamily="34" charset="0"/>
              <a:buChar char="•"/>
              <a:defRPr/>
            </a:pPr>
            <a:r>
              <a:rPr lang="es-ES_tradnl" sz="1600" kern="0" dirty="0">
                <a:solidFill>
                  <a:schemeClr val="tx2"/>
                </a:solidFill>
                <a:sym typeface="Wingdings" panose="05000000000000000000" pitchFamily="2" charset="2"/>
              </a:rPr>
              <a:t>Aumento de la tasa de </a:t>
            </a:r>
            <a:r>
              <a:rPr lang="es-ES" sz="1600" b="1" kern="0" dirty="0">
                <a:solidFill>
                  <a:srgbClr val="0093C4"/>
                </a:solidFill>
                <a:sym typeface="Wingdings" panose="05000000000000000000" pitchFamily="2" charset="2"/>
              </a:rPr>
              <a:t>abandono universitario</a:t>
            </a:r>
            <a:r>
              <a:rPr lang="es-ES_tradnl" sz="1600" kern="0" dirty="0">
                <a:solidFill>
                  <a:schemeClr val="tx2"/>
                </a:solidFill>
                <a:sym typeface="Wingdings" panose="05000000000000000000" pitchFamily="2" charset="2"/>
              </a:rPr>
              <a:t> durante el primer año.</a:t>
            </a:r>
            <a:endParaRPr lang="es-ES_tradnl" sz="1600" b="1" kern="0" dirty="0">
              <a:solidFill>
                <a:srgbClr val="0093C4"/>
              </a:solidFill>
              <a:sym typeface="Wingdings" panose="05000000000000000000" pitchFamily="2" charset="2"/>
            </a:endParaRPr>
          </a:p>
          <a:p>
            <a:pPr>
              <a:spcAft>
                <a:spcPts val="1800"/>
              </a:spcAft>
              <a:buClr>
                <a:srgbClr val="0093C4"/>
              </a:buClr>
              <a:buFont typeface="Arial" panose="020B0604020202020204" pitchFamily="34" charset="0"/>
              <a:buChar char="•"/>
              <a:defRPr/>
            </a:pPr>
            <a:r>
              <a:rPr lang="es-ES_tradnl" sz="1600" kern="0" dirty="0">
                <a:solidFill>
                  <a:schemeClr val="tx2"/>
                </a:solidFill>
                <a:sym typeface="Wingdings" panose="05000000000000000000" pitchFamily="2" charset="2"/>
              </a:rPr>
              <a:t>Creación de</a:t>
            </a:r>
            <a:r>
              <a:rPr lang="es-ES" sz="1600" b="1" kern="0" dirty="0">
                <a:solidFill>
                  <a:srgbClr val="0093C4"/>
                </a:solidFill>
                <a:sym typeface="Wingdings" panose="05000000000000000000" pitchFamily="2" charset="2"/>
              </a:rPr>
              <a:t> </a:t>
            </a:r>
            <a:r>
              <a:rPr lang="es-ES" sz="1600" kern="0" dirty="0">
                <a:sym typeface="Wingdings" panose="05000000000000000000" pitchFamily="2" charset="2"/>
              </a:rPr>
              <a:t>un</a:t>
            </a:r>
            <a:r>
              <a:rPr lang="es-ES" sz="1600" b="1" kern="0" dirty="0">
                <a:solidFill>
                  <a:srgbClr val="0093C4"/>
                </a:solidFill>
                <a:sym typeface="Wingdings" panose="05000000000000000000" pitchFamily="2" charset="2"/>
              </a:rPr>
              <a:t> Servicio Web </a:t>
            </a:r>
            <a:r>
              <a:rPr lang="es-ES" sz="1600" b="1" kern="0" dirty="0" err="1">
                <a:solidFill>
                  <a:srgbClr val="0093C4"/>
                </a:solidFill>
                <a:sym typeface="Wingdings" panose="05000000000000000000" pitchFamily="2" charset="2"/>
              </a:rPr>
              <a:t>RESTful</a:t>
            </a:r>
            <a:r>
              <a:rPr lang="es-ES" sz="1600" b="1" kern="0" dirty="0">
                <a:solidFill>
                  <a:srgbClr val="0093C4"/>
                </a:solidFill>
                <a:sym typeface="Wingdings" panose="05000000000000000000" pitchFamily="2" charset="2"/>
              </a:rPr>
              <a:t> </a:t>
            </a:r>
            <a:r>
              <a:rPr lang="es-ES" sz="1600" kern="0" dirty="0">
                <a:sym typeface="Wingdings" panose="05000000000000000000" pitchFamily="2" charset="2"/>
              </a:rPr>
              <a:t>que</a:t>
            </a:r>
            <a:r>
              <a:rPr lang="es-ES" sz="1600" b="1" kern="0" dirty="0">
                <a:solidFill>
                  <a:srgbClr val="0093C4"/>
                </a:solidFill>
                <a:sym typeface="Wingdings" panose="05000000000000000000" pitchFamily="2" charset="2"/>
              </a:rPr>
              <a:t> asesore y acompañe </a:t>
            </a:r>
            <a:r>
              <a:rPr lang="es-ES" sz="1600" kern="0" dirty="0">
                <a:sym typeface="Wingdings" panose="05000000000000000000" pitchFamily="2" charset="2"/>
              </a:rPr>
              <a:t>al estudiante mediante </a:t>
            </a:r>
            <a:r>
              <a:rPr lang="es-ES" sz="1600" b="1" kern="0" dirty="0">
                <a:solidFill>
                  <a:srgbClr val="0093C4"/>
                </a:solidFill>
                <a:sym typeface="Wingdings" panose="05000000000000000000" pitchFamily="2" charset="2"/>
              </a:rPr>
              <a:t>recomendaciones </a:t>
            </a:r>
            <a:r>
              <a:rPr lang="es-ES" sz="1600" kern="0" dirty="0">
                <a:sym typeface="Wingdings" panose="05000000000000000000" pitchFamily="2" charset="2"/>
              </a:rPr>
              <a:t>durante ese período. </a:t>
            </a:r>
            <a:endParaRPr lang="es-ES_tradnl" sz="1400" kern="0" dirty="0">
              <a:sym typeface="Wingdings" panose="05000000000000000000" pitchFamily="2" charset="2"/>
            </a:endParaRPr>
          </a:p>
        </p:txBody>
      </p:sp>
    </p:spTree>
    <p:extLst>
      <p:ext uri="{BB962C8B-B14F-4D97-AF65-F5344CB8AC3E}">
        <p14:creationId xmlns:p14="http://schemas.microsoft.com/office/powerpoint/2010/main" val="74329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Problema y Objetivos</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Objetivos</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4" name="Marcador de contenido 3">
            <a:extLst>
              <a:ext uri="{FF2B5EF4-FFF2-40B4-BE49-F238E27FC236}">
                <a16:creationId xmlns:a16="http://schemas.microsoft.com/office/drawing/2014/main" id="{1D657A66-0FB7-7211-253A-E6E71DE2BD54}"/>
              </a:ext>
            </a:extLst>
          </p:cNvPr>
          <p:cNvSpPr>
            <a:spLocks noGrp="1"/>
          </p:cNvSpPr>
          <p:nvPr>
            <p:ph idx="1"/>
          </p:nvPr>
        </p:nvSpPr>
        <p:spPr>
          <a:xfrm>
            <a:off x="776536" y="1118812"/>
            <a:ext cx="8600827" cy="3606332"/>
          </a:xfrm>
        </p:spPr>
        <p:txBody>
          <a:bodyPr/>
          <a:lstStyle/>
          <a:p>
            <a:pPr marL="0" indent="0">
              <a:lnSpc>
                <a:spcPct val="250000"/>
              </a:lnSpc>
              <a:buNone/>
            </a:pPr>
            <a:r>
              <a:rPr lang="es-ES" sz="1800" dirty="0"/>
              <a:t>Los </a:t>
            </a:r>
            <a:r>
              <a:rPr lang="es-ES" sz="1800" b="1" dirty="0">
                <a:solidFill>
                  <a:srgbClr val="0093C4"/>
                </a:solidFill>
              </a:rPr>
              <a:t>objetivos</a:t>
            </a:r>
            <a:r>
              <a:rPr lang="es-ES" sz="1800" dirty="0"/>
              <a:t> definidos al inicio del proyecto son:</a:t>
            </a:r>
          </a:p>
          <a:p>
            <a:pPr marL="457200" indent="-457200">
              <a:lnSpc>
                <a:spcPct val="100000"/>
              </a:lnSpc>
              <a:buFont typeface="+mj-lt"/>
              <a:buAutoNum type="romanUcPeriod"/>
            </a:pPr>
            <a:r>
              <a:rPr lang="es-ES" sz="1600" b="1" dirty="0">
                <a:solidFill>
                  <a:srgbClr val="0093C4"/>
                </a:solidFill>
              </a:rPr>
              <a:t>Crear un Servicio Web </a:t>
            </a:r>
            <a:r>
              <a:rPr lang="es-ES" sz="1600" b="1" dirty="0" err="1">
                <a:solidFill>
                  <a:srgbClr val="0093C4"/>
                </a:solidFill>
              </a:rPr>
              <a:t>RESTful</a:t>
            </a:r>
            <a:r>
              <a:rPr lang="es-ES" sz="1600" b="1" dirty="0">
                <a:solidFill>
                  <a:srgbClr val="0093C4"/>
                </a:solidFill>
              </a:rPr>
              <a:t> </a:t>
            </a:r>
            <a:r>
              <a:rPr lang="es-ES" sz="1600" dirty="0"/>
              <a:t>que</a:t>
            </a:r>
            <a:r>
              <a:rPr lang="es-ES" sz="1600" b="1" dirty="0">
                <a:solidFill>
                  <a:srgbClr val="0093C4"/>
                </a:solidFill>
              </a:rPr>
              <a:t> asesore y acompañe </a:t>
            </a:r>
            <a:r>
              <a:rPr lang="es-ES" sz="1600" dirty="0"/>
              <a:t>al estudiante mediante </a:t>
            </a:r>
            <a:r>
              <a:rPr lang="es-ES" sz="1600" b="1" dirty="0">
                <a:solidFill>
                  <a:srgbClr val="0093C4"/>
                </a:solidFill>
              </a:rPr>
              <a:t>recomendaciones </a:t>
            </a:r>
            <a:r>
              <a:rPr lang="es-ES" sz="1600" dirty="0"/>
              <a:t>durante ese período.</a:t>
            </a:r>
          </a:p>
          <a:p>
            <a:pPr marL="457200" indent="-457200">
              <a:lnSpc>
                <a:spcPct val="100000"/>
              </a:lnSpc>
              <a:spcAft>
                <a:spcPts val="1218"/>
              </a:spcAft>
              <a:buFont typeface="+mj-lt"/>
              <a:buAutoNum type="romanUcPeriod"/>
            </a:pPr>
            <a:r>
              <a:rPr lang="es-ES" sz="1600" b="1" dirty="0">
                <a:solidFill>
                  <a:srgbClr val="0093C4"/>
                </a:solidFill>
              </a:rPr>
              <a:t>El sistema </a:t>
            </a:r>
            <a:r>
              <a:rPr lang="es-ES" sz="1600" dirty="0"/>
              <a:t>evaluará las </a:t>
            </a:r>
            <a:r>
              <a:rPr lang="es-ES" sz="1600" b="1" dirty="0">
                <a:solidFill>
                  <a:srgbClr val="0093C4"/>
                </a:solidFill>
              </a:rPr>
              <a:t>aptitudes y concentración </a:t>
            </a:r>
            <a:r>
              <a:rPr lang="es-ES" sz="1600" dirty="0"/>
              <a:t>del estudiante mediante </a:t>
            </a:r>
            <a:r>
              <a:rPr lang="es-ES" sz="1600" b="1" dirty="0">
                <a:solidFill>
                  <a:srgbClr val="0093C4"/>
                </a:solidFill>
              </a:rPr>
              <a:t>formularios estandarizados </a:t>
            </a:r>
            <a:r>
              <a:rPr lang="es-ES" sz="1600" dirty="0"/>
              <a:t>para</a:t>
            </a:r>
            <a:r>
              <a:rPr lang="es-ES" sz="1600" b="1" dirty="0">
                <a:solidFill>
                  <a:srgbClr val="0093C4"/>
                </a:solidFill>
              </a:rPr>
              <a:t> recomendar una titulación.</a:t>
            </a:r>
          </a:p>
          <a:p>
            <a:pPr marL="457200" indent="-457200">
              <a:lnSpc>
                <a:spcPct val="100000"/>
              </a:lnSpc>
              <a:spcAft>
                <a:spcPts val="1218"/>
              </a:spcAft>
              <a:buFont typeface="+mj-lt"/>
              <a:buAutoNum type="romanUcPeriod"/>
            </a:pPr>
            <a:r>
              <a:rPr lang="es-ES" sz="1600" b="1" dirty="0">
                <a:solidFill>
                  <a:srgbClr val="0093C4"/>
                </a:solidFill>
              </a:rPr>
              <a:t>El sistema</a:t>
            </a:r>
            <a:r>
              <a:rPr lang="es-ES" sz="1600" dirty="0"/>
              <a:t> realizará una </a:t>
            </a:r>
            <a:r>
              <a:rPr lang="es-ES" sz="1600" b="1" dirty="0">
                <a:solidFill>
                  <a:srgbClr val="0093C4"/>
                </a:solidFill>
              </a:rPr>
              <a:t>planificación de tiempos de estudio</a:t>
            </a:r>
            <a:r>
              <a:rPr lang="es-ES" sz="1600" dirty="0"/>
              <a:t> basada en recomendaciones de datos previos.</a:t>
            </a:r>
          </a:p>
          <a:p>
            <a:pPr marL="457200" indent="-457200">
              <a:lnSpc>
                <a:spcPct val="100000"/>
              </a:lnSpc>
              <a:spcAft>
                <a:spcPts val="1218"/>
              </a:spcAft>
              <a:buFont typeface="+mj-lt"/>
              <a:buAutoNum type="romanUcPeriod"/>
            </a:pPr>
            <a:r>
              <a:rPr lang="es-ES" sz="1600" b="1" dirty="0">
                <a:solidFill>
                  <a:srgbClr val="0093C4"/>
                </a:solidFill>
              </a:rPr>
              <a:t>El sistema </a:t>
            </a:r>
            <a:r>
              <a:rPr lang="es-ES" sz="1600" dirty="0"/>
              <a:t>proporcionará una </a:t>
            </a:r>
            <a:r>
              <a:rPr lang="es-ES" sz="1600" b="1" dirty="0">
                <a:solidFill>
                  <a:srgbClr val="0093C4"/>
                </a:solidFill>
              </a:rPr>
              <a:t>aplicación</a:t>
            </a:r>
            <a:r>
              <a:rPr lang="es-ES" sz="1600" dirty="0"/>
              <a:t> para que el alumno pueda interactuar con él.</a:t>
            </a:r>
          </a:p>
          <a:p>
            <a:pPr marL="457200" indent="-457200">
              <a:lnSpc>
                <a:spcPct val="100000"/>
              </a:lnSpc>
              <a:buFont typeface="+mj-lt"/>
              <a:buAutoNum type="romanUcPeriod"/>
            </a:pPr>
            <a:r>
              <a:rPr lang="es-ES" sz="1600" b="1" dirty="0">
                <a:solidFill>
                  <a:srgbClr val="0093C4"/>
                </a:solidFill>
              </a:rPr>
              <a:t>La API </a:t>
            </a:r>
            <a:r>
              <a:rPr lang="es-ES" sz="1600" dirty="0"/>
              <a:t>proporcionará</a:t>
            </a:r>
            <a:r>
              <a:rPr lang="es-ES" sz="1600" b="1" dirty="0">
                <a:solidFill>
                  <a:srgbClr val="0093C4"/>
                </a:solidFill>
              </a:rPr>
              <a:t> </a:t>
            </a:r>
            <a:r>
              <a:rPr lang="es-ES" sz="1600" dirty="0"/>
              <a:t>una</a:t>
            </a:r>
            <a:r>
              <a:rPr lang="es-ES" sz="1600" b="1" dirty="0">
                <a:solidFill>
                  <a:srgbClr val="0093C4"/>
                </a:solidFill>
              </a:rPr>
              <a:t> interfaz  </a:t>
            </a:r>
            <a:r>
              <a:rPr lang="es-ES" sz="1600" dirty="0"/>
              <a:t>con los </a:t>
            </a:r>
            <a:r>
              <a:rPr lang="es-ES" sz="1600" b="1" dirty="0">
                <a:solidFill>
                  <a:srgbClr val="0093C4"/>
                </a:solidFill>
              </a:rPr>
              <a:t>recursos expuestos y la capacidad de probarlos </a:t>
            </a:r>
            <a:r>
              <a:rPr lang="es-ES" sz="1600" dirty="0"/>
              <a:t>de forma individual.</a:t>
            </a: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5</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1</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442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b="1" dirty="0">
                <a:solidFill>
                  <a:srgbClr val="0093C4"/>
                </a:solidFill>
              </a:rPr>
              <a:t>Dominio</a:t>
            </a:r>
          </a:p>
          <a:p>
            <a:pPr marL="457200" indent="-457200">
              <a:lnSpc>
                <a:spcPct val="150000"/>
              </a:lnSpc>
              <a:buFontTx/>
              <a:buAutoNum type="arabicPeriod"/>
              <a:defRPr/>
            </a:pPr>
            <a:r>
              <a:rPr lang="es-ES_tradnl" altLang="es-ES_tradnl" sz="1800" dirty="0"/>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sz="1800" dirty="0"/>
              <a:t>Implementación</a:t>
            </a:r>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6</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310903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Dominio</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Dominio</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7</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2</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CuadroTexto 3">
            <a:extLst>
              <a:ext uri="{FF2B5EF4-FFF2-40B4-BE49-F238E27FC236}">
                <a16:creationId xmlns:a16="http://schemas.microsoft.com/office/drawing/2014/main" id="{54A73297-778E-03A3-20B0-CE782FD6DF2A}"/>
              </a:ext>
            </a:extLst>
          </p:cNvPr>
          <p:cNvSpPr txBox="1"/>
          <p:nvPr/>
        </p:nvSpPr>
        <p:spPr>
          <a:xfrm>
            <a:off x="658556" y="1484784"/>
            <a:ext cx="7941270" cy="2369880"/>
          </a:xfrm>
          <a:prstGeom prst="rect">
            <a:avLst/>
          </a:prstGeom>
          <a:noFill/>
        </p:spPr>
        <p:txBody>
          <a:bodyPr wrap="square" rtlCol="0">
            <a:spAutoFit/>
          </a:bodyPr>
          <a:lstStyle/>
          <a:p>
            <a:pPr marL="285750" indent="-285750">
              <a:spcAft>
                <a:spcPts val="1200"/>
              </a:spcAft>
              <a:buClr>
                <a:srgbClr val="0093C4"/>
              </a:buClr>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La plataforma está </a:t>
            </a:r>
            <a:r>
              <a:rPr lang="es-ES" sz="1200" b="1" dirty="0">
                <a:solidFill>
                  <a:srgbClr val="0093C4"/>
                </a:solidFill>
                <a:latin typeface="Segoe UI Light" panose="020B0502040204020203" pitchFamily="34" charset="0"/>
                <a:cs typeface="Segoe UI Light" panose="020B0502040204020203" pitchFamily="34" charset="0"/>
              </a:rPr>
              <a:t>orientada</a:t>
            </a:r>
            <a:r>
              <a:rPr lang="es-ES" sz="1200" dirty="0">
                <a:latin typeface="Segoe UI Light" panose="020B0502040204020203" pitchFamily="34" charset="0"/>
                <a:cs typeface="Segoe UI Light" panose="020B0502040204020203" pitchFamily="34" charset="0"/>
              </a:rPr>
              <a:t> a que el alumno pueda introducir los datos de las asignaturas asignadas, y realizar tanto el formulario de CHASIDE como el de Toulouse para </a:t>
            </a:r>
            <a:r>
              <a:rPr lang="es-ES" sz="1200" b="1" dirty="0">
                <a:solidFill>
                  <a:srgbClr val="0093C4"/>
                </a:solidFill>
                <a:latin typeface="Segoe UI Light" panose="020B0502040204020203" pitchFamily="34" charset="0"/>
                <a:cs typeface="Segoe UI Light" panose="020B0502040204020203" pitchFamily="34" charset="0"/>
              </a:rPr>
              <a:t>obtener recomendaciones</a:t>
            </a:r>
            <a:r>
              <a:rPr lang="es-ES" sz="1200" dirty="0">
                <a:latin typeface="Segoe UI Light" panose="020B0502040204020203" pitchFamily="34" charset="0"/>
                <a:cs typeface="Segoe UI Light" panose="020B0502040204020203" pitchFamily="34" charset="0"/>
              </a:rPr>
              <a:t>.</a:t>
            </a:r>
          </a:p>
          <a:p>
            <a:pPr marL="285750" indent="-285750">
              <a:spcAft>
                <a:spcPts val="1200"/>
              </a:spcAft>
              <a:buClr>
                <a:srgbClr val="0093C4"/>
              </a:buClr>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Las recomendaciones son </a:t>
            </a:r>
            <a:r>
              <a:rPr lang="es-ES" sz="1200" b="1" dirty="0">
                <a:solidFill>
                  <a:srgbClr val="0093C4"/>
                </a:solidFill>
                <a:latin typeface="Segoe UI Light" panose="020B0502040204020203" pitchFamily="34" charset="0"/>
                <a:cs typeface="Segoe UI Light" panose="020B0502040204020203" pitchFamily="34" charset="0"/>
              </a:rPr>
              <a:t>sobre una asignatura en particular</a:t>
            </a:r>
            <a:r>
              <a:rPr lang="es-ES" sz="1200" dirty="0">
                <a:latin typeface="Segoe UI Light" panose="020B0502040204020203" pitchFamily="34" charset="0"/>
                <a:cs typeface="Segoe UI Light" panose="020B0502040204020203" pitchFamily="34" charset="0"/>
              </a:rPr>
              <a:t>, donde se evaluará tanto el </a:t>
            </a:r>
            <a:r>
              <a:rPr lang="es-ES" sz="1200" b="1" dirty="0">
                <a:solidFill>
                  <a:srgbClr val="0093C4"/>
                </a:solidFill>
                <a:latin typeface="Segoe UI Light" panose="020B0502040204020203" pitchFamily="34" charset="0"/>
                <a:cs typeface="Segoe UI Light" panose="020B0502040204020203" pitchFamily="34" charset="0"/>
              </a:rPr>
              <a:t>riesgo como el tiempo recomendado.</a:t>
            </a:r>
          </a:p>
          <a:p>
            <a:pPr marL="285750" indent="-285750">
              <a:spcAft>
                <a:spcPts val="1200"/>
              </a:spcAft>
              <a:buClr>
                <a:srgbClr val="0093C4"/>
              </a:buClr>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Cada vez que un </a:t>
            </a:r>
            <a:r>
              <a:rPr lang="es-ES" sz="1200" b="1" dirty="0">
                <a:solidFill>
                  <a:srgbClr val="0093C4"/>
                </a:solidFill>
                <a:latin typeface="Segoe UI Light" panose="020B0502040204020203" pitchFamily="34" charset="0"/>
                <a:cs typeface="Segoe UI Light" panose="020B0502040204020203" pitchFamily="34" charset="0"/>
              </a:rPr>
              <a:t>usuario actualice una asignatura</a:t>
            </a:r>
            <a:r>
              <a:rPr lang="es-ES" sz="1200" dirty="0">
                <a:latin typeface="Segoe UI Light" panose="020B0502040204020203" pitchFamily="34" charset="0"/>
                <a:cs typeface="Segoe UI Light" panose="020B0502040204020203" pitchFamily="34" charset="0"/>
              </a:rPr>
              <a:t>, la cual comparta una misma área de conocimiento con otras, las </a:t>
            </a:r>
            <a:r>
              <a:rPr lang="es-ES" sz="1200" b="1" dirty="0">
                <a:solidFill>
                  <a:srgbClr val="0093C4"/>
                </a:solidFill>
                <a:latin typeface="Segoe UI Light" panose="020B0502040204020203" pitchFamily="34" charset="0"/>
                <a:cs typeface="Segoe UI Light" panose="020B0502040204020203" pitchFamily="34" charset="0"/>
              </a:rPr>
              <a:t>recomendaciones serán afectadas.</a:t>
            </a:r>
          </a:p>
          <a:p>
            <a:pPr marL="285750" indent="-285750">
              <a:spcAft>
                <a:spcPts val="1200"/>
              </a:spcAft>
              <a:buClr>
                <a:srgbClr val="0093C4"/>
              </a:buClr>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En todo momento </a:t>
            </a:r>
            <a:r>
              <a:rPr lang="es-ES" sz="1200" b="1" dirty="0">
                <a:solidFill>
                  <a:srgbClr val="0093C4"/>
                </a:solidFill>
                <a:latin typeface="Segoe UI Light" panose="020B0502040204020203" pitchFamily="34" charset="0"/>
                <a:cs typeface="Segoe UI Light" panose="020B0502040204020203" pitchFamily="34" charset="0"/>
              </a:rPr>
              <a:t>puede ver sus aptitudes e intereses en el perfil, </a:t>
            </a:r>
            <a:r>
              <a:rPr lang="es-ES" sz="1200" dirty="0">
                <a:latin typeface="Segoe UI Light" panose="020B0502040204020203" pitchFamily="34" charset="0"/>
                <a:cs typeface="Segoe UI Light" panose="020B0502040204020203" pitchFamily="34" charset="0"/>
              </a:rPr>
              <a:t>para una mejor orientación además de las recomendaciones individuales.</a:t>
            </a:r>
          </a:p>
          <a:p>
            <a:pPr marL="285750" indent="-285750">
              <a:spcAft>
                <a:spcPts val="1200"/>
              </a:spcAft>
              <a:buFont typeface="Arial" panose="020B0604020202020204" pitchFamily="34" charset="0"/>
              <a:buChar char="•"/>
            </a:pPr>
            <a:endParaRPr lang="es-ES" sz="1200" b="1" dirty="0">
              <a:solidFill>
                <a:srgbClr val="0093C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906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190500"/>
            <a:ext cx="7813675" cy="718220"/>
          </a:xfrm>
        </p:spPr>
        <p:txBody>
          <a:bodyPr/>
          <a:lstStyle/>
          <a:p>
            <a:pPr algn="l">
              <a:defRPr/>
            </a:pPr>
            <a:r>
              <a:rPr lang="es-ES_tradnl" b="0" i="0" dirty="0">
                <a:solidFill>
                  <a:srgbClr val="0093C4"/>
                </a:solidFill>
              </a:rPr>
              <a:t>ÍNDICE</a:t>
            </a:r>
          </a:p>
        </p:txBody>
      </p:sp>
      <p:sp>
        <p:nvSpPr>
          <p:cNvPr id="3" name="Marcador de contenido 2"/>
          <p:cNvSpPr>
            <a:spLocks noGrp="1"/>
          </p:cNvSpPr>
          <p:nvPr>
            <p:ph idx="1"/>
          </p:nvPr>
        </p:nvSpPr>
        <p:spPr/>
        <p:txBody>
          <a:bodyPr/>
          <a:lstStyle/>
          <a:p>
            <a:pPr marL="457200" indent="-457200">
              <a:lnSpc>
                <a:spcPct val="150000"/>
              </a:lnSpc>
              <a:buFontTx/>
              <a:buAutoNum type="arabicPeriod"/>
              <a:defRPr/>
            </a:pPr>
            <a:r>
              <a:rPr lang="es-ES_tradnl" altLang="es-ES_tradnl" sz="1800" dirty="0"/>
              <a:t>Problema y Objetivos</a:t>
            </a:r>
          </a:p>
          <a:p>
            <a:pPr marL="457200" indent="-457200">
              <a:lnSpc>
                <a:spcPct val="150000"/>
              </a:lnSpc>
              <a:buFontTx/>
              <a:buAutoNum type="arabicPeriod"/>
              <a:defRPr/>
            </a:pPr>
            <a:r>
              <a:rPr lang="es-ES_tradnl" altLang="es-ES_tradnl" sz="1800" dirty="0"/>
              <a:t>Dominio</a:t>
            </a:r>
          </a:p>
          <a:p>
            <a:pPr marL="457200" indent="-457200">
              <a:lnSpc>
                <a:spcPct val="150000"/>
              </a:lnSpc>
              <a:buFontTx/>
              <a:buAutoNum type="arabicPeriod"/>
              <a:defRPr/>
            </a:pPr>
            <a:r>
              <a:rPr lang="es-ES_tradnl" altLang="es-ES_tradnl" b="1" dirty="0">
                <a:solidFill>
                  <a:srgbClr val="0093C4"/>
                </a:solidFill>
              </a:rPr>
              <a:t>Arquitectura y Requisitos</a:t>
            </a:r>
          </a:p>
          <a:p>
            <a:pPr marL="457200" indent="-457200">
              <a:lnSpc>
                <a:spcPct val="150000"/>
              </a:lnSpc>
              <a:buFontTx/>
              <a:buAutoNum type="arabicPeriod"/>
              <a:defRPr/>
            </a:pPr>
            <a:r>
              <a:rPr lang="es-ES_tradnl" altLang="es-ES_tradnl" sz="1800" dirty="0"/>
              <a:t>Diseño</a:t>
            </a:r>
          </a:p>
          <a:p>
            <a:pPr marL="457200" indent="-457200">
              <a:lnSpc>
                <a:spcPct val="150000"/>
              </a:lnSpc>
              <a:buFontTx/>
              <a:buAutoNum type="arabicPeriod"/>
              <a:defRPr/>
            </a:pPr>
            <a:r>
              <a:rPr lang="es-ES_tradnl" altLang="es-ES_tradnl" sz="1800" dirty="0"/>
              <a:t>Implementación</a:t>
            </a:r>
          </a:p>
          <a:p>
            <a:pPr marL="457200" indent="-457200">
              <a:lnSpc>
                <a:spcPct val="150000"/>
              </a:lnSpc>
              <a:buFontTx/>
              <a:buAutoNum type="arabicPeriod"/>
              <a:defRPr/>
            </a:pPr>
            <a:r>
              <a:rPr lang="es-ES_tradnl" altLang="es-ES_tradnl" sz="1800" dirty="0"/>
              <a:t>Despliegue</a:t>
            </a:r>
          </a:p>
          <a:p>
            <a:pPr marL="457200" indent="-457200">
              <a:lnSpc>
                <a:spcPct val="150000"/>
              </a:lnSpc>
              <a:buFontTx/>
              <a:buAutoNum type="arabicPeriod"/>
              <a:defRPr/>
            </a:pPr>
            <a:r>
              <a:rPr lang="es-ES_tradnl" altLang="es-ES_tradnl" sz="1800" dirty="0"/>
              <a:t>Validación y Pruebas</a:t>
            </a:r>
          </a:p>
          <a:p>
            <a:pPr marL="457200" indent="-457200">
              <a:lnSpc>
                <a:spcPct val="150000"/>
              </a:lnSpc>
              <a:buFontTx/>
              <a:buAutoNum type="arabicPeriod"/>
              <a:defRPr/>
            </a:pPr>
            <a:r>
              <a:rPr lang="es-ES_tradnl" altLang="es-ES_tradnl" sz="1800" dirty="0"/>
              <a:t>Demostración</a:t>
            </a:r>
          </a:p>
          <a:p>
            <a:pPr marL="457200" indent="-457200">
              <a:lnSpc>
                <a:spcPct val="150000"/>
              </a:lnSpc>
              <a:buFontTx/>
              <a:buAutoNum type="arabicPeriod"/>
              <a:defRPr/>
            </a:pPr>
            <a:r>
              <a:rPr lang="es-ES_tradnl" altLang="es-ES_tradnl" sz="1800" dirty="0"/>
              <a:t>Conclusiones y Líneas futuras</a:t>
            </a:r>
          </a:p>
          <a:p>
            <a:pPr marL="457200" indent="-457200">
              <a:defRPr/>
            </a:pPr>
            <a:endParaRPr lang="es-ES_tradnl" altLang="es-ES_tradnl" dirty="0"/>
          </a:p>
        </p:txBody>
      </p:sp>
      <p:sp>
        <p:nvSpPr>
          <p:cNvPr id="16387"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2EC3BC99-40F9-4240-8F48-1100A5DD921B}" type="slidenum">
              <a:rPr lang="en-US" altLang="es-ES" sz="1500">
                <a:solidFill>
                  <a:schemeClr val="bg1"/>
                </a:solidFill>
                <a:latin typeface="Arial" charset="0"/>
              </a:rPr>
              <a:pPr>
                <a:lnSpc>
                  <a:spcPct val="100000"/>
                </a:lnSpc>
                <a:spcAft>
                  <a:spcPct val="0"/>
                </a:spcAft>
                <a:buFontTx/>
                <a:buNone/>
              </a:pPr>
              <a:t>8</a:t>
            </a:fld>
            <a:endParaRPr lang="en-US" altLang="es-ES" sz="1500" dirty="0">
              <a:solidFill>
                <a:schemeClr val="bg1"/>
              </a:solidFill>
              <a:latin typeface="Arial" charset="0"/>
            </a:endParaRPr>
          </a:p>
        </p:txBody>
      </p:sp>
    </p:spTree>
    <p:extLst>
      <p:ext uri="{BB962C8B-B14F-4D97-AF65-F5344CB8AC3E}">
        <p14:creationId xmlns:p14="http://schemas.microsoft.com/office/powerpoint/2010/main" val="230679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536" y="249305"/>
            <a:ext cx="8928992" cy="354778"/>
          </a:xfrm>
        </p:spPr>
        <p:txBody>
          <a:bodyPr/>
          <a:lstStyle/>
          <a:p>
            <a:pPr>
              <a:defRPr/>
            </a:pPr>
            <a:r>
              <a:rPr lang="es-ES_tradnl" altLang="es-ES_tradnl" dirty="0">
                <a:solidFill>
                  <a:srgbClr val="0093C4"/>
                </a:solidFill>
              </a:rPr>
              <a:t>Arquitectura y Requisitos</a:t>
            </a:r>
            <a:br>
              <a:rPr lang="es-ES_tradnl" altLang="es-ES_tradnl" dirty="0">
                <a:solidFill>
                  <a:srgbClr val="0093C4"/>
                </a:solidFill>
              </a:rPr>
            </a:br>
            <a:r>
              <a:rPr lang="es-ES_tradnl" altLang="es-ES_tradnl" sz="1600" dirty="0">
                <a:solidFill>
                  <a:srgbClr val="0093C4"/>
                </a:solidFill>
                <a:latin typeface="Segoe UI Light" panose="020B0502040204020203" pitchFamily="34" charset="0"/>
                <a:cs typeface="Segoe UI Light" panose="020B0502040204020203" pitchFamily="34" charset="0"/>
              </a:rPr>
              <a:t>Arquitectura</a:t>
            </a:r>
            <a:endParaRPr lang="es-ES_tradnl" altLang="es-ES_tradnl" dirty="0">
              <a:solidFill>
                <a:srgbClr val="0093C4"/>
              </a:solidFill>
              <a:latin typeface="Segoe UI Light" panose="020B0502040204020203" pitchFamily="34" charset="0"/>
              <a:cs typeface="Segoe UI Light" panose="020B0502040204020203" pitchFamily="34" charset="0"/>
            </a:endParaRPr>
          </a:p>
        </p:txBody>
      </p:sp>
      <p:sp>
        <p:nvSpPr>
          <p:cNvPr id="9" name="Marcador de contenido 3">
            <a:extLst>
              <a:ext uri="{FF2B5EF4-FFF2-40B4-BE49-F238E27FC236}">
                <a16:creationId xmlns:a16="http://schemas.microsoft.com/office/drawing/2014/main" id="{36B16BE2-F1C1-3A6F-E20E-05EC3CE2C715}"/>
              </a:ext>
            </a:extLst>
          </p:cNvPr>
          <p:cNvSpPr>
            <a:spLocks noGrp="1"/>
          </p:cNvSpPr>
          <p:nvPr>
            <p:ph idx="1"/>
          </p:nvPr>
        </p:nvSpPr>
        <p:spPr>
          <a:xfrm>
            <a:off x="1901680" y="3356992"/>
            <a:ext cx="6651720" cy="2022156"/>
          </a:xfrm>
        </p:spPr>
        <p:txBody>
          <a:bodyPr/>
          <a:lstStyle/>
          <a:p>
            <a:pPr>
              <a:lnSpc>
                <a:spcPct val="150000"/>
              </a:lnSpc>
              <a:buClr>
                <a:srgbClr val="0093C4"/>
              </a:buClr>
            </a:pPr>
            <a:r>
              <a:rPr lang="es-ES" sz="1100" dirty="0"/>
              <a:t>Modelo </a:t>
            </a:r>
            <a:r>
              <a:rPr lang="es-ES" sz="1100" b="1" dirty="0">
                <a:solidFill>
                  <a:srgbClr val="0093C4"/>
                </a:solidFill>
              </a:rPr>
              <a:t>cliente-servidor</a:t>
            </a:r>
          </a:p>
          <a:p>
            <a:pPr>
              <a:lnSpc>
                <a:spcPct val="150000"/>
              </a:lnSpc>
              <a:buClr>
                <a:srgbClr val="0093C4"/>
              </a:buClr>
            </a:pPr>
            <a:r>
              <a:rPr lang="es-ES" sz="1100" dirty="0"/>
              <a:t>Conexiones mediante </a:t>
            </a:r>
            <a:r>
              <a:rPr lang="es-ES" sz="1100" b="1" dirty="0">
                <a:solidFill>
                  <a:srgbClr val="0093C4"/>
                </a:solidFill>
              </a:rPr>
              <a:t>protocolo HTTP</a:t>
            </a:r>
            <a:r>
              <a:rPr lang="es-ES" sz="1100" dirty="0"/>
              <a:t>.</a:t>
            </a:r>
          </a:p>
          <a:p>
            <a:pPr>
              <a:lnSpc>
                <a:spcPct val="150000"/>
              </a:lnSpc>
              <a:buClr>
                <a:srgbClr val="0093C4"/>
              </a:buClr>
            </a:pPr>
            <a:r>
              <a:rPr lang="es-ES" sz="1100" dirty="0"/>
              <a:t>Dividida en dos componentes principales: </a:t>
            </a:r>
            <a:r>
              <a:rPr lang="es-ES" sz="1100" b="1" dirty="0">
                <a:solidFill>
                  <a:srgbClr val="0093C4"/>
                </a:solidFill>
              </a:rPr>
              <a:t>el </a:t>
            </a:r>
            <a:r>
              <a:rPr lang="es-ES_tradnl" sz="1100" b="1" dirty="0" err="1">
                <a:solidFill>
                  <a:srgbClr val="0093C4"/>
                </a:solidFill>
                <a:sym typeface="Wingdings" panose="05000000000000000000" pitchFamily="2" charset="2"/>
              </a:rPr>
              <a:t>Backend</a:t>
            </a:r>
            <a:r>
              <a:rPr lang="es-ES" sz="1100" b="1" dirty="0">
                <a:solidFill>
                  <a:srgbClr val="0093C4"/>
                </a:solidFill>
              </a:rPr>
              <a:t> y el </a:t>
            </a:r>
            <a:r>
              <a:rPr lang="es-ES_tradnl" sz="1100" b="1" dirty="0" err="1">
                <a:solidFill>
                  <a:srgbClr val="0093C4"/>
                </a:solidFill>
                <a:sym typeface="Wingdings" panose="05000000000000000000" pitchFamily="2" charset="2"/>
              </a:rPr>
              <a:t>Frontend</a:t>
            </a:r>
            <a:r>
              <a:rPr lang="es-ES" sz="1100" dirty="0"/>
              <a:t>.</a:t>
            </a:r>
          </a:p>
          <a:p>
            <a:pPr>
              <a:defRPr/>
            </a:pPr>
            <a:r>
              <a:rPr lang="es-ES_tradnl" sz="1100" b="1" dirty="0" err="1">
                <a:solidFill>
                  <a:srgbClr val="0093C4"/>
                </a:solidFill>
                <a:sym typeface="Wingdings" panose="05000000000000000000" pitchFamily="2" charset="2"/>
              </a:rPr>
              <a:t>Backend</a:t>
            </a:r>
            <a:r>
              <a:rPr lang="es-ES_tradnl" sz="1100" dirty="0">
                <a:sym typeface="Wingdings" panose="05000000000000000000" pitchFamily="2" charset="2"/>
              </a:rPr>
              <a:t>: </a:t>
            </a:r>
            <a:r>
              <a:rPr lang="es-ES" sz="1100" dirty="0">
                <a:sym typeface="Wingdings" panose="05000000000000000000" pitchFamily="2" charset="2"/>
              </a:rPr>
              <a:t>compuesto por </a:t>
            </a:r>
            <a:r>
              <a:rPr lang="es-ES" sz="1100" b="1" dirty="0">
                <a:solidFill>
                  <a:srgbClr val="0093C4"/>
                </a:solidFill>
                <a:sym typeface="Wingdings" panose="05000000000000000000" pitchFamily="2" charset="2"/>
              </a:rPr>
              <a:t>dos servidores</a:t>
            </a:r>
            <a:r>
              <a:rPr lang="es-ES" sz="1100" dirty="0">
                <a:sym typeface="Wingdings" panose="05000000000000000000" pitchFamily="2" charset="2"/>
              </a:rPr>
              <a:t>, cumplirá con la función de </a:t>
            </a:r>
            <a:r>
              <a:rPr lang="es-ES" sz="1100" b="1" dirty="0">
                <a:solidFill>
                  <a:srgbClr val="0093C4"/>
                </a:solidFill>
                <a:sym typeface="Wingdings" panose="05000000000000000000" pitchFamily="2" charset="2"/>
              </a:rPr>
              <a:t>aportar la lógica de la aplicación y la persistencia de los datos.</a:t>
            </a:r>
            <a:endParaRPr lang="es-ES_tradnl" sz="1100" b="1" dirty="0">
              <a:solidFill>
                <a:srgbClr val="0093C4"/>
              </a:solidFill>
              <a:sym typeface="Wingdings" panose="05000000000000000000" pitchFamily="2" charset="2"/>
            </a:endParaRPr>
          </a:p>
          <a:p>
            <a:pPr>
              <a:defRPr/>
            </a:pPr>
            <a:r>
              <a:rPr lang="es-ES_tradnl" sz="1100" b="1" dirty="0" err="1">
                <a:solidFill>
                  <a:srgbClr val="0093C4"/>
                </a:solidFill>
                <a:sym typeface="Wingdings" panose="05000000000000000000" pitchFamily="2" charset="2"/>
              </a:rPr>
              <a:t>Frontend</a:t>
            </a:r>
            <a:r>
              <a:rPr lang="es-ES_tradnl" sz="1100" dirty="0">
                <a:sym typeface="Wingdings" panose="05000000000000000000" pitchFamily="2" charset="2"/>
              </a:rPr>
              <a:t>: </a:t>
            </a:r>
            <a:r>
              <a:rPr lang="es-ES" sz="1100" dirty="0">
                <a:sym typeface="Wingdings" panose="05000000000000000000" pitchFamily="2" charset="2"/>
              </a:rPr>
              <a:t>aloja la interfaz donde el usuario interactúa</a:t>
            </a:r>
            <a:r>
              <a:rPr lang="es-ES_tradnl" sz="1100" dirty="0">
                <a:sym typeface="Wingdings" panose="05000000000000000000" pitchFamily="2" charset="2"/>
              </a:rPr>
              <a:t>.</a:t>
            </a:r>
          </a:p>
          <a:p>
            <a:pPr>
              <a:lnSpc>
                <a:spcPct val="150000"/>
              </a:lnSpc>
              <a:buClr>
                <a:srgbClr val="0093C4"/>
              </a:buClr>
            </a:pPr>
            <a:endParaRPr lang="es-ES" sz="1600" dirty="0"/>
          </a:p>
        </p:txBody>
      </p:sp>
      <p:sp>
        <p:nvSpPr>
          <p:cNvPr id="23555" name="Marcador de número de diapositiva 3"/>
          <p:cNvSpPr>
            <a:spLocks noGrp="1"/>
          </p:cNvSpPr>
          <p:nvPr>
            <p:ph type="sldNum" sz="quarter" idx="10"/>
          </p:nvPr>
        </p:nvSpPr>
        <p:spPr>
          <a:noFill/>
        </p:spPr>
        <p:txBody>
          <a:bodyPr/>
          <a:lstStyle>
            <a:lvl1pPr defTabSz="912813">
              <a:lnSpc>
                <a:spcPct val="115000"/>
              </a:lnSpc>
              <a:spcAft>
                <a:spcPct val="15000"/>
              </a:spcAft>
              <a:buChar char="•"/>
              <a:defRPr sz="2400">
                <a:solidFill>
                  <a:schemeClr val="tx1"/>
                </a:solidFill>
                <a:latin typeface="Calibri" charset="0"/>
                <a:ea typeface="Calibri" charset="0"/>
                <a:cs typeface="Calibri" charset="0"/>
              </a:defRPr>
            </a:lvl1pPr>
            <a:lvl2pPr marL="742950" indent="-285750" defTabSz="912813">
              <a:lnSpc>
                <a:spcPct val="115000"/>
              </a:lnSpc>
              <a:spcAft>
                <a:spcPct val="15000"/>
              </a:spcAft>
              <a:buChar char="–"/>
              <a:defRPr sz="2400">
                <a:solidFill>
                  <a:schemeClr val="tx1"/>
                </a:solidFill>
                <a:latin typeface="Calibri" charset="0"/>
                <a:ea typeface="Calibri" charset="0"/>
                <a:cs typeface="Calibri" charset="0"/>
              </a:defRPr>
            </a:lvl2pPr>
            <a:lvl3pPr marL="11430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3pPr>
            <a:lvl4pPr marL="16002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4pPr>
            <a:lvl5pPr marL="2057400" indent="-228600" defTabSz="912813">
              <a:lnSpc>
                <a:spcPct val="115000"/>
              </a:lnSpc>
              <a:spcBef>
                <a:spcPct val="20000"/>
              </a:spcBef>
              <a:spcAft>
                <a:spcPct val="15000"/>
              </a:spcAft>
              <a:buChar char="»"/>
              <a:defRPr sz="2400">
                <a:solidFill>
                  <a:schemeClr val="tx1"/>
                </a:solidFill>
                <a:latin typeface="Calibri" charset="0"/>
                <a:ea typeface="Calibri" charset="0"/>
                <a:cs typeface="Calibri" charset="0"/>
              </a:defRPr>
            </a:lvl5pPr>
            <a:lvl6pPr marL="25146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6pPr>
            <a:lvl7pPr marL="29718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7pPr>
            <a:lvl8pPr marL="34290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8pPr>
            <a:lvl9pPr marL="3886200" indent="-228600" defTabSz="912813" eaLnBrk="0" fontAlgn="base" hangingPunct="0">
              <a:lnSpc>
                <a:spcPct val="115000"/>
              </a:lnSpc>
              <a:spcBef>
                <a:spcPct val="20000"/>
              </a:spcBef>
              <a:spcAft>
                <a:spcPct val="15000"/>
              </a:spcAft>
              <a:buChar char="»"/>
              <a:defRPr sz="2400">
                <a:solidFill>
                  <a:schemeClr val="tx1"/>
                </a:solidFill>
                <a:latin typeface="Calibri" charset="0"/>
                <a:ea typeface="Calibri" charset="0"/>
                <a:cs typeface="Calibri" charset="0"/>
              </a:defRPr>
            </a:lvl9pPr>
          </a:lstStyle>
          <a:p>
            <a:pPr>
              <a:lnSpc>
                <a:spcPct val="100000"/>
              </a:lnSpc>
              <a:spcAft>
                <a:spcPct val="0"/>
              </a:spcAft>
              <a:buFontTx/>
              <a:buNone/>
            </a:pPr>
            <a:fld id="{F204DDC6-17CB-A84B-A000-3C804A1B92B7}" type="slidenum">
              <a:rPr lang="en-US" altLang="es-ES" sz="1500">
                <a:solidFill>
                  <a:schemeClr val="bg1"/>
                </a:solidFill>
                <a:latin typeface="Arial" charset="0"/>
              </a:rPr>
              <a:pPr>
                <a:lnSpc>
                  <a:spcPct val="100000"/>
                </a:lnSpc>
                <a:spcAft>
                  <a:spcPct val="0"/>
                </a:spcAft>
                <a:buFontTx/>
                <a:buNone/>
              </a:pPr>
              <a:t>9</a:t>
            </a:fld>
            <a:endParaRPr lang="en-US" altLang="es-ES" sz="1500" dirty="0">
              <a:solidFill>
                <a:schemeClr val="bg1"/>
              </a:solidFill>
              <a:latin typeface="Arial" charset="0"/>
            </a:endParaRPr>
          </a:p>
        </p:txBody>
      </p:sp>
      <p:sp>
        <p:nvSpPr>
          <p:cNvPr id="5" name="CuadroTexto 4">
            <a:extLst>
              <a:ext uri="{FF2B5EF4-FFF2-40B4-BE49-F238E27FC236}">
                <a16:creationId xmlns:a16="http://schemas.microsoft.com/office/drawing/2014/main" id="{E4AA03FD-C8C4-DD8A-6A7E-093B8D5FEC6E}"/>
              </a:ext>
            </a:extLst>
          </p:cNvPr>
          <p:cNvSpPr txBox="1"/>
          <p:nvPr/>
        </p:nvSpPr>
        <p:spPr>
          <a:xfrm>
            <a:off x="193344" y="24050"/>
            <a:ext cx="432048" cy="830997"/>
          </a:xfrm>
          <a:prstGeom prst="rect">
            <a:avLst/>
          </a:prstGeom>
          <a:noFill/>
        </p:spPr>
        <p:txBody>
          <a:bodyPr wrap="square" rtlCol="0">
            <a:spAutoFit/>
          </a:bodyPr>
          <a:lstStyle/>
          <a:p>
            <a:r>
              <a:rPr lang="es-ES" sz="4800" dirty="0">
                <a:solidFill>
                  <a:srgbClr val="0093C4"/>
                </a:solidFill>
                <a:latin typeface="Segoe UI" panose="020B0502040204020203" pitchFamily="34" charset="0"/>
                <a:cs typeface="Segoe UI" panose="020B0502040204020203" pitchFamily="34" charset="0"/>
              </a:rPr>
              <a:t>3</a:t>
            </a:r>
          </a:p>
        </p:txBody>
      </p:sp>
      <p:cxnSp>
        <p:nvCxnSpPr>
          <p:cNvPr id="7" name="Conector recto 6">
            <a:extLst>
              <a:ext uri="{FF2B5EF4-FFF2-40B4-BE49-F238E27FC236}">
                <a16:creationId xmlns:a16="http://schemas.microsoft.com/office/drawing/2014/main" id="{FEA70220-E60B-281F-42BA-ABE70F861519}"/>
              </a:ext>
            </a:extLst>
          </p:cNvPr>
          <p:cNvCxnSpPr/>
          <p:nvPr/>
        </p:nvCxnSpPr>
        <p:spPr bwMode="auto">
          <a:xfrm flipV="1">
            <a:off x="704528" y="227276"/>
            <a:ext cx="0" cy="465420"/>
          </a:xfrm>
          <a:prstGeom prst="line">
            <a:avLst/>
          </a:prstGeom>
          <a:solidFill>
            <a:schemeClr val="accent1"/>
          </a:solidFill>
          <a:ln w="15875" cap="flat" cmpd="sng" algn="ctr">
            <a:solidFill>
              <a:srgbClr val="0093C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Imagen 2" descr="Esquemático&#10;&#10;Descripción generada automáticamente con confianza baja">
            <a:extLst>
              <a:ext uri="{FF2B5EF4-FFF2-40B4-BE49-F238E27FC236}">
                <a16:creationId xmlns:a16="http://schemas.microsoft.com/office/drawing/2014/main" id="{308853E2-3C80-FAB3-1C5C-219B95011A95}"/>
              </a:ext>
            </a:extLst>
          </p:cNvPr>
          <p:cNvPicPr>
            <a:picLocks noChangeAspect="1"/>
          </p:cNvPicPr>
          <p:nvPr/>
        </p:nvPicPr>
        <p:blipFill>
          <a:blip r:embed="rId3"/>
          <a:stretch>
            <a:fillRect/>
          </a:stretch>
        </p:blipFill>
        <p:spPr>
          <a:xfrm>
            <a:off x="2144688" y="1532513"/>
            <a:ext cx="5036185" cy="1329690"/>
          </a:xfrm>
          <a:prstGeom prst="rect">
            <a:avLst/>
          </a:prstGeom>
        </p:spPr>
      </p:pic>
    </p:spTree>
    <p:extLst>
      <p:ext uri="{BB962C8B-B14F-4D97-AF65-F5344CB8AC3E}">
        <p14:creationId xmlns:p14="http://schemas.microsoft.com/office/powerpoint/2010/main" val="3512295520"/>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s-E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s-E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antilla tfg" id="{54269689-4E6A-184D-A2D8-3CD68C4BAF87}" vid="{CFDCCB9E-D3F8-A84F-ACB9-F9313072E1E3}"/>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9537</TotalTime>
  <Words>2884</Words>
  <Application>Microsoft Office PowerPoint</Application>
  <PresentationFormat>A4 (210 x 297 mm)</PresentationFormat>
  <Paragraphs>343</Paragraphs>
  <Slides>35</Slides>
  <Notes>13</Notes>
  <HiddenSlides>1</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35</vt:i4>
      </vt:variant>
    </vt:vector>
  </HeadingPairs>
  <TitlesOfParts>
    <vt:vector size="44" baseType="lpstr">
      <vt:lpstr>Arial</vt:lpstr>
      <vt:lpstr>Calibri</vt:lpstr>
      <vt:lpstr>Calibri Light</vt:lpstr>
      <vt:lpstr>Courier</vt:lpstr>
      <vt:lpstr>Courier New</vt:lpstr>
      <vt:lpstr>Segoe UI</vt:lpstr>
      <vt:lpstr>Segoe UI Light</vt:lpstr>
      <vt:lpstr>Times</vt:lpstr>
      <vt:lpstr>Blank Presentation</vt:lpstr>
      <vt:lpstr>Presentación de PowerPoint</vt:lpstr>
      <vt:lpstr>ÍNDICE</vt:lpstr>
      <vt:lpstr>ÍNDICE</vt:lpstr>
      <vt:lpstr>Problemática y Objetivos Problemática</vt:lpstr>
      <vt:lpstr>Problema y Objetivos Objetivos</vt:lpstr>
      <vt:lpstr>ÍNDICE</vt:lpstr>
      <vt:lpstr>Dominio Dominio</vt:lpstr>
      <vt:lpstr>ÍNDICE</vt:lpstr>
      <vt:lpstr>Arquitectura y Requisitos Arquitectura</vt:lpstr>
      <vt:lpstr>Arquitectura y Requisitos Requisitos Identificados</vt:lpstr>
      <vt:lpstr>Arquitectura y Requisitos Requisitos Identificados</vt:lpstr>
      <vt:lpstr>ÍNDICE</vt:lpstr>
      <vt:lpstr>Diseño Diseño Frontend</vt:lpstr>
      <vt:lpstr>ÍNDICE</vt:lpstr>
      <vt:lpstr>Diseño Diseño Backend – Servicio Web RESTful</vt:lpstr>
      <vt:lpstr>Diseño Diseño Backend – Servicio Web RESTful</vt:lpstr>
      <vt:lpstr>Diseño Diseño Backend – Base de Datos</vt:lpstr>
      <vt:lpstr>ÍNDICE</vt:lpstr>
      <vt:lpstr>Implementación Implementación</vt:lpstr>
      <vt:lpstr>ÍNDICE</vt:lpstr>
      <vt:lpstr>Implementación Implementación Frontend</vt:lpstr>
      <vt:lpstr>ÍNDICE</vt:lpstr>
      <vt:lpstr>Implementación Implementación Backend</vt:lpstr>
      <vt:lpstr>ÍNDICE</vt:lpstr>
      <vt:lpstr>Despliegue Despliegue del proyecto</vt:lpstr>
      <vt:lpstr>ÍNDICE</vt:lpstr>
      <vt:lpstr>Validación y Pruebas Validación y Pruebas</vt:lpstr>
      <vt:lpstr>ÍNDICE</vt:lpstr>
      <vt:lpstr>Demostración Demostración</vt:lpstr>
      <vt:lpstr>ÍNDICE</vt:lpstr>
      <vt:lpstr>Conclusiones y Líneas Futuras Conclusiones sobre Objetivos</vt:lpstr>
      <vt:lpstr>Conclusiones y Líneas Futuras Conclusiones - Requisitos</vt:lpstr>
      <vt:lpstr>Conclusiones y Líneas Futuras Líneas Futuras</vt:lpstr>
      <vt:lpstr>Presentación de PowerPoint</vt:lpstr>
      <vt:lpstr>Anexo Modelo de madurez de Richardson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Grado en Ingeniería de Sistemas de Información</dc:subject>
  <dc:creator>Pedro Ortiz De Zúñiga Faustmann</dc:creator>
  <cp:keywords/>
  <dc:description/>
  <cp:lastModifiedBy>David Recio Arnés</cp:lastModifiedBy>
  <cp:revision>38</cp:revision>
  <cp:lastPrinted>2018-01-22T17:34:50Z</cp:lastPrinted>
  <dcterms:created xsi:type="dcterms:W3CDTF">2022-07-01T18:32:12Z</dcterms:created>
  <dcterms:modified xsi:type="dcterms:W3CDTF">2023-07-03T21:26:50Z</dcterms:modified>
  <cp:category/>
</cp:coreProperties>
</file>