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AD09-5342-41DA-89CA-947989A1FAD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85F8-E4AD-4AB8-866E-D117CFE4AD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builder" TargetMode="External"/><Relationship Id="rId7" Type="http://schemas.openxmlformats.org/officeDocument/2006/relationships/hyperlink" Target="https://sourcemaking.com/design_patterns/singleton" TargetMode="External"/><Relationship Id="rId2" Type="http://schemas.openxmlformats.org/officeDocument/2006/relationships/hyperlink" Target="https://sourcemaking.com/design_patterns/abstract_fac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making.com/design_patterns/prototype" TargetMode="External"/><Relationship Id="rId5" Type="http://schemas.openxmlformats.org/officeDocument/2006/relationships/hyperlink" Target="https://sourcemaking.com/design_patterns/object_pool" TargetMode="External"/><Relationship Id="rId4" Type="http://schemas.openxmlformats.org/officeDocument/2006/relationships/hyperlink" Target="https://sourcemaking.com/design_patterns/factory_metho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reational-design-patter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urcemaking.com/design_patterns/structural_pattern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ehavioral-design-patter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he-decorator-pattern-set-2-introduction-and-design/" TargetMode="External"/><Relationship Id="rId2" Type="http://schemas.openxmlformats.org/officeDocument/2006/relationships/hyperlink" Target="https://www.geeksforgeeks.org/adapter-pattern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04800"/>
            <a:ext cx="8839200" cy="352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 </a:t>
            </a:r>
            <a:r>
              <a:rPr lang="en-US" sz="2000" b="1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:The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phase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development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deals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transforming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customer</a:t>
            </a:r>
            <a:r>
              <a:rPr lang="en-US"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requirements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described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SRS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documents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form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implementable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using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programming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language.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process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can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divided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following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three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levels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phases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</a:p>
          <a:p>
            <a:pPr marL="12700" marR="93345" algn="just">
              <a:lnSpc>
                <a:spcPts val="1380"/>
              </a:lnSpc>
              <a:spcBef>
                <a:spcPts val="7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640715" lvl="2" indent="-285115" algn="just">
              <a:lnSpc>
                <a:spcPct val="150000"/>
              </a:lnSpc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                                  1. Interface</a:t>
            </a:r>
            <a:r>
              <a:rPr lang="en-US" sz="20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lvl="2" indent="-285115" algn="just">
              <a:lnSpc>
                <a:spcPct val="150000"/>
              </a:lnSpc>
              <a:spcBef>
                <a:spcPts val="45"/>
              </a:spcBef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                                  2.Architectural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lvl="2" indent="-285115" algn="just">
              <a:lnSpc>
                <a:spcPct val="150000"/>
              </a:lnSpc>
              <a:spcBef>
                <a:spcPts val="60"/>
              </a:spcBef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                                  3.Detailed</a:t>
            </a:r>
            <a:r>
              <a:rPr lang="en-US" sz="20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038600"/>
            <a:ext cx="883920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>
              <a:spcBef>
                <a:spcPts val="505"/>
              </a:spcBef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Elements</a:t>
            </a:r>
            <a:r>
              <a:rPr lang="en-US" sz="2000" b="1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b="1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b="1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320675" indent="628015">
              <a:lnSpc>
                <a:spcPct val="150000"/>
              </a:lnSpc>
              <a:spcBef>
                <a:spcPts val="280"/>
              </a:spcBef>
              <a:buSzPct val="108333"/>
              <a:buFont typeface="Arial" pitchFamily="34" charset="0"/>
              <a:buChar char="•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Architecture:</a:t>
            </a:r>
            <a:r>
              <a:rPr lang="en-US" sz="2000" b="1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conceptual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model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defines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structure,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behavior,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and  </a:t>
            </a:r>
            <a:r>
              <a:rPr lang="en-US" sz="2000" dirty="0" smtClean="0">
                <a:latin typeface="Times New Roman"/>
                <a:cs typeface="Times New Roman"/>
              </a:rPr>
              <a:t>views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latin typeface="Times New Roman"/>
                <a:cs typeface="Times New Roman"/>
              </a:rPr>
              <a:t>system.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flowcharts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represent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illustrate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architecture.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000" b="1" spc="-10" dirty="0" smtClean="0">
                <a:latin typeface="Times New Roman"/>
                <a:cs typeface="Times New Roman"/>
              </a:rPr>
              <a:t>Modularity: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     Modularity</a:t>
            </a:r>
            <a:r>
              <a:rPr lang="en-US" sz="2000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specifies</a:t>
            </a:r>
            <a:r>
              <a:rPr lang="en-US" sz="2000" spc="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to</a:t>
            </a:r>
            <a:r>
              <a:rPr lang="en-US" sz="2000" spc="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division</a:t>
            </a:r>
            <a:r>
              <a:rPr lang="en-US" sz="2000" spc="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of</a:t>
            </a:r>
            <a:r>
              <a:rPr lang="en-US" sz="2000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software into</a:t>
            </a:r>
            <a:r>
              <a:rPr lang="en-US" sz="2000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separate</a:t>
            </a:r>
            <a:r>
              <a:rPr lang="en-US" sz="2000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modules</a:t>
            </a:r>
            <a:r>
              <a:rPr lang="en-US" sz="2000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are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differently</a:t>
            </a:r>
            <a:r>
              <a:rPr lang="en-US" sz="2000" spc="-1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named</a:t>
            </a:r>
            <a:r>
              <a:rPr lang="en-US" sz="2000" spc="-1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addressed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are</a:t>
            </a:r>
            <a:r>
              <a:rPr lang="en-US" sz="2000" spc="-3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integrated</a:t>
            </a:r>
            <a:r>
              <a:rPr lang="en-US" sz="2000" spc="-3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later</a:t>
            </a:r>
            <a:r>
              <a:rPr lang="en-US" sz="2000" spc="-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on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in</a:t>
            </a:r>
            <a:r>
              <a:rPr lang="en-US" sz="2000" spc="-3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to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obtain</a:t>
            </a:r>
            <a:r>
              <a:rPr lang="en-US" sz="2000" spc="-3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completely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functional</a:t>
            </a:r>
            <a:r>
              <a:rPr lang="en-US" sz="2000" spc="9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software.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590"/>
              </a:spcBef>
              <a:buSzPct val="83333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Each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has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single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specified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objectives.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635"/>
              </a:spcBef>
              <a:buSzPct val="83333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separately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compiled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saved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library.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625"/>
              </a:spcBef>
              <a:buSzPct val="83333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should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easier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build.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635"/>
              </a:spcBef>
              <a:buSzPct val="83333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simpler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from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outside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inside.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00800"/>
          </a:xfrm>
        </p:spPr>
        <p:txBody>
          <a:bodyPr>
            <a:normAutofit/>
          </a:bodyPr>
          <a:lstStyle/>
          <a:p>
            <a:pPr marL="640080" indent="-285115">
              <a:lnSpc>
                <a:spcPct val="100000"/>
              </a:lnSpc>
              <a:spcBef>
                <a:spcPts val="855"/>
              </a:spcBef>
              <a:buAutoNum type="arabicPeriod" startAt="3"/>
              <a:tabLst>
                <a:tab pos="64008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Design</a:t>
            </a:r>
            <a:r>
              <a:rPr lang="en-US" sz="2000" b="1" spc="-7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concepts:</a:t>
            </a:r>
          </a:p>
          <a:p>
            <a:pPr marL="640080" indent="-285115">
              <a:spcBef>
                <a:spcPts val="855"/>
              </a:spcBef>
              <a:buNone/>
              <a:tabLst>
                <a:tab pos="640080" algn="l"/>
              </a:tabLst>
            </a:pPr>
            <a:r>
              <a:rPr lang="en-US" sz="2000" b="1" spc="-10" dirty="0"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fundamental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software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design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concepts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as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follows: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640080" indent="-285115">
              <a:spcBef>
                <a:spcPts val="855"/>
              </a:spcBef>
              <a:buNone/>
              <a:tabLst>
                <a:tab pos="640080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     </a:t>
            </a:r>
            <a:r>
              <a:rPr lang="en-US" sz="2000" b="1" i="1" spc="-10" dirty="0" smtClean="0">
                <a:latin typeface="Times New Roman"/>
                <a:cs typeface="Times New Roman"/>
              </a:rPr>
              <a:t>1.Abstraction:</a:t>
            </a:r>
          </a:p>
          <a:p>
            <a:pPr marL="12700" marR="1346200" lvl="2" indent="627380">
              <a:lnSpc>
                <a:spcPct val="15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solution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stated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large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terms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using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language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5" dirty="0" smtClean="0">
                <a:latin typeface="Times New Roman"/>
                <a:cs typeface="Times New Roman"/>
              </a:rPr>
              <a:t>  </a:t>
            </a:r>
          </a:p>
          <a:p>
            <a:pPr marL="12700" marR="1346200" lvl="2" indent="627380">
              <a:lnSpc>
                <a:spcPct val="150000"/>
              </a:lnSpc>
              <a:spcBef>
                <a:spcPts val="25"/>
              </a:spcBef>
              <a:buSzPct val="83333"/>
              <a:buNone/>
              <a:tabLst>
                <a:tab pos="640080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problem </a:t>
            </a:r>
            <a:r>
              <a:rPr lang="en-US" sz="2000" dirty="0" smtClean="0">
                <a:latin typeface="Times New Roman"/>
                <a:cs typeface="Times New Roman"/>
              </a:rPr>
              <a:t>environment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highest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level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abstraction.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1188720" lvl="2" indent="627380">
              <a:lnSpc>
                <a:spcPct val="150000"/>
              </a:lnSpc>
              <a:spcBef>
                <a:spcPts val="55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lower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level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abstraction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provides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more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detail</a:t>
            </a:r>
            <a:r>
              <a:rPr lang="en-US" sz="2000" spc="-40" dirty="0" smtClean="0">
                <a:latin typeface="Times New Roman"/>
                <a:cs typeface="Times New Roman"/>
              </a:rPr>
              <a:t>  </a:t>
            </a:r>
          </a:p>
          <a:p>
            <a:pPr marL="12700" marR="1188720" lvl="2" indent="627380">
              <a:lnSpc>
                <a:spcPct val="150000"/>
              </a:lnSpc>
              <a:spcBef>
                <a:spcPts val="555"/>
              </a:spcBef>
              <a:buSzPct val="83333"/>
              <a:buNone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description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latin typeface="Times New Roman"/>
                <a:cs typeface="Times New Roman"/>
              </a:rPr>
              <a:t> the </a:t>
            </a:r>
            <a:r>
              <a:rPr lang="en-US" sz="2000" spc="-10" dirty="0" smtClean="0">
                <a:latin typeface="Times New Roman"/>
                <a:cs typeface="Times New Roman"/>
              </a:rPr>
              <a:t>solution.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922019" lvl="2" indent="627380">
              <a:lnSpc>
                <a:spcPct val="150000"/>
              </a:lnSpc>
              <a:spcBef>
                <a:spcPts val="9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sequence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instruction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contain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specific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limited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</a:p>
          <a:p>
            <a:pPr marL="12700" marR="922019" lvl="2" indent="627380">
              <a:lnSpc>
                <a:spcPct val="150000"/>
              </a:lnSpc>
              <a:spcBef>
                <a:spcPts val="95"/>
              </a:spcBef>
              <a:buSzPct val="83333"/>
              <a:buNone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function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refers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procedural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abstraction.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lvl="2" indent="-285115">
              <a:lnSpc>
                <a:spcPct val="150000"/>
              </a:lnSpc>
              <a:spcBef>
                <a:spcPts val="33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collection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that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describes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object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abstraction.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00000"/>
              </a:lnSpc>
              <a:spcBef>
                <a:spcPts val="855"/>
              </a:spcBef>
              <a:buNone/>
              <a:tabLst>
                <a:tab pos="640080" algn="l"/>
              </a:tabLst>
            </a:pPr>
            <a:endParaRPr lang="en-US"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6019800"/>
          </a:xfrm>
        </p:spPr>
        <p:txBody>
          <a:bodyPr/>
          <a:lstStyle/>
          <a:p>
            <a:pPr>
              <a:buNone/>
            </a:pPr>
            <a:r>
              <a:rPr lang="en-US" sz="2000" b="1" i="1" spc="-10" dirty="0" smtClean="0">
                <a:latin typeface="Times New Roman"/>
                <a:cs typeface="Times New Roman"/>
              </a:rPr>
              <a:t>2.Architecture:</a:t>
            </a:r>
          </a:p>
          <a:p>
            <a:pPr>
              <a:buNone/>
            </a:pPr>
            <a:r>
              <a:rPr lang="en-US" sz="2000" b="1" spc="-10" dirty="0">
                <a:latin typeface="Times New Roman"/>
                <a:cs typeface="Times New Roman"/>
              </a:rPr>
              <a:t>	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lvl="1" indent="-285115">
              <a:lnSpc>
                <a:spcPct val="150000"/>
              </a:lnSpc>
              <a:spcBef>
                <a:spcPts val="490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complete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structure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software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known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as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software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architecture.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lvl="1" indent="-285115">
              <a:lnSpc>
                <a:spcPct val="150000"/>
              </a:lnSpc>
              <a:spcBef>
                <a:spcPts val="50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Structure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provides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conceptual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integrity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system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number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ways.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1099185" lvl="1" indent="627380">
              <a:lnSpc>
                <a:spcPct val="150000"/>
              </a:lnSpc>
              <a:spcBef>
                <a:spcPts val="14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architecture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structure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program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where</a:t>
            </a:r>
            <a:r>
              <a:rPr lang="en-US" sz="2000" spc="-25" dirty="0" smtClean="0">
                <a:latin typeface="Times New Roman"/>
                <a:cs typeface="Times New Roman"/>
              </a:rPr>
              <a:t>  </a:t>
            </a:r>
          </a:p>
          <a:p>
            <a:pPr marL="12700" marR="1099185" lvl="1" indent="627380">
              <a:lnSpc>
                <a:spcPct val="150000"/>
              </a:lnSpc>
              <a:spcBef>
                <a:spcPts val="145"/>
              </a:spcBef>
              <a:buSzPct val="83333"/>
              <a:buNone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they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interact </a:t>
            </a:r>
            <a:r>
              <a:rPr lang="en-US" sz="2000" dirty="0" smtClean="0">
                <a:latin typeface="Times New Roman"/>
                <a:cs typeface="Times New Roman"/>
              </a:rPr>
              <a:t>with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each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other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specialized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way.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lvl="1" indent="-285115">
              <a:lnSpc>
                <a:spcPct val="150000"/>
              </a:lnSpc>
              <a:spcBef>
                <a:spcPts val="340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components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structure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data.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955040" lvl="1" indent="627380">
              <a:lnSpc>
                <a:spcPct val="150000"/>
              </a:lnSpc>
              <a:spcBef>
                <a:spcPts val="590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aim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software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design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obtain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architectural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framework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a </a:t>
            </a:r>
            <a:r>
              <a:rPr lang="en-US" sz="2000" spc="-10" dirty="0" smtClean="0">
                <a:latin typeface="Times New Roman"/>
                <a:cs typeface="Times New Roman"/>
              </a:rPr>
              <a:t>system.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spc="-25" dirty="0" smtClean="0">
                <a:latin typeface="Times New Roman" pitchFamily="18" charset="0"/>
                <a:cs typeface="Times New Roman" pitchFamily="18" charset="0"/>
              </a:rPr>
              <a:t>     3.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Patterns: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/>
                <a:cs typeface="Times New Roman"/>
              </a:rPr>
              <a:t> A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design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pattern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describes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design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structure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structure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solves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a </a:t>
            </a:r>
            <a:r>
              <a:rPr lang="en-US" sz="2000" spc="-10" dirty="0" smtClean="0">
                <a:latin typeface="Times New Roman"/>
                <a:cs typeface="Times New Roman"/>
              </a:rPr>
              <a:t>particular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design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problem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specified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content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indent="-285115">
              <a:lnSpc>
                <a:spcPct val="150000"/>
              </a:lnSpc>
              <a:spcBef>
                <a:spcPts val="595"/>
              </a:spcBef>
              <a:buSzPct val="95833"/>
              <a:buFont typeface="Verdana"/>
              <a:buAutoNum type="arabicPeriod" startAt="4"/>
              <a:tabLst>
                <a:tab pos="640080" algn="l"/>
              </a:tabLst>
            </a:pPr>
            <a:r>
              <a:rPr lang="en-US" sz="2000" b="1" spc="-10" dirty="0" smtClean="0">
                <a:latin typeface="Times New Roman"/>
                <a:cs typeface="Times New Roman"/>
              </a:rPr>
              <a:t>Modularity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 lvl="1" indent="627380">
              <a:lnSpc>
                <a:spcPct val="150000"/>
              </a:lnSpc>
              <a:spcBef>
                <a:spcPts val="100"/>
              </a:spcBef>
              <a:buSzPct val="83333"/>
              <a:buNone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software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separately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divided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into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name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addressable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components. </a:t>
            </a:r>
            <a:r>
              <a:rPr lang="en-US" sz="2000" dirty="0" smtClean="0">
                <a:latin typeface="Times New Roman"/>
                <a:cs typeface="Times New Roman"/>
              </a:rPr>
              <a:t>Sometime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they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called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which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integrate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satisfy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problem requirements.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>
              <a:lnSpc>
                <a:spcPct val="150000"/>
              </a:lnSpc>
              <a:spcBef>
                <a:spcPts val="540"/>
              </a:spcBef>
              <a:buNone/>
              <a:tabLst>
                <a:tab pos="640080" algn="l"/>
              </a:tabLst>
            </a:pPr>
            <a:r>
              <a:rPr lang="en-US" sz="2000" b="1" spc="-25" dirty="0" smtClean="0">
                <a:latin typeface="Verdana"/>
                <a:cs typeface="Times New Roman"/>
              </a:rPr>
              <a:t>   </a:t>
            </a:r>
            <a:r>
              <a:rPr lang="en-US" sz="2000" b="1" spc="-25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hiding</a:t>
            </a:r>
          </a:p>
          <a:p>
            <a:pPr marL="12700" indent="342265">
              <a:lnSpc>
                <a:spcPct val="150000"/>
              </a:lnSpc>
              <a:spcBef>
                <a:spcPts val="480"/>
              </a:spcBef>
              <a:tabLst>
                <a:tab pos="64008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Modules must be specified and designed so that the information like algorithm</a:t>
            </a:r>
          </a:p>
          <a:p>
            <a:pPr marL="12700" marR="5080">
              <a:lnSpc>
                <a:spcPct val="150000"/>
              </a:lnSpc>
              <a:spcBef>
                <a:spcPts val="10"/>
              </a:spcBef>
              <a:tabLst>
                <a:tab pos="64008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and data presented in a module is not accessible for other modules not requiring that information.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8534400" cy="22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indent="-285115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Functional</a:t>
            </a:r>
            <a:r>
              <a:rPr lang="en-US" b="1" spc="-7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independence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382905" indent="342265" algn="just">
              <a:lnSpc>
                <a:spcPct val="150000"/>
              </a:lnSpc>
              <a:spcBef>
                <a:spcPts val="985"/>
              </a:spcBef>
            </a:pP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functional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independence</a:t>
            </a:r>
            <a:r>
              <a:rPr lang="en-US" spc="-6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concept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of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separation</a:t>
            </a:r>
            <a:r>
              <a:rPr lang="en-US" spc="-5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related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60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the </a:t>
            </a:r>
            <a:r>
              <a:rPr lang="en-US" dirty="0" smtClean="0">
                <a:latin typeface="Times New Roman"/>
                <a:cs typeface="Times New Roman"/>
              </a:rPr>
              <a:t>concept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of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modularity,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abstraction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information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hiding.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299085" indent="342265" algn="just">
              <a:lnSpc>
                <a:spcPct val="150000"/>
              </a:lnSpc>
              <a:spcBef>
                <a:spcPts val="580"/>
              </a:spcBef>
            </a:pP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functional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independence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accessed</a:t>
            </a:r>
            <a:r>
              <a:rPr lang="en-US" spc="-5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using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two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criteria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i.e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Cohesion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and </a:t>
            </a:r>
            <a:r>
              <a:rPr lang="en-US" spc="-10" dirty="0" smtClean="0">
                <a:latin typeface="Times New Roman"/>
                <a:cs typeface="Times New Roman"/>
              </a:rPr>
              <a:t>coupling.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4648200"/>
          </a:xfrm>
        </p:spPr>
        <p:txBody>
          <a:bodyPr>
            <a:noAutofit/>
          </a:bodyPr>
          <a:lstStyle/>
          <a:p>
            <a:pPr marL="354965">
              <a:lnSpc>
                <a:spcPct val="150000"/>
              </a:lnSpc>
              <a:spcBef>
                <a:spcPts val="440"/>
              </a:spcBef>
            </a:pPr>
            <a:r>
              <a:rPr lang="en-US" sz="2000" b="1" spc="-10" dirty="0" smtClean="0">
                <a:latin typeface="Times New Roman"/>
                <a:cs typeface="Times New Roman"/>
              </a:rPr>
              <a:t>Cohesion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>
              <a:lnSpc>
                <a:spcPct val="150000"/>
              </a:lnSpc>
              <a:spcBef>
                <a:spcPts val="49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Cohesion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extension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information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hiding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concept.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 indent="342265">
              <a:lnSpc>
                <a:spcPct val="150000"/>
              </a:lnSpc>
              <a:spcBef>
                <a:spcPts val="13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cohesive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performs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single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task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requires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small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interaction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with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other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components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other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parts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program.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>
              <a:lnSpc>
                <a:spcPct val="150000"/>
              </a:lnSpc>
              <a:spcBef>
                <a:spcPts val="335"/>
              </a:spcBef>
            </a:pPr>
            <a:r>
              <a:rPr lang="en-US" sz="2000" b="1" spc="-10" dirty="0" smtClean="0">
                <a:latin typeface="Times New Roman"/>
                <a:cs typeface="Times New Roman"/>
              </a:rPr>
              <a:t>Coupling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153670" indent="342265"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Coupling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</a:t>
            </a:r>
            <a:r>
              <a:rPr lang="en-US" sz="2000" spc="-10" dirty="0" smtClean="0">
                <a:latin typeface="Times New Roman"/>
                <a:cs typeface="Times New Roman"/>
              </a:rPr>
              <a:t> indication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interconnection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between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structure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of </a:t>
            </a:r>
            <a:r>
              <a:rPr lang="en-US" sz="2000" spc="-10" dirty="0" smtClean="0">
                <a:latin typeface="Times New Roman"/>
                <a:cs typeface="Times New Roman"/>
              </a:rPr>
              <a:t>software.</a:t>
            </a:r>
          </a:p>
          <a:p>
            <a:pPr marL="640080" indent="-285115">
              <a:lnSpc>
                <a:spcPct val="100000"/>
              </a:lnSpc>
              <a:buSzPct val="95833"/>
              <a:buFont typeface="Verdana"/>
              <a:buAutoNum type="arabicPeriod" startAt="6"/>
              <a:tabLst>
                <a:tab pos="640080" algn="l"/>
              </a:tabLst>
            </a:pPr>
            <a:r>
              <a:rPr lang="en-US" sz="2000" b="1" spc="-10" dirty="0" smtClean="0">
                <a:latin typeface="Times New Roman"/>
                <a:cs typeface="Times New Roman"/>
              </a:rPr>
              <a:t>Refinement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 marR="2291715">
              <a:lnSpc>
                <a:spcPct val="133500"/>
              </a:lnSpc>
              <a:spcBef>
                <a:spcPts val="1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Refinement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top-</a:t>
            </a:r>
            <a:r>
              <a:rPr lang="en-US" sz="2000" dirty="0" smtClean="0">
                <a:latin typeface="Times New Roman"/>
                <a:cs typeface="Times New Roman"/>
              </a:rPr>
              <a:t>down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design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approach.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 process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 </a:t>
            </a:r>
            <a:r>
              <a:rPr lang="en-US" sz="2000" spc="-10" dirty="0" smtClean="0">
                <a:latin typeface="Times New Roman"/>
                <a:cs typeface="Times New Roman"/>
              </a:rPr>
              <a:t>elaboration.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program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established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refining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levels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procedural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details.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 indent="342265">
              <a:lnSpc>
                <a:spcPct val="133300"/>
              </a:lnSpc>
              <a:spcBef>
                <a:spcPts val="3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hierarchy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established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by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decomposing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statement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3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function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stepwise </a:t>
            </a:r>
            <a:r>
              <a:rPr lang="en-US" sz="2000" dirty="0" smtClean="0">
                <a:latin typeface="Times New Roman"/>
                <a:cs typeface="Times New Roman"/>
              </a:rPr>
              <a:t>manner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till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programming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language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statement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reached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562600"/>
          </a:xfrm>
        </p:spPr>
        <p:txBody>
          <a:bodyPr>
            <a:normAutofit lnSpcReduction="10000"/>
          </a:bodyPr>
          <a:lstStyle/>
          <a:p>
            <a:pPr marL="640080" indent="-285115">
              <a:lnSpc>
                <a:spcPct val="150000"/>
              </a:lnSpc>
              <a:spcBef>
                <a:spcPts val="505"/>
              </a:spcBef>
              <a:buSzPct val="95833"/>
              <a:buFont typeface="Verdana"/>
              <a:buAutoNum type="arabicPeriod" startAt="7"/>
              <a:tabLst>
                <a:tab pos="640080" algn="l"/>
              </a:tabLst>
            </a:pPr>
            <a:r>
              <a:rPr lang="en-US" sz="2000" b="1" spc="-10" dirty="0" smtClean="0">
                <a:latin typeface="Times New Roman"/>
                <a:cs typeface="Times New Roman"/>
              </a:rPr>
              <a:t>Refactoring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12700" marR="410209" indent="342265">
              <a:lnSpc>
                <a:spcPct val="150000"/>
              </a:lnSpc>
              <a:spcBef>
                <a:spcPts val="14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reorganization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technique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which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simplifies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design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components </a:t>
            </a:r>
            <a:r>
              <a:rPr lang="en-US" sz="2000" dirty="0" smtClean="0">
                <a:latin typeface="Times New Roman"/>
                <a:cs typeface="Times New Roman"/>
              </a:rPr>
              <a:t>without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changing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function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behaviour</a:t>
            </a:r>
            <a:r>
              <a:rPr lang="en-US" sz="2000" spc="-10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95250" indent="342265">
              <a:lnSpc>
                <a:spcPct val="15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Refactoring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process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changing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software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system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way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does </a:t>
            </a:r>
            <a:r>
              <a:rPr lang="en-US" sz="2000" dirty="0" smtClean="0">
                <a:latin typeface="Times New Roman"/>
                <a:cs typeface="Times New Roman"/>
              </a:rPr>
              <a:t>not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change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external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behaviour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code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still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improves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internal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structure</a:t>
            </a:r>
          </a:p>
          <a:p>
            <a:pPr marL="354965">
              <a:lnSpc>
                <a:spcPts val="1410"/>
              </a:lnSpc>
              <a:spcBef>
                <a:spcPts val="100"/>
              </a:spcBef>
              <a:buNone/>
            </a:pPr>
            <a:r>
              <a:rPr lang="en-US" sz="2000" b="1" dirty="0" smtClean="0">
                <a:latin typeface="Times New Roman"/>
                <a:cs typeface="Times New Roman"/>
              </a:rPr>
              <a:t>Coupling</a:t>
            </a:r>
            <a:r>
              <a:rPr lang="en-US" sz="2000" b="1" spc="-4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and</a:t>
            </a:r>
            <a:r>
              <a:rPr lang="en-US" sz="2000" b="1" spc="-4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Cohesion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>
              <a:lnSpc>
                <a:spcPts val="141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Module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Coupling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 indent="342265" algn="just">
              <a:lnSpc>
                <a:spcPct val="15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software</a:t>
            </a:r>
            <a:r>
              <a:rPr lang="en-US" sz="2000" spc="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engineering,</a:t>
            </a:r>
            <a:r>
              <a:rPr lang="en-US" sz="2000" spc="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coupling</a:t>
            </a:r>
            <a:r>
              <a:rPr lang="en-US" sz="2000" spc="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degree</a:t>
            </a:r>
            <a:r>
              <a:rPr lang="en-US" sz="2000" spc="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interdependence</a:t>
            </a:r>
            <a:r>
              <a:rPr lang="en-US" sz="2000" spc="5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between software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modules.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Two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modules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that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are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tightly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coupled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are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strongly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dependent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each </a:t>
            </a:r>
            <a:r>
              <a:rPr lang="en-US" sz="2000" dirty="0" smtClean="0">
                <a:latin typeface="Times New Roman"/>
                <a:cs typeface="Times New Roman"/>
              </a:rPr>
              <a:t>other.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However,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two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that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loosely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coupled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not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dependent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each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other. </a:t>
            </a:r>
            <a:r>
              <a:rPr lang="en-US" sz="2000" b="1" dirty="0" smtClean="0">
                <a:latin typeface="Times New Roman"/>
                <a:cs typeface="Times New Roman"/>
              </a:rPr>
              <a:t>Uncoupled</a:t>
            </a:r>
            <a:r>
              <a:rPr lang="en-US" sz="2000" b="1" spc="-2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modules</a:t>
            </a:r>
            <a:r>
              <a:rPr lang="en-US"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have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no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interdependence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all</a:t>
            </a:r>
            <a:r>
              <a:rPr lang="en-US" sz="2000" spc="1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within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them.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838200"/>
            <a:ext cx="8001000" cy="5181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234505"/>
            <a:ext cx="7620000" cy="4937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562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No</a:t>
            </a:r>
            <a:r>
              <a:rPr lang="en-US" sz="2000" b="1" spc="-4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Direct</a:t>
            </a:r>
            <a:r>
              <a:rPr lang="en-US" sz="2000" b="1" spc="-4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Coupling:</a:t>
            </a:r>
            <a:r>
              <a:rPr lang="en-US" sz="2000" b="1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There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no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direct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coupling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between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M1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M2</a:t>
            </a:r>
            <a:endParaRPr lang="en-US" sz="2000" dirty="0"/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057400"/>
            <a:ext cx="6096000" cy="205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45720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this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case,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subordinates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different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modules.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Therefore,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no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direct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coupling.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000" b="1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Coupling: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module,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coupling.</a:t>
            </a:r>
          </a:p>
          <a:p>
            <a:pPr marL="457200" indent="-457200">
              <a:buAutoNum type="arabi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057400"/>
            <a:ext cx="5791200" cy="1866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114800"/>
            <a:ext cx="822960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627380" algn="just">
              <a:lnSpc>
                <a:spcPct val="150000"/>
              </a:lnSpc>
              <a:spcBef>
                <a:spcPts val="155"/>
              </a:spcBef>
              <a:buClr>
                <a:srgbClr val="323232"/>
              </a:buClr>
              <a:buFont typeface="Segoe UI"/>
              <a:buAutoNum type="arabicPeriod" startAt="3"/>
              <a:tabLst>
                <a:tab pos="64008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Stamp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Coupling: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Two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modules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are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stamp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coupled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if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they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communicate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using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composite </a:t>
            </a:r>
            <a:r>
              <a:rPr lang="en-US" dirty="0" smtClean="0">
                <a:latin typeface="Times New Roman"/>
                <a:cs typeface="Times New Roman"/>
              </a:rPr>
              <a:t>data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items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such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as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structure,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objects,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etc.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When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module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passes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non-</a:t>
            </a:r>
            <a:r>
              <a:rPr lang="en-US" dirty="0" smtClean="0">
                <a:latin typeface="Times New Roman"/>
                <a:cs typeface="Times New Roman"/>
              </a:rPr>
              <a:t>global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data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structure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or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entire </a:t>
            </a:r>
            <a:r>
              <a:rPr lang="en-US" dirty="0" smtClean="0">
                <a:latin typeface="Times New Roman"/>
                <a:cs typeface="Times New Roman"/>
              </a:rPr>
              <a:t>structure</a:t>
            </a:r>
            <a:r>
              <a:rPr lang="en-US" spc="16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19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another</a:t>
            </a:r>
            <a:r>
              <a:rPr lang="en-US" spc="17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module,</a:t>
            </a:r>
            <a:r>
              <a:rPr lang="en-US" spc="17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they</a:t>
            </a:r>
            <a:r>
              <a:rPr lang="en-US" spc="17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are</a:t>
            </a:r>
            <a:r>
              <a:rPr lang="en-US" spc="16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said</a:t>
            </a:r>
            <a:r>
              <a:rPr lang="en-US" spc="17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17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be</a:t>
            </a:r>
            <a:r>
              <a:rPr lang="en-US" spc="16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stamp</a:t>
            </a:r>
            <a:r>
              <a:rPr lang="en-US" spc="17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coupled.</a:t>
            </a:r>
            <a:r>
              <a:rPr lang="en-US" spc="18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For</a:t>
            </a:r>
            <a:r>
              <a:rPr lang="en-US" spc="17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example,</a:t>
            </a:r>
            <a:r>
              <a:rPr lang="en-US" spc="17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passing</a:t>
            </a:r>
            <a:r>
              <a:rPr lang="en-US" spc="17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structure </a:t>
            </a:r>
            <a:r>
              <a:rPr lang="en-US" dirty="0" smtClean="0">
                <a:latin typeface="Times New Roman"/>
                <a:cs typeface="Times New Roman"/>
              </a:rPr>
              <a:t>variable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in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or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object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C++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language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module.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867400"/>
          </a:xfrm>
        </p:spPr>
        <p:txBody>
          <a:bodyPr>
            <a:normAutofit/>
          </a:bodyPr>
          <a:lstStyle/>
          <a:p>
            <a:pPr marL="12700" marR="750570" indent="628015">
              <a:lnSpc>
                <a:spcPct val="150000"/>
              </a:lnSpc>
              <a:spcBef>
                <a:spcPts val="100"/>
              </a:spcBef>
              <a:buSzPct val="108333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Modules:</a:t>
            </a:r>
            <a:r>
              <a:rPr lang="en-US" sz="2000" b="1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These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handle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one</a:t>
            </a:r>
            <a:r>
              <a:rPr lang="en-US" sz="2000" b="1" spc="-2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specific</a:t>
            </a:r>
            <a:r>
              <a:rPr lang="en-US" sz="2000" b="1" spc="-2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task</a:t>
            </a:r>
            <a:r>
              <a:rPr lang="en-US" sz="2000" b="1" spc="-1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in</a:t>
            </a:r>
            <a:r>
              <a:rPr lang="en-US" sz="2000" b="1" spc="-2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lang="en-US" sz="2000" b="1" spc="-15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   </a:t>
            </a:r>
          </a:p>
          <a:p>
            <a:pPr marL="12700" marR="750570" indent="628015">
              <a:lnSpc>
                <a:spcPct val="150000"/>
              </a:lnSpc>
              <a:spcBef>
                <a:spcPts val="100"/>
              </a:spcBef>
              <a:buSzPct val="108333"/>
              <a:buNone/>
              <a:tabLst>
                <a:tab pos="640715" algn="l"/>
              </a:tabLst>
            </a:pPr>
            <a:r>
              <a:rPr lang="en-US" sz="20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system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.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combination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modules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makes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up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25400" indent="628015">
              <a:lnSpc>
                <a:spcPct val="150000"/>
              </a:lnSpc>
              <a:spcBef>
                <a:spcPts val="120"/>
              </a:spcBef>
              <a:buSzPct val="108333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Components:</a:t>
            </a:r>
            <a:r>
              <a:rPr lang="en-US" sz="2000" b="1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provides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particular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function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group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related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functions.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</a:t>
            </a:r>
          </a:p>
          <a:p>
            <a:pPr marL="12700" marR="25400" indent="628015">
              <a:lnSpc>
                <a:spcPct val="150000"/>
              </a:lnSpc>
              <a:spcBef>
                <a:spcPts val="120"/>
              </a:spcBef>
              <a:buSzPct val="108333"/>
              <a:buNone/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They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made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up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modules.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450215" indent="628015">
              <a:lnSpc>
                <a:spcPct val="150000"/>
              </a:lnSpc>
              <a:spcBef>
                <a:spcPts val="120"/>
              </a:spcBef>
              <a:buSzPct val="108333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Interfaces:</a:t>
            </a:r>
            <a:r>
              <a:rPr lang="en-US" sz="2000" b="1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shared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boundary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across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</a:t>
            </a:r>
          </a:p>
          <a:p>
            <a:pPr marL="12700" marR="450215" indent="628015">
              <a:lnSpc>
                <a:spcPct val="150000"/>
              </a:lnSpc>
              <a:spcBef>
                <a:spcPts val="120"/>
              </a:spcBef>
              <a:buSzPct val="108333"/>
              <a:buNone/>
              <a:tabLst>
                <a:tab pos="640715" algn="l"/>
              </a:tabLst>
            </a:pP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exchange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information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relate.</a:t>
            </a:r>
            <a:endParaRPr lang="en-US" sz="2000" spc="-10" dirty="0">
              <a:solidFill>
                <a:srgbClr val="273039"/>
              </a:solidFill>
              <a:latin typeface="Times New Roman"/>
              <a:cs typeface="Times New Roman"/>
            </a:endParaRPr>
          </a:p>
          <a:p>
            <a:pPr marL="12700" marR="450215" indent="628015">
              <a:lnSpc>
                <a:spcPct val="150000"/>
              </a:lnSpc>
              <a:spcBef>
                <a:spcPts val="120"/>
              </a:spcBef>
              <a:buSzPct val="108333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Data:</a:t>
            </a:r>
            <a:r>
              <a:rPr lang="en-US" sz="2000" b="1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management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information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data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flow.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943600"/>
          </a:xfrm>
        </p:spPr>
        <p:txBody>
          <a:bodyPr>
            <a:normAutofit/>
          </a:bodyPr>
          <a:lstStyle/>
          <a:p>
            <a:pPr marL="12700" marR="5080" indent="627380" algn="just">
              <a:lnSpc>
                <a:spcPct val="150000"/>
              </a:lnSpc>
              <a:buClr>
                <a:srgbClr val="323232"/>
              </a:buClr>
              <a:buFont typeface="Segoe UI"/>
              <a:buAutoNum type="arabicPeriod" startAt="3"/>
              <a:tabLst>
                <a:tab pos="64008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Control</a:t>
            </a:r>
            <a:r>
              <a:rPr lang="en-US"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Coupling:</a:t>
            </a:r>
            <a:r>
              <a:rPr lang="en-US" sz="2000" b="1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Control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Coupling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exists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among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two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from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module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used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direct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structure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instruction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execution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another.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8255" indent="627380" algn="just">
              <a:lnSpc>
                <a:spcPct val="150000"/>
              </a:lnSpc>
              <a:buClr>
                <a:srgbClr val="323232"/>
              </a:buClr>
              <a:buFont typeface="Segoe UI"/>
              <a:buAutoNum type="arabicPeriod" startAt="3"/>
              <a:tabLst>
                <a:tab pos="64008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External</a:t>
            </a:r>
            <a:r>
              <a:rPr lang="en-US" sz="2000" b="1" spc="19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Coupling:</a:t>
            </a:r>
            <a:r>
              <a:rPr lang="en-US" sz="2000" b="1" spc="1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External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Coupling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arises</a:t>
            </a:r>
            <a:r>
              <a:rPr lang="en-US" sz="2000" spc="2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when</a:t>
            </a:r>
            <a:r>
              <a:rPr lang="en-US" sz="2000" spc="1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two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share</a:t>
            </a:r>
            <a:r>
              <a:rPr lang="en-US" sz="2000" spc="1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</a:t>
            </a:r>
            <a:r>
              <a:rPr lang="en-US" sz="2000" spc="19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externally imposed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data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format,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communication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protocols,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or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device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interface.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This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related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communication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external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tools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devices.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6985" indent="627380" algn="just">
              <a:lnSpc>
                <a:spcPct val="150000"/>
              </a:lnSpc>
              <a:buClr>
                <a:srgbClr val="323232"/>
              </a:buClr>
              <a:buFont typeface="Segoe UI"/>
              <a:buAutoNum type="arabicPeriod" startAt="3"/>
              <a:tabLst>
                <a:tab pos="640080" algn="l"/>
              </a:tabLst>
            </a:pPr>
            <a:r>
              <a:rPr lang="en-US" sz="2000" b="1" spc="-10" dirty="0" smtClean="0">
                <a:latin typeface="Times New Roman"/>
                <a:cs typeface="Times New Roman"/>
              </a:rPr>
              <a:t>Common</a:t>
            </a:r>
            <a:r>
              <a:rPr lang="en-US" sz="2000" b="1" spc="-3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Coupling:</a:t>
            </a:r>
            <a:r>
              <a:rPr lang="en-US" sz="2000" b="1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Two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modules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common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coupled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they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share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information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through </a:t>
            </a:r>
            <a:r>
              <a:rPr lang="en-US" sz="2000" dirty="0" smtClean="0">
                <a:latin typeface="Times New Roman"/>
                <a:cs typeface="Times New Roman"/>
              </a:rPr>
              <a:t>some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global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items.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495800"/>
            <a:ext cx="6400800" cy="21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/>
          </a:bodyPr>
          <a:lstStyle/>
          <a:p>
            <a:pPr marL="12700" marR="5080" indent="342900">
              <a:lnSpc>
                <a:spcPct val="150000"/>
              </a:lnSpc>
              <a:spcBef>
                <a:spcPts val="195"/>
              </a:spcBef>
              <a:buAutoNum type="arabicPeriod" startAt="7"/>
              <a:tabLst>
                <a:tab pos="64008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Content</a:t>
            </a:r>
            <a:r>
              <a:rPr lang="en-US" sz="2000" b="1" spc="-2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Coupling: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Content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Coupling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among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two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if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they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share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code,</a:t>
            </a:r>
            <a:r>
              <a:rPr lang="en-US" sz="2000" spc="-10" dirty="0" smtClean="0">
                <a:latin typeface="Times New Roman"/>
                <a:cs typeface="Times New Roman"/>
              </a:rPr>
              <a:t> e.g.,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branch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from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into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another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module.</a:t>
            </a:r>
          </a:p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smtClean="0">
                <a:latin typeface="Times New Roman"/>
                <a:cs typeface="Times New Roman"/>
              </a:rPr>
              <a:t>Module</a:t>
            </a:r>
            <a:r>
              <a:rPr lang="en-US" sz="2000" b="1" spc="-7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Cohesion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7620" indent="342900" algn="just">
              <a:lnSpc>
                <a:spcPct val="15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computer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programming,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cohesion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defines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degree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which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elements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module </a:t>
            </a:r>
            <a:r>
              <a:rPr lang="en-US" sz="2000" dirty="0" smtClean="0">
                <a:latin typeface="Times New Roman"/>
                <a:cs typeface="Times New Roman"/>
              </a:rPr>
              <a:t>belong</a:t>
            </a:r>
            <a:r>
              <a:rPr lang="en-US" sz="2000" spc="4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together.</a:t>
            </a:r>
            <a:r>
              <a:rPr lang="en-US" sz="2000" spc="4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Thus,</a:t>
            </a:r>
            <a:r>
              <a:rPr lang="en-US" sz="2000" spc="4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cohesion</a:t>
            </a:r>
            <a:r>
              <a:rPr lang="en-US" sz="2000" spc="4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measures</a:t>
            </a:r>
            <a:r>
              <a:rPr lang="en-US" sz="2000" spc="4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4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strength</a:t>
            </a:r>
            <a:r>
              <a:rPr lang="en-US" sz="2000" spc="4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4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relationships</a:t>
            </a:r>
            <a:r>
              <a:rPr lang="en-US" sz="2000" spc="4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between</a:t>
            </a:r>
            <a:r>
              <a:rPr lang="en-US" sz="2000" spc="4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pieces</a:t>
            </a:r>
            <a:r>
              <a:rPr lang="en-US" sz="2000" spc="44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latin typeface="Times New Roman"/>
                <a:cs typeface="Times New Roman"/>
              </a:rPr>
              <a:t>functionality</a:t>
            </a:r>
            <a:r>
              <a:rPr lang="en-US" sz="2000" spc="1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within</a:t>
            </a:r>
            <a:r>
              <a:rPr lang="en-US" sz="2000" spc="1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459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given</a:t>
            </a:r>
            <a:r>
              <a:rPr lang="en-US" sz="2000" spc="1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module.</a:t>
            </a:r>
            <a:r>
              <a:rPr lang="en-US" sz="2000" spc="1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</a:t>
            </a:r>
            <a:r>
              <a:rPr lang="en-US" sz="2000" spc="1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example,</a:t>
            </a:r>
            <a:r>
              <a:rPr lang="en-US" sz="2000" spc="1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1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highly</a:t>
            </a:r>
            <a:r>
              <a:rPr lang="en-US" sz="2000" spc="1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cohesive</a:t>
            </a:r>
            <a:r>
              <a:rPr lang="en-US" sz="2000" spc="1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systems,</a:t>
            </a:r>
            <a:r>
              <a:rPr lang="en-US" sz="2000" spc="1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functionality</a:t>
            </a:r>
            <a:r>
              <a:rPr lang="en-US" sz="2000" spc="18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strongly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related.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 indent="342900">
              <a:lnSpc>
                <a:spcPct val="150000"/>
              </a:lnSpc>
              <a:spcBef>
                <a:spcPts val="195"/>
              </a:spcBef>
              <a:buAutoNum type="arabicPeriod" startAt="7"/>
              <a:tabLst>
                <a:tab pos="640080" algn="l"/>
              </a:tabLst>
            </a:pP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90976"/>
            <a:ext cx="6477000" cy="2257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Types</a:t>
            </a:r>
            <a:r>
              <a:rPr lang="en-US"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of</a:t>
            </a:r>
            <a:r>
              <a:rPr lang="en-US" sz="2000" b="1" spc="-5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Modules</a:t>
            </a:r>
            <a:r>
              <a:rPr lang="en-US" sz="2000" b="1" spc="-2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Cohesion</a:t>
            </a: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72958"/>
            <a:ext cx="7620000" cy="5504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r>
              <a:rPr lang="en-US" sz="2000" b="1" dirty="0" smtClean="0">
                <a:solidFill>
                  <a:srgbClr val="444444"/>
                </a:solidFill>
                <a:latin typeface="Times New Roman"/>
                <a:cs typeface="Times New Roman"/>
              </a:rPr>
              <a:t>Design</a:t>
            </a:r>
            <a:r>
              <a:rPr lang="en-US" sz="2000" b="1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Patterns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lang="en-US" sz="2000" spc="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engineering,</a:t>
            </a:r>
            <a:r>
              <a:rPr lang="en-US" sz="2000" spc="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444444"/>
                </a:solidFill>
                <a:latin typeface="Times New Roman"/>
                <a:cs typeface="Times New Roman"/>
              </a:rPr>
              <a:t>design</a:t>
            </a:r>
            <a:r>
              <a:rPr lang="en-US" sz="2000" b="1" spc="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444444"/>
                </a:solidFill>
                <a:latin typeface="Times New Roman"/>
                <a:cs typeface="Times New Roman"/>
              </a:rPr>
              <a:t>pattern</a:t>
            </a:r>
            <a:r>
              <a:rPr lang="en-US" sz="2000" b="1" spc="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lang="en-US" sz="2000" spc="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general</a:t>
            </a:r>
            <a:r>
              <a:rPr lang="en-US" sz="2000" spc="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repeatable</a:t>
            </a:r>
            <a:r>
              <a:rPr lang="en-US" sz="2000" spc="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solution</a:t>
            </a:r>
            <a:r>
              <a:rPr lang="en-US" sz="2000" spc="5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lang="en-US" sz="2000" spc="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1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commonly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occurring</a:t>
            </a:r>
            <a:r>
              <a:rPr lang="en-US" sz="2000" spc="2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problem</a:t>
            </a:r>
            <a:r>
              <a:rPr lang="en-US" sz="2000" spc="229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lang="en-US" sz="2000" spc="229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2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design.</a:t>
            </a:r>
            <a:r>
              <a:rPr lang="en-US" sz="2000" spc="229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2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229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pattern</a:t>
            </a:r>
            <a:r>
              <a:rPr lang="en-US" sz="2000" spc="2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isn't</a:t>
            </a:r>
            <a:r>
              <a:rPr lang="en-US" sz="2000" spc="2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24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finished</a:t>
            </a:r>
            <a:r>
              <a:rPr lang="en-US" sz="2000" spc="2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229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lang="en-US" sz="2000" spc="229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can</a:t>
            </a:r>
            <a:r>
              <a:rPr lang="en-US" sz="2000" spc="229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be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transformed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directly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into</a:t>
            </a:r>
            <a:r>
              <a:rPr lang="en-US" sz="2000" spc="-4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code.</a:t>
            </a:r>
            <a:r>
              <a:rPr lang="en-US" sz="2000" spc="-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It</a:t>
            </a:r>
            <a:r>
              <a:rPr lang="en-US" sz="2000" spc="-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lang="en-US" sz="2000" spc="-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description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or</a:t>
            </a:r>
            <a:r>
              <a:rPr lang="en-US" sz="2000" spc="-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template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how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solve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problem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can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be</a:t>
            </a:r>
            <a:r>
              <a:rPr lang="en-US" sz="2000" spc="-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used in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many</a:t>
            </a:r>
            <a:r>
              <a:rPr lang="en-US" sz="2000" spc="409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different</a:t>
            </a:r>
            <a:r>
              <a:rPr lang="en-US" sz="2000" spc="-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situations.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971800"/>
            <a:ext cx="6858000" cy="3561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5715000"/>
          </a:xfrm>
        </p:spPr>
        <p:txBody>
          <a:bodyPr>
            <a:normAutofit fontScale="92500" lnSpcReduction="20000"/>
          </a:bodyPr>
          <a:lstStyle/>
          <a:p>
            <a:pPr marL="640080" indent="-284480">
              <a:lnSpc>
                <a:spcPct val="150000"/>
              </a:lnSpc>
              <a:spcBef>
                <a:spcPts val="409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spc="-10" dirty="0" err="1" smtClean="0">
                <a:solidFill>
                  <a:srgbClr val="444444"/>
                </a:solidFill>
                <a:latin typeface="Times New Roman"/>
                <a:cs typeface="Times New Roman"/>
                <a:hlinkClick r:id="rId2"/>
              </a:rPr>
              <a:t>AbstractFactory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spcBef>
                <a:spcPts val="310"/>
              </a:spcBef>
            </a:pP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Creates</a:t>
            </a:r>
            <a:r>
              <a:rPr lang="en-US" sz="2000" spc="-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lang="en-US" sz="2000" spc="-5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instance</a:t>
            </a:r>
            <a:r>
              <a:rPr lang="en-US" sz="2000" spc="-5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lang="en-US" sz="2000" spc="-5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several</a:t>
            </a:r>
            <a:r>
              <a:rPr lang="en-US" sz="2000" spc="-5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families</a:t>
            </a:r>
            <a:r>
              <a:rPr lang="en-US" sz="2000" spc="-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lang="en-US" sz="2000" spc="-6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classes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50000"/>
              </a:lnSpc>
              <a:spcBef>
                <a:spcPts val="37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  <a:hlinkClick r:id="rId3"/>
              </a:rPr>
              <a:t>Builder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spcBef>
                <a:spcPts val="420"/>
              </a:spcBef>
            </a:pP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Separates</a:t>
            </a:r>
            <a:r>
              <a:rPr lang="en-US" sz="2000" spc="-1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object</a:t>
            </a:r>
            <a:r>
              <a:rPr lang="en-US" sz="2000" spc="-1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construction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from its</a:t>
            </a:r>
            <a:r>
              <a:rPr lang="en-US" sz="2000" spc="-1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representation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50000"/>
              </a:lnSpc>
              <a:spcBef>
                <a:spcPts val="39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spc="-10" dirty="0" err="1" smtClean="0">
                <a:solidFill>
                  <a:srgbClr val="444444"/>
                </a:solidFill>
                <a:latin typeface="Times New Roman"/>
                <a:cs typeface="Times New Roman"/>
                <a:hlinkClick r:id="rId4"/>
              </a:rPr>
              <a:t>FactoryMethod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spcBef>
                <a:spcPts val="395"/>
              </a:spcBef>
            </a:pP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Creates</a:t>
            </a:r>
            <a:r>
              <a:rPr lang="en-US" sz="2000" spc="-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lang="en-US" sz="2000" spc="-6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instance</a:t>
            </a:r>
            <a:r>
              <a:rPr lang="en-US" sz="2000" spc="-6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lang="en-US" sz="2000" spc="-4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several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derived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classes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50000"/>
              </a:lnSpc>
              <a:spcBef>
                <a:spcPts val="400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spc="-10" dirty="0" err="1" smtClean="0">
                <a:solidFill>
                  <a:srgbClr val="444444"/>
                </a:solidFill>
                <a:latin typeface="Times New Roman"/>
                <a:cs typeface="Times New Roman"/>
                <a:hlinkClick r:id="rId5"/>
              </a:rPr>
              <a:t>ObjectPool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 indent="342900">
              <a:lnSpc>
                <a:spcPct val="150000"/>
              </a:lnSpc>
              <a:spcBef>
                <a:spcPts val="175"/>
              </a:spcBef>
            </a:pP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Avoid</a:t>
            </a:r>
            <a:r>
              <a:rPr lang="en-US" sz="2000" spc="1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expensive</a:t>
            </a:r>
            <a:r>
              <a:rPr lang="en-US" sz="2000" spc="1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acquisition</a:t>
            </a:r>
            <a:r>
              <a:rPr lang="en-US" sz="2000" spc="1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lang="en-US" sz="2000" spc="1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release</a:t>
            </a:r>
            <a:r>
              <a:rPr lang="en-US" sz="2000" spc="114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lang="en-US" sz="2000" spc="1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resources</a:t>
            </a:r>
            <a:r>
              <a:rPr lang="en-US" sz="2000" spc="1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by</a:t>
            </a:r>
            <a:r>
              <a:rPr lang="en-US" sz="2000" spc="1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recycling</a:t>
            </a:r>
            <a:r>
              <a:rPr lang="en-US" sz="2000" spc="7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444444"/>
                </a:solidFill>
                <a:latin typeface="Times New Roman"/>
                <a:cs typeface="Times New Roman"/>
              </a:rPr>
              <a:t>objectsthat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lang="en-US" sz="2000" spc="-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no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longer</a:t>
            </a:r>
            <a:r>
              <a:rPr lang="en-US" sz="2000" spc="-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use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50000"/>
              </a:lnSpc>
              <a:spcBef>
                <a:spcPts val="254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  <a:hlinkClick r:id="rId6"/>
              </a:rPr>
              <a:t>Prototype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spcBef>
                <a:spcPts val="405"/>
              </a:spcBef>
            </a:pP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fully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initialized</a:t>
            </a:r>
            <a:r>
              <a:rPr lang="en-US" sz="2000" spc="-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instance</a:t>
            </a:r>
            <a:r>
              <a:rPr lang="en-US" sz="2000" spc="-4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be</a:t>
            </a:r>
            <a:r>
              <a:rPr lang="en-US" sz="2000" spc="-5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copied</a:t>
            </a:r>
            <a:r>
              <a:rPr lang="en-US" sz="2000" spc="-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or</a:t>
            </a:r>
            <a:r>
              <a:rPr lang="en-US" sz="2000" spc="-2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cloned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50000"/>
              </a:lnSpc>
              <a:spcBef>
                <a:spcPts val="38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spc="-10" dirty="0" smtClean="0">
                <a:solidFill>
                  <a:srgbClr val="444444"/>
                </a:solidFill>
                <a:latin typeface="Times New Roman"/>
                <a:cs typeface="Times New Roman"/>
                <a:hlinkClick r:id="rId7"/>
              </a:rPr>
              <a:t>Singleton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spcBef>
                <a:spcPts val="60"/>
              </a:spcBef>
            </a:pP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-3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class</a:t>
            </a:r>
            <a:r>
              <a:rPr lang="en-US" sz="2000" spc="-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-1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only</a:t>
            </a:r>
            <a:r>
              <a:rPr lang="en-US" sz="2000" spc="-1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single</a:t>
            </a:r>
            <a:r>
              <a:rPr lang="en-US" sz="2000" spc="-40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instance</a:t>
            </a:r>
            <a:r>
              <a:rPr lang="en-US" sz="2000" spc="-3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/>
                <a:cs typeface="Times New Roman"/>
              </a:rPr>
              <a:t>can</a:t>
            </a:r>
            <a:r>
              <a:rPr lang="en-US" sz="2000" spc="-15" dirty="0" smtClean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444444"/>
                </a:solidFill>
                <a:latin typeface="Times New Roman"/>
                <a:cs typeface="Times New Roman"/>
              </a:rPr>
              <a:t>exist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5486400"/>
          </a:xfrm>
        </p:spPr>
        <p:txBody>
          <a:bodyPr>
            <a:noAutofit/>
          </a:bodyPr>
          <a:lstStyle/>
          <a:p>
            <a:pPr marL="355600">
              <a:lnSpc>
                <a:spcPct val="150000"/>
              </a:lnSpc>
              <a:spcBef>
                <a:spcPts val="1335"/>
              </a:spcBef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Types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spcBef>
                <a:spcPts val="225"/>
              </a:spcBef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There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three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types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Patterns,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50000"/>
              </a:lnSpc>
              <a:spcBef>
                <a:spcPts val="50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50000"/>
              </a:lnSpc>
              <a:spcBef>
                <a:spcPts val="60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Structural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50000"/>
              </a:lnSpc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</a:p>
          <a:p>
            <a:pPr marL="640080" indent="-284480">
              <a:lnSpc>
                <a:spcPct val="150000"/>
              </a:lnSpc>
              <a:buSzPct val="83333"/>
              <a:buNone/>
              <a:tabLst>
                <a:tab pos="640080" algn="l"/>
              </a:tabLst>
            </a:pPr>
            <a:r>
              <a:rPr lang="en-US" sz="20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Creational</a:t>
            </a:r>
            <a:r>
              <a:rPr lang="en-US" sz="20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20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Design</a:t>
            </a:r>
            <a:r>
              <a:rPr lang="en-US" sz="2000" u="sng" spc="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2000" u="sng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Pattern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308610" indent="342900">
              <a:lnSpc>
                <a:spcPct val="150000"/>
              </a:lnSpc>
              <a:spcBef>
                <a:spcPts val="204"/>
              </a:spcBef>
            </a:pP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sz="2000" i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i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r>
              <a:rPr lang="en-US" sz="2000" i="1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abstract</a:t>
            </a:r>
            <a:r>
              <a:rPr lang="en-US" sz="2000" i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i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instantiation</a:t>
            </a:r>
            <a:r>
              <a:rPr lang="en-US" sz="2000" i="1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process.</a:t>
            </a:r>
            <a:r>
              <a:rPr lang="en-US" sz="2000" i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They</a:t>
            </a:r>
            <a:r>
              <a:rPr lang="en-US" sz="2000" i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help</a:t>
            </a:r>
            <a:r>
              <a:rPr lang="en-US" sz="2000" i="1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lang="en-US" sz="2000" i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making</a:t>
            </a:r>
            <a:r>
              <a:rPr lang="en-US" sz="2000" i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 </a:t>
            </a:r>
            <a:r>
              <a:rPr lang="en-US" sz="2000" i="1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systemindependent</a:t>
            </a:r>
            <a:r>
              <a:rPr lang="en-US" sz="2000" i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i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how</a:t>
            </a:r>
            <a:r>
              <a:rPr lang="en-US" sz="2000" i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its</a:t>
            </a:r>
            <a:r>
              <a:rPr lang="en-US" sz="2000" i="1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</a:t>
            </a:r>
            <a:r>
              <a:rPr lang="en-US" sz="2000" i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000" i="1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created,</a:t>
            </a:r>
            <a:r>
              <a:rPr lang="en-US" sz="2000" i="1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composed</a:t>
            </a:r>
            <a:r>
              <a:rPr lang="en-US" sz="2000" i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i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i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represented.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Importance</a:t>
            </a:r>
            <a:r>
              <a:rPr lang="en-US" sz="2000" b="1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b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sz="2000" b="1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b="1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409575" indent="627380">
              <a:lnSpc>
                <a:spcPct val="150000"/>
              </a:lnSpc>
              <a:spcBef>
                <a:spcPts val="7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class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sz="2000" spc="7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inheritance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vary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class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that’s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instantiated,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whereas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anobject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creational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will delegate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instantiation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 another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object.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become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important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evolve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depend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more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on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object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composition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than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class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inheritance.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happens,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emphasis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shifts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away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from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hardcoding</a:t>
            </a:r>
            <a:r>
              <a:rPr lang="en-US" sz="2000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fixed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set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toward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defining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smaller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set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fundamental</a:t>
            </a:r>
            <a:r>
              <a:rPr lang="en-US" sz="2000" spc="7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behaviors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can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composed into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any number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more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complex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ones.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895600"/>
            <a:ext cx="8305800" cy="384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>
              <a:lnSpc>
                <a:spcPct val="150000"/>
              </a:lnSpc>
              <a:spcBef>
                <a:spcPts val="105"/>
              </a:spcBef>
            </a:pPr>
            <a:r>
              <a:rPr lang="en-US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Advantages</a:t>
            </a:r>
            <a:r>
              <a:rPr lang="en-US" i="1" spc="8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i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i="1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i="1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i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5080" indent="627380" algn="just">
              <a:lnSpc>
                <a:spcPct val="15000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Flexibility</a:t>
            </a:r>
            <a:r>
              <a:rPr lang="en-US" b="1" spc="1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b="1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Adaptability:</a:t>
            </a:r>
            <a:r>
              <a:rPr lang="en-US" b="1" spc="1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make</a:t>
            </a:r>
            <a:r>
              <a:rPr lang="en-US" spc="1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</a:t>
            </a:r>
            <a:r>
              <a:rPr lang="en-US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easier</a:t>
            </a:r>
            <a:r>
              <a:rPr lang="en-US" spc="1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pc="1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introduce</a:t>
            </a:r>
            <a:r>
              <a:rPr lang="en-US" spc="1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new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types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</a:t>
            </a:r>
            <a:r>
              <a:rPr lang="en-US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change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way</a:t>
            </a:r>
            <a:r>
              <a:rPr lang="en-US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</a:t>
            </a:r>
            <a:r>
              <a:rPr lang="en-US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created</a:t>
            </a:r>
            <a:r>
              <a:rPr lang="en-US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without</a:t>
            </a:r>
            <a:r>
              <a:rPr lang="en-US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modifying</a:t>
            </a:r>
            <a:r>
              <a:rPr lang="en-US" spc="8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existing</a:t>
            </a:r>
            <a:r>
              <a:rPr lang="en-US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client</a:t>
            </a:r>
            <a:r>
              <a:rPr lang="en-US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code.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enhances</a:t>
            </a:r>
            <a:r>
              <a:rPr lang="en-US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system’s</a:t>
            </a:r>
            <a:r>
              <a:rPr lang="en-US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flexibility</a:t>
            </a:r>
            <a:r>
              <a:rPr lang="en-US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adaptability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change.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81915" indent="627380" algn="just">
              <a:lnSpc>
                <a:spcPct val="150000"/>
              </a:lnSpc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Reusability:</a:t>
            </a:r>
            <a:r>
              <a:rPr lang="en-US" b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By</a:t>
            </a:r>
            <a:r>
              <a:rPr lang="en-US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providing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standardized</a:t>
            </a:r>
            <a:r>
              <a:rPr lang="en-US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way</a:t>
            </a:r>
            <a:r>
              <a:rPr lang="en-US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create</a:t>
            </a:r>
            <a:r>
              <a:rPr lang="en-US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objects,</a:t>
            </a:r>
            <a:r>
              <a:rPr lang="en-US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promote</a:t>
            </a:r>
            <a:r>
              <a:rPr lang="en-US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code</a:t>
            </a:r>
            <a:r>
              <a:rPr lang="en-US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reuse</a:t>
            </a:r>
            <a:r>
              <a:rPr lang="en-US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across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different</a:t>
            </a:r>
            <a:r>
              <a:rPr lang="en-US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parts</a:t>
            </a:r>
            <a:r>
              <a:rPr lang="en-US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application</a:t>
            </a:r>
            <a:r>
              <a:rPr lang="en-US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lang="en-US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even</a:t>
            </a:r>
            <a:r>
              <a:rPr lang="en-US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lang="en-US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different</a:t>
            </a:r>
            <a:r>
              <a:rPr lang="en-US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projects.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leads </a:t>
            </a:r>
            <a:r>
              <a:rPr lang="en-US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tomore</a:t>
            </a:r>
            <a:r>
              <a:rPr lang="en-US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maintainable and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scalable</a:t>
            </a:r>
            <a:r>
              <a:rPr lang="en-US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software.</a:t>
            </a:r>
            <a:endParaRPr lang="en-US" dirty="0" smtClean="0">
              <a:latin typeface="Times New Roman"/>
              <a:cs typeface="Times New Roman"/>
            </a:endParaRPr>
          </a:p>
          <a:p>
            <a:pPr marL="640080" indent="-284480" algn="just">
              <a:lnSpc>
                <a:spcPct val="150000"/>
              </a:lnSpc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Centralized</a:t>
            </a:r>
            <a:r>
              <a:rPr lang="en-US" b="1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Control:</a:t>
            </a:r>
            <a:r>
              <a:rPr lang="en-US" b="1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Creational</a:t>
            </a:r>
            <a:r>
              <a:rPr lang="en-US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patterns,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such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Singleton</a:t>
            </a:r>
            <a:r>
              <a:rPr lang="en-US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Factory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patterns,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sz="2000" b="1" dirty="0" smtClean="0">
                <a:latin typeface="Arial"/>
                <a:cs typeface="Arial"/>
                <a:hlinkClick r:id="rId2"/>
              </a:rPr>
              <a:t>Structural</a:t>
            </a:r>
            <a:r>
              <a:rPr lang="en-US" sz="2000" b="1" spc="-55" dirty="0" smtClean="0">
                <a:latin typeface="Arial"/>
                <a:cs typeface="Arial"/>
                <a:hlinkClick r:id="rId2"/>
              </a:rPr>
              <a:t> </a:t>
            </a:r>
            <a:r>
              <a:rPr lang="en-US" sz="2000" b="1" dirty="0" smtClean="0">
                <a:latin typeface="Arial"/>
                <a:cs typeface="Arial"/>
                <a:hlinkClick r:id="rId2"/>
              </a:rPr>
              <a:t>design</a:t>
            </a:r>
            <a:r>
              <a:rPr lang="en-US" sz="2000" b="1" spc="-50" dirty="0" smtClean="0">
                <a:latin typeface="Arial"/>
                <a:cs typeface="Arial"/>
                <a:hlinkClick r:id="rId2"/>
              </a:rPr>
              <a:t> </a:t>
            </a:r>
            <a:r>
              <a:rPr lang="en-US" sz="2000" b="1" spc="-10" dirty="0" smtClean="0">
                <a:latin typeface="Arial"/>
                <a:cs typeface="Arial"/>
                <a:hlinkClick r:id="rId2"/>
              </a:rPr>
              <a:t>patterns</a:t>
            </a:r>
            <a:endParaRPr lang="en-US" sz="2000" b="1" spc="-10" dirty="0" smtClean="0">
              <a:latin typeface="Arial"/>
              <a:cs typeface="Arial"/>
            </a:endParaRPr>
          </a:p>
          <a:p>
            <a:pPr marL="412750" lvl="1" algn="just">
              <a:lnSpc>
                <a:spcPct val="150000"/>
              </a:lnSpc>
              <a:buNone/>
            </a:pPr>
            <a:r>
              <a:rPr lang="en-US" sz="16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z="2000" spc="24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000" spc="24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lang="en-US" sz="2000" spc="24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24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spc="24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sz="2000" spc="24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spc="24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254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000" spc="23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composition.</a:t>
            </a:r>
            <a:r>
              <a:rPr lang="en-US" sz="2000" spc="24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spc="-1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class-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sz="2000" spc="4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lang="en-US" sz="2000" spc="4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000" spc="3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US" sz="2000" spc="4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3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compose</a:t>
            </a:r>
            <a:r>
              <a:rPr lang="en-US" sz="2000" spc="3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interfaces.</a:t>
            </a:r>
            <a:r>
              <a:rPr lang="en-US" sz="2000" spc="3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err="1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Structura</a:t>
            </a:r>
            <a:r>
              <a:rPr lang="en-US" sz="2000" spc="-1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lang="en-US" sz="2000" spc="13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000" spc="12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sz="2000" spc="13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114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compose</a:t>
            </a:r>
            <a:r>
              <a:rPr lang="en-US" sz="2000" spc="114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000" spc="11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114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sz="2000" spc="12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spc="75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solidFill>
                  <a:srgbClr val="444444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12750" lvl="1" algn="just"/>
            <a:endParaRPr lang="en-US" sz="1600" b="1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438399"/>
            <a:ext cx="8001000" cy="3733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991600" cy="5867400"/>
          </a:xfrm>
        </p:spPr>
        <p:txBody>
          <a:bodyPr>
            <a:normAutofit fontScale="25000" lnSpcReduction="20000"/>
          </a:bodyPr>
          <a:lstStyle/>
          <a:p>
            <a:pPr marL="355600">
              <a:lnSpc>
                <a:spcPct val="150000"/>
              </a:lnSpc>
            </a:pPr>
            <a:r>
              <a:rPr lang="en-US" sz="6200" b="1" u="sng" dirty="0" smtClean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Behavioral</a:t>
            </a:r>
            <a:r>
              <a:rPr lang="en-US" sz="6200" b="1" u="sng" spc="60" dirty="0" smtClean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6200" b="1" u="sng" dirty="0" smtClean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Design</a:t>
            </a:r>
            <a:r>
              <a:rPr lang="en-US" sz="6200" b="1" u="sng" spc="65" dirty="0" smtClean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6200" b="1" u="sng" spc="-10" dirty="0" smtClean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Pattern</a:t>
            </a:r>
            <a:endParaRPr lang="en-US" sz="6200" b="1" dirty="0" smtClean="0">
              <a:latin typeface="Times New Roman"/>
              <a:cs typeface="Times New Roman"/>
            </a:endParaRPr>
          </a:p>
          <a:p>
            <a:pPr marL="12700" marR="313055" indent="342900">
              <a:lnSpc>
                <a:spcPct val="150000"/>
              </a:lnSpc>
              <a:spcBef>
                <a:spcPts val="180"/>
              </a:spcBef>
            </a:pP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62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concerned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algorithms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62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assignment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responsibilities</a:t>
            </a:r>
            <a:r>
              <a:rPr lang="en-US" sz="62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objects.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62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describe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not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just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</a:t>
            </a:r>
            <a:r>
              <a:rPr lang="en-US" sz="62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classes</a:t>
            </a:r>
            <a:r>
              <a:rPr lang="en-US" sz="62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but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also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thepatterns</a:t>
            </a:r>
            <a:r>
              <a:rPr lang="en-US" sz="62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62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communication</a:t>
            </a:r>
            <a:r>
              <a:rPr lang="en-US" sz="62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</a:t>
            </a:r>
            <a:r>
              <a:rPr lang="en-US" sz="62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them.</a:t>
            </a:r>
            <a:endParaRPr lang="en-US" sz="62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</a:pP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Importance</a:t>
            </a:r>
            <a:r>
              <a:rPr lang="en-US" sz="62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6200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endParaRPr lang="en-US" sz="62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70000"/>
              </a:lnSpc>
              <a:spcBef>
                <a:spcPts val="35"/>
              </a:spcBef>
              <a:buSzPct val="83333"/>
              <a:buNone/>
              <a:tabLst>
                <a:tab pos="640080" algn="l"/>
              </a:tabLst>
            </a:pP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  These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characterize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complex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control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flow</a:t>
            </a:r>
            <a:r>
              <a:rPr lang="en-US" sz="62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that’s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difficult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62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follow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at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run-TIME</a:t>
            </a:r>
            <a:endParaRPr lang="en-US" sz="6200" spc="-20" dirty="0">
              <a:solidFill>
                <a:srgbClr val="273039"/>
              </a:solidFill>
              <a:latin typeface="Times New Roman"/>
              <a:cs typeface="Times New Roman"/>
            </a:endParaRPr>
          </a:p>
          <a:p>
            <a:pPr marL="640080" indent="-284480">
              <a:lnSpc>
                <a:spcPct val="170000"/>
              </a:lnSpc>
              <a:spcBef>
                <a:spcPts val="35"/>
              </a:spcBef>
              <a:buSzPct val="83333"/>
              <a:buNone/>
              <a:tabLst>
                <a:tab pos="640080" algn="l"/>
              </a:tabLst>
            </a:pP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  They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shift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focus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away</a:t>
            </a:r>
            <a:r>
              <a:rPr lang="en-US" sz="62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from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flow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control</a:t>
            </a:r>
            <a:r>
              <a:rPr lang="en-US" sz="62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let</a:t>
            </a:r>
            <a:r>
              <a:rPr lang="en-US" sz="62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you</a:t>
            </a:r>
            <a:r>
              <a:rPr lang="en-US" sz="62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concentratejust</a:t>
            </a:r>
            <a:r>
              <a:rPr lang="en-US" sz="62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on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way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 interconnected.</a:t>
            </a:r>
            <a:endParaRPr lang="en-US" sz="62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70000"/>
              </a:lnSpc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62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class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z="6200" spc="9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 inheritance</a:t>
            </a:r>
            <a:r>
              <a:rPr lang="en-US" sz="62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distribute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</a:t>
            </a:r>
            <a:r>
              <a:rPr lang="en-US" sz="62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classes.</a:t>
            </a:r>
            <a:endParaRPr lang="en-US" sz="62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70000"/>
              </a:lnSpc>
              <a:spcBef>
                <a:spcPts val="170"/>
              </a:spcBef>
            </a:pPr>
            <a:r>
              <a:rPr lang="en-US" sz="62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When</a:t>
            </a:r>
            <a:r>
              <a:rPr lang="en-US" sz="6200" i="1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6200" i="1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</a:t>
            </a:r>
            <a:r>
              <a:rPr lang="en-US" sz="6200" i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6200" i="1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6200" i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i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endParaRPr lang="en-US" sz="6200" dirty="0" smtClean="0">
              <a:latin typeface="Times New Roman"/>
              <a:cs typeface="Times New Roman"/>
            </a:endParaRPr>
          </a:p>
          <a:p>
            <a:pPr marL="12700" marR="356870" indent="627380">
              <a:lnSpc>
                <a:spcPct val="170000"/>
              </a:lnSpc>
              <a:spcBef>
                <a:spcPts val="60"/>
              </a:spcBef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62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Communication</a:t>
            </a:r>
            <a:r>
              <a:rPr lang="en-US" sz="6200" b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</a:t>
            </a:r>
            <a:r>
              <a:rPr lang="en-US" sz="6200" b="1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Objects:</a:t>
            </a:r>
            <a:r>
              <a:rPr lang="en-US" sz="6200" b="1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when</a:t>
            </a:r>
            <a:r>
              <a:rPr lang="en-US" sz="62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you want</a:t>
            </a:r>
            <a:r>
              <a:rPr lang="en-US" sz="62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define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how</a:t>
            </a:r>
            <a:r>
              <a:rPr lang="en-US" sz="62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objects</a:t>
            </a:r>
            <a:r>
              <a:rPr lang="en-US" sz="62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communicate,</a:t>
            </a:r>
            <a:r>
              <a:rPr lang="en-US" sz="62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collaborate,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62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interact</a:t>
            </a:r>
            <a:r>
              <a:rPr lang="en-US" sz="62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each</a:t>
            </a:r>
            <a:r>
              <a:rPr lang="en-US" sz="62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other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lang="en-US" sz="62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62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flexible</a:t>
            </a:r>
            <a:r>
              <a:rPr lang="en-US" sz="62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reusable</a:t>
            </a:r>
            <a:r>
              <a:rPr lang="en-US" sz="62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way.</a:t>
            </a:r>
            <a:endParaRPr lang="en-US" sz="6200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70000"/>
              </a:lnSpc>
              <a:buSzPct val="83333"/>
              <a:buFont typeface="Symbol"/>
              <a:buChar char=""/>
              <a:tabLst>
                <a:tab pos="640080" algn="l"/>
              </a:tabLst>
            </a:pPr>
            <a:r>
              <a:rPr lang="en-US" sz="62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Encapsulation</a:t>
            </a:r>
            <a:r>
              <a:rPr lang="en-US" sz="6200" b="1" spc="7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6200" b="1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Behavior:</a:t>
            </a:r>
            <a:r>
              <a:rPr lang="en-US" sz="6200" b="1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Apply</a:t>
            </a:r>
            <a:r>
              <a:rPr lang="en-US" sz="62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6200" spc="8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r>
              <a:rPr lang="en-US" sz="62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62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encapsulate</a:t>
            </a:r>
            <a:r>
              <a:rPr lang="en-US" sz="6200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62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algorithms,</a:t>
            </a:r>
            <a:endParaRPr lang="en-US" sz="6200" dirty="0" smtClean="0">
              <a:latin typeface="Times New Roman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sz="6400" dirty="0" err="1">
                <a:solidFill>
                  <a:srgbClr val="273039"/>
                </a:solidFill>
                <a:latin typeface="Times New Roman"/>
                <a:cs typeface="Times New Roman"/>
              </a:rPr>
              <a:t>strategies,or</a:t>
            </a:r>
            <a:r>
              <a:rPr lang="en-US" sz="6400" dirty="0">
                <a:solidFill>
                  <a:srgbClr val="273039"/>
                </a:solidFill>
                <a:latin typeface="Times New Roman"/>
                <a:cs typeface="Times New Roman"/>
              </a:rPr>
              <a:t> behaviors, allowing them to vary independently from the objects that use them. This promotes code reusability and maintainability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610600" cy="6553200"/>
          </a:xfrm>
        </p:spPr>
        <p:txBody>
          <a:bodyPr>
            <a:normAutofit/>
          </a:bodyPr>
          <a:lstStyle/>
          <a:p>
            <a:pPr marL="545465">
              <a:lnSpc>
                <a:spcPct val="100000"/>
              </a:lnSpc>
              <a:spcBef>
                <a:spcPts val="484"/>
              </a:spcBef>
              <a:buNone/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Advantages</a:t>
            </a:r>
            <a:r>
              <a:rPr lang="en-US" sz="2000" b="1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b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2000" b="1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b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Patterns:</a:t>
            </a:r>
          </a:p>
          <a:p>
            <a:pPr marL="545465">
              <a:spcBef>
                <a:spcPts val="484"/>
              </a:spcBef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	Flexibility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7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Adaptability.</a:t>
            </a:r>
          </a:p>
          <a:p>
            <a:pPr marL="545465">
              <a:spcBef>
                <a:spcPts val="484"/>
              </a:spcBef>
            </a:pPr>
            <a:r>
              <a:rPr lang="en-US" sz="2000" b="1" spc="-1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Code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Reusability</a:t>
            </a:r>
          </a:p>
          <a:p>
            <a:pPr marL="545465">
              <a:spcBef>
                <a:spcPts val="484"/>
              </a:spcBef>
            </a:pPr>
            <a:r>
              <a:rPr lang="en-US"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Separation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Concerns</a:t>
            </a:r>
          </a:p>
          <a:p>
            <a:pPr marL="545465">
              <a:spcBef>
                <a:spcPts val="484"/>
              </a:spcBef>
            </a:pPr>
            <a:r>
              <a:rPr lang="en-US"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Encapsulation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Algorithms</a:t>
            </a:r>
          </a:p>
          <a:p>
            <a:pPr marL="545465">
              <a:spcBef>
                <a:spcPts val="484"/>
              </a:spcBef>
            </a:pPr>
            <a:r>
              <a:rPr lang="en-US"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Ease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Maintenance</a:t>
            </a:r>
          </a:p>
          <a:p>
            <a:pPr marL="545465">
              <a:spcBef>
                <a:spcPts val="484"/>
              </a:spcBef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545465">
              <a:spcBef>
                <a:spcPts val="484"/>
              </a:spcBef>
              <a:buNone/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Disadvantages</a:t>
            </a:r>
            <a:r>
              <a:rPr lang="en-US" sz="2000" b="1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b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Behavioral</a:t>
            </a:r>
            <a:r>
              <a:rPr lang="en-US" sz="2000" b="1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b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Patterns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545465">
              <a:spcBef>
                <a:spcPts val="484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	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Increased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Complexity</a:t>
            </a:r>
          </a:p>
          <a:p>
            <a:pPr marL="545465">
              <a:spcBef>
                <a:spcPts val="484"/>
              </a:spcBef>
            </a:pPr>
            <a:r>
              <a:rPr lang="en-US" sz="200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Over-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Engineering </a:t>
            </a:r>
          </a:p>
          <a:p>
            <a:pPr marL="545465">
              <a:spcBef>
                <a:spcPts val="484"/>
              </a:spcBef>
            </a:pPr>
            <a:r>
              <a:rPr lang="en-US" sz="200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	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Limited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Applicability</a:t>
            </a:r>
          </a:p>
          <a:p>
            <a:pPr marL="545465">
              <a:spcBef>
                <a:spcPts val="484"/>
              </a:spcBef>
            </a:pPr>
            <a:r>
              <a:rPr lang="en-US" sz="200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Code Readability</a:t>
            </a:r>
          </a:p>
          <a:p>
            <a:pPr marL="545465">
              <a:spcBef>
                <a:spcPts val="484"/>
              </a:spcBef>
            </a:pPr>
            <a:r>
              <a:rPr lang="en-US" sz="200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Scalability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Concerns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533400"/>
            <a:ext cx="71628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spc="-35" dirty="0" smtClean="0">
                <a:solidFill>
                  <a:srgbClr val="303030"/>
                </a:solidFill>
                <a:latin typeface="Times New Roman"/>
                <a:cs typeface="Times New Roman"/>
              </a:rPr>
              <a:t>Model-</a:t>
            </a:r>
            <a:r>
              <a:rPr lang="en-US" sz="2000" b="1" spc="-30" dirty="0" smtClean="0">
                <a:solidFill>
                  <a:srgbClr val="303030"/>
                </a:solidFill>
                <a:latin typeface="Times New Roman"/>
                <a:cs typeface="Times New Roman"/>
              </a:rPr>
              <a:t>view-</a:t>
            </a:r>
            <a:r>
              <a:rPr lang="en-US" sz="2000" b="1" spc="-10" dirty="0" smtClean="0">
                <a:solidFill>
                  <a:srgbClr val="303030"/>
                </a:solidFill>
                <a:latin typeface="Times New Roman"/>
                <a:cs typeface="Times New Roman"/>
              </a:rPr>
              <a:t>controller(MVC)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000" b="1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	Definition: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spc="-10" dirty="0">
                <a:solidFill>
                  <a:srgbClr val="222222"/>
                </a:solidFill>
                <a:latin typeface="Times New Roman"/>
                <a:cs typeface="Times New Roman"/>
              </a:rPr>
              <a:t>	</a:t>
            </a:r>
            <a:r>
              <a:rPr lang="en-US" sz="2000" b="1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	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The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MVC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pattern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Engineering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Architecture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defined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as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applicationbeing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separated</a:t>
            </a:r>
            <a:r>
              <a:rPr lang="en-US" sz="2000" spc="-7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into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three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logical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components: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Model,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View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Controller 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	Model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	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component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architecture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will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represent all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data-related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logic.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includes defining</a:t>
            </a:r>
            <a:r>
              <a:rPr lang="en-US" sz="2000" spc="-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how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formed.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other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words,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holds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definition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many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ofthe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types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use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application.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many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cases,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model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here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refers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type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we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are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dealing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with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application.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component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also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notifiesits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dependents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about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data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changes.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View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Contains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all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User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(UI)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logic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application.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component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application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encapsulates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mainly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8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UI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related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logic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includes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things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enduser</a:t>
            </a:r>
            <a:r>
              <a:rPr lang="en-US" sz="2000" spc="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will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manipulate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like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dropdown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buttons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web</a:t>
            </a:r>
            <a:r>
              <a:rPr lang="en-US" sz="2000" spc="-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pages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etc.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4525963"/>
          </a:xfrm>
        </p:spPr>
        <p:txBody>
          <a:bodyPr/>
          <a:lstStyle/>
          <a:p>
            <a:r>
              <a:rPr lang="en-US" sz="2000" b="1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Controller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Controllers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exist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layer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between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Model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View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process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all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business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logic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arising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from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user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input.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responsible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handle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inputs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from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View.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  components,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manipulate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using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models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from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Model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component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thenfinally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interact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with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view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again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render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final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output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enduser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Responsible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manipulating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data.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 algn="just">
              <a:lnSpc>
                <a:spcPct val="150000"/>
              </a:lnSpc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000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505200"/>
            <a:ext cx="8610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6388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/>
                <a:cs typeface="Times New Roman"/>
              </a:rPr>
              <a:t>1.4.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Adapter: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000" b="1" spc="-10" dirty="0">
                <a:latin typeface="Times New Roman"/>
                <a:cs typeface="Times New Roman"/>
              </a:rPr>
              <a:t>	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What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lang="en-US" sz="2000" spc="-1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Adapter?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40"/>
              </a:spcBef>
              <a:buNone/>
            </a:pP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		An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adapter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class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transforms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(adapts)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into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another.</a:t>
            </a:r>
          </a:p>
          <a:p>
            <a:pPr marL="12700" marR="45085" indent="342900">
              <a:lnSpc>
                <a:spcPct val="135000"/>
              </a:lnSpc>
            </a:pP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example,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adapter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implements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gets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injected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B.</a:t>
            </a:r>
            <a:r>
              <a:rPr lang="en-US" sz="2000" spc="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When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adapter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instantiated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gets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injected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its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constructor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object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that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implements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34200"/>
              </a:lnSpc>
              <a:spcBef>
                <a:spcPts val="10"/>
              </a:spcBef>
            </a:pP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B.</a:t>
            </a:r>
            <a:r>
              <a:rPr lang="en-US" sz="2000" spc="-7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This</a:t>
            </a:r>
            <a:r>
              <a:rPr lang="en-US" sz="2000" spc="-7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adapter</a:t>
            </a:r>
            <a:r>
              <a:rPr lang="en-US" sz="2000" spc="-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then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injected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wherever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z="2000" spc="-7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neededand</a:t>
            </a:r>
            <a:r>
              <a:rPr lang="en-US" sz="2000" spc="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receives method</a:t>
            </a:r>
            <a:r>
              <a:rPr lang="en-US" sz="2000" spc="-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requests</a:t>
            </a:r>
            <a:r>
              <a:rPr lang="en-US" sz="2000" spc="-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that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transforms</a:t>
            </a:r>
            <a:r>
              <a:rPr lang="en-US" sz="2000" spc="-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proxies</a:t>
            </a:r>
            <a:r>
              <a:rPr lang="en-US" sz="2000" spc="-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z="2000" spc="-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inner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object</a:t>
            </a:r>
            <a:r>
              <a:rPr lang="en-US" sz="2000" spc="-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solidFill>
                  <a:srgbClr val="222222"/>
                </a:solidFill>
                <a:latin typeface="Times New Roman"/>
                <a:cs typeface="Times New Roman"/>
              </a:rPr>
              <a:t>thatimplements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-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B.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40"/>
              </a:spcBef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838200"/>
            <a:ext cx="7620000" cy="5361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b="1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b="1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  <a:r>
              <a:rPr lang="en-US" sz="2000" b="1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–</a:t>
            </a:r>
            <a:r>
              <a:rPr lang="en-US" sz="2000" b="1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r>
              <a:rPr lang="en-US" sz="2000" b="1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Engineering:</a:t>
            </a:r>
          </a:p>
          <a:p>
            <a:pPr marL="355600">
              <a:lnSpc>
                <a:spcPct val="150000"/>
              </a:lnSpc>
              <a:spcBef>
                <a:spcPts val="120"/>
              </a:spcBef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 Design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refers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approach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taken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690245">
              <a:lnSpc>
                <a:spcPct val="150000"/>
              </a:lnSpc>
              <a:spcBef>
                <a:spcPts val="65"/>
              </a:spcBef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There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several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strategies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can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used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systems,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including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following: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445134" indent="627380">
              <a:lnSpc>
                <a:spcPct val="170000"/>
              </a:lnSpc>
              <a:spcBef>
                <a:spcPts val="95"/>
              </a:spcBef>
              <a:buSzPct val="108333"/>
              <a:buFont typeface="Arial MT"/>
              <a:buAutoNum type="arabicPeriod"/>
              <a:tabLst>
                <a:tab pos="640080" algn="l"/>
              </a:tabLst>
            </a:pP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Top-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Down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starts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high-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level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view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graduallybreaks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it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down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smaller, more manageable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304800" indent="627380">
              <a:lnSpc>
                <a:spcPct val="170000"/>
              </a:lnSpc>
              <a:spcBef>
                <a:spcPts val="110"/>
              </a:spcBef>
              <a:buSzPct val="108333"/>
              <a:buFont typeface="Arial MT"/>
              <a:buAutoNum type="arabicPeriod"/>
              <a:tabLst>
                <a:tab pos="640080" algn="l"/>
              </a:tabLst>
            </a:pP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Bottom-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Up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  <a:r>
              <a:rPr lang="en-US" sz="2000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starts</a:t>
            </a:r>
            <a:r>
              <a:rPr lang="en-US" sz="2000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 individual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builds</a:t>
            </a:r>
            <a:r>
              <a:rPr lang="en-US" sz="2000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up,piece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by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piece.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306705" indent="627380">
              <a:lnSpc>
                <a:spcPct val="170000"/>
              </a:lnSpc>
              <a:spcBef>
                <a:spcPts val="110"/>
              </a:spcBef>
              <a:buSzPct val="108333"/>
              <a:buFont typeface="Arial MT"/>
              <a:buAutoNum type="arabicPeriod"/>
              <a:tabLst>
                <a:tab pos="640080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Iterative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involves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designing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implementing</a:t>
            </a:r>
            <a:r>
              <a:rPr lang="en-US" sz="2000" spc="7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stages,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witheach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stage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building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results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previous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stage.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5516563"/>
          </a:xfrm>
        </p:spPr>
        <p:txBody>
          <a:bodyPr>
            <a:normAutofit fontScale="85000" lnSpcReduction="10000"/>
          </a:bodyPr>
          <a:lstStyle/>
          <a:p>
            <a:pPr marL="12700" marR="469900" indent="627380" algn="just">
              <a:lnSpc>
                <a:spcPct val="170000"/>
              </a:lnSpc>
              <a:spcBef>
                <a:spcPts val="105"/>
              </a:spcBef>
              <a:buSzPct val="108333"/>
              <a:buNone/>
              <a:tabLst>
                <a:tab pos="640080" algn="l"/>
              </a:tabLst>
            </a:pP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4.Incremental</a:t>
            </a:r>
            <a:r>
              <a:rPr lang="en-US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  <a:r>
              <a:rPr lang="en-US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involves</a:t>
            </a:r>
            <a:r>
              <a:rPr lang="en-US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	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designing</a:t>
            </a:r>
            <a:r>
              <a:rPr lang="en-US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implementing</a:t>
            </a:r>
            <a:r>
              <a:rPr lang="en-US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small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part</a:t>
            </a:r>
            <a:r>
              <a:rPr lang="en-US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	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	system</a:t>
            </a:r>
            <a:r>
              <a:rPr lang="en-US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at</a:t>
            </a:r>
            <a:r>
              <a:rPr lang="en-US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time,</a:t>
            </a:r>
            <a:r>
              <a:rPr lang="en-US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adding</a:t>
            </a:r>
            <a:r>
              <a:rPr lang="en-US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more</a:t>
            </a:r>
            <a:r>
              <a:rPr lang="en-US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functionality</a:t>
            </a:r>
            <a:r>
              <a:rPr lang="en-US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</a:t>
            </a:r>
            <a:r>
              <a:rPr lang="en-US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	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each</a:t>
            </a:r>
            <a:r>
              <a:rPr lang="en-US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iteration.</a:t>
            </a:r>
            <a:endParaRPr lang="en-US" dirty="0" smtClean="0">
              <a:latin typeface="Times New Roman"/>
              <a:cs typeface="Times New Roman"/>
            </a:endParaRPr>
          </a:p>
          <a:p>
            <a:pPr marL="640080" indent="-284480" algn="just">
              <a:lnSpc>
                <a:spcPct val="170000"/>
              </a:lnSpc>
              <a:buSzPct val="108333"/>
              <a:buNone/>
              <a:tabLst>
                <a:tab pos="640080" algn="l"/>
              </a:tabLst>
            </a:pP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5.Agile</a:t>
            </a:r>
            <a:r>
              <a:rPr lang="en-US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  <a:r>
              <a:rPr lang="en-US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involves</a:t>
            </a:r>
            <a:r>
              <a:rPr lang="en-US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flexible, iterative</a:t>
            </a:r>
            <a:r>
              <a:rPr lang="en-US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approach</a:t>
            </a:r>
            <a:r>
              <a:rPr lang="en-US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design,</a:t>
            </a:r>
            <a:r>
              <a:rPr lang="en-US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where</a:t>
            </a:r>
            <a:r>
              <a:rPr lang="en-US" spc="-1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requirements</a:t>
            </a:r>
            <a:r>
              <a:rPr lang="en-US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evolve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through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collaboration</a:t>
            </a:r>
            <a:r>
              <a:rPr lang="en-US" spc="7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self-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organizing</a:t>
            </a:r>
            <a:r>
              <a:rPr lang="en-US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cross- </a:t>
            </a: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functional </a:t>
            </a:r>
            <a:r>
              <a:rPr lang="en-US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teams.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Bottom-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up</a:t>
            </a:r>
            <a:r>
              <a:rPr lang="en-US" sz="2000" b="1" spc="19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approach: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12700" marR="238125" indent="342900" algn="just">
              <a:lnSpc>
                <a:spcPct val="150000"/>
              </a:lnSpc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starts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</a:t>
            </a:r>
            <a:r>
              <a:rPr lang="en-US" sz="2000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lowest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level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subsystems.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By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using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these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components,the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next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immediate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higher-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level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subsystems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created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composed.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process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continued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till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all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subsystems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composed 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single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component,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considered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complete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system.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amount</a:t>
            </a:r>
            <a:r>
              <a:rPr lang="en-US" sz="2000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abstraction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grows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high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moves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more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high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levels.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algn="just">
              <a:lnSpc>
                <a:spcPct val="150000"/>
              </a:lnSpc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By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using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basic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information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existing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system,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when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new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needs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created,</a:t>
            </a:r>
            <a:r>
              <a:rPr lang="en-US"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bottom-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up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suits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purpose.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8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73914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3058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Top-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down</a:t>
            </a:r>
            <a:r>
              <a:rPr lang="en-US" sz="2000" b="1" spc="1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approach: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50000"/>
              </a:lnSpc>
              <a:spcBef>
                <a:spcPts val="180"/>
              </a:spcBef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Each system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divided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several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subsystems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components.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Each of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subsystems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further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divided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set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subsystems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components.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process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division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facilitates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forming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hierarchy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structure.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complete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considered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single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entityand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relation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characteristics,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split into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sub-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components.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same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done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each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sub-systems.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42545" indent="342900" algn="just">
              <a:lnSpc>
                <a:spcPct val="150000"/>
              </a:lnSpc>
              <a:spcBef>
                <a:spcPts val="35"/>
              </a:spcBef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process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continued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until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lowest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level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reached.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started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initially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by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defining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whole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keeps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on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adding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definitions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subsystemsand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components.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When all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definitions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combined,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turns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out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complete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/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14400"/>
            <a:ext cx="78486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b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endParaRPr lang="en-US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should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include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following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details: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47625" indent="342900">
              <a:lnSpc>
                <a:spcPct val="150000"/>
              </a:lnSpc>
              <a:spcBef>
                <a:spcPts val="185"/>
              </a:spcBef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Precise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description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events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environment,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messages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from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agents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</a:t>
            </a:r>
          </a:p>
          <a:p>
            <a:pPr marL="12700" marR="47625" indent="342900">
              <a:lnSpc>
                <a:spcPct val="150000"/>
              </a:lnSpc>
              <a:spcBef>
                <a:spcPts val="185"/>
              </a:spcBef>
              <a:buNone/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must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respond</a:t>
            </a:r>
          </a:p>
          <a:p>
            <a:pPr marL="12700" marR="47625" indent="342900">
              <a:lnSpc>
                <a:spcPct val="150000"/>
              </a:lnSpc>
              <a:spcBef>
                <a:spcPts val="185"/>
              </a:spcBef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Precise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description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 the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events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messages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must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produce.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Specification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data,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 the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formats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data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coming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 going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out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47625" indent="342900">
              <a:lnSpc>
                <a:spcPct val="150000"/>
              </a:lnSpc>
              <a:spcBef>
                <a:spcPts val="185"/>
              </a:spcBef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Specification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ordering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timing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relationships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incoming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events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or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messages,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outgoing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events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outputs.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47625" indent="342900">
              <a:lnSpc>
                <a:spcPct val="150000"/>
              </a:lnSpc>
              <a:spcBef>
                <a:spcPts val="185"/>
              </a:spcBef>
              <a:buNone/>
              <a:tabLst>
                <a:tab pos="640715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700" marR="47625" indent="342900">
              <a:lnSpc>
                <a:spcPct val="150000"/>
              </a:lnSpc>
              <a:spcBef>
                <a:spcPts val="185"/>
              </a:spcBef>
              <a:tabLst>
                <a:tab pos="640715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700" marR="47625" indent="342900">
              <a:lnSpc>
                <a:spcPct val="150000"/>
              </a:lnSpc>
              <a:spcBef>
                <a:spcPts val="185"/>
              </a:spcBef>
              <a:buNone/>
              <a:tabLst>
                <a:tab pos="640715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Hybrid</a:t>
            </a:r>
            <a:r>
              <a:rPr lang="en-US" sz="2000" b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combination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both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top-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down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bottom-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up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strategies.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this,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we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can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reuse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modules.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Advantages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using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</a:p>
          <a:p>
            <a:pPr>
              <a:lnSpc>
                <a:spcPct val="150000"/>
              </a:lnSpc>
            </a:pPr>
            <a:r>
              <a:rPr lang="en-US"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Improved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quality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Ease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maintenance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Improved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efficiency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Better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communication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      Faster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development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Disadvantages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using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Strategy</a:t>
            </a:r>
          </a:p>
          <a:p>
            <a:pPr>
              <a:lnSpc>
                <a:spcPct val="150000"/>
              </a:lnSpc>
            </a:pP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	Time-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consuming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73039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Inflexibility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82000" cy="5638800"/>
          </a:xfrm>
        </p:spPr>
        <p:txBody>
          <a:bodyPr/>
          <a:lstStyle/>
          <a:p>
            <a:r>
              <a:rPr lang="en-US" sz="2000" b="1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publish</a:t>
            </a:r>
            <a:r>
              <a:rPr lang="en-US" sz="2000" b="1" spc="-1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–subscribe pattern:</a:t>
            </a:r>
          </a:p>
          <a:p>
            <a:pPr marL="355600">
              <a:lnSpc>
                <a:spcPct val="150000"/>
              </a:lnSpc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The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pub-</a:t>
            </a:r>
            <a:r>
              <a:rPr lang="en-US" sz="2000" dirty="0" smtClean="0">
                <a:latin typeface="Times New Roman"/>
                <a:cs typeface="Times New Roman"/>
              </a:rPr>
              <a:t>sub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model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involves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publishers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subscribers,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making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messaging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pattern.</a:t>
            </a:r>
            <a:r>
              <a:rPr lang="en-US" sz="2000" dirty="0" err="1" smtClean="0">
                <a:latin typeface="Times New Roman"/>
                <a:cs typeface="Times New Roman"/>
              </a:rPr>
              <a:t>Specifically</a:t>
            </a:r>
            <a:r>
              <a:rPr lang="en-US" sz="2000" dirty="0" smtClean="0">
                <a:latin typeface="Times New Roman"/>
                <a:cs typeface="Times New Roman"/>
              </a:rPr>
              <a:t>,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publishers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responsible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sending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messages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system,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while </a:t>
            </a:r>
            <a:r>
              <a:rPr lang="en-US" sz="2000" dirty="0" smtClean="0">
                <a:latin typeface="Times New Roman"/>
                <a:cs typeface="Times New Roman"/>
              </a:rPr>
              <a:t>subscribers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responsible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receiving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those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messages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048000"/>
            <a:ext cx="62484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685800"/>
            <a:ext cx="8382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990600"/>
            <a:ext cx="80772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82000" cy="6096000"/>
          </a:xfrm>
        </p:spPr>
        <p:txBody>
          <a:bodyPr/>
          <a:lstStyle/>
          <a:p>
            <a:pPr marL="373380">
              <a:lnSpc>
                <a:spcPts val="1540"/>
              </a:lnSpc>
            </a:pPr>
            <a:r>
              <a:rPr lang="en-US" spc="-10" dirty="0" smtClean="0">
                <a:latin typeface="Arial MT"/>
                <a:cs typeface="Arial MT"/>
              </a:rPr>
              <a:t>OBSERVER</a:t>
            </a:r>
            <a:endParaRPr lang="en-US" dirty="0" smtClean="0">
              <a:latin typeface="Arial MT"/>
              <a:cs typeface="Arial MT"/>
            </a:endParaRPr>
          </a:p>
          <a:p>
            <a:pPr marL="373380" marR="17780" indent="456565" algn="just">
              <a:lnSpc>
                <a:spcPct val="150000"/>
              </a:lnSpc>
              <a:spcBef>
                <a:spcPts val="139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Observer</a:t>
            </a:r>
            <a:r>
              <a:rPr lang="en-US" sz="2000" spc="3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sz="2000" spc="3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falls</a:t>
            </a:r>
            <a:r>
              <a:rPr lang="en-US"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3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sz="2000" spc="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3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US" sz="2000" spc="3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000" spc="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pattern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Observer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maintains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one-to-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objects,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ensuring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4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err="1" smtClean="0">
                <a:latin typeface="Times New Roman" pitchFamily="18" charset="0"/>
                <a:cs typeface="Times New Roman" pitchFamily="18" charset="0"/>
              </a:rPr>
              <a:t>whe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2000" spc="4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48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000" spc="48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000" spc="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48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changed,</a:t>
            </a:r>
            <a:r>
              <a:rPr lang="en-US" sz="2000" spc="4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spc="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7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2000" spc="4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dependent</a:t>
            </a:r>
            <a:r>
              <a:rPr lang="en-US" sz="2000" spc="7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000" spc="2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simultaneously</a:t>
            </a:r>
            <a:r>
              <a:rPr lang="en-US" sz="2000" spc="2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err="1" smtClean="0">
                <a:latin typeface="Times New Roman" pitchFamily="18" charset="0"/>
                <a:cs typeface="Times New Roman" pitchFamily="18" charset="0"/>
              </a:rPr>
              <a:t>inf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updated.</a:t>
            </a:r>
            <a:r>
              <a:rPr lang="en-US" sz="20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0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sz="20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2000" spc="1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referred</a:t>
            </a:r>
            <a:r>
              <a:rPr lang="en-US" sz="20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Dependents.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73380" marR="5080" indent="456565" algn="just">
              <a:lnSpc>
                <a:spcPct val="150000"/>
              </a:lnSpc>
              <a:spcBef>
                <a:spcPts val="1405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observer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(many)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exist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one-to-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relationship.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err="1" smtClean="0">
                <a:latin typeface="Times New Roman" pitchFamily="18" charset="0"/>
                <a:cs typeface="Times New Roman" pitchFamily="18" charset="0"/>
              </a:rPr>
              <a:t>observ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dependent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feed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inform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457200"/>
            <a:ext cx="72390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/>
          <p:cNvSpPr txBox="1">
            <a:spLocks noGrp="1"/>
          </p:cNvSpPr>
          <p:nvPr>
            <p:ph idx="1"/>
          </p:nvPr>
        </p:nvSpPr>
        <p:spPr>
          <a:xfrm>
            <a:off x="533400" y="381000"/>
            <a:ext cx="8229600" cy="5694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PROXY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endParaRPr sz="200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50000"/>
              </a:lnSpc>
              <a:spcBef>
                <a:spcPts val="105"/>
              </a:spcBef>
            </a:pP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Proxy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means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‘in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place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of’,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representing’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‘in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place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of’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‘on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behalf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of’</a:t>
            </a:r>
            <a:r>
              <a:rPr sz="2000" spc="-1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literal</a:t>
            </a:r>
            <a:r>
              <a:rPr sz="2000" spc="36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meanings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sz="2000" spc="47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proxy</a:t>
            </a:r>
            <a:r>
              <a:rPr sz="2000" spc="484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sz="2000" spc="47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sz="2000" spc="4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directly</a:t>
            </a:r>
            <a:r>
              <a:rPr sz="2000" spc="4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explains</a:t>
            </a:r>
            <a:r>
              <a:rPr sz="2000" spc="3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Proxy</a:t>
            </a:r>
            <a:r>
              <a:rPr sz="2000" spc="484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sz="2000" spc="4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Pattern.</a:t>
            </a:r>
            <a:r>
              <a:rPr sz="2000" spc="3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Proxies</a:t>
            </a:r>
            <a:r>
              <a:rPr sz="2000" spc="3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sz="2000" spc="2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also</a:t>
            </a:r>
            <a:r>
              <a:rPr sz="2000" spc="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called</a:t>
            </a:r>
            <a:r>
              <a:rPr sz="2000" spc="3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surrogates,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handles,</a:t>
            </a:r>
            <a:r>
              <a:rPr sz="2000" spc="18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sz="2000" spc="1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wrappers.</a:t>
            </a:r>
            <a:r>
              <a:rPr sz="2000" spc="20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They</a:t>
            </a:r>
            <a:r>
              <a:rPr sz="2000" spc="18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sz="2000" spc="1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closely</a:t>
            </a:r>
            <a:r>
              <a:rPr sz="2000" spc="19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related</a:t>
            </a:r>
            <a:r>
              <a:rPr sz="2000" spc="19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sz="2000" spc="19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structure,</a:t>
            </a:r>
            <a:r>
              <a:rPr sz="2000" spc="1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but</a:t>
            </a:r>
            <a:r>
              <a:rPr sz="2000" spc="19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not</a:t>
            </a:r>
            <a:r>
              <a:rPr sz="2000" spc="1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purpose,</a:t>
            </a:r>
            <a:r>
              <a:rPr sz="2000" spc="1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sz="2000" spc="2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Adapters</a:t>
            </a:r>
            <a:r>
              <a:rPr sz="2000" spc="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and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Decorators</a:t>
            </a: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  <a:hlinkClick r:id="rId3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8255" indent="342900" algn="just">
              <a:lnSpc>
                <a:spcPct val="150000"/>
              </a:lnSpc>
            </a:pP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real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world</a:t>
            </a:r>
            <a:r>
              <a:rPr sz="2000" spc="-3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example</a:t>
            </a:r>
            <a:r>
              <a:rPr sz="2000" spc="-4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can</a:t>
            </a:r>
            <a:r>
              <a:rPr sz="2000" spc="-3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be</a:t>
            </a:r>
            <a:r>
              <a:rPr sz="2000" spc="-4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cheque</a:t>
            </a:r>
            <a:r>
              <a:rPr sz="2000" spc="-4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or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credit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card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proxy</a:t>
            </a:r>
            <a:r>
              <a:rPr sz="2000" spc="-4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for</a:t>
            </a:r>
            <a:r>
              <a:rPr sz="2000" spc="-4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what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sz="2000" spc="-4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our</a:t>
            </a:r>
            <a:r>
              <a:rPr sz="2000" spc="-4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bank</a:t>
            </a:r>
            <a:r>
              <a:rPr sz="2000" spc="-3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account.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It</a:t>
            </a:r>
            <a:r>
              <a:rPr sz="2000" spc="8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can</a:t>
            </a:r>
            <a:r>
              <a:rPr sz="2000" spc="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be</a:t>
            </a:r>
            <a:r>
              <a:rPr sz="2000" spc="8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used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place</a:t>
            </a:r>
            <a:r>
              <a:rPr sz="2000" spc="8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cash,</a:t>
            </a:r>
            <a:r>
              <a:rPr sz="2000" spc="8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sz="2000" spc="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provides</a:t>
            </a:r>
            <a:r>
              <a:rPr sz="2000" spc="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means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sz="2000" spc="8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accessing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cash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when</a:t>
            </a:r>
            <a:r>
              <a:rPr sz="2000" spc="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required.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that’s</a:t>
            </a:r>
            <a:r>
              <a:rPr sz="2000" spc="20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exactly</a:t>
            </a:r>
            <a:r>
              <a:rPr sz="2000" spc="9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what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sz="2000" spc="10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Proxy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r>
              <a:rPr sz="2000" spc="7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does</a:t>
            </a:r>
            <a:r>
              <a:rPr sz="2000" spc="35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–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“Controls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sz="2000" spc="7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manage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access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object</a:t>
            </a:r>
            <a:r>
              <a:rPr sz="2000" spc="8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they</a:t>
            </a:r>
            <a:r>
              <a:rPr sz="2000" spc="8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are </a:t>
            </a: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protecting“.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</a:pP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BEHAVIOR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</a:pP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decorator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pattern,</a:t>
            </a:r>
            <a:r>
              <a:rPr sz="2000" spc="11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proxies</a:t>
            </a:r>
            <a:r>
              <a:rPr sz="2000" spc="10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can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be</a:t>
            </a:r>
            <a:r>
              <a:rPr sz="2000" spc="-2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chained</a:t>
            </a:r>
            <a:r>
              <a:rPr sz="2000" spc="-1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together.</a:t>
            </a:r>
            <a:r>
              <a:rPr sz="2000" spc="10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client,</a:t>
            </a: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73039"/>
                </a:solidFill>
                <a:latin typeface="Times New Roman"/>
                <a:cs typeface="Times New Roman"/>
              </a:rPr>
              <a:t>each</a:t>
            </a:r>
            <a:r>
              <a:rPr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proxy,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43000"/>
            <a:ext cx="8382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96000"/>
          </a:xfrm>
        </p:spPr>
        <p:txBody>
          <a:bodyPr>
            <a:normAutofit fontScale="77500" lnSpcReduction="20000"/>
          </a:bodyPr>
          <a:lstStyle/>
          <a:p>
            <a:pPr marL="62484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When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000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Proxy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used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need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create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wrapper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cover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main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object’s</a:t>
            </a:r>
            <a:r>
              <a:rPr lang="en-US" sz="2000" spc="-1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complexity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from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client.</a:t>
            </a:r>
          </a:p>
          <a:p>
            <a:pPr marL="35560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FACADE</a:t>
            </a:r>
            <a:r>
              <a:rPr lang="en-US" sz="2000" b="1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b="1" spc="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r>
              <a:rPr lang="en-US" sz="2000" b="1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:</a:t>
            </a:r>
          </a:p>
          <a:p>
            <a:pPr marL="12700" marR="6350" indent="342900" algn="just">
              <a:lnSpc>
                <a:spcPct val="150000"/>
              </a:lnSpc>
              <a:spcBef>
                <a:spcPts val="55"/>
              </a:spcBef>
            </a:pP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Now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Let’s</a:t>
            </a:r>
            <a:r>
              <a:rPr lang="en-US" sz="2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try</a:t>
            </a:r>
            <a:r>
              <a:rPr lang="en-US" sz="26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understand</a:t>
            </a:r>
            <a:r>
              <a:rPr lang="en-US" sz="26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6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facade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pattern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better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using</a:t>
            </a:r>
            <a:r>
              <a:rPr lang="en-US" sz="2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simple</a:t>
            </a:r>
            <a:r>
              <a:rPr lang="en-US" sz="26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example.</a:t>
            </a:r>
            <a:r>
              <a:rPr lang="en-US" sz="26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Let’s</a:t>
            </a:r>
            <a:r>
              <a:rPr lang="en-US" sz="26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consider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6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hotel.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This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has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keeper.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50000"/>
              </a:lnSpc>
              <a:spcBef>
                <a:spcPts val="15"/>
              </a:spcBef>
            </a:pP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There</a:t>
            </a:r>
            <a:r>
              <a:rPr lang="en-US" sz="26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6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6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lot</a:t>
            </a:r>
            <a:r>
              <a:rPr lang="en-US" sz="26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6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restaurants</a:t>
            </a:r>
            <a:r>
              <a:rPr lang="en-US" sz="26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inside</a:t>
            </a:r>
            <a:r>
              <a:rPr lang="en-US" sz="26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6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</a:t>
            </a:r>
            <a:r>
              <a:rPr lang="en-US" sz="26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e.g.</a:t>
            </a:r>
            <a:r>
              <a:rPr lang="en-US" sz="26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Veg</a:t>
            </a:r>
            <a:r>
              <a:rPr lang="en-US" sz="26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restaurants,</a:t>
            </a:r>
            <a:r>
              <a:rPr lang="en-US" sz="26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Non-</a:t>
            </a:r>
            <a:r>
              <a:rPr lang="en-US" sz="26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Veg</a:t>
            </a:r>
            <a:r>
              <a:rPr lang="en-US" sz="26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restaurants,</a:t>
            </a:r>
            <a:r>
              <a:rPr lang="en-US" sz="2600" spc="2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 </a:t>
            </a:r>
            <a:r>
              <a:rPr lang="en-US" sz="26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Veg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/Non</a:t>
            </a:r>
            <a:r>
              <a:rPr lang="en-US" sz="2600" spc="-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Both</a:t>
            </a:r>
            <a:r>
              <a:rPr lang="en-US" sz="26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restaurants.</a:t>
            </a:r>
            <a:r>
              <a:rPr lang="en-US" sz="2600" spc="1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You,</a:t>
            </a:r>
            <a:r>
              <a:rPr lang="en-US" sz="2600" spc="114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600" spc="1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600" spc="114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client</a:t>
            </a:r>
            <a:r>
              <a:rPr lang="en-US" sz="2600" spc="1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want</a:t>
            </a:r>
            <a:r>
              <a:rPr lang="en-US" sz="26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access</a:t>
            </a:r>
            <a:r>
              <a:rPr lang="en-US" sz="2600" spc="1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600" spc="-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different</a:t>
            </a:r>
            <a:r>
              <a:rPr lang="en-US" sz="26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menus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600" spc="-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different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restaurants.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You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do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not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know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what</a:t>
            </a:r>
            <a:r>
              <a:rPr lang="en-US" sz="26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are</a:t>
            </a:r>
            <a:r>
              <a:rPr lang="en-US" sz="26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different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menus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they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have.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You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just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have</a:t>
            </a:r>
            <a:r>
              <a:rPr lang="en-US" sz="26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access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6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keeper</a:t>
            </a:r>
            <a:r>
              <a:rPr lang="en-US" sz="26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who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knows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his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well.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Whichever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menu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you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want,</a:t>
            </a:r>
            <a:r>
              <a:rPr lang="en-US" sz="26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you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tell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6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keeper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he</a:t>
            </a:r>
            <a:r>
              <a:rPr lang="en-US" sz="26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takes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out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respective</a:t>
            </a:r>
            <a:r>
              <a:rPr lang="en-US" sz="2600" spc="1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restaurants</a:t>
            </a:r>
            <a:r>
              <a:rPr lang="en-US" sz="2600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600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hands</a:t>
            </a:r>
            <a:r>
              <a:rPr lang="en-US" sz="2600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</a:t>
            </a:r>
            <a:r>
              <a:rPr lang="en-US" sz="2600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over</a:t>
            </a:r>
            <a:r>
              <a:rPr lang="en-US" sz="2600" spc="1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600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you.</a:t>
            </a:r>
            <a:r>
              <a:rPr lang="en-US" sz="2600" spc="17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Here,</a:t>
            </a:r>
            <a:r>
              <a:rPr lang="en-US" sz="2600" spc="1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600" spc="1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</a:t>
            </a:r>
            <a:r>
              <a:rPr lang="en-US" sz="2600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keeper</a:t>
            </a:r>
            <a:r>
              <a:rPr lang="en-US" sz="2600" spc="1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acts</a:t>
            </a:r>
            <a:r>
              <a:rPr lang="en-US" sz="2600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facade,</a:t>
            </a:r>
            <a:r>
              <a:rPr lang="en-US" sz="2600" spc="16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600" spc="1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he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hides</a:t>
            </a:r>
            <a:r>
              <a:rPr lang="en-US" sz="2600" spc="17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600" spc="17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complexities</a:t>
            </a:r>
            <a:r>
              <a:rPr lang="en-US" sz="2600" spc="18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600" spc="17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2600" spc="17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hotel.</a:t>
            </a:r>
            <a:r>
              <a:rPr lang="en-US" sz="2600" spc="18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Let’s</a:t>
            </a:r>
            <a:r>
              <a:rPr lang="en-US" sz="2600" spc="17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see</a:t>
            </a:r>
            <a:r>
              <a:rPr lang="en-US" sz="2600" spc="18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how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</a:t>
            </a:r>
            <a:r>
              <a:rPr lang="en-US" sz="2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works: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buNone/>
            </a:pPr>
            <a:endParaRPr lang="en-US" sz="2000" b="1" dirty="0" smtClean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638800"/>
          </a:xfrm>
        </p:spPr>
        <p:txBody>
          <a:bodyPr>
            <a:normAutofit fontScale="70000" lnSpcReduction="20000"/>
          </a:bodyPr>
          <a:lstStyle/>
          <a:p>
            <a:pPr marL="12700" marR="117475" indent="627380">
              <a:lnSpc>
                <a:spcPct val="135800"/>
              </a:lnSpc>
              <a:buFont typeface="Arial Black"/>
              <a:buAutoNum type="arabicPeriod"/>
              <a:tabLst>
                <a:tab pos="640080" algn="l"/>
              </a:tabLst>
            </a:pP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Facade</a:t>
            </a:r>
            <a:r>
              <a:rPr lang="en-US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structural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design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pattern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with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intent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provide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pc="-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simplified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(but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limited)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lang="en-US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complex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system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classes,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library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or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framework.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Clr>
                <a:srgbClr val="222222"/>
              </a:buClr>
              <a:buFont typeface="Arial Black"/>
              <a:buAutoNum type="arabicPeriod"/>
            </a:pPr>
            <a:endParaRPr lang="en-US" dirty="0" smtClean="0">
              <a:latin typeface="Times New Roman"/>
              <a:cs typeface="Times New Roman"/>
            </a:endParaRPr>
          </a:p>
          <a:p>
            <a:pPr marL="12700" marR="103505" indent="627380">
              <a:lnSpc>
                <a:spcPct val="136000"/>
              </a:lnSpc>
              <a:spcBef>
                <a:spcPts val="5"/>
              </a:spcBef>
              <a:buFont typeface="Arial Black"/>
              <a:buAutoNum type="arabicPeriod"/>
              <a:tabLst>
                <a:tab pos="640080" algn="l"/>
              </a:tabLst>
            </a:pP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Facade</a:t>
            </a:r>
            <a:r>
              <a:rPr lang="en-US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class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can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often</a:t>
            </a:r>
            <a:r>
              <a:rPr lang="en-US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be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transformed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into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Singleton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since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single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facade</a:t>
            </a:r>
            <a:r>
              <a:rPr lang="en-US" spc="18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object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sufficient</a:t>
            </a:r>
            <a:r>
              <a:rPr lang="en-US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most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cases.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222222"/>
              </a:buClr>
              <a:buFont typeface="Arial Black"/>
              <a:buAutoNum type="arabicPeriod"/>
            </a:pPr>
            <a:endParaRPr lang="en-US" dirty="0" smtClean="0">
              <a:latin typeface="Times New Roman"/>
              <a:cs typeface="Times New Roman"/>
            </a:endParaRPr>
          </a:p>
          <a:p>
            <a:pPr marL="640080" indent="-284480">
              <a:lnSpc>
                <a:spcPct val="100000"/>
              </a:lnSpc>
              <a:buFont typeface="Arial Black"/>
              <a:buAutoNum type="arabicPeriod"/>
              <a:tabLst>
                <a:tab pos="640080" algn="l"/>
              </a:tabLst>
            </a:pP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Facade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routinely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wraps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multiple</a:t>
            </a:r>
            <a:r>
              <a:rPr lang="en-US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objects.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419734" indent="627380">
              <a:lnSpc>
                <a:spcPct val="135800"/>
              </a:lnSpc>
              <a:spcBef>
                <a:spcPts val="1370"/>
              </a:spcBef>
              <a:buFont typeface="Arial Black"/>
              <a:buAutoNum type="arabicPeriod"/>
              <a:tabLst>
                <a:tab pos="640080" algn="l"/>
              </a:tabLst>
            </a:pP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pc="3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Facade</a:t>
            </a:r>
            <a:r>
              <a:rPr lang="en-US" spc="3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class</a:t>
            </a:r>
            <a:r>
              <a:rPr lang="en-US" spc="3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will</a:t>
            </a:r>
            <a:r>
              <a:rPr lang="en-US" spc="3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not</a:t>
            </a:r>
            <a:r>
              <a:rPr lang="en-US" spc="3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encapsulate</a:t>
            </a:r>
            <a:r>
              <a:rPr lang="en-US" spc="3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subclasses</a:t>
            </a:r>
            <a:r>
              <a:rPr lang="en-US" spc="3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but</a:t>
            </a:r>
            <a:r>
              <a:rPr lang="en-US" spc="3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will</a:t>
            </a:r>
            <a:r>
              <a:rPr lang="en-US" spc="3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provide</a:t>
            </a:r>
            <a:r>
              <a:rPr lang="en-US" spc="3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lang="en-US" spc="3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simple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interface</a:t>
            </a:r>
            <a:r>
              <a:rPr lang="en-US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their</a:t>
            </a:r>
            <a:r>
              <a:rPr lang="en-US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functions.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222222"/>
              </a:buClr>
              <a:buFont typeface="Arial Black"/>
              <a:buAutoNum type="arabicPeriod"/>
            </a:pPr>
            <a:endParaRPr lang="en-US" dirty="0" smtClean="0">
              <a:latin typeface="Times New Roman"/>
              <a:cs typeface="Times New Roman"/>
            </a:endParaRPr>
          </a:p>
          <a:p>
            <a:pPr marL="12700" marR="193675" indent="627380">
              <a:lnSpc>
                <a:spcPct val="135000"/>
              </a:lnSpc>
              <a:buFont typeface="Arial Black"/>
              <a:buAutoNum type="arabicPeriod"/>
              <a:tabLst>
                <a:tab pos="640080" algn="l"/>
              </a:tabLst>
            </a:pP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Classes</a:t>
            </a:r>
            <a:r>
              <a:rPr lang="en-US" spc="1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pc="1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pc="1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subsystem</a:t>
            </a:r>
            <a:r>
              <a:rPr lang="en-US" spc="1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will</a:t>
            </a:r>
            <a:r>
              <a:rPr lang="en-US" spc="1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still</a:t>
            </a:r>
            <a:r>
              <a:rPr lang="en-US" spc="1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be</a:t>
            </a:r>
            <a:r>
              <a:rPr lang="en-US" spc="1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available</a:t>
            </a:r>
            <a:r>
              <a:rPr lang="en-US" spc="1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pc="1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pc="1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client.</a:t>
            </a:r>
            <a:r>
              <a:rPr lang="en-US" spc="1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However,</a:t>
            </a:r>
            <a:r>
              <a:rPr lang="en-US" spc="1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Facade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will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decouple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client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subsystems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so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they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can</a:t>
            </a:r>
            <a:r>
              <a:rPr lang="en-US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Times New Roman"/>
                <a:cs typeface="Times New Roman"/>
              </a:rPr>
              <a:t>change</a:t>
            </a:r>
            <a:r>
              <a:rPr lang="en-US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independently.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 Architectural</a:t>
            </a:r>
            <a:r>
              <a:rPr lang="en-US" b="1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endParaRPr lang="en-US" dirty="0" smtClean="0">
              <a:latin typeface="Times New Roman"/>
              <a:cs typeface="Times New Roman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  Architectural</a:t>
            </a:r>
            <a:r>
              <a:rPr lang="en-US" sz="2000" spc="10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specification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major</a:t>
            </a:r>
            <a:r>
              <a:rPr lang="en-US" sz="2000" spc="9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9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9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system,</a:t>
            </a:r>
            <a:r>
              <a:rPr lang="en-US" sz="2000" spc="1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their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responsibilities,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properties,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interfaces,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relationships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interactions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them.</a:t>
            </a:r>
          </a:p>
          <a:p>
            <a:pPr marL="640715" indent="-285115">
              <a:lnSpc>
                <a:spcPct val="150000"/>
              </a:lnSpc>
              <a:buSzPct val="108333"/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Gross decomposition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 the systems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major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08333"/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Allocation of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functional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responsibilities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08333"/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Interfaces.</a:t>
            </a:r>
            <a:endParaRPr lang="en-US" sz="2000" spc="-10" dirty="0">
              <a:solidFill>
                <a:srgbClr val="273039"/>
              </a:solidFill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08333"/>
              <a:tabLst>
                <a:tab pos="640715" algn="l"/>
              </a:tabLst>
            </a:pP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scaling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performance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properties,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resource</a:t>
            </a:r>
            <a:r>
              <a:rPr lang="en-US" sz="20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consumption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properties,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reliability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properties,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forth.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08333"/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Communication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interaction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components.</a:t>
            </a:r>
            <a:endParaRPr lang="en-US" sz="2000" spc="-10" dirty="0">
              <a:solidFill>
                <a:srgbClr val="273039"/>
              </a:solidFill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08333"/>
              <a:buNone/>
              <a:tabLst>
                <a:tab pos="640715" algn="l"/>
              </a:tabLst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The</a:t>
            </a:r>
            <a:r>
              <a:rPr lang="en-US" sz="20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architectural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adds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important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details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ignored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during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-20" dirty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design.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internals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major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ignored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until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last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phase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354965">
              <a:spcBef>
                <a:spcPts val="5"/>
              </a:spcBef>
              <a:buNone/>
            </a:pPr>
            <a:r>
              <a:rPr lang="en-US" sz="2000" b="1" spc="-10" dirty="0" smtClean="0">
                <a:latin typeface="Times New Roman"/>
                <a:cs typeface="Times New Roman"/>
              </a:rPr>
              <a:t>ARCHITECTURAL</a:t>
            </a:r>
            <a:r>
              <a:rPr lang="en-US" sz="2000" b="1" spc="4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STYLES:</a:t>
            </a:r>
          </a:p>
          <a:p>
            <a:pPr marL="12700" marR="220345" indent="342900">
              <a:lnSpc>
                <a:spcPct val="150000"/>
              </a:lnSpc>
              <a:spcBef>
                <a:spcPts val="70"/>
              </a:spcBef>
            </a:pPr>
            <a:r>
              <a:rPr lang="en-US" sz="2000" b="1" spc="-10" dirty="0"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software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needs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architectural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 represents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software.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IEEE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defines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architectural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“the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process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defining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7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collection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hardware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 indent="342900">
              <a:lnSpc>
                <a:spcPct val="150000"/>
              </a:lnSpc>
              <a:spcBef>
                <a:spcPts val="10"/>
              </a:spcBef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their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interfaces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establish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framework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for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development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computersystem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.”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that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built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for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computer-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based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systems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can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exhibit</a:t>
            </a:r>
            <a:r>
              <a:rPr lang="en-US" sz="2000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one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these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many</a:t>
            </a:r>
            <a:r>
              <a:rPr lang="en-US" sz="20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architectural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styles.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>
              <a:spcBef>
                <a:spcPts val="5"/>
              </a:spcBef>
              <a:buNone/>
            </a:pPr>
            <a:endParaRPr lang="en-US" sz="2000" b="1" dirty="0" smtClean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endParaRPr lang="en-US" sz="2000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505200"/>
            <a:ext cx="7772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57200"/>
            <a:ext cx="6400800" cy="449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4400" y="5105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73630">
              <a:lnSpc>
                <a:spcPct val="100000"/>
              </a:lnSpc>
              <a:spcBef>
                <a:spcPts val="100"/>
              </a:spcBef>
            </a:pPr>
            <a:r>
              <a:rPr lang="en-US" sz="2000" b="1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Data</a:t>
            </a:r>
            <a:r>
              <a:rPr lang="en-US" sz="2000" b="1" i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centered</a:t>
            </a:r>
            <a:r>
              <a:rPr lang="en-US" sz="2000" b="1" i="1" spc="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architecture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>
            <a:grpSpLocks noGrp="1"/>
          </p:cNvGrpSpPr>
          <p:nvPr>
            <p:ph idx="1"/>
          </p:nvPr>
        </p:nvGrpSpPr>
        <p:grpSpPr>
          <a:xfrm>
            <a:off x="533400" y="457200"/>
            <a:ext cx="8458200" cy="5486400"/>
            <a:chOff x="496570" y="1505330"/>
            <a:chExt cx="7125334" cy="7680960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825" y="2203782"/>
              <a:ext cx="5526785" cy="6832597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496570" y="1505965"/>
              <a:ext cx="7125334" cy="7680325"/>
            </a:xfrm>
            <a:custGeom>
              <a:avLst/>
              <a:gdLst/>
              <a:ahLst/>
              <a:cxnLst/>
              <a:rect l="l" t="t" r="r" b="b"/>
              <a:pathLst>
                <a:path w="7125334" h="7680325">
                  <a:moveTo>
                    <a:pt x="7125335" y="0"/>
                  </a:moveTo>
                  <a:lnTo>
                    <a:pt x="0" y="0"/>
                  </a:lnTo>
                  <a:lnTo>
                    <a:pt x="0" y="7680287"/>
                  </a:lnTo>
                  <a:lnTo>
                    <a:pt x="7125335" y="7680287"/>
                  </a:lnTo>
                  <a:lnTo>
                    <a:pt x="7125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570" y="1505330"/>
              <a:ext cx="6932757" cy="4372238"/>
            </a:xfrm>
            <a:prstGeom prst="rect">
              <a:avLst/>
            </a:prstGeom>
          </p:spPr>
        </p:pic>
        <p:pic>
          <p:nvPicPr>
            <p:cNvPr id="8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391618"/>
              <a:ext cx="7000874" cy="279082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600200" y="601980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529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Data</a:t>
            </a:r>
            <a:r>
              <a:rPr lang="en-US" sz="2000" b="1" i="1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Flow</a:t>
            </a:r>
            <a:r>
              <a:rPr lang="en-US" sz="2000" b="1" i="1" spc="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architecture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8229600" cy="4525963"/>
          </a:xfrm>
        </p:spPr>
        <p:txBody>
          <a:bodyPr/>
          <a:lstStyle/>
          <a:p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Layered</a:t>
            </a:r>
            <a:r>
              <a:rPr lang="en-US" sz="2000" b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architecture</a:t>
            </a:r>
            <a:r>
              <a:rPr lang="en-US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: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6934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609600"/>
            <a:ext cx="75438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8229600" cy="6172200"/>
          </a:xfrm>
        </p:spPr>
        <p:txBody>
          <a:bodyPr>
            <a:normAutofit/>
          </a:bodyPr>
          <a:lstStyle/>
          <a:p>
            <a:r>
              <a:rPr lang="en-US" sz="2000" b="1" spc="-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CLIENT-</a:t>
            </a:r>
            <a:r>
              <a:rPr lang="en-US" sz="2000" b="1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z="2000" b="1" spc="-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62000"/>
            <a:ext cx="8458200" cy="159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85" marR="12700" algn="just">
              <a:lnSpc>
                <a:spcPct val="109600"/>
              </a:lnSpc>
              <a:spcBef>
                <a:spcPts val="204"/>
              </a:spcBef>
            </a:pP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19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Client-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pc="19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pc="19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pc="20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2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spc="204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pc="19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pc="20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pc="19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partitions</a:t>
            </a:r>
            <a:r>
              <a:rPr lang="en-US" spc="19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spc="20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pc="19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workload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pc="1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1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providers</a:t>
            </a:r>
            <a:r>
              <a:rPr lang="en-US" spc="1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14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1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spc="14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pc="14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service,</a:t>
            </a:r>
            <a:r>
              <a:rPr lang="en-US" spc="14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pc="1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servers,</a:t>
            </a:r>
            <a:r>
              <a:rPr lang="en-US" spc="1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4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spc="1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requesters</a:t>
            </a:r>
            <a:r>
              <a:rPr lang="en-US" spc="14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clients.</a:t>
            </a:r>
            <a:r>
              <a:rPr lang="en-US" spc="-3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-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2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client-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pc="-2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architecture,</a:t>
            </a:r>
            <a:r>
              <a:rPr lang="en-US" spc="-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pc="-4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1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spc="-2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pc="-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sends</a:t>
            </a:r>
            <a:r>
              <a:rPr lang="en-US" spc="-2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2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spc="-3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pc="3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pc="-4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err="1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tothe</a:t>
            </a:r>
            <a:r>
              <a:rPr lang="en-US" spc="-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pc="7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spc="7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5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internet,</a:t>
            </a:r>
            <a:r>
              <a:rPr lang="en-US" spc="5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7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pc="6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accepts</a:t>
            </a:r>
            <a:r>
              <a:rPr lang="en-US" spc="7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7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spc="8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pc="9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7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deliver</a:t>
            </a:r>
            <a:r>
              <a:rPr lang="en-US" spc="9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7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en-US" spc="-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spc="1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pc="15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2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solidFill>
                  <a:srgbClr val="273039"/>
                </a:solidFill>
                <a:latin typeface="Times New Roman" pitchFamily="18" charset="0"/>
                <a:cs typeface="Times New Roman" pitchFamily="18" charset="0"/>
              </a:rPr>
              <a:t>client.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555939"/>
            <a:ext cx="7924800" cy="359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rcRect l="4348" r="4348"/>
          <a:stretch>
            <a:fillRect/>
          </a:stretch>
        </p:blipFill>
        <p:spPr>
          <a:xfrm>
            <a:off x="609600" y="228600"/>
            <a:ext cx="8001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304800" y="228600"/>
            <a:ext cx="8534400" cy="5985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6814" lvl="4">
              <a:spcBef>
                <a:spcPts val="95"/>
              </a:spcBef>
            </a:pPr>
            <a:r>
              <a:rPr sz="100" spc="-30" dirty="0">
                <a:latin typeface="Calibri"/>
                <a:cs typeface="Calibri"/>
              </a:rPr>
              <a:t>CCS356−OBVJECT</a:t>
            </a:r>
            <a:r>
              <a:rPr sz="100" spc="-30" dirty="0">
                <a:latin typeface="Times New Roman"/>
                <a:cs typeface="Times New Roman"/>
              </a:rPr>
              <a:t> </a:t>
            </a:r>
            <a:r>
              <a:rPr sz="100" spc="-10" dirty="0">
                <a:latin typeface="Calibri"/>
                <a:cs typeface="Calibri"/>
              </a:rPr>
              <a:t>ORIENTED</a:t>
            </a:r>
            <a:r>
              <a:rPr sz="100" spc="-30" dirty="0">
                <a:latin typeface="Times New Roman"/>
                <a:cs typeface="Times New Roman"/>
              </a:rPr>
              <a:t> </a:t>
            </a:r>
            <a:r>
              <a:rPr sz="100" dirty="0">
                <a:latin typeface="Calibri"/>
                <a:cs typeface="Calibri"/>
              </a:rPr>
              <a:t>SOFTWARE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10" dirty="0">
                <a:latin typeface="Calibri"/>
                <a:cs typeface="Calibri"/>
              </a:rPr>
              <a:t>ENGINEERING</a:t>
            </a:r>
            <a:endParaRPr sz="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45"/>
              </a:spcBef>
            </a:pPr>
            <a:r>
              <a:rPr sz="2000" b="1" dirty="0">
                <a:solidFill>
                  <a:srgbClr val="3B3947"/>
                </a:solidFill>
                <a:latin typeface="Times New Roman"/>
                <a:cs typeface="Times New Roman"/>
              </a:rPr>
              <a:t>PIPE</a:t>
            </a:r>
            <a:r>
              <a:rPr sz="2000" b="1" spc="-45" dirty="0">
                <a:solidFill>
                  <a:srgbClr val="3B394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B3947"/>
                </a:solidFill>
                <a:latin typeface="Times New Roman"/>
                <a:cs typeface="Times New Roman"/>
              </a:rPr>
              <a:t>AND</a:t>
            </a:r>
            <a:r>
              <a:rPr sz="2000" b="1" spc="-45" dirty="0">
                <a:solidFill>
                  <a:srgbClr val="3B394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B3947"/>
                </a:solidFill>
                <a:latin typeface="Times New Roman"/>
                <a:cs typeface="Times New Roman"/>
              </a:rPr>
              <a:t>FILTER</a:t>
            </a:r>
            <a:r>
              <a:rPr sz="2000" b="1" spc="-45" dirty="0">
                <a:solidFill>
                  <a:srgbClr val="3B3947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B3947"/>
                </a:solidFill>
                <a:latin typeface="Times New Roman"/>
                <a:cs typeface="Times New Roman"/>
              </a:rPr>
              <a:t>ARCHITECTURES</a:t>
            </a:r>
            <a:endParaRPr sz="20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50000"/>
              </a:lnSpc>
            </a:pP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Pipe</a:t>
            </a:r>
            <a:r>
              <a:rPr sz="2000" spc="16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sz="2000" spc="16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6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2000" spc="17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architectural</a:t>
            </a:r>
            <a:r>
              <a:rPr sz="2000" spc="1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sz="2000" spc="16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1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connects</a:t>
            </a:r>
            <a:r>
              <a:rPr sz="2000" spc="1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7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2000" spc="16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sz="2000" spc="17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000" spc="8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sz="2000" spc="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sz="2000" spc="8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000" spc="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sz="2000" spc="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sz="2000" spc="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sz="2000" spc="16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2000" spc="5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pipeline</a:t>
            </a:r>
            <a:r>
              <a:rPr sz="2000" spc="6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sz="2000" spc="6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Pipe</a:t>
            </a:r>
            <a:r>
              <a:rPr sz="2000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5080" indent="342900" algn="just">
              <a:lnSpc>
                <a:spcPct val="150000"/>
              </a:lnSpc>
            </a:pP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Pipe and Filter</a:t>
            </a:r>
            <a:r>
              <a:rPr sz="2000" spc="-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sz="2000" spc="-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inspired by the Unix technique of</a:t>
            </a:r>
            <a:r>
              <a:rPr sz="2000" spc="-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connecting</a:t>
            </a:r>
            <a:r>
              <a:rPr sz="2000" spc="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000" spc="2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3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4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input of</a:t>
            </a:r>
            <a:r>
              <a:rPr sz="2000" spc="-5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sz="2000" spc="-3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sz="2000" spc="-4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pipes</a:t>
            </a:r>
            <a:r>
              <a:rPr sz="2000" spc="-2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4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shell.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5080" indent="342900" algn="just">
              <a:lnSpc>
                <a:spcPct val="150000"/>
              </a:lnSpc>
            </a:pP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pipe</a:t>
            </a:r>
            <a:r>
              <a:rPr sz="2000" spc="19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9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sz="2000" spc="19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sz="2000" spc="18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sz="2000" spc="19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sz="2000" spc="19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1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000" spc="18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22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sources.</a:t>
            </a:r>
            <a:r>
              <a:rPr sz="2000" spc="18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21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000" spc="17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filters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pipes.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Filters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sz="2000" spc="-2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receive,</a:t>
            </a:r>
            <a:r>
              <a:rPr sz="2000" spc="-2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passing</a:t>
            </a:r>
            <a:r>
              <a:rPr sz="2000" spc="-5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sz="2000" spc="-3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4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000" spc="-4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filters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3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5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pipeline.</a:t>
            </a:r>
            <a:r>
              <a:rPr sz="2000" spc="-1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5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sz="2000" spc="-5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45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3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received</a:t>
            </a:r>
            <a:r>
              <a:rPr sz="2000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2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b="1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 Sink</a:t>
            </a:r>
            <a:r>
              <a:rPr sz="2000" spc="-10" dirty="0">
                <a:solidFill>
                  <a:srgbClr val="32323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6200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3200400"/>
            <a:ext cx="7848600" cy="197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342900" algn="just">
              <a:lnSpc>
                <a:spcPct val="124700"/>
              </a:lnSpc>
              <a:spcBef>
                <a:spcPts val="5"/>
              </a:spcBef>
            </a:pP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Pipe</a:t>
            </a:r>
            <a:r>
              <a:rPr lang="en-US" sz="2000" spc="-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Filter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another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architectural</a:t>
            </a:r>
            <a:r>
              <a:rPr lang="en-US" sz="2000" spc="27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pattern,</a:t>
            </a:r>
            <a:r>
              <a:rPr lang="en-US" sz="2000" spc="28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27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has</a:t>
            </a:r>
            <a:r>
              <a:rPr lang="en-US" sz="2000" spc="28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independent</a:t>
            </a:r>
            <a:r>
              <a:rPr lang="en-US" sz="2000" spc="27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entities</a:t>
            </a:r>
            <a:r>
              <a:rPr lang="en-US" sz="2000" spc="-5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called</a:t>
            </a:r>
            <a:r>
              <a:rPr lang="en-US" sz="2000" spc="-5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filters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(components)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perform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transformations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on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process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input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they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receive,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pipes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1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serve</a:t>
            </a:r>
            <a:r>
              <a:rPr lang="en-US" sz="2000" spc="1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as</a:t>
            </a:r>
            <a:r>
              <a:rPr lang="en-US" sz="2000" spc="1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connectors</a:t>
            </a:r>
            <a:r>
              <a:rPr lang="en-US" sz="2000" spc="1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lang="en-US" sz="2000" spc="12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14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stream</a:t>
            </a:r>
            <a:r>
              <a:rPr lang="en-US" sz="2000" spc="135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lang="en-US" sz="2000" spc="1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lang="en-US" sz="2000" spc="1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being</a:t>
            </a:r>
            <a:r>
              <a:rPr lang="en-US" sz="2000" spc="1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transformed,</a:t>
            </a:r>
            <a:r>
              <a:rPr lang="en-US" sz="2000" spc="1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each</a:t>
            </a:r>
            <a:r>
              <a:rPr lang="en-US" sz="2000" spc="1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connected</a:t>
            </a:r>
            <a:r>
              <a:rPr lang="en-US" sz="2000" spc="9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lang="en-US" sz="2000" spc="9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22222"/>
                </a:solidFill>
                <a:latin typeface="Times New Roman"/>
                <a:cs typeface="Times New Roman"/>
              </a:rPr>
              <a:t>next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component</a:t>
            </a:r>
            <a:r>
              <a:rPr lang="en-US" sz="2000" spc="-3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lang="en-US" sz="2000" spc="-4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0" dirty="0" smtClean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22222"/>
                </a:solidFill>
                <a:latin typeface="Times New Roman"/>
                <a:cs typeface="Times New Roman"/>
              </a:rPr>
              <a:t>pipeline.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610600" cy="6172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b="1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</a:p>
          <a:p>
            <a:pPr marL="12700" marR="156845" indent="342900">
              <a:lnSpc>
                <a:spcPct val="150000"/>
              </a:lnSpc>
            </a:pP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9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2000" spc="114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front-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end</a:t>
            </a:r>
            <a:r>
              <a:rPr lang="en-US" sz="2000" spc="1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application</a:t>
            </a:r>
            <a:r>
              <a:rPr lang="en-US" sz="2000" spc="1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view</a:t>
            </a:r>
            <a:r>
              <a:rPr lang="en-US" sz="2000" spc="9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1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which</a:t>
            </a:r>
            <a:r>
              <a:rPr lang="en-US" sz="2000" spc="1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9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interacts</a:t>
            </a:r>
            <a:r>
              <a:rPr lang="en-US" sz="2000" spc="1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touse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software.</a:t>
            </a:r>
            <a:r>
              <a:rPr lang="en-US" sz="2000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becomes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more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popular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if its user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33333"/>
              <a:buAutoNum type="arabicPeriod"/>
              <a:tabLst>
                <a:tab pos="640715" algn="l"/>
              </a:tabLst>
            </a:pP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Attractive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33333"/>
              <a:buAutoNum type="arabicPeriod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Simple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b="1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33333"/>
              <a:buAutoNum type="arabicPeriod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Responsive</a:t>
            </a:r>
            <a:r>
              <a:rPr lang="en-US" sz="2000" b="1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</a:t>
            </a:r>
            <a:r>
              <a:rPr lang="en-US" sz="2000" b="1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b="1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short</a:t>
            </a:r>
            <a:r>
              <a:rPr lang="en-US" sz="2000" b="1" spc="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time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33333"/>
              <a:buAutoNum type="arabicPeriod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Clear</a:t>
            </a:r>
            <a:r>
              <a:rPr lang="en-US" sz="2000" b="1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b="1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understand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33333"/>
              <a:buAutoNum type="arabicPeriod"/>
              <a:tabLst>
                <a:tab pos="640715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Consistent</a:t>
            </a:r>
            <a:r>
              <a:rPr lang="en-US" sz="2000" b="1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on</a:t>
            </a:r>
            <a:r>
              <a:rPr lang="en-US" sz="2000" b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all</a:t>
            </a:r>
            <a:r>
              <a:rPr lang="en-US" sz="2000" b="1" spc="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b="1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solidFill>
                  <a:srgbClr val="273039"/>
                </a:solidFill>
                <a:latin typeface="Times New Roman"/>
                <a:cs typeface="Times New Roman"/>
              </a:rPr>
              <a:t>screensTypes</a:t>
            </a:r>
            <a:r>
              <a:rPr lang="en-US" sz="2000" b="1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b="1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b="1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</a:p>
          <a:p>
            <a:pPr marL="12700" marR="5080" indent="627380" algn="just">
              <a:lnSpc>
                <a:spcPct val="93200"/>
              </a:lnSpc>
              <a:spcBef>
                <a:spcPts val="204"/>
              </a:spcBef>
              <a:buSzPct val="133333"/>
              <a:buFont typeface="Times New Roman"/>
              <a:buAutoNum type="arabicPeriod"/>
              <a:tabLst>
                <a:tab pos="640080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Command</a:t>
            </a:r>
            <a:r>
              <a:rPr lang="en-US" sz="2000" b="1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Line</a:t>
            </a:r>
            <a:r>
              <a:rPr lang="en-US" sz="2000" b="1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Interface:</a:t>
            </a:r>
            <a:r>
              <a:rPr lang="en-US" sz="2000" b="1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Command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Line</a:t>
            </a:r>
            <a:r>
              <a:rPr lang="en-US" sz="2000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provides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command</a:t>
            </a:r>
            <a:r>
              <a:rPr lang="en-US" sz="2000" spc="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prompt,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where</a:t>
            </a:r>
            <a:r>
              <a:rPr lang="en-US" sz="20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types</a:t>
            </a:r>
            <a:r>
              <a:rPr lang="en-US" sz="20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command</a:t>
            </a:r>
            <a:r>
              <a:rPr lang="en-US" sz="20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feeds</a:t>
            </a:r>
            <a:r>
              <a:rPr lang="en-US" sz="20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</a:t>
            </a:r>
            <a:r>
              <a:rPr lang="en-US" sz="20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system.</a:t>
            </a:r>
            <a:r>
              <a:rPr lang="en-US" sz="2000" spc="-5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spc="-3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needs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remember</a:t>
            </a:r>
            <a:r>
              <a:rPr lang="en-US" sz="2000" spc="-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5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syntax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 command</a:t>
            </a:r>
            <a:r>
              <a:rPr lang="en-US" sz="2000" spc="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its</a:t>
            </a:r>
            <a:r>
              <a:rPr lang="en-US" sz="20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6350" indent="627380" algn="just">
              <a:lnSpc>
                <a:spcPct val="93200"/>
              </a:lnSpc>
              <a:spcBef>
                <a:spcPts val="45"/>
              </a:spcBef>
              <a:buSzPct val="133333"/>
              <a:buFont typeface="Times New Roman"/>
              <a:buAutoNum type="arabicPeriod"/>
              <a:tabLst>
                <a:tab pos="640080" algn="l"/>
              </a:tabLst>
            </a:pP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Graphical</a:t>
            </a:r>
            <a:r>
              <a:rPr lang="en-US" sz="2000" b="1" spc="3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b="1" spc="3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Interface:</a:t>
            </a:r>
            <a:r>
              <a:rPr lang="en-US" sz="2000" b="1" spc="3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Graphical</a:t>
            </a:r>
            <a:r>
              <a:rPr lang="en-US" sz="2000" spc="3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spc="3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3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provides</a:t>
            </a:r>
            <a:r>
              <a:rPr lang="en-US" sz="2000" spc="3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3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simple</a:t>
            </a:r>
            <a:r>
              <a:rPr lang="en-US" sz="2000" spc="3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interactive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10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</a:t>
            </a:r>
            <a:r>
              <a:rPr lang="en-US" sz="20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interact</a:t>
            </a:r>
            <a:r>
              <a:rPr lang="en-US" sz="20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with</a:t>
            </a:r>
            <a:r>
              <a:rPr lang="en-US" sz="2000" spc="114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10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system.</a:t>
            </a:r>
            <a:r>
              <a:rPr lang="en-US" sz="20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GUI</a:t>
            </a:r>
            <a:r>
              <a:rPr lang="en-US" sz="2000" spc="1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can</a:t>
            </a:r>
            <a:r>
              <a:rPr lang="en-US" sz="20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</a:t>
            </a:r>
            <a:r>
              <a:rPr lang="en-US" sz="2000" spc="114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</a:t>
            </a:r>
            <a:r>
              <a:rPr lang="en-US" sz="2000" spc="10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combination</a:t>
            </a:r>
            <a:r>
              <a:rPr lang="en-US" sz="20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2000" spc="10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both</a:t>
            </a:r>
            <a:r>
              <a:rPr lang="en-US" sz="2000" spc="1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hardware</a:t>
            </a:r>
            <a:r>
              <a:rPr lang="en-US" sz="2000" spc="1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2000" spc="14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software.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Using</a:t>
            </a:r>
            <a:r>
              <a:rPr lang="en-US" sz="20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GUI, the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20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interprets</a:t>
            </a:r>
            <a:r>
              <a:rPr lang="en-US" sz="20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software.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715" indent="-285115">
              <a:lnSpc>
                <a:spcPct val="150000"/>
              </a:lnSpc>
              <a:buSzPct val="133333"/>
              <a:buAutoNum type="arabicPeriod"/>
              <a:tabLst>
                <a:tab pos="640715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Detailed</a:t>
            </a:r>
            <a:r>
              <a:rPr lang="en-US" b="1" spc="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Design: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     Design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specification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internal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elements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36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all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major</a:t>
            </a:r>
            <a:r>
              <a:rPr lang="en-US" sz="3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 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their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properties,</a:t>
            </a:r>
            <a:r>
              <a:rPr lang="en-US" sz="3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relationships,</a:t>
            </a:r>
            <a:r>
              <a:rPr lang="en-US" sz="3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processing,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3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often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their</a:t>
            </a:r>
            <a:r>
              <a:rPr lang="en-US" sz="3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algorithms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3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the</a:t>
            </a:r>
            <a:r>
              <a:rPr lang="en-US" sz="3600" spc="-3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data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structures.</a:t>
            </a:r>
          </a:p>
          <a:p>
            <a:pPr marL="640715" lvl="1" indent="-285115">
              <a:lnSpc>
                <a:spcPct val="150000"/>
              </a:lnSpc>
              <a:buSzPct val="108333"/>
              <a:buFont typeface="Arial MT"/>
              <a:buAutoNum type="arabicPeriod"/>
              <a:tabLst>
                <a:tab pos="640715" algn="l"/>
              </a:tabLst>
            </a:pP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Decomposition</a:t>
            </a:r>
            <a:r>
              <a:rPr lang="en-US" sz="36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major</a:t>
            </a:r>
            <a:r>
              <a:rPr lang="en-US" sz="36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system</a:t>
            </a:r>
            <a:r>
              <a:rPr lang="en-US" sz="36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components</a:t>
            </a:r>
            <a:r>
              <a:rPr lang="en-US" sz="36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into</a:t>
            </a:r>
            <a:r>
              <a:rPr lang="en-US" sz="36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program 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units.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640715" lvl="1" indent="-285115">
              <a:lnSpc>
                <a:spcPct val="150000"/>
              </a:lnSpc>
              <a:buSzPct val="108333"/>
              <a:buFont typeface="Arial MT"/>
              <a:buAutoNum type="arabicPeriod"/>
              <a:tabLst>
                <a:tab pos="640715" algn="l"/>
              </a:tabLst>
            </a:pP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Allocation of</a:t>
            </a:r>
            <a:r>
              <a:rPr lang="en-US" sz="36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functional</a:t>
            </a:r>
            <a:r>
              <a:rPr lang="en-US" sz="3600" spc="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responsibilities</a:t>
            </a:r>
            <a:r>
              <a:rPr lang="en-US" sz="36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to 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units.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640715" lvl="1" indent="-285115">
              <a:lnSpc>
                <a:spcPct val="150000"/>
              </a:lnSpc>
              <a:buSzPct val="108333"/>
              <a:buFont typeface="Arial MT"/>
              <a:buAutoNum type="arabicPeriod"/>
              <a:tabLst>
                <a:tab pos="640715" algn="l"/>
              </a:tabLst>
            </a:pP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User</a:t>
            </a:r>
            <a:r>
              <a:rPr lang="en-US" sz="3600" spc="-4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interfaces.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640715" lvl="1" indent="-285115">
              <a:lnSpc>
                <a:spcPct val="150000"/>
              </a:lnSpc>
              <a:buSzPct val="108333"/>
              <a:buFont typeface="Arial MT"/>
              <a:buAutoNum type="arabicPeriod"/>
              <a:tabLst>
                <a:tab pos="640715" algn="l"/>
              </a:tabLst>
            </a:pP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Unit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states</a:t>
            </a:r>
            <a:r>
              <a:rPr lang="en-US" sz="36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state</a:t>
            </a:r>
            <a:r>
              <a:rPr lang="en-US" sz="36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changes.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640715" lvl="1" indent="-285115">
              <a:lnSpc>
                <a:spcPct val="150000"/>
              </a:lnSpc>
              <a:buSzPct val="108333"/>
              <a:buFont typeface="Arial MT"/>
              <a:buAutoNum type="arabicPeriod"/>
              <a:tabLst>
                <a:tab pos="640715" algn="l"/>
              </a:tabLst>
            </a:pP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Data</a:t>
            </a:r>
            <a:r>
              <a:rPr lang="en-US" sz="3600" spc="-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36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control</a:t>
            </a:r>
            <a:r>
              <a:rPr lang="en-US" sz="3600" spc="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interaction</a:t>
            </a:r>
            <a:r>
              <a:rPr lang="en-US" sz="36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between 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units.</a:t>
            </a:r>
            <a:endParaRPr lang="en-US" sz="3600" spc="-10" dirty="0">
              <a:solidFill>
                <a:srgbClr val="273039"/>
              </a:solidFill>
              <a:latin typeface="Times New Roman"/>
              <a:cs typeface="Times New Roman"/>
            </a:endParaRPr>
          </a:p>
          <a:p>
            <a:pPr marL="640715" lvl="1" indent="-285115">
              <a:lnSpc>
                <a:spcPct val="150000"/>
              </a:lnSpc>
              <a:buSzPct val="108333"/>
              <a:buFont typeface="Arial MT"/>
              <a:buAutoNum type="arabicPeriod"/>
              <a:tabLst>
                <a:tab pos="640715" algn="l"/>
              </a:tabLst>
            </a:pP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Data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packaging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36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implementation,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including</a:t>
            </a:r>
            <a:r>
              <a:rPr lang="en-US" sz="36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issues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scope</a:t>
            </a:r>
            <a:r>
              <a:rPr lang="en-US" sz="36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visibility</a:t>
            </a:r>
            <a:r>
              <a:rPr lang="en-US" sz="3600" spc="-2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of</a:t>
            </a:r>
            <a:r>
              <a:rPr lang="en-US" sz="3600" spc="-2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program elements.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640715" lvl="1" indent="-285115">
              <a:lnSpc>
                <a:spcPct val="150000"/>
              </a:lnSpc>
              <a:buSzPct val="108333"/>
              <a:buFont typeface="Arial MT"/>
              <a:buAutoNum type="arabicPeriod"/>
              <a:tabLst>
                <a:tab pos="640715" algn="l"/>
              </a:tabLst>
            </a:pP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Algorithms</a:t>
            </a:r>
            <a:r>
              <a:rPr lang="en-US" sz="3600" spc="1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and</a:t>
            </a:r>
            <a:r>
              <a:rPr lang="en-US" sz="3600" spc="-5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273039"/>
                </a:solidFill>
                <a:latin typeface="Times New Roman"/>
                <a:cs typeface="Times New Roman"/>
              </a:rPr>
              <a:t>data</a:t>
            </a:r>
            <a:r>
              <a:rPr lang="en-US" sz="3600" spc="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 </a:t>
            </a:r>
            <a:r>
              <a:rPr lang="en-US" sz="3600" spc="-10" dirty="0" smtClean="0">
                <a:solidFill>
                  <a:srgbClr val="273039"/>
                </a:solidFill>
                <a:latin typeface="Times New Roman"/>
                <a:cs typeface="Times New Roman"/>
              </a:rPr>
              <a:t>structures.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295400"/>
            <a:ext cx="72390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pc="-10" dirty="0" smtClean="0">
                <a:latin typeface="Times New Roman"/>
                <a:cs typeface="Times New Roman"/>
              </a:rPr>
              <a:t>Software</a:t>
            </a:r>
            <a:r>
              <a:rPr lang="en-US" sz="2000" b="1" spc="-5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Design</a:t>
            </a:r>
            <a:r>
              <a:rPr lang="en-US" sz="2000" b="1" spc="-5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Principles</a:t>
            </a:r>
            <a:r>
              <a:rPr lang="en-US" sz="2000" spc="-10" dirty="0" smtClean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	Software</a:t>
            </a:r>
            <a:r>
              <a:rPr lang="en-US" sz="2000" spc="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design</a:t>
            </a:r>
            <a:r>
              <a:rPr lang="en-US" sz="2000" spc="6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principles</a:t>
            </a:r>
            <a:r>
              <a:rPr lang="en-US" sz="2000" spc="5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are</a:t>
            </a:r>
            <a:r>
              <a:rPr lang="en-US" sz="2000" spc="4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concerned</a:t>
            </a:r>
            <a:r>
              <a:rPr lang="en-US" sz="2000" spc="5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with</a:t>
            </a:r>
            <a:r>
              <a:rPr lang="en-US" sz="2000" spc="5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providing</a:t>
            </a:r>
            <a:r>
              <a:rPr lang="en-US" sz="2000" spc="5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means</a:t>
            </a:r>
            <a:r>
              <a:rPr lang="en-US" sz="2000" spc="5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to</a:t>
            </a:r>
            <a:r>
              <a:rPr lang="en-US" sz="2000" spc="6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handle</a:t>
            </a:r>
            <a:r>
              <a:rPr lang="en-US" sz="2000" spc="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5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complexity</a:t>
            </a:r>
            <a:r>
              <a:rPr lang="en-US" sz="2000" spc="5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design process</a:t>
            </a:r>
            <a:r>
              <a:rPr lang="en-US" sz="2000" spc="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effectively.</a:t>
            </a:r>
          </a:p>
          <a:p>
            <a:pPr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438400"/>
            <a:ext cx="79248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304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smtClean="0">
                <a:latin typeface="Times New Roman"/>
                <a:cs typeface="Times New Roman"/>
              </a:rPr>
              <a:t>Problem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Partitioning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762000"/>
            <a:ext cx="7924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342265" algn="just">
              <a:lnSpc>
                <a:spcPct val="150000"/>
              </a:lnSpc>
            </a:pP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For</a:t>
            </a:r>
            <a:r>
              <a:rPr lang="en-US" spc="-4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small</a:t>
            </a:r>
            <a:r>
              <a:rPr lang="en-US" spc="-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problem,</a:t>
            </a:r>
            <a:r>
              <a:rPr lang="en-US" spc="-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we</a:t>
            </a:r>
            <a:r>
              <a:rPr lang="en-US" spc="-5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can</a:t>
            </a:r>
            <a:r>
              <a:rPr lang="en-US" spc="-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handle</a:t>
            </a:r>
            <a:r>
              <a:rPr lang="en-US" spc="-4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pc="-4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entire</a:t>
            </a:r>
            <a:r>
              <a:rPr lang="en-US" spc="-5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problem</a:t>
            </a:r>
            <a:r>
              <a:rPr lang="en-US" spc="-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at</a:t>
            </a:r>
            <a:r>
              <a:rPr lang="en-US" spc="-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once</a:t>
            </a:r>
            <a:r>
              <a:rPr lang="en-US" spc="-4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but</a:t>
            </a:r>
            <a:r>
              <a:rPr lang="en-US" spc="-4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for</a:t>
            </a:r>
            <a:r>
              <a:rPr lang="en-US" spc="-5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pc="-5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significant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problem, divide</a:t>
            </a:r>
            <a:r>
              <a:rPr lang="en-US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 problems</a:t>
            </a:r>
            <a:r>
              <a:rPr lang="en-US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and conquer</a:t>
            </a:r>
            <a:r>
              <a:rPr lang="en-US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problem it</a:t>
            </a:r>
            <a:r>
              <a:rPr lang="en-US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means to</a:t>
            </a:r>
            <a:r>
              <a:rPr lang="en-US" spc="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divide</a:t>
            </a:r>
            <a:r>
              <a:rPr lang="en-US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problem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into</a:t>
            </a:r>
            <a:r>
              <a:rPr lang="en-US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smaller</a:t>
            </a:r>
            <a:r>
              <a:rPr lang="en-US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pieces</a:t>
            </a:r>
            <a:r>
              <a:rPr lang="en-US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so</a:t>
            </a:r>
            <a:r>
              <a:rPr lang="en-US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that</a:t>
            </a:r>
            <a:r>
              <a:rPr lang="en-US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each</a:t>
            </a:r>
            <a:r>
              <a:rPr lang="en-US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piece</a:t>
            </a:r>
            <a:r>
              <a:rPr lang="en-US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can</a:t>
            </a:r>
            <a:r>
              <a:rPr lang="en-US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be</a:t>
            </a:r>
            <a:r>
              <a:rPr lang="en-US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323232"/>
                </a:solidFill>
                <a:latin typeface="Times New Roman"/>
                <a:cs typeface="Times New Roman"/>
              </a:rPr>
              <a:t>captured</a:t>
            </a:r>
            <a:r>
              <a:rPr lang="en-US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separately.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7924800" cy="3395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>
              <a:lnSpc>
                <a:spcPct val="100000"/>
              </a:lnSpc>
            </a:pPr>
            <a:r>
              <a:rPr lang="en-US" spc="-10" dirty="0" smtClean="0">
                <a:solidFill>
                  <a:srgbClr val="5F0949"/>
                </a:solidFill>
                <a:latin typeface="Times New Roman"/>
                <a:cs typeface="Times New Roman"/>
              </a:rPr>
              <a:t>Benefits</a:t>
            </a:r>
            <a:r>
              <a:rPr lang="en-US" spc="-25" dirty="0" smtClean="0">
                <a:solidFill>
                  <a:srgbClr val="5F0949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5F0949"/>
                </a:solidFill>
                <a:latin typeface="Times New Roman"/>
                <a:cs typeface="Times New Roman"/>
              </a:rPr>
              <a:t>of</a:t>
            </a:r>
            <a:r>
              <a:rPr lang="en-US" spc="-15" dirty="0" smtClean="0">
                <a:solidFill>
                  <a:srgbClr val="5F094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5F0949"/>
                </a:solidFill>
                <a:latin typeface="Times New Roman"/>
                <a:cs typeface="Times New Roman"/>
              </a:rPr>
              <a:t>Problem</a:t>
            </a:r>
            <a:r>
              <a:rPr lang="en-US" spc="-20" dirty="0" smtClean="0">
                <a:solidFill>
                  <a:srgbClr val="5F0949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5F0949"/>
                </a:solidFill>
                <a:latin typeface="Times New Roman"/>
                <a:cs typeface="Times New Roman"/>
              </a:rPr>
              <a:t>Partitioning</a:t>
            </a:r>
            <a:endParaRPr lang="en-US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530"/>
              </a:spcBef>
              <a:buAutoNum type="arabicPeriod"/>
              <a:tabLst>
                <a:tab pos="64008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Software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easy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understand</a:t>
            </a:r>
            <a:endParaRPr lang="en-US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640"/>
              </a:spcBef>
              <a:buAutoNum type="arabicPeriod"/>
              <a:tabLst>
                <a:tab pos="64008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Software</a:t>
            </a:r>
            <a:r>
              <a:rPr lang="en-US" spc="-7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becomes</a:t>
            </a:r>
            <a:r>
              <a:rPr lang="en-US" spc="-6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simple</a:t>
            </a:r>
            <a:endParaRPr lang="en-US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660"/>
              </a:spcBef>
              <a:buAutoNum type="arabicPeriod"/>
              <a:tabLst>
                <a:tab pos="64008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Software</a:t>
            </a:r>
            <a:r>
              <a:rPr lang="en-US" spc="-5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easy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test</a:t>
            </a:r>
            <a:endParaRPr lang="en-US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635"/>
              </a:spcBef>
              <a:buAutoNum type="arabicPeriod"/>
              <a:tabLst>
                <a:tab pos="64008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Software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easy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modify</a:t>
            </a:r>
            <a:endParaRPr lang="en-US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660"/>
              </a:spcBef>
              <a:buAutoNum type="arabicPeriod"/>
              <a:tabLst>
                <a:tab pos="64008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Software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easy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maintain</a:t>
            </a:r>
            <a:endParaRPr lang="en-US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50000"/>
              </a:lnSpc>
              <a:spcBef>
                <a:spcPts val="660"/>
              </a:spcBef>
              <a:buAutoNum type="arabicPeriod"/>
              <a:tabLst>
                <a:tab pos="64008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Software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easy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expand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spc="-10" dirty="0" smtClean="0">
                <a:latin typeface="Times New Roman"/>
                <a:cs typeface="Times New Roman"/>
              </a:rPr>
              <a:t>Abstraction: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	An</a:t>
            </a:r>
            <a:r>
              <a:rPr lang="en-US" sz="2000" spc="10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abstraction</a:t>
            </a:r>
            <a:r>
              <a:rPr lang="en-US" sz="2000" spc="114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is</a:t>
            </a:r>
            <a:r>
              <a:rPr lang="en-US" sz="2000" spc="1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lang="en-US" sz="2000" spc="1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tool</a:t>
            </a:r>
            <a:r>
              <a:rPr lang="en-US" sz="2000" spc="13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that</a:t>
            </a:r>
            <a:r>
              <a:rPr lang="en-US" sz="2000" spc="1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enables</a:t>
            </a:r>
            <a:r>
              <a:rPr lang="en-US" sz="2000" spc="1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lang="en-US" sz="2000" spc="10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designer</a:t>
            </a:r>
            <a:r>
              <a:rPr lang="en-US" sz="2000" spc="1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to</a:t>
            </a:r>
            <a:r>
              <a:rPr lang="en-US" sz="2000" spc="114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consider</a:t>
            </a:r>
            <a:r>
              <a:rPr lang="en-US" sz="2000" spc="114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lang="en-US" sz="2000" spc="1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component</a:t>
            </a:r>
            <a:r>
              <a:rPr lang="en-US" sz="2000" spc="1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at</a:t>
            </a:r>
            <a:r>
              <a:rPr lang="en-US" sz="2000" spc="114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an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abstract</a:t>
            </a:r>
            <a:r>
              <a:rPr lang="en-US" sz="2000" spc="27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level</a:t>
            </a:r>
            <a:r>
              <a:rPr lang="en-US" sz="2000" spc="27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without</a:t>
            </a:r>
            <a:r>
              <a:rPr lang="en-US" sz="2000" spc="27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bothering</a:t>
            </a:r>
            <a:r>
              <a:rPr lang="en-US" sz="2000" spc="28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about</a:t>
            </a:r>
            <a:r>
              <a:rPr lang="en-US" sz="2000" spc="27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28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internal</a:t>
            </a:r>
            <a:r>
              <a:rPr lang="en-US" sz="2000" spc="27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details</a:t>
            </a:r>
            <a:r>
              <a:rPr lang="en-US" sz="2000" spc="28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of</a:t>
            </a:r>
            <a:r>
              <a:rPr lang="en-US" sz="2000" spc="28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27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implementation.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Abstraction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can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be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used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for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existing</a:t>
            </a:r>
            <a:r>
              <a:rPr lang="en-US" sz="2000" spc="-1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element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as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well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as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component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being</a:t>
            </a:r>
            <a:r>
              <a:rPr lang="en-US" sz="2000" spc="-1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designed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354965" algn="just">
              <a:lnSpc>
                <a:spcPct val="100000"/>
              </a:lnSpc>
              <a:spcBef>
                <a:spcPts val="360"/>
              </a:spcBef>
            </a:pP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Here,</a:t>
            </a:r>
            <a:r>
              <a:rPr lang="en-US" sz="2000" spc="-3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there</a:t>
            </a:r>
            <a:r>
              <a:rPr lang="en-US" sz="2000" spc="-3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are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two</a:t>
            </a:r>
            <a:r>
              <a:rPr lang="en-US" sz="2000" spc="-3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common</a:t>
            </a:r>
            <a:r>
              <a:rPr lang="en-US" sz="2000" spc="-3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abstraction</a:t>
            </a:r>
            <a:r>
              <a:rPr lang="en-US" sz="2000" spc="-3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mechanisms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00000"/>
              </a:lnSpc>
              <a:buAutoNum type="arabicPeriod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Functional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Abstraction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40080" indent="-28511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4008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Data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Abstraction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 algn="just">
              <a:lnSpc>
                <a:spcPct val="100000"/>
              </a:lnSpc>
              <a:buNone/>
            </a:pPr>
            <a:endParaRPr lang="en-US" sz="1200" spc="-10" dirty="0" smtClean="0">
              <a:latin typeface="Times New Roman"/>
              <a:cs typeface="Times New Roman"/>
            </a:endParaRPr>
          </a:p>
          <a:p>
            <a:pPr marL="354965" algn="just">
              <a:lnSpc>
                <a:spcPct val="100000"/>
              </a:lnSpc>
              <a:buNone/>
            </a:pPr>
            <a:r>
              <a:rPr lang="en-US" sz="2000" spc="-10" dirty="0" smtClean="0">
                <a:latin typeface="Times New Roman"/>
                <a:cs typeface="Times New Roman"/>
              </a:rPr>
              <a:t>Functional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Abstraction</a:t>
            </a:r>
          </a:p>
          <a:p>
            <a:pPr marL="354965" algn="just"/>
            <a:r>
              <a:rPr lang="en-US" sz="2000" spc="-10" dirty="0">
                <a:solidFill>
                  <a:srgbClr val="5F0949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module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specified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by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method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performs.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354965" algn="just"/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details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algorithm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accomplish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functions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not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visible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to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user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function.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 algn="just">
              <a:lnSpc>
                <a:spcPct val="100000"/>
              </a:lnSpc>
              <a:spcBef>
                <a:spcPts val="1345"/>
              </a:spcBef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Data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Abstraction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165" indent="342265">
              <a:lnSpc>
                <a:spcPct val="150000"/>
              </a:lnSpc>
            </a:pP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Details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of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data</a:t>
            </a:r>
            <a:r>
              <a:rPr lang="en-US" sz="2000" spc="-1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elements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are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not</a:t>
            </a:r>
            <a:r>
              <a:rPr lang="en-US" sz="2000" spc="-1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visible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to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users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of</a:t>
            </a:r>
            <a:r>
              <a:rPr lang="en-US" sz="2000" spc="-3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data.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Data</a:t>
            </a:r>
            <a:r>
              <a:rPr lang="en-US" sz="2000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Abstraction </a:t>
            </a:r>
          </a:p>
          <a:p>
            <a:pPr marL="12700" marR="50165" indent="342265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forms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basis</a:t>
            </a:r>
            <a:r>
              <a:rPr lang="en-US" sz="2000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323232"/>
                </a:solidFill>
                <a:latin typeface="Times New Roman"/>
                <a:cs typeface="Times New Roman"/>
              </a:rPr>
              <a:t>for</a:t>
            </a:r>
            <a:r>
              <a:rPr lang="en-US" sz="2000" spc="-3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323232"/>
                </a:solidFill>
                <a:latin typeface="Times New Roman"/>
                <a:cs typeface="Times New Roman"/>
              </a:rPr>
              <a:t>Object</a:t>
            </a:r>
            <a:r>
              <a:rPr lang="en-US" sz="2000" b="1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323232"/>
                </a:solidFill>
                <a:latin typeface="Times New Roman"/>
                <a:cs typeface="Times New Roman"/>
              </a:rPr>
              <a:t>Oriented</a:t>
            </a:r>
            <a:r>
              <a:rPr lang="en-US" sz="2000" b="1" spc="-2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323232"/>
                </a:solidFill>
                <a:latin typeface="Times New Roman"/>
                <a:cs typeface="Times New Roman"/>
              </a:rPr>
              <a:t>design</a:t>
            </a:r>
            <a:r>
              <a:rPr lang="en-US" sz="2000" b="1" spc="-20" dirty="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approaches</a:t>
            </a:r>
            <a:r>
              <a:rPr lang="en-US" sz="2000" spc="-10" dirty="0" smtClean="0">
                <a:solidFill>
                  <a:srgbClr val="323232"/>
                </a:solidFill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2850</Words>
  <Application>Microsoft Office PowerPoint</Application>
  <PresentationFormat>On-screen Show (4:3)</PresentationFormat>
  <Paragraphs>266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Venkatesan S</dc:creator>
  <cp:lastModifiedBy>Venkatesan S</cp:lastModifiedBy>
  <cp:revision>17</cp:revision>
  <dcterms:created xsi:type="dcterms:W3CDTF">2025-03-16T18:06:01Z</dcterms:created>
  <dcterms:modified xsi:type="dcterms:W3CDTF">2025-03-16T20:44:35Z</dcterms:modified>
</cp:coreProperties>
</file>