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57" r:id="rId4"/>
    <p:sldId id="258" r:id="rId5"/>
    <p:sldId id="261" r:id="rId6"/>
    <p:sldId id="260" r:id="rId7"/>
    <p:sldId id="270" r:id="rId8"/>
    <p:sldId id="271" r:id="rId9"/>
    <p:sldId id="274" r:id="rId10"/>
    <p:sldId id="275" r:id="rId11"/>
    <p:sldId id="272" r:id="rId12"/>
    <p:sldId id="276" r:id="rId13"/>
    <p:sldId id="277" r:id="rId14"/>
    <p:sldId id="263" r:id="rId15"/>
    <p:sldId id="264" r:id="rId16"/>
    <p:sldId id="266" r:id="rId17"/>
    <p:sldId id="267" r:id="rId18"/>
    <p:sldId id="268" r:id="rId19"/>
    <p:sldId id="281" r:id="rId20"/>
    <p:sldId id="290" r:id="rId21"/>
    <p:sldId id="280" r:id="rId22"/>
    <p:sldId id="279" r:id="rId23"/>
    <p:sldId id="288" r:id="rId24"/>
    <p:sldId id="282" r:id="rId25"/>
    <p:sldId id="283" r:id="rId26"/>
    <p:sldId id="285" r:id="rId27"/>
    <p:sldId id="289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9" y="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8FACB-816F-4A83-8ADF-2E41109FC0C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E63F5-9046-4086-9D0C-3ACE121C2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43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Parent</a:t>
            </a:r>
            <a:r>
              <a:rPr lang="en-US" altLang="zh-TW" baseline="0" dirty="0" smtClean="0"/>
              <a:t> send data to child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E63F5-9046-4086-9D0C-3ACE121C26F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45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頭五分鐘處於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狀態，檢查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是否有檢測出錯誤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E63F5-9046-4086-9D0C-3ACE121C26F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58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64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43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86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39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9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33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62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17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5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4E996-B782-46F8-822E-44DC9076237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8035-3631-4897-A3A0-AFFE3BE8F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7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Kernel Development 04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73887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工海系 </a:t>
            </a:r>
            <a:r>
              <a:rPr lang="en-US" altLang="zh-TW" dirty="0" smtClean="0"/>
              <a:t>b06501018</a:t>
            </a:r>
            <a:r>
              <a:rPr lang="zh-TW" altLang="en-US" dirty="0" smtClean="0"/>
              <a:t> 朱紹勳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1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V IPC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 system programming support both System V &amp; POSIX </a:t>
            </a:r>
          </a:p>
          <a:p>
            <a:r>
              <a:rPr lang="en-US" altLang="zh-TW" dirty="0" smtClean="0"/>
              <a:t>System V is originated from AT&amp;T</a:t>
            </a:r>
          </a:p>
          <a:p>
            <a:r>
              <a:rPr lang="en-US" altLang="zh-TW" dirty="0" smtClean="0"/>
              <a:t>Allow </a:t>
            </a:r>
            <a:r>
              <a:rPr lang="en-US" altLang="zh-TW" dirty="0"/>
              <a:t>User Mode </a:t>
            </a:r>
            <a:r>
              <a:rPr lang="en-US" altLang="zh-TW" dirty="0" smtClean="0"/>
              <a:t>processes:</a:t>
            </a:r>
          </a:p>
          <a:p>
            <a:pPr lvl="1"/>
            <a:r>
              <a:rPr lang="en-US" altLang="zh-TW" dirty="0"/>
              <a:t>Synchronize </a:t>
            </a:r>
            <a:r>
              <a:rPr lang="en-US" altLang="zh-TW" dirty="0" smtClean="0"/>
              <a:t>processes by semaphores</a:t>
            </a:r>
          </a:p>
          <a:p>
            <a:pPr lvl="1"/>
            <a:r>
              <a:rPr lang="en-US" altLang="zh-TW" dirty="0" smtClean="0"/>
              <a:t>send &amp; </a:t>
            </a:r>
            <a:r>
              <a:rPr lang="en-US" altLang="zh-TW" dirty="0" err="1" smtClean="0"/>
              <a:t>recv</a:t>
            </a:r>
            <a:r>
              <a:rPr lang="en-US" altLang="zh-TW" dirty="0" smtClean="0"/>
              <a:t> message</a:t>
            </a:r>
          </a:p>
          <a:p>
            <a:pPr lvl="1"/>
            <a:r>
              <a:rPr lang="en-US" altLang="zh-TW" dirty="0" smtClean="0"/>
              <a:t>Share </a:t>
            </a:r>
            <a:r>
              <a:rPr lang="en-US" altLang="zh-TW" dirty="0"/>
              <a:t>a memory </a:t>
            </a:r>
            <a:r>
              <a:rPr lang="en-US" altLang="zh-TW" dirty="0" smtClean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40522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IPC Semaphore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735"/>
          </a:xfrm>
        </p:spPr>
        <p:txBody>
          <a:bodyPr/>
          <a:lstStyle/>
          <a:p>
            <a:r>
              <a:rPr lang="en-US" altLang="zh-TW" dirty="0" smtClean="0"/>
              <a:t>Just like the semaphore mentioned in process chapter, is a counter</a:t>
            </a:r>
          </a:p>
          <a:p>
            <a:r>
              <a:rPr lang="en-US" altLang="zh-TW" dirty="0" smtClean="0"/>
              <a:t>semaphore control a shared resource, and limit the process to access</a:t>
            </a:r>
          </a:p>
          <a:p>
            <a:r>
              <a:rPr lang="en-US" altLang="zh-TW" dirty="0" smtClean="0"/>
              <a:t>a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called 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semid_ds</a:t>
            </a:r>
            <a:endParaRPr lang="en-US" altLang="zh-TW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semget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key_t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key,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nsems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ﬂag);</a:t>
            </a:r>
            <a:b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	// 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create &amp;obtain 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a semaphore ID</a:t>
            </a:r>
            <a:endParaRPr lang="en-US" altLang="zh-TW" sz="18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semctl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semid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semnum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cmd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, ... /* union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semun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*/ 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// semaphore initialization</a:t>
            </a:r>
          </a:p>
          <a:p>
            <a:pPr marL="0" indent="0">
              <a:buNone/>
            </a:pP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semop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semid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sembuf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semoparray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[],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nops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// Related operation </a:t>
            </a:r>
          </a:p>
        </p:txBody>
      </p:sp>
    </p:spTree>
    <p:extLst>
      <p:ext uri="{BB962C8B-B14F-4D97-AF65-F5344CB8AC3E}">
        <p14:creationId xmlns:p14="http://schemas.microsoft.com/office/powerpoint/2010/main" val="39374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IPC Shared Memory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1286744" cy="4867783"/>
          </a:xfrm>
        </p:spPr>
        <p:txBody>
          <a:bodyPr/>
          <a:lstStyle/>
          <a:p>
            <a:r>
              <a:rPr lang="en-US" altLang="zh-TW" dirty="0" smtClean="0"/>
              <a:t>Mentioned in OS course, the fastest IPC ways</a:t>
            </a:r>
          </a:p>
          <a:p>
            <a:pPr marL="0" indent="0">
              <a:buNone/>
            </a:pPr>
            <a:r>
              <a:rPr lang="en-US" altLang="zh-TW" dirty="0" smtClean="0"/>
              <a:t>   Related to virtual file system </a:t>
            </a:r>
          </a:p>
          <a:p>
            <a:pPr marL="0" indent="0">
              <a:buNone/>
            </a:pPr>
            <a:r>
              <a:rPr lang="en-US" altLang="zh-TW" sz="1800" dirty="0" err="1">
                <a:latin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</a:rPr>
              <a:t>shmget</a:t>
            </a:r>
            <a:r>
              <a:rPr lang="en-US" altLang="zh-TW" sz="1800" dirty="0">
                <a:latin typeface="Fira Code" panose="020B0509050000020004" pitchFamily="49" charset="0"/>
              </a:rPr>
              <a:t>(</a:t>
            </a:r>
            <a:r>
              <a:rPr lang="en-US" altLang="zh-TW" sz="1800" dirty="0" err="1">
                <a:latin typeface="Fira Code" panose="020B0509050000020004" pitchFamily="49" charset="0"/>
              </a:rPr>
              <a:t>key_t</a:t>
            </a:r>
            <a:r>
              <a:rPr lang="en-US" altLang="zh-TW" sz="1800" dirty="0">
                <a:latin typeface="Fira Code" panose="020B0509050000020004" pitchFamily="49" charset="0"/>
              </a:rPr>
              <a:t> key, </a:t>
            </a:r>
            <a:r>
              <a:rPr lang="en-US" altLang="zh-TW" sz="1800" dirty="0" err="1">
                <a:latin typeface="Fira Code" panose="020B0509050000020004" pitchFamily="49" charset="0"/>
              </a:rPr>
              <a:t>size_t</a:t>
            </a:r>
            <a:r>
              <a:rPr lang="en-US" altLang="zh-TW" sz="1800" dirty="0">
                <a:latin typeface="Fira Code" panose="020B0509050000020004" pitchFamily="49" charset="0"/>
              </a:rPr>
              <a:t> size, </a:t>
            </a:r>
            <a:r>
              <a:rPr lang="en-US" altLang="zh-TW" sz="1800" dirty="0" err="1">
                <a:latin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</a:rPr>
              <a:t> ﬂag</a:t>
            </a:r>
            <a:r>
              <a:rPr lang="en-US" altLang="zh-TW" sz="1800" dirty="0" smtClean="0">
                <a:latin typeface="Fira Code" panose="020B0509050000020004" pitchFamily="49" charset="0"/>
              </a:rPr>
              <a:t>);</a:t>
            </a:r>
            <a:br>
              <a:rPr lang="en-US" altLang="zh-TW" sz="1800" dirty="0" smtClean="0">
                <a:latin typeface="Fira Code" panose="020B0509050000020004" pitchFamily="49" charset="0"/>
              </a:rPr>
            </a:br>
            <a:r>
              <a:rPr lang="en-US" altLang="zh-TW" sz="1800" dirty="0" smtClean="0">
                <a:latin typeface="Fira Code" panose="020B0509050000020004" pitchFamily="49" charset="0"/>
              </a:rPr>
              <a:t>	</a:t>
            </a:r>
            <a:r>
              <a:rPr lang="en-US" altLang="zh-TW" sz="1400" dirty="0">
                <a:solidFill>
                  <a:srgbClr val="FFFF00"/>
                </a:solidFill>
                <a:latin typeface="Fira Code" panose="020B0509050000020004" pitchFamily="49" charset="0"/>
              </a:rPr>
              <a:t>// obtain a shared memory identiﬁer</a:t>
            </a:r>
            <a:endParaRPr lang="en-US" altLang="zh-TW" sz="1400" dirty="0" smtClean="0">
              <a:solidFill>
                <a:srgbClr val="FFFF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altLang="zh-TW" sz="1800" dirty="0" err="1">
                <a:latin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</a:rPr>
              <a:t>shmctl</a:t>
            </a:r>
            <a:r>
              <a:rPr lang="en-US" altLang="zh-TW" sz="1800" dirty="0">
                <a:latin typeface="Fira Code" panose="020B0509050000020004" pitchFamily="49" charset="0"/>
              </a:rPr>
              <a:t>(</a:t>
            </a:r>
            <a:r>
              <a:rPr lang="en-US" altLang="zh-TW" sz="1800" dirty="0" err="1">
                <a:latin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</a:rPr>
              <a:t>shmid</a:t>
            </a:r>
            <a:r>
              <a:rPr lang="en-US" altLang="zh-TW" sz="1800" dirty="0">
                <a:latin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</a:rPr>
              <a:t>cmd</a:t>
            </a:r>
            <a:r>
              <a:rPr lang="en-US" altLang="zh-TW" sz="1800" dirty="0">
                <a:latin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</a:rPr>
              <a:t>struct</a:t>
            </a:r>
            <a:r>
              <a:rPr lang="en-US" altLang="zh-TW" sz="1800" dirty="0">
                <a:latin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</a:rPr>
              <a:t>shmid_ds</a:t>
            </a:r>
            <a:r>
              <a:rPr lang="en-US" altLang="zh-TW" sz="1800" dirty="0">
                <a:latin typeface="Fira Code" panose="020B0509050000020004" pitchFamily="49" charset="0"/>
              </a:rPr>
              <a:t> *</a:t>
            </a:r>
            <a:r>
              <a:rPr lang="en-US" altLang="zh-TW" sz="1800" dirty="0" err="1">
                <a:latin typeface="Fira Code" panose="020B0509050000020004" pitchFamily="49" charset="0"/>
              </a:rPr>
              <a:t>buf</a:t>
            </a:r>
            <a:r>
              <a:rPr lang="en-US" altLang="zh-TW" sz="1800" dirty="0">
                <a:latin typeface="Fira Code" panose="020B0509050000020004" pitchFamily="49" charset="0"/>
              </a:rPr>
              <a:t> </a:t>
            </a:r>
            <a:r>
              <a:rPr lang="en-US" altLang="zh-TW" sz="1800" dirty="0" smtClean="0">
                <a:latin typeface="Fira Code" panose="020B0509050000020004" pitchFamily="49" charset="0"/>
              </a:rPr>
              <a:t>);</a:t>
            </a:r>
            <a:br>
              <a:rPr lang="en-US" altLang="zh-TW" sz="1800" dirty="0" smtClean="0">
                <a:latin typeface="Fira Code" panose="020B0509050000020004" pitchFamily="49" charset="0"/>
              </a:rPr>
            </a:br>
            <a:r>
              <a:rPr lang="en-US" altLang="zh-TW" sz="1800" dirty="0">
                <a:latin typeface="Fira Code" panose="020B0509050000020004" pitchFamily="49" charset="0"/>
              </a:rPr>
              <a:t>	</a:t>
            </a:r>
            <a:r>
              <a:rPr lang="en-US" altLang="zh-TW" sz="1400" dirty="0">
                <a:solidFill>
                  <a:srgbClr val="FFFF00"/>
                </a:solidFill>
                <a:latin typeface="Fira Code" panose="020B0509050000020004" pitchFamily="49" charset="0"/>
              </a:rPr>
              <a:t>// various shared memory operations</a:t>
            </a:r>
            <a:endParaRPr lang="en-US" altLang="zh-TW" sz="1400" dirty="0" smtClean="0">
              <a:solidFill>
                <a:srgbClr val="FFFF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Fira Code" panose="020B0509050000020004" pitchFamily="49" charset="0"/>
              </a:rPr>
              <a:t>void *</a:t>
            </a:r>
            <a:r>
              <a:rPr lang="en-US" altLang="zh-TW" sz="1800" dirty="0" err="1">
                <a:latin typeface="Fira Code" panose="020B0509050000020004" pitchFamily="49" charset="0"/>
              </a:rPr>
              <a:t>shmat</a:t>
            </a:r>
            <a:r>
              <a:rPr lang="en-US" altLang="zh-TW" sz="1800" dirty="0">
                <a:latin typeface="Fira Code" panose="020B0509050000020004" pitchFamily="49" charset="0"/>
              </a:rPr>
              <a:t>(</a:t>
            </a:r>
            <a:r>
              <a:rPr lang="en-US" altLang="zh-TW" sz="1800" dirty="0" err="1">
                <a:latin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</a:rPr>
              <a:t>shmid</a:t>
            </a:r>
            <a:r>
              <a:rPr lang="en-US" altLang="zh-TW" sz="1800" dirty="0">
                <a:latin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</a:rPr>
              <a:t>const</a:t>
            </a:r>
            <a:r>
              <a:rPr lang="en-US" altLang="zh-TW" sz="1800" dirty="0">
                <a:latin typeface="Fira Code" panose="020B0509050000020004" pitchFamily="49" charset="0"/>
              </a:rPr>
              <a:t> void *</a:t>
            </a:r>
            <a:r>
              <a:rPr lang="en-US" altLang="zh-TW" sz="1800" dirty="0" err="1">
                <a:latin typeface="Fira Code" panose="020B0509050000020004" pitchFamily="49" charset="0"/>
              </a:rPr>
              <a:t>addr</a:t>
            </a:r>
            <a:r>
              <a:rPr lang="en-US" altLang="zh-TW" sz="1800" dirty="0">
                <a:latin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</a:rPr>
              <a:t> ﬂag</a:t>
            </a:r>
            <a:r>
              <a:rPr lang="en-US" altLang="zh-TW" sz="1800" dirty="0" smtClean="0">
                <a:latin typeface="Fira Code" panose="020B0509050000020004" pitchFamily="49" charset="0"/>
              </a:rPr>
              <a:t>);</a:t>
            </a:r>
            <a:br>
              <a:rPr lang="en-US" altLang="zh-TW" sz="1800" dirty="0" smtClean="0">
                <a:latin typeface="Fira Code" panose="020B0509050000020004" pitchFamily="49" charset="0"/>
              </a:rPr>
            </a:br>
            <a:r>
              <a:rPr lang="en-US" altLang="zh-TW" sz="1800" dirty="0">
                <a:latin typeface="Fira Code" panose="020B0509050000020004" pitchFamily="49" charset="0"/>
              </a:rPr>
              <a:t>	</a:t>
            </a:r>
            <a: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</a:rPr>
              <a:t>// process attaches it to its 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</a:rPr>
              <a:t>address space</a:t>
            </a:r>
          </a:p>
          <a:p>
            <a:pPr marL="0" indent="0">
              <a:buNone/>
            </a:pPr>
            <a:r>
              <a:rPr lang="en-US" altLang="zh-TW" sz="1800" dirty="0" err="1">
                <a:latin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</a:rPr>
              <a:t>shmdt</a:t>
            </a:r>
            <a:r>
              <a:rPr lang="en-US" altLang="zh-TW" sz="1800" dirty="0">
                <a:latin typeface="Fira Code" panose="020B0509050000020004" pitchFamily="49" charset="0"/>
              </a:rPr>
              <a:t>(</a:t>
            </a:r>
            <a:r>
              <a:rPr lang="en-US" altLang="zh-TW" sz="1800" dirty="0" err="1">
                <a:latin typeface="Fira Code" panose="020B0509050000020004" pitchFamily="49" charset="0"/>
              </a:rPr>
              <a:t>const</a:t>
            </a:r>
            <a:r>
              <a:rPr lang="en-US" altLang="zh-TW" sz="1800" dirty="0">
                <a:latin typeface="Fira Code" panose="020B0509050000020004" pitchFamily="49" charset="0"/>
              </a:rPr>
              <a:t> void *</a:t>
            </a:r>
            <a:r>
              <a:rPr lang="en-US" altLang="zh-TW" sz="1800" dirty="0" err="1">
                <a:latin typeface="Fira Code" panose="020B0509050000020004" pitchFamily="49" charset="0"/>
              </a:rPr>
              <a:t>addr</a:t>
            </a:r>
            <a:r>
              <a:rPr lang="en-US" altLang="zh-TW" sz="1800" dirty="0" smtClean="0">
                <a:latin typeface="Fira Code" panose="020B0509050000020004" pitchFamily="49" charset="0"/>
              </a:rPr>
              <a:t>);</a:t>
            </a:r>
            <a:br>
              <a:rPr lang="en-US" altLang="zh-TW" sz="1800" dirty="0" smtClean="0">
                <a:latin typeface="Fira Code" panose="020B0509050000020004" pitchFamily="49" charset="0"/>
              </a:rPr>
            </a:br>
            <a:r>
              <a:rPr lang="en-US" altLang="zh-TW" sz="1800" dirty="0">
                <a:latin typeface="Fira Code" panose="020B0509050000020004" pitchFamily="49" charset="0"/>
              </a:rPr>
              <a:t>	</a:t>
            </a:r>
            <a: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</a:rPr>
              <a:t>// done with a shared memory segment, we call </a:t>
            </a:r>
            <a:r>
              <a:rPr lang="en-US" altLang="zh-TW" sz="1600" dirty="0" err="1">
                <a:solidFill>
                  <a:srgbClr val="FFFF00"/>
                </a:solidFill>
                <a:latin typeface="Fira Code" panose="020B0509050000020004" pitchFamily="49" charset="0"/>
              </a:rPr>
              <a:t>shmdt</a:t>
            </a:r>
            <a: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</a:rPr>
              <a:t> to detach 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</a:rPr>
              <a:t>it</a:t>
            </a:r>
            <a:endParaRPr lang="en-US" altLang="zh-TW" sz="1800" dirty="0" smtClean="0"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Fira Code" panose="020B0509050000020004" pitchFamily="49" charset="0"/>
              </a:rPr>
              <a:t>void *</a:t>
            </a:r>
            <a:r>
              <a:rPr lang="en-US" altLang="zh-TW" sz="1800" dirty="0" err="1">
                <a:latin typeface="Fira Code" panose="020B0509050000020004" pitchFamily="49" charset="0"/>
              </a:rPr>
              <a:t>mmap</a:t>
            </a:r>
            <a:r>
              <a:rPr lang="en-US" altLang="zh-TW" sz="1800" dirty="0">
                <a:latin typeface="Fira Code" panose="020B0509050000020004" pitchFamily="49" charset="0"/>
              </a:rPr>
              <a:t>(void *</a:t>
            </a:r>
            <a:r>
              <a:rPr lang="en-US" altLang="zh-TW" sz="1800" dirty="0" err="1">
                <a:latin typeface="Fira Code" panose="020B0509050000020004" pitchFamily="49" charset="0"/>
              </a:rPr>
              <a:t>addr</a:t>
            </a:r>
            <a:r>
              <a:rPr lang="en-US" altLang="zh-TW" sz="1800" dirty="0">
                <a:latin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</a:rPr>
              <a:t>size_t</a:t>
            </a:r>
            <a:r>
              <a:rPr lang="en-US" altLang="zh-TW" sz="1800" dirty="0">
                <a:latin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</a:rPr>
              <a:t>len</a:t>
            </a:r>
            <a:r>
              <a:rPr lang="en-US" altLang="zh-TW" sz="1800" dirty="0">
                <a:latin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</a:rPr>
              <a:t>prot</a:t>
            </a:r>
            <a:r>
              <a:rPr lang="en-US" altLang="zh-TW" sz="1800" dirty="0">
                <a:latin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</a:rPr>
              <a:t> ﬂag, </a:t>
            </a:r>
            <a:r>
              <a:rPr lang="en-US" altLang="zh-TW" sz="1800" dirty="0" err="1">
                <a:latin typeface="Fira Code" panose="020B0509050000020004" pitchFamily="49" charset="0"/>
              </a:rPr>
              <a:t>int</a:t>
            </a:r>
            <a:r>
              <a:rPr lang="en-US" altLang="zh-TW" sz="1800" dirty="0">
                <a:latin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</a:rPr>
              <a:t>fd</a:t>
            </a:r>
            <a:r>
              <a:rPr lang="en-US" altLang="zh-TW" sz="1800" dirty="0">
                <a:latin typeface="Fira Code" panose="020B0509050000020004" pitchFamily="49" charset="0"/>
              </a:rPr>
              <a:t>, </a:t>
            </a:r>
            <a:r>
              <a:rPr lang="en-US" altLang="zh-TW" sz="1800" dirty="0" err="1">
                <a:latin typeface="Fira Code" panose="020B0509050000020004" pitchFamily="49" charset="0"/>
              </a:rPr>
              <a:t>off_t</a:t>
            </a:r>
            <a:r>
              <a:rPr lang="en-US" altLang="zh-TW" sz="1800" dirty="0">
                <a:latin typeface="Fira Code" panose="020B0509050000020004" pitchFamily="49" charset="0"/>
              </a:rPr>
              <a:t> off ); </a:t>
            </a:r>
            <a:br>
              <a:rPr lang="en-US" altLang="zh-TW" sz="1800" dirty="0">
                <a:latin typeface="Fira Code" panose="020B0509050000020004" pitchFamily="49" charset="0"/>
              </a:rPr>
            </a:br>
            <a:r>
              <a:rPr lang="en-US" altLang="zh-TW" sz="1800" dirty="0" smtClean="0">
                <a:latin typeface="Fira Code" panose="020B0509050000020004" pitchFamily="49" charset="0"/>
              </a:rPr>
              <a:t>	</a:t>
            </a:r>
            <a:r>
              <a:rPr lang="en-US" altLang="zh-TW" sz="1600" dirty="0" smtClean="0">
                <a:latin typeface="Fira Code" panose="020B0509050000020004" pitchFamily="49" charset="0"/>
              </a:rPr>
              <a:t>// map a context to the memory</a:t>
            </a:r>
            <a:endParaRPr lang="en-US" altLang="zh-TW" sz="1600" dirty="0">
              <a:latin typeface="Fira Code" panose="020B0509050000020004" pitchFamily="49" charset="0"/>
            </a:endParaRPr>
          </a:p>
          <a:p>
            <a:pPr marL="0" indent="0">
              <a:buNone/>
            </a:pPr>
            <a:endParaRPr lang="zh-TW" altLang="en-US" dirty="0">
              <a:latin typeface="Fira Code" panose="020B05090500000200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008" y="125280"/>
            <a:ext cx="3742944" cy="27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POSIX Message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/>
          <a:lstStyle/>
          <a:p>
            <a:r>
              <a:rPr lang="en-US" altLang="zh-TW" dirty="0" smtClean="0"/>
              <a:t>Message Queue is a linked list store in kernel </a:t>
            </a:r>
          </a:p>
          <a:p>
            <a:r>
              <a:rPr lang="en-US" altLang="zh-TW" dirty="0"/>
              <a:t>POSIX interface seems simpler, better than old System V </a:t>
            </a:r>
          </a:p>
          <a:p>
            <a:r>
              <a:rPr lang="en-US" altLang="zh-TW" dirty="0" smtClean="0"/>
              <a:t>Other  interface, like XSI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89" y="3420697"/>
            <a:ext cx="7723337" cy="33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0120" y="2712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/>
              <a:t>Timer &amp; Time Management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065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884" y="619230"/>
            <a:ext cx="10515600" cy="575851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Purpose of timer:</a:t>
            </a:r>
          </a:p>
          <a:p>
            <a:pPr lvl="1"/>
            <a:r>
              <a:rPr lang="en-US" altLang="zh-TW" dirty="0" smtClean="0"/>
              <a:t>interrupt, time slice</a:t>
            </a:r>
          </a:p>
          <a:p>
            <a:pPr lvl="1"/>
            <a:r>
              <a:rPr lang="en-US" altLang="zh-TW" dirty="0" smtClean="0"/>
              <a:t>update run time &amp; real time</a:t>
            </a:r>
          </a:p>
          <a:p>
            <a:pPr lvl="1"/>
            <a:r>
              <a:rPr lang="en-US" altLang="zh-TW" dirty="0" smtClean="0"/>
              <a:t>Resource statistic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Clock type:</a:t>
            </a:r>
            <a:endParaRPr lang="en-US" altLang="zh-TW" dirty="0"/>
          </a:p>
          <a:p>
            <a:pPr lvl="1"/>
            <a:r>
              <a:rPr lang="en-US" altLang="zh-TW" dirty="0" smtClean="0"/>
              <a:t>Real Time Clock	</a:t>
            </a:r>
            <a:r>
              <a:rPr lang="en-US" altLang="zh-TW" dirty="0" smtClean="0">
                <a:solidFill>
                  <a:srgbClr val="FF0000"/>
                </a:solidFill>
              </a:rPr>
              <a:t>(always powered) : initialize </a:t>
            </a:r>
            <a:r>
              <a:rPr lang="en-US" altLang="zh-TW" dirty="0" err="1" smtClean="0">
                <a:solidFill>
                  <a:srgbClr val="FF0000"/>
                </a:solidFill>
              </a:rPr>
              <a:t>xtime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System </a:t>
            </a:r>
            <a:r>
              <a:rPr lang="en-US" altLang="zh-TW" dirty="0" smtClean="0"/>
              <a:t>Timer - Programmable </a:t>
            </a:r>
            <a:r>
              <a:rPr lang="en-US" altLang="zh-TW" dirty="0"/>
              <a:t>Interval Timer (PIT</a:t>
            </a:r>
            <a:r>
              <a:rPr lang="en-US" altLang="zh-TW" dirty="0" smtClean="0"/>
              <a:t>) : interrupt mechanism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tick &amp; HZ:</a:t>
            </a:r>
          </a:p>
          <a:p>
            <a:pPr lvl="1"/>
            <a:r>
              <a:rPr lang="en-US" altLang="zh-TW" dirty="0" smtClean="0"/>
              <a:t>different default value </a:t>
            </a:r>
            <a:r>
              <a:rPr lang="en-US" altLang="zh-TW" dirty="0"/>
              <a:t>in </a:t>
            </a:r>
            <a:r>
              <a:rPr lang="en-US" altLang="zh-TW" dirty="0" smtClean="0"/>
              <a:t>architecture, but programmable in </a:t>
            </a:r>
            <a:r>
              <a:rPr lang="en-US" altLang="zh-TW" dirty="0"/>
              <a:t>&lt;</a:t>
            </a:r>
            <a:r>
              <a:rPr lang="en-US" altLang="zh-TW" dirty="0" err="1"/>
              <a:t>asm</a:t>
            </a:r>
            <a:r>
              <a:rPr lang="en-US" altLang="zh-TW" dirty="0"/>
              <a:t>/</a:t>
            </a:r>
            <a:r>
              <a:rPr lang="en-US" altLang="zh-TW" dirty="0" err="1"/>
              <a:t>param.h</a:t>
            </a:r>
            <a:r>
              <a:rPr lang="en-US" altLang="zh-TW" dirty="0"/>
              <a:t>&gt;.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1000 HZ may be a good option</a:t>
            </a:r>
          </a:p>
        </p:txBody>
      </p:sp>
    </p:spTree>
    <p:extLst>
      <p:ext uri="{BB962C8B-B14F-4D97-AF65-F5344CB8AC3E}">
        <p14:creationId xmlns:p14="http://schemas.microsoft.com/office/powerpoint/2010/main" val="9175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jiffies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2115"/>
            <a:ext cx="10515600" cy="517606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counter variable, recording the total tick after starting. 0xfffb6c20</a:t>
            </a:r>
          </a:p>
          <a:p>
            <a:r>
              <a:rPr lang="en-US" altLang="zh-TW" dirty="0" smtClean="0"/>
              <a:t>defined in &lt;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jiffies.h</a:t>
            </a:r>
            <a:r>
              <a:rPr lang="en-US" altLang="zh-TW" dirty="0" smtClean="0"/>
              <a:t>&gt;	</a:t>
            </a:r>
          </a:p>
          <a:p>
            <a:r>
              <a:rPr lang="en-US" altLang="zh-TW" dirty="0" smtClean="0"/>
              <a:t>overflow…	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#define </a:t>
            </a:r>
            <a:r>
              <a:rPr lang="en-US" altLang="zh-TW" sz="14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time_after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4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time_before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4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time_after_eq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4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timer_before_eq</a:t>
            </a:r>
            <a:endParaRPr lang="en-US" altLang="zh-TW" sz="14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dirty="0" smtClean="0"/>
              <a:t>Application:</a:t>
            </a:r>
          </a:p>
          <a:p>
            <a:pPr marL="457200" lvl="1" indent="0">
              <a:buNone/>
            </a:pPr>
            <a:r>
              <a:rPr lang="en-US" altLang="zh-TW" dirty="0" smtClean="0"/>
              <a:t>   converts </a:t>
            </a:r>
            <a:r>
              <a:rPr lang="en-US" altLang="zh-TW" dirty="0"/>
              <a:t>from jiffies to seconds: </a:t>
            </a:r>
          </a:p>
          <a:p>
            <a:pPr marL="457200" lvl="1" indent="0">
              <a:buNone/>
            </a:pPr>
            <a:r>
              <a:rPr lang="en-US" altLang="zh-TW" dirty="0" smtClean="0"/>
              <a:t>				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jiffies / HZ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altLang="zh-TW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dirty="0" smtClean="0"/>
              <a:t>    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unsigned 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long 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timeout 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= jiffies + 5*HZ; </a:t>
            </a:r>
            <a:r>
              <a:rPr lang="en-US" altLang="zh-TW" sz="18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/*time out in five </a:t>
            </a:r>
            <a:r>
              <a:rPr lang="en-US" altLang="zh-TW" sz="18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seconds </a:t>
            </a:r>
            <a:r>
              <a:rPr lang="en-US" altLang="zh-TW" sz="18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*/ </a:t>
            </a:r>
          </a:p>
          <a:p>
            <a:pPr marL="457200" lvl="1" indent="0">
              <a:buNone/>
            </a:pP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if 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time_before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(jiffies, timeout)) 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{ </a:t>
            </a:r>
            <a:b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altLang="zh-TW" sz="18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not yet timeout */</a:t>
            </a:r>
          </a:p>
          <a:p>
            <a:pPr marL="457200" lvl="1" indent="0">
              <a:buNone/>
            </a:pP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}else{ 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8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timeout */</a:t>
            </a:r>
          </a:p>
          <a:p>
            <a:pPr marL="457200" lvl="1" indent="0">
              <a:buNone/>
            </a:pP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}</a:t>
            </a:r>
            <a:endParaRPr lang="en-US" altLang="zh-TW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Timer Interrupt : Every 1/1000 sec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Related to architecture </a:t>
            </a:r>
          </a:p>
          <a:p>
            <a:pPr lvl="1"/>
            <a:r>
              <a:rPr lang="en-US" altLang="zh-TW" dirty="0" err="1" smtClean="0"/>
              <a:t>xtime_lock</a:t>
            </a:r>
            <a:r>
              <a:rPr lang="en-US" altLang="zh-TW" dirty="0" smtClean="0"/>
              <a:t>, response &amp; set sys clock, update real time clock, </a:t>
            </a:r>
            <a:r>
              <a:rPr lang="en-US" altLang="zh-TW" dirty="0" err="1" smtClean="0"/>
              <a:t>tick_periodic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en-US" altLang="zh-TW" dirty="0" smtClean="0"/>
              <a:t>Not related </a:t>
            </a:r>
            <a:r>
              <a:rPr lang="en-US" altLang="zh-TW" dirty="0"/>
              <a:t>to architecture </a:t>
            </a:r>
            <a:endParaRPr lang="zh-TW" altLang="en-US" dirty="0"/>
          </a:p>
          <a:p>
            <a:pPr lvl="1"/>
            <a:r>
              <a:rPr lang="en-US" altLang="zh-TW" dirty="0" smtClean="0"/>
              <a:t>resource statistic, </a:t>
            </a:r>
            <a:r>
              <a:rPr lang="en-US" altLang="zh-TW" dirty="0" err="1" smtClean="0"/>
              <a:t>scheduler_tick</a:t>
            </a:r>
            <a:r>
              <a:rPr lang="en-US" altLang="zh-TW" dirty="0" smtClean="0"/>
              <a:t>()…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79" y="3804148"/>
            <a:ext cx="5250321" cy="2619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58" y="3782262"/>
            <a:ext cx="1789741" cy="7641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758" y="4633194"/>
            <a:ext cx="4042781" cy="18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04916"/>
            <a:ext cx="10503434" cy="89368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Real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2110"/>
            <a:ext cx="3995057" cy="4545873"/>
          </a:xfrm>
        </p:spPr>
        <p:txBody>
          <a:bodyPr>
            <a:normAutofit/>
          </a:bodyPr>
          <a:lstStyle/>
          <a:p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&lt;time/</a:t>
            </a:r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timekeeping.h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xtime</a:t>
            </a:r>
            <a:r>
              <a:rPr lang="en-US" altLang="zh-TW" sz="2400" dirty="0" smtClean="0"/>
              <a:t>, 1970/1/1</a:t>
            </a:r>
          </a:p>
          <a:p>
            <a:r>
              <a:rPr lang="en-US" altLang="zh-TW" sz="2400" dirty="0" smtClean="0"/>
              <a:t>need </a:t>
            </a:r>
            <a:r>
              <a:rPr lang="en-US" altLang="zh-TW" sz="2400" dirty="0" err="1" smtClean="0"/>
              <a:t>seqlock</a:t>
            </a:r>
            <a:r>
              <a:rPr lang="en-US" altLang="zh-TW" sz="2400" dirty="0" smtClean="0"/>
              <a:t> for </a:t>
            </a:r>
            <a:r>
              <a:rPr lang="en-US" altLang="zh-TW" sz="2400" dirty="0" err="1" smtClean="0"/>
              <a:t>r&amp;w</a:t>
            </a:r>
            <a:endParaRPr lang="en-US" altLang="zh-TW" sz="2400" dirty="0" smtClean="0"/>
          </a:p>
          <a:p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read_seqbegin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b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read_seqretry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update_times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---user mode---</a:t>
            </a:r>
          </a:p>
          <a:p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gettimeofday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 lvl="1"/>
            <a:r>
              <a:rPr lang="en-US" altLang="zh-TW" sz="14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do_gettimeofday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 – sys</a:t>
            </a:r>
          </a:p>
          <a:p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settimeofday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05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Timer (dynamic, kernel)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defined in &lt;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timer.h</a:t>
            </a:r>
            <a:r>
              <a:rPr lang="en-US" altLang="zh-TW" dirty="0" smtClean="0"/>
              <a:t>&gt;,  manage kernel time, 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timer_list</a:t>
            </a:r>
            <a:endParaRPr lang="en-US" altLang="zh-TW" sz="20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dirty="0"/>
              <a:t>executes timers in bottom-half </a:t>
            </a:r>
            <a:r>
              <a:rPr lang="en-US" altLang="zh-TW" dirty="0" smtClean="0"/>
              <a:t>context</a:t>
            </a:r>
          </a:p>
          <a:p>
            <a:r>
              <a:rPr lang="en-US" altLang="zh-TW" dirty="0" smtClean="0"/>
              <a:t>Application:</a:t>
            </a:r>
          </a:p>
          <a:p>
            <a:pPr marL="0" indent="0">
              <a:buNone/>
            </a:pPr>
            <a:r>
              <a:rPr lang="en-US" altLang="zh-TW" sz="15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timer_list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my_timer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init_timer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my_timer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8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my_timer.expires</a:t>
            </a:r>
            <a:r>
              <a:rPr lang="en-US" altLang="zh-TW" sz="18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 jiffies + delay;   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timer expires in delay ticks 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8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my_timer.data</a:t>
            </a:r>
            <a:r>
              <a:rPr lang="en-US" altLang="zh-TW" sz="18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 0;                    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zero is passed to the timer handler */ </a:t>
            </a: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8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my_timer.function</a:t>
            </a:r>
            <a:r>
              <a:rPr lang="en-US" altLang="zh-TW" sz="18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8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 </a:t>
            </a:r>
            <a:r>
              <a:rPr lang="en-US" altLang="zh-TW" sz="18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my_function</a:t>
            </a:r>
            <a:r>
              <a:rPr lang="en-US" altLang="zh-TW" sz="18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      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function to run when timer expires 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*/</a:t>
            </a:r>
            <a:endParaRPr lang="en-US" altLang="zh-TW" sz="1800" dirty="0" smtClean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my_timer_function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(unsigned long data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endParaRPr lang="en-US" altLang="zh-TW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add_timer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my_timer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del_timer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my_timer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endParaRPr lang="en-US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159" y="2383409"/>
            <a:ext cx="4795069" cy="10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16123"/>
              </p:ext>
            </p:extLst>
          </p:nvPr>
        </p:nvGraphicFramePr>
        <p:xfrm>
          <a:off x="1059426" y="1344699"/>
          <a:ext cx="10515600" cy="3070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764414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89775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69453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2730285"/>
                    </a:ext>
                  </a:extLst>
                </a:gridCol>
              </a:tblGrid>
              <a:tr h="57495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Linux</a:t>
                      </a:r>
                      <a:r>
                        <a:rPr lang="en-US" altLang="zh-TW" baseline="0" dirty="0" smtClean="0"/>
                        <a:t> Kernel Dev 3rd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Understand</a:t>
                      </a:r>
                      <a:r>
                        <a:rPr lang="en-US" altLang="zh-TW" baseline="0" dirty="0" smtClean="0"/>
                        <a:t> Linux Kernel 3rd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551700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System Bootstrap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Linux system management</a:t>
                      </a:r>
                      <a:r>
                        <a:rPr lang="en-US" altLang="zh-TW" baseline="0" dirty="0" smtClean="0"/>
                        <a:t> handbook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527341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Interprocess</a:t>
                      </a:r>
                      <a:r>
                        <a:rPr lang="en-US" altLang="zh-TW" baseline="0" dirty="0" smtClean="0"/>
                        <a:t>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Advance</a:t>
                      </a:r>
                      <a:r>
                        <a:rPr lang="en-US" altLang="zh-TW" baseline="0" dirty="0" smtClean="0"/>
                        <a:t> Programming in Unix </a:t>
                      </a:r>
                      <a:r>
                        <a:rPr lang="en-US" altLang="zh-TW" baseline="0" dirty="0" err="1" smtClean="0"/>
                        <a:t>Enivronment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752984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6502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微軟正黑體" panose="020B0604030504040204" pitchFamily="34" charset="-120"/>
                        </a:rPr>
                        <a:t>Memory Addressing</a:t>
                      </a:r>
                      <a:endParaRPr lang="en-US" altLang="zh-TW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83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7344" y="353440"/>
            <a:ext cx="10591800" cy="5791327"/>
          </a:xfrm>
        </p:spPr>
        <p:txBody>
          <a:bodyPr/>
          <a:lstStyle/>
          <a:p>
            <a:r>
              <a:rPr lang="en-US" altLang="zh-TW" dirty="0"/>
              <a:t>Delaying </a:t>
            </a:r>
            <a:r>
              <a:rPr lang="en-US" altLang="zh-TW" dirty="0" smtClean="0"/>
              <a:t>Execution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Busy </a:t>
            </a:r>
            <a:r>
              <a:rPr lang="en-US" altLang="zh-TW" dirty="0" smtClean="0"/>
              <a:t>Looping</a:t>
            </a:r>
          </a:p>
          <a:p>
            <a:pPr marL="914400" lvl="2" indent="0">
              <a:buNone/>
            </a:pPr>
            <a:r>
              <a:rPr lang="en-US" altLang="zh-TW" sz="1400" dirty="0">
                <a:latin typeface="Fira Code" panose="020B0509050000020004" pitchFamily="49" charset="0"/>
                <a:ea typeface="Fira Code" panose="020B0509050000020004" pitchFamily="49" charset="0"/>
              </a:rPr>
              <a:t>unsigned long timeout = jiffies + 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zh-TW" altLang="en-US" sz="1400" dirty="0" smtClean="0">
                <a:latin typeface="Fira Code" panose="020B0509050000020004" pitchFamily="49" charset="0"/>
              </a:rPr>
              <a:t>*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HZ;        </a:t>
            </a:r>
            <a:r>
              <a:rPr lang="en-US" altLang="zh-TW" sz="1400" dirty="0">
                <a:latin typeface="Fira Code" panose="020B0509050000020004" pitchFamily="49" charset="0"/>
                <a:ea typeface="Fira Code" panose="020B0509050000020004" pitchFamily="49" charset="0"/>
              </a:rPr>
              <a:t>/* 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2 sec */</a:t>
            </a:r>
            <a:endParaRPr lang="en-US" altLang="zh-TW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buNone/>
            </a:pPr>
            <a:r>
              <a:rPr lang="en-US" altLang="zh-TW" sz="1400" dirty="0">
                <a:latin typeface="Fira Code" panose="020B0509050000020004" pitchFamily="49" charset="0"/>
                <a:ea typeface="Fira Code" panose="020B0509050000020004" pitchFamily="49" charset="0"/>
              </a:rPr>
              <a:t>while (</a:t>
            </a:r>
            <a:r>
              <a:rPr lang="en-US" altLang="zh-TW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time_before</a:t>
            </a:r>
            <a:r>
              <a:rPr lang="en-US" altLang="zh-TW" sz="1400" dirty="0">
                <a:latin typeface="Fira Code" panose="020B0509050000020004" pitchFamily="49" charset="0"/>
                <a:ea typeface="Fira Code" panose="020B0509050000020004" pitchFamily="49" charset="0"/>
              </a:rPr>
              <a:t>(jiffies, timeout)) </a:t>
            </a:r>
            <a:r>
              <a:rPr lang="en-US" altLang="zh-TW" sz="14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cond_resched</a:t>
            </a:r>
            <a:r>
              <a:rPr lang="en-US" altLang="zh-TW" sz="14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();</a:t>
            </a:r>
          </a:p>
          <a:p>
            <a:pPr marL="914400" lvl="2" indent="0">
              <a:buNone/>
            </a:pPr>
            <a:endParaRPr lang="en-US" altLang="zh-TW" sz="16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altLang="zh-TW" dirty="0"/>
              <a:t>Small </a:t>
            </a:r>
            <a:r>
              <a:rPr lang="en-US" altLang="zh-TW" dirty="0" smtClean="0"/>
              <a:t>Delays</a:t>
            </a:r>
          </a:p>
          <a:p>
            <a:pPr marL="914400" lvl="2" indent="0">
              <a:buNone/>
            </a:pPr>
            <a:r>
              <a:rPr lang="en-US" altLang="zh-TW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udelay</a:t>
            </a:r>
            <a:r>
              <a:rPr lang="en-US" altLang="zh-TW" sz="1400" dirty="0">
                <a:latin typeface="Fira Code" panose="020B0509050000020004" pitchFamily="49" charset="0"/>
                <a:ea typeface="Fira Code" panose="020B0509050000020004" pitchFamily="49" charset="0"/>
              </a:rPr>
              <a:t>(150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	/* </a:t>
            </a:r>
            <a:r>
              <a:rPr lang="en-US" altLang="zh-TW" sz="1400" dirty="0">
                <a:latin typeface="Fira Code" panose="020B0509050000020004" pitchFamily="49" charset="0"/>
                <a:ea typeface="Fira Code" panose="020B0509050000020004" pitchFamily="49" charset="0"/>
              </a:rPr>
              <a:t>delay for 150 </a:t>
            </a:r>
            <a:r>
              <a:rPr lang="en-US" altLang="zh-TW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μs</a:t>
            </a:r>
            <a:r>
              <a:rPr lang="en-US" altLang="zh-TW" sz="1400" dirty="0">
                <a:latin typeface="Fira Code" panose="020B0509050000020004" pitchFamily="49" charset="0"/>
                <a:ea typeface="Fira Code" panose="020B0509050000020004" pitchFamily="49" charset="0"/>
              </a:rPr>
              <a:t> */</a:t>
            </a:r>
          </a:p>
          <a:p>
            <a:pPr marL="914400" lvl="2" indent="0">
              <a:buNone/>
            </a:pPr>
            <a:r>
              <a:rPr lang="en-US" altLang="zh-TW" sz="14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ndelay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(2);	/* </a:t>
            </a:r>
            <a:r>
              <a:rPr lang="en-US" altLang="zh-TW" sz="1400" dirty="0">
                <a:latin typeface="Fira Code" panose="020B0509050000020004" pitchFamily="49" charset="0"/>
                <a:ea typeface="Fira Code" panose="020B0509050000020004" pitchFamily="49" charset="0"/>
              </a:rPr>
              <a:t>delay for 2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ns */	</a:t>
            </a:r>
          </a:p>
          <a:p>
            <a:pPr marL="914400" lvl="2" indent="0">
              <a:buNone/>
            </a:pPr>
            <a:endParaRPr lang="en-US" altLang="zh-TW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altLang="zh-TW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schedule_timeout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US" altLang="zh-TW" dirty="0" smtClean="0">
                <a:ea typeface="Fira Code" panose="020B0509050000020004" pitchFamily="49" charset="0"/>
              </a:rPr>
              <a:t>put task </a:t>
            </a:r>
            <a:r>
              <a:rPr lang="en-US" altLang="zh-TW" dirty="0">
                <a:ea typeface="Fira Code" panose="020B0509050000020004" pitchFamily="49" charset="0"/>
              </a:rPr>
              <a:t>to sleep until </a:t>
            </a:r>
            <a:r>
              <a:rPr lang="en-US" altLang="zh-TW" dirty="0" smtClean="0">
                <a:ea typeface="Fira Code" panose="020B0509050000020004" pitchFamily="49" charset="0"/>
              </a:rPr>
              <a:t>delay time </a:t>
            </a:r>
            <a:r>
              <a:rPr lang="en-US" altLang="zh-TW" dirty="0">
                <a:ea typeface="Fira Code" panose="020B0509050000020004" pitchFamily="49" charset="0"/>
              </a:rPr>
              <a:t>has </a:t>
            </a:r>
            <a:r>
              <a:rPr lang="en-US" altLang="zh-TW" dirty="0" smtClean="0">
                <a:ea typeface="Fira Code" panose="020B0509050000020004" pitchFamily="49" charset="0"/>
              </a:rPr>
              <a:t>elapsed, then wakeup.</a:t>
            </a:r>
          </a:p>
          <a:p>
            <a:pPr marL="914400" lvl="2" indent="0">
              <a:buNone/>
            </a:pPr>
            <a:endParaRPr lang="en-US" altLang="zh-TW" dirty="0">
              <a:ea typeface="Fira Code" panose="020B0509050000020004" pitchFamily="49" charset="0"/>
            </a:endParaRPr>
          </a:p>
          <a:p>
            <a:pPr marL="914400" lvl="2" indent="0">
              <a:buNone/>
            </a:pPr>
            <a:r>
              <a:rPr lang="en-US" altLang="zh-TW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set_current_state</a:t>
            </a:r>
            <a:r>
              <a:rPr lang="en-US" altLang="zh-TW" sz="1400" dirty="0">
                <a:latin typeface="Fira Code" panose="020B0509050000020004" pitchFamily="49" charset="0"/>
                <a:ea typeface="Fira Code" panose="020B0509050000020004" pitchFamily="49" charset="0"/>
              </a:rPr>
              <a:t>(TASK_INTERRUPTIBLE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	</a:t>
            </a:r>
          </a:p>
          <a:p>
            <a:pPr marL="914400" lvl="2" indent="0">
              <a:buNone/>
            </a:pPr>
            <a:r>
              <a:rPr lang="en-US" altLang="zh-TW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schedule_timeout</a:t>
            </a:r>
            <a:r>
              <a:rPr lang="en-US" altLang="zh-TW" sz="1400" dirty="0">
                <a:latin typeface="Fira Code" panose="020B0509050000020004" pitchFamily="49" charset="0"/>
                <a:ea typeface="Fira Code" panose="020B0509050000020004" pitchFamily="49" charset="0"/>
              </a:rPr>
              <a:t>(s * HZ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			</a:t>
            </a:r>
          </a:p>
          <a:p>
            <a:pPr marL="914400" lvl="2" indent="0">
              <a:buNone/>
            </a:pPr>
            <a:endParaRPr lang="en-US" altLang="zh-TW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buNone/>
            </a:pPr>
            <a:endParaRPr lang="zh-TW" altLang="en-US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31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60120" y="27658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/>
              <a:t>Memory Addressing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543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en-US" altLang="zh-TW" dirty="0" smtClean="0"/>
              <a:t>Three types of memory address</a:t>
            </a:r>
          </a:p>
          <a:p>
            <a:pPr lvl="1"/>
            <a:r>
              <a:rPr lang="en-US" altLang="zh-TW" dirty="0" smtClean="0"/>
              <a:t>(1) Logical Address</a:t>
            </a:r>
          </a:p>
          <a:p>
            <a:pPr marL="914400" lvl="2" indent="0">
              <a:buNone/>
            </a:pPr>
            <a:r>
              <a:rPr lang="en-US" altLang="zh-TW" sz="2400" dirty="0"/>
              <a:t>used in machine code, segment +</a:t>
            </a:r>
            <a:r>
              <a:rPr lang="zh-TW" altLang="en-US" sz="2400" dirty="0"/>
              <a:t> </a:t>
            </a:r>
            <a:r>
              <a:rPr lang="en-US" altLang="zh-TW" sz="2400" dirty="0"/>
              <a:t>offset</a:t>
            </a:r>
          </a:p>
          <a:p>
            <a:pPr lvl="1"/>
            <a:r>
              <a:rPr lang="en-US" altLang="zh-TW" dirty="0" smtClean="0"/>
              <a:t>(2) Linear</a:t>
            </a:r>
            <a:r>
              <a:rPr lang="en-US" altLang="zh-TW" dirty="0" smtClean="0">
                <a:solidFill>
                  <a:srgbClr val="FF0000"/>
                </a:solidFill>
              </a:rPr>
              <a:t>(Virtual)</a:t>
            </a:r>
            <a:r>
              <a:rPr lang="en-US" altLang="zh-TW" dirty="0" smtClean="0"/>
              <a:t> Address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32 bits (4GB) 0x00000000 – 0xffffffff</a:t>
            </a:r>
          </a:p>
          <a:p>
            <a:pPr marL="457200" lvl="1" indent="0">
              <a:buNone/>
            </a:pPr>
            <a:r>
              <a:rPr lang="en-US" altLang="zh-TW" dirty="0"/>
              <a:t>	PAE : </a:t>
            </a:r>
            <a:r>
              <a:rPr lang="en-US" altLang="zh-TW" dirty="0" smtClean="0"/>
              <a:t>36bits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64bit : 128TB…</a:t>
            </a:r>
            <a:endParaRPr lang="en-US" altLang="zh-TW" dirty="0"/>
          </a:p>
          <a:p>
            <a:pPr lvl="1"/>
            <a:r>
              <a:rPr lang="en-US" altLang="zh-TW" dirty="0" smtClean="0"/>
              <a:t>(3) Physical Address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RAM address</a:t>
            </a:r>
          </a:p>
          <a:p>
            <a:r>
              <a:rPr lang="en-US" altLang="zh-TW" dirty="0" smtClean="0"/>
              <a:t>Memory Translation Mode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(1) Real Mode (2) Protected Mode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365124"/>
            <a:ext cx="938091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CPU Mode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4321"/>
            <a:ext cx="10515600" cy="499924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(1) Real Mode : 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/>
              <a:t>A</a:t>
            </a:r>
            <a:r>
              <a:rPr lang="en-US" altLang="zh-TW" dirty="0" smtClean="0"/>
              <a:t>ddresses </a:t>
            </a:r>
            <a:r>
              <a:rPr lang="en-US" altLang="zh-TW" dirty="0"/>
              <a:t>in real mode always correspond to real locations in </a:t>
            </a:r>
            <a:r>
              <a:rPr lang="en-US" altLang="zh-TW" dirty="0" smtClean="0"/>
              <a:t>	memory</a:t>
            </a:r>
            <a:br>
              <a:rPr lang="en-US" altLang="zh-TW" dirty="0" smtClean="0"/>
            </a:br>
            <a:r>
              <a:rPr lang="en-US" altLang="zh-TW" dirty="0" smtClean="0"/>
              <a:t>	In 8086 arch, people think 1MB RAM is large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(2) Protected Mode</a:t>
            </a:r>
            <a:br>
              <a:rPr lang="en-US" altLang="zh-TW" dirty="0" smtClean="0"/>
            </a:br>
            <a:r>
              <a:rPr lang="en-US" altLang="zh-TW" dirty="0" smtClean="0"/>
              <a:t>	allows system software to use features such as </a:t>
            </a:r>
            <a:r>
              <a:rPr lang="en-US" altLang="zh-TW" dirty="0" smtClean="0">
                <a:solidFill>
                  <a:srgbClr val="FF0000"/>
                </a:solidFill>
              </a:rPr>
              <a:t>virtual 	memory</a:t>
            </a:r>
            <a:r>
              <a:rPr lang="en-US" altLang="zh-TW" dirty="0" smtClean="0"/>
              <a:t>, paging and safe multi-tasking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(3) Virtual -8086 Mode</a:t>
            </a:r>
          </a:p>
          <a:p>
            <a:pPr marL="0" indent="0">
              <a:buNone/>
            </a:pPr>
            <a:r>
              <a:rPr lang="en-US" altLang="zh-TW" dirty="0" smtClean="0"/>
              <a:t>(4) System Management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84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 Segmentation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38592" cy="24678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19" y="1825625"/>
            <a:ext cx="4871082" cy="40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 Paging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2252" cy="4351338"/>
          </a:xfrm>
        </p:spPr>
        <p:txBody>
          <a:bodyPr/>
          <a:lstStyle/>
          <a:p>
            <a:r>
              <a:rPr lang="en-US" altLang="zh-TW" dirty="0" smtClean="0"/>
              <a:t>Map virtual mem </a:t>
            </a:r>
            <a:r>
              <a:rPr lang="en-US" altLang="zh-TW" dirty="0" smtClean="0">
                <a:solidFill>
                  <a:srgbClr val="FFFF00"/>
                </a:solidFill>
              </a:rPr>
              <a:t>(page) </a:t>
            </a:r>
            <a:r>
              <a:rPr lang="en-US" altLang="zh-TW" dirty="0" smtClean="0"/>
              <a:t>to physical mem </a:t>
            </a:r>
            <a:r>
              <a:rPr lang="en-US" altLang="zh-TW" dirty="0" smtClean="0">
                <a:solidFill>
                  <a:srgbClr val="FFFF00"/>
                </a:solidFill>
              </a:rPr>
              <a:t>(page frame)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Fail : Page Fault Exception</a:t>
            </a:r>
          </a:p>
          <a:p>
            <a:r>
              <a:rPr lang="en-US" altLang="zh-TW" dirty="0" smtClean="0"/>
              <a:t>For 32 bit : Directory(10) + Offset(22, 4MB) </a:t>
            </a:r>
            <a:r>
              <a:rPr lang="en-US" altLang="zh-TW" sz="2000" dirty="0" smtClean="0"/>
              <a:t>Physical address Extension</a:t>
            </a:r>
          </a:p>
          <a:p>
            <a:r>
              <a:rPr lang="en-US" altLang="zh-TW" dirty="0" smtClean="0"/>
              <a:t>For 64 bit : use 3 – 4 level paging </a:t>
            </a:r>
          </a:p>
          <a:p>
            <a:endParaRPr lang="en-US" altLang="zh-TW" dirty="0"/>
          </a:p>
          <a:p>
            <a:r>
              <a:rPr lang="en-US" altLang="zh-TW" dirty="0" smtClean="0"/>
              <a:t>CPU clock (3GHz) vs RAM (2666MHz) :</a:t>
            </a:r>
            <a:r>
              <a:rPr lang="zh-TW" altLang="en-US" dirty="0"/>
              <a:t> </a:t>
            </a:r>
            <a:r>
              <a:rPr lang="en-US" altLang="zh-TW" dirty="0" smtClean="0"/>
              <a:t>cache(s)</a:t>
            </a:r>
          </a:p>
          <a:p>
            <a:r>
              <a:rPr lang="en-US" altLang="zh-TW" dirty="0" smtClean="0"/>
              <a:t>Translation Lookaside Buffer (TLB)</a:t>
            </a:r>
          </a:p>
          <a:p>
            <a:pPr lvl="1"/>
            <a:r>
              <a:rPr lang="en-US" altLang="zh-TW" dirty="0" smtClean="0"/>
              <a:t>Speedup the translation of virtual mem</a:t>
            </a:r>
          </a:p>
          <a:p>
            <a:pPr lvl="1"/>
            <a:r>
              <a:rPr lang="en-US" altLang="zh-TW" dirty="0" smtClean="0"/>
              <a:t>Store physical mem in TLB after first time access</a:t>
            </a:r>
          </a:p>
          <a:p>
            <a:pPr lvl="1"/>
            <a:r>
              <a:rPr lang="en-US" altLang="zh-TW" dirty="0" smtClean="0"/>
              <a:t>Each CPU has its own TLB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21" y="3624349"/>
            <a:ext cx="4031487" cy="30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Paging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Adapt 4 level Paging (ver2.6) : global, upper, middle, table</a:t>
            </a:r>
          </a:p>
          <a:p>
            <a:r>
              <a:rPr lang="en-US" altLang="zh-TW" dirty="0" smtClean="0"/>
              <a:t>defined Macros for page table handling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age frame in physical memory :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very process has individual physical memory section</a:t>
            </a:r>
          </a:p>
          <a:p>
            <a:pPr lvl="1"/>
            <a:r>
              <a:rPr lang="en-US" altLang="zh-TW" dirty="0" smtClean="0"/>
              <a:t>Page frame 0 is used for BIOS (0x000a0000 ~ 0x000fffff)</a:t>
            </a:r>
          </a:p>
          <a:p>
            <a:pPr lvl="1"/>
            <a:r>
              <a:rPr lang="en-US" altLang="zh-TW" dirty="0" smtClean="0"/>
              <a:t>Linux kernel store start from 0x00100000(2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 RAM) 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36" y="4738255"/>
            <a:ext cx="5066219" cy="18570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24" y="4688687"/>
            <a:ext cx="4509296" cy="19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314" y="354011"/>
            <a:ext cx="5218043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Process Page Table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214" y="1679574"/>
            <a:ext cx="5308600" cy="4351338"/>
          </a:xfrm>
        </p:spPr>
        <p:txBody>
          <a:bodyPr/>
          <a:lstStyle/>
          <a:p>
            <a:r>
              <a:rPr lang="en-US" altLang="zh-TW" dirty="0" smtClean="0"/>
              <a:t>Process </a:t>
            </a:r>
            <a:r>
              <a:rPr lang="en-US" altLang="zh-TW" dirty="0"/>
              <a:t>virtual memory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0x00000000  – 	0xbfffffff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2000" dirty="0" smtClean="0"/>
              <a:t>addressing in user &amp; kernel mode</a:t>
            </a:r>
            <a:endParaRPr lang="en-US" altLang="zh-TW" dirty="0" smtClean="0"/>
          </a:p>
          <a:p>
            <a:pPr lvl="1"/>
            <a:r>
              <a:rPr lang="en-US" altLang="zh-TW" dirty="0"/>
              <a:t>0xc0000000 </a:t>
            </a:r>
            <a:r>
              <a:rPr lang="en-US" altLang="zh-TW" dirty="0" smtClean="0"/>
              <a:t> –  	0xffffffff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2000" dirty="0" smtClean="0"/>
              <a:t>addressing only in kernel mode</a:t>
            </a:r>
          </a:p>
          <a:p>
            <a:pPr lvl="1"/>
            <a:r>
              <a:rPr lang="en-US" altLang="zh-TW" dirty="0" smtClean="0"/>
              <a:t>PAGE_OFFSET 0xc0000000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035814" y="344485"/>
            <a:ext cx="491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Kernel Page Table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505714" y="1670048"/>
            <a:ext cx="5308600" cy="4963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Maintain a page table in Master kernel Page Global </a:t>
            </a:r>
            <a:r>
              <a:rPr lang="en-US" altLang="zh-TW" dirty="0" smtClean="0"/>
              <a:t>Directory</a:t>
            </a:r>
          </a:p>
          <a:p>
            <a:r>
              <a:rPr lang="en-US" altLang="zh-TW" dirty="0" smtClean="0"/>
              <a:t>Initialize :</a:t>
            </a:r>
          </a:p>
          <a:p>
            <a:pPr lvl="1"/>
            <a:r>
              <a:rPr lang="en-US" altLang="zh-TW" dirty="0" smtClean="0"/>
              <a:t>kernel create a limited address space</a:t>
            </a:r>
          </a:p>
          <a:p>
            <a:pPr lvl="1"/>
            <a:r>
              <a:rPr lang="en-US" altLang="zh-TW" dirty="0" smtClean="0"/>
              <a:t>kernel use remaining space to create page table </a:t>
            </a:r>
          </a:p>
          <a:p>
            <a:r>
              <a:rPr lang="en-US" altLang="zh-TW" dirty="0"/>
              <a:t>Provisional kernel Page </a:t>
            </a:r>
            <a:r>
              <a:rPr lang="en-US" altLang="zh-TW" dirty="0" smtClean="0"/>
              <a:t>Tables</a:t>
            </a:r>
          </a:p>
          <a:p>
            <a:pPr lvl="1"/>
            <a:r>
              <a:rPr lang="en-US" altLang="zh-TW" dirty="0" smtClean="0"/>
              <a:t>Map virtual to physical (8MB)</a:t>
            </a:r>
          </a:p>
          <a:p>
            <a:pPr lvl="1"/>
            <a:r>
              <a:rPr lang="en-US" altLang="zh-TW" dirty="0" smtClean="0"/>
              <a:t>When RAM &gt; 4096MB</a:t>
            </a:r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45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Handling Hardware Cache &amp; TLB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15646"/>
            <a:ext cx="10515600" cy="6116673"/>
          </a:xfrm>
        </p:spPr>
        <p:txBody>
          <a:bodyPr>
            <a:norm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ardware </a:t>
            </a:r>
            <a:r>
              <a:rPr lang="en-US" altLang="zh-TW" dirty="0"/>
              <a:t>caches are addressed by cache </a:t>
            </a:r>
            <a:r>
              <a:rPr lang="en-US" altLang="zh-TW" dirty="0" smtClean="0"/>
              <a:t>lines</a:t>
            </a:r>
          </a:p>
          <a:p>
            <a:r>
              <a:rPr lang="en-US" altLang="zh-TW" dirty="0"/>
              <a:t>M</a:t>
            </a:r>
            <a:r>
              <a:rPr lang="en-US" altLang="zh-TW" dirty="0" smtClean="0"/>
              <a:t>apping of virtual to </a:t>
            </a:r>
            <a:r>
              <a:rPr lang="en-US" altLang="zh-TW" dirty="0" err="1" smtClean="0"/>
              <a:t>phys</a:t>
            </a:r>
            <a:r>
              <a:rPr lang="en-US" altLang="zh-TW" dirty="0" smtClean="0"/>
              <a:t> is determined by kernel, not hardware</a:t>
            </a:r>
          </a:p>
          <a:p>
            <a:r>
              <a:rPr lang="en-US" altLang="zh-TW" dirty="0" smtClean="0"/>
              <a:t>The timing of flushing TLB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 smtClean="0"/>
              <a:t>ex: context switch</a:t>
            </a:r>
            <a:br>
              <a:rPr lang="en-US" altLang="zh-TW" sz="2400" dirty="0" smtClean="0"/>
            </a:br>
            <a:r>
              <a:rPr lang="en-US" altLang="zh-TW" sz="2400" dirty="0" smtClean="0"/>
              <a:t>	ex: LRU…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mult</a:t>
            </a:r>
            <a:r>
              <a:rPr lang="en-US" altLang="zh-TW" dirty="0" smtClean="0"/>
              <a:t>-processor, we use </a:t>
            </a:r>
            <a:r>
              <a:rPr lang="en-US" altLang="zh-TW" dirty="0" err="1" smtClean="0"/>
              <a:t>interprocessor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interrupt to </a:t>
            </a:r>
            <a:r>
              <a:rPr lang="en-US" altLang="zh-TW" dirty="0" smtClean="0"/>
              <a:t>execute </a:t>
            </a:r>
            <a:r>
              <a:rPr lang="en-US" altLang="zh-TW" dirty="0"/>
              <a:t>TLB-invalidating 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/>
              <a:t>Lazy – </a:t>
            </a:r>
            <a:r>
              <a:rPr lang="en-US" altLang="zh-TW" dirty="0" smtClean="0"/>
              <a:t>TLB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the CPU remembers that </a:t>
            </a:r>
            <a:r>
              <a:rPr lang="en-US" altLang="zh-TW" dirty="0" smtClean="0"/>
              <a:t>its current </a:t>
            </a:r>
            <a:r>
              <a:rPr lang="en-US" altLang="zh-TW" dirty="0"/>
              <a:t>process is running on a set of page tables whose TLB entries for the </a:t>
            </a:r>
            <a:r>
              <a:rPr lang="en-US" altLang="zh-TW" dirty="0" smtClean="0"/>
              <a:t>User Mode </a:t>
            </a:r>
            <a:r>
              <a:rPr lang="en-US" altLang="zh-TW" dirty="0"/>
              <a:t>addresses are invalid.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347" y="2017883"/>
            <a:ext cx="4262593" cy="242360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140366" y="4441488"/>
            <a:ext cx="369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TLB-invalidating methods of </a:t>
            </a:r>
            <a:r>
              <a:rPr lang="en-US" altLang="zh-TW" dirty="0" err="1" smtClean="0"/>
              <a:t>linux</a:t>
            </a:r>
            <a:endParaRPr lang="en-US" altLang="zh-TW" dirty="0" smtClean="0"/>
          </a:p>
          <a:p>
            <a:r>
              <a:rPr lang="en-US" altLang="zh-TW" dirty="0" smtClean="0"/>
              <a:t>Intel provide easier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74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0120" y="2712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/>
              <a:t>Bootstrap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4393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BIOS(Basic </a:t>
            </a:r>
            <a:r>
              <a:rPr lang="en-US" altLang="zh-TW" dirty="0" smtClean="0"/>
              <a:t>Input / Output </a:t>
            </a:r>
            <a:r>
              <a:rPr lang="en-US" altLang="zh-TW" dirty="0"/>
              <a:t>System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protected </a:t>
            </a:r>
            <a:r>
              <a:rPr lang="en-US" altLang="zh-TW" dirty="0"/>
              <a:t>mode / real </a:t>
            </a:r>
            <a:r>
              <a:rPr lang="en-US" altLang="zh-TW" dirty="0" smtClean="0"/>
              <a:t>mode(√)</a:t>
            </a:r>
          </a:p>
          <a:p>
            <a:r>
              <a:rPr lang="en-US" altLang="zh-TW" dirty="0" smtClean="0"/>
              <a:t>Procedure</a:t>
            </a:r>
          </a:p>
          <a:p>
            <a:pPr marL="457200" lvl="1" indent="0">
              <a:buNone/>
            </a:pPr>
            <a:r>
              <a:rPr lang="en-US" altLang="zh-TW" dirty="0" smtClean="0"/>
              <a:t>(1) 	Run a </a:t>
            </a:r>
            <a:r>
              <a:rPr lang="en-US" altLang="zh-TW" dirty="0"/>
              <a:t>series of tests </a:t>
            </a:r>
            <a:r>
              <a:rPr lang="en-US" altLang="zh-TW" dirty="0" smtClean="0"/>
              <a:t>on hardware.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(2) </a:t>
            </a:r>
            <a:r>
              <a:rPr lang="en-US" altLang="zh-TW" dirty="0" smtClean="0"/>
              <a:t>	Initializes </a:t>
            </a:r>
            <a:r>
              <a:rPr lang="en-US" altLang="zh-TW" dirty="0"/>
              <a:t>the hardware </a:t>
            </a:r>
            <a:r>
              <a:rPr lang="en-US" altLang="zh-TW" dirty="0" smtClean="0"/>
              <a:t>devices, start kernel thread &amp; </a:t>
            </a:r>
            <a:r>
              <a:rPr lang="en-US" altLang="zh-TW" dirty="0" err="1" smtClean="0"/>
              <a:t>init.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(3) </a:t>
            </a:r>
            <a:r>
              <a:rPr lang="en-US" altLang="zh-TW" dirty="0" smtClean="0"/>
              <a:t>	Searches OS to boot (access section in </a:t>
            </a:r>
            <a:r>
              <a:rPr lang="en-US" altLang="zh-TW" dirty="0"/>
              <a:t>CD-ROM)</a:t>
            </a:r>
            <a:br>
              <a:rPr lang="en-US" altLang="zh-TW" dirty="0"/>
            </a:br>
            <a:r>
              <a:rPr lang="en-US" altLang="zh-TW" dirty="0"/>
              <a:t>(4) </a:t>
            </a:r>
            <a:r>
              <a:rPr lang="en-US" altLang="zh-TW" dirty="0" smtClean="0"/>
              <a:t>	Copy </a:t>
            </a:r>
            <a:r>
              <a:rPr lang="en-US" altLang="zh-TW" dirty="0"/>
              <a:t>the contents of </a:t>
            </a:r>
            <a:r>
              <a:rPr lang="en-US" altLang="zh-TW" dirty="0" smtClean="0"/>
              <a:t>to RAM</a:t>
            </a:r>
            <a:r>
              <a:rPr lang="en-US" altLang="zh-TW" dirty="0"/>
              <a:t>, starting from physical address 0x00007c00, </a:t>
            </a:r>
            <a:br>
              <a:rPr lang="en-US" altLang="zh-TW" dirty="0"/>
            </a:br>
            <a:r>
              <a:rPr lang="en-US" altLang="zh-TW" dirty="0" smtClean="0"/>
              <a:t>(5)	Jump to that address </a:t>
            </a:r>
            <a:r>
              <a:rPr lang="en-US" altLang="zh-TW" dirty="0"/>
              <a:t>and executes </a:t>
            </a:r>
            <a:r>
              <a:rPr lang="en-US" altLang="zh-TW" dirty="0" smtClean="0"/>
              <a:t>code.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05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the first 512 bytes of storage → Master Boot Record</a:t>
            </a:r>
            <a:r>
              <a:rPr lang="en-US" altLang="zh-TW" dirty="0" smtClean="0">
                <a:solidFill>
                  <a:srgbClr val="FF0000"/>
                </a:solidFill>
              </a:rPr>
              <a:t>(MBR)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MBR</a:t>
            </a:r>
            <a:r>
              <a:rPr lang="en-US" altLang="zh-TW" dirty="0" smtClean="0"/>
              <a:t> will tell which partition has the </a:t>
            </a:r>
            <a:r>
              <a:rPr lang="en-US" altLang="zh-TW" dirty="0" smtClean="0">
                <a:solidFill>
                  <a:srgbClr val="FF0000"/>
                </a:solidFill>
              </a:rPr>
              <a:t>boot loader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Boot loader </a:t>
            </a:r>
            <a:r>
              <a:rPr lang="en-US" altLang="zh-TW" dirty="0" smtClean="0"/>
              <a:t>store OS info, </a:t>
            </a:r>
            <a:r>
              <a:rPr lang="en-US" altLang="zh-TW" dirty="0"/>
              <a:t>memory </a:t>
            </a:r>
            <a:r>
              <a:rPr lang="en-US" altLang="zh-TW" dirty="0" smtClean="0"/>
              <a:t>address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GNU </a:t>
            </a:r>
            <a:r>
              <a:rPr lang="en-US" altLang="zh-TW" dirty="0">
                <a:solidFill>
                  <a:srgbClr val="FF0000"/>
                </a:solidFill>
              </a:rPr>
              <a:t>GRUB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deal with multiple </a:t>
            </a:r>
            <a:r>
              <a:rPr lang="en-US" altLang="zh-TW" dirty="0" err="1"/>
              <a:t>os</a:t>
            </a:r>
            <a:r>
              <a:rPr lang="en-US" altLang="zh-TW" dirty="0"/>
              <a:t> in same </a:t>
            </a:r>
            <a:r>
              <a:rPr lang="en-US" altLang="zh-TW" dirty="0" smtClean="0"/>
              <a:t>computer (dual </a:t>
            </a:r>
            <a:r>
              <a:rPr lang="en-US" altLang="zh-TW" dirty="0"/>
              <a:t>boot selection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Run shell script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Boot loader </a:t>
            </a:r>
            <a:r>
              <a:rPr lang="en-US" altLang="zh-TW" dirty="0" smtClean="0"/>
              <a:t>will help we load into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kernel</a:t>
            </a:r>
          </a:p>
        </p:txBody>
      </p:sp>
    </p:spTree>
    <p:extLst>
      <p:ext uri="{BB962C8B-B14F-4D97-AF65-F5344CB8AC3E}">
        <p14:creationId xmlns:p14="http://schemas.microsoft.com/office/powerpoint/2010/main" val="27418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2886" y="231956"/>
            <a:ext cx="10931434" cy="5931100"/>
          </a:xfrm>
        </p:spPr>
        <p:txBody>
          <a:bodyPr>
            <a:normAutofit/>
          </a:bodyPr>
          <a:lstStyle/>
          <a:p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start_kernel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():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2000" dirty="0" smtClean="0"/>
              <a:t>(1)	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sched_init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(2)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build_all_zonelists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			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initialize memory zone */</a:t>
            </a:r>
            <a:r>
              <a:rPr lang="en-US" altLang="zh-TW" sz="2000" dirty="0" smtClean="0">
                <a:solidFill>
                  <a:srgbClr val="FFFF00"/>
                </a:solidFill>
              </a:rPr>
              <a:t/>
            </a:r>
            <a:br>
              <a:rPr lang="en-US" altLang="zh-TW" sz="2000" dirty="0" smtClean="0">
                <a:solidFill>
                  <a:srgbClr val="FFFF00"/>
                </a:solidFill>
              </a:rPr>
            </a:br>
            <a:r>
              <a:rPr lang="en-US" altLang="zh-TW" sz="2000" dirty="0" smtClean="0"/>
              <a:t>(3)</a:t>
            </a:r>
            <a:r>
              <a:rPr lang="en-US" altLang="zh-TW" sz="2000" dirty="0"/>
              <a:t>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page_alloc_init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() and 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mem_init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	</a:t>
            </a:r>
            <a: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Buddy system allocators 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*/</a:t>
            </a:r>
            <a: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2000" dirty="0" smtClean="0"/>
              <a:t>(</a:t>
            </a:r>
            <a:r>
              <a:rPr lang="en-US" altLang="zh-TW" sz="2000" dirty="0"/>
              <a:t>4)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trap_init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 and 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init_IRQ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initialize IDT */</a:t>
            </a:r>
            <a: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2000" dirty="0"/>
              <a:t>(5)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softirq_init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				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initialize TASKLET_SOFTIRQ */</a:t>
            </a:r>
            <a:r>
              <a:rPr lang="en-US" altLang="zh-TW" sz="2000" dirty="0">
                <a:solidFill>
                  <a:srgbClr val="FFFF00"/>
                </a:solidFill>
              </a:rPr>
              <a:t/>
            </a:r>
            <a:br>
              <a:rPr lang="en-US" altLang="zh-TW" sz="2000" dirty="0">
                <a:solidFill>
                  <a:srgbClr val="FFFF00"/>
                </a:solidFill>
              </a:rPr>
            </a:br>
            <a:r>
              <a:rPr lang="en-US" altLang="zh-TW" sz="2000" dirty="0"/>
              <a:t>(6)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time_init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				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initialize time system*/</a:t>
            </a:r>
            <a: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2000" dirty="0"/>
              <a:t>(7)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kmem_cache_init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			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initial slab (memory management) */</a:t>
            </a:r>
            <a: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2000" dirty="0"/>
              <a:t>(8)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calibrate_delay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			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check CPU clock speed */</a:t>
            </a:r>
            <a: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2000" dirty="0"/>
              <a:t>(9)	p</a:t>
            </a:r>
            <a:r>
              <a:rPr lang="en-US" altLang="zh-TW" sz="2000" dirty="0" smtClean="0"/>
              <a:t>rocess </a:t>
            </a:r>
            <a:r>
              <a:rPr lang="en-US" altLang="zh-TW" sz="2000" dirty="0"/>
              <a:t>1 is created by invoking the 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kernel_thread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	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</a:t>
            </a:r>
            <a:r>
              <a:rPr lang="en-US" altLang="zh-TW" sz="16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init</a:t>
            </a:r>
            <a:r>
              <a:rPr lang="en-US" altLang="zh-TW" sz="16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*/</a:t>
            </a:r>
            <a:endParaRPr lang="en-US" altLang="zh-TW" sz="16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endParaRPr lang="en-US" altLang="zh-TW" dirty="0">
              <a:solidFill>
                <a:srgbClr val="FFFF00"/>
              </a:solidFill>
            </a:endParaRPr>
          </a:p>
          <a:p>
            <a:endParaRPr lang="en-US" altLang="zh-TW" dirty="0" smtClean="0"/>
          </a:p>
          <a:p>
            <a:r>
              <a:rPr lang="en-US" altLang="zh-TW" b="1" dirty="0"/>
              <a:t>BIOS →</a:t>
            </a:r>
            <a:r>
              <a:rPr lang="en-US" altLang="zh-TW" b="1" dirty="0" smtClean="0"/>
              <a:t> </a:t>
            </a:r>
            <a:r>
              <a:rPr lang="en-US" altLang="zh-TW" b="1" dirty="0"/>
              <a:t>MBR →</a:t>
            </a:r>
            <a:r>
              <a:rPr lang="en-US" altLang="zh-TW" b="1" dirty="0" smtClean="0"/>
              <a:t> </a:t>
            </a:r>
            <a:r>
              <a:rPr lang="en-US" altLang="zh-TW" b="1" dirty="0"/>
              <a:t>boot loader →</a:t>
            </a:r>
            <a:r>
              <a:rPr lang="en-US" altLang="zh-TW" b="1" dirty="0" smtClean="0"/>
              <a:t> </a:t>
            </a:r>
            <a:r>
              <a:rPr lang="en-US" altLang="zh-TW" b="1" dirty="0"/>
              <a:t>kernel</a:t>
            </a:r>
            <a:r>
              <a:rPr lang="en-US" altLang="zh-TW" b="1" dirty="0">
                <a:solidFill>
                  <a:srgbClr val="FFFF00"/>
                </a:solidFill>
              </a:rPr>
              <a:t> →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err="1">
                <a:solidFill>
                  <a:srgbClr val="FFFF00"/>
                </a:solidFill>
              </a:rPr>
              <a:t>init</a:t>
            </a:r>
            <a:r>
              <a:rPr lang="en-US" altLang="zh-TW" b="1" dirty="0">
                <a:solidFill>
                  <a:srgbClr val="FFFF00"/>
                </a:solidFill>
              </a:rPr>
              <a:t> process →</a:t>
            </a:r>
            <a:r>
              <a:rPr lang="en-US" altLang="zh-TW" b="1" dirty="0" smtClean="0">
                <a:solidFill>
                  <a:srgbClr val="FFFF00"/>
                </a:solidFill>
              </a:rPr>
              <a:t> login</a:t>
            </a:r>
          </a:p>
          <a:p>
            <a:r>
              <a:rPr lang="en-US" altLang="zh-TW" b="1" dirty="0" smtClean="0"/>
              <a:t>Root File system</a:t>
            </a:r>
            <a:endParaRPr lang="en-US" altLang="zh-TW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7415784" y="2990088"/>
            <a:ext cx="1417320" cy="1216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 rot="10800000">
            <a:off x="772886" y="539496"/>
            <a:ext cx="4713514" cy="3474720"/>
          </a:xfrm>
          <a:prstGeom prst="bentConnector3">
            <a:avLst>
              <a:gd name="adj1" fmla="val 998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0120" y="2712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err="1" smtClean="0"/>
              <a:t>Interprocess</a:t>
            </a:r>
            <a:r>
              <a:rPr lang="en-US" altLang="zh-TW" sz="5400" b="1" dirty="0" smtClean="0"/>
              <a:t> Communication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01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Interprocess</a:t>
            </a:r>
            <a:r>
              <a:rPr lang="en-US" altLang="zh-TW" b="1" dirty="0"/>
              <a:t> Communication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Mechanisms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(1)	Pipe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(2)	Semaphores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(3)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Messages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(4)	Shared memory </a:t>
            </a:r>
            <a:r>
              <a:rPr lang="en-US" altLang="zh-TW" dirty="0" smtClean="0">
                <a:solidFill>
                  <a:srgbClr val="FF0000"/>
                </a:solidFill>
              </a:rPr>
              <a:t>regions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(5)	Socket</a:t>
            </a:r>
          </a:p>
        </p:txBody>
      </p:sp>
    </p:spTree>
    <p:extLst>
      <p:ext uri="{BB962C8B-B14F-4D97-AF65-F5344CB8AC3E}">
        <p14:creationId xmlns:p14="http://schemas.microsoft.com/office/powerpoint/2010/main" val="5409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 /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6462"/>
          </a:xfrm>
        </p:spPr>
        <p:txBody>
          <a:bodyPr/>
          <a:lstStyle/>
          <a:p>
            <a:r>
              <a:rPr lang="en-US" altLang="zh-TW" sz="2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$ ls | more</a:t>
            </a:r>
          </a:p>
          <a:p>
            <a:r>
              <a:rPr lang="en-US" altLang="zh-TW" dirty="0" smtClean="0"/>
              <a:t>one pipe has one direction flow.</a:t>
            </a:r>
            <a:endParaRPr lang="en-US" altLang="zh-TW" dirty="0"/>
          </a:p>
          <a:p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pipe(), 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popen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(), 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pclose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37" y="532496"/>
            <a:ext cx="1768123" cy="16776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375" y="556193"/>
            <a:ext cx="2650474" cy="16539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064" y="532496"/>
            <a:ext cx="2694553" cy="167764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59584" y="3395489"/>
            <a:ext cx="4273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#include "</a:t>
            </a:r>
            <a:r>
              <a:rPr lang="en-US" altLang="zh-TW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apue.h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</a:p>
          <a:p>
            <a:r>
              <a:rPr lang="en-US" altLang="zh-TW" sz="1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main(void){</a:t>
            </a:r>
            <a:endParaRPr lang="en-US" altLang="zh-TW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n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altLang="zh-TW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fd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[2];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pid_t</a:t>
            </a:r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pid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char line[MAXLINE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if 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(pipe(</a:t>
            </a:r>
            <a:r>
              <a:rPr lang="en-US" altLang="zh-TW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fd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) &lt; </a:t>
            </a:r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0) </a:t>
            </a:r>
            <a:r>
              <a:rPr lang="en-US" altLang="zh-TW" sz="1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err_sys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("pipe error");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if 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((</a:t>
            </a:r>
            <a:r>
              <a:rPr lang="en-US" altLang="zh-TW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pid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 = fork()) &lt; 0) </a:t>
            </a:r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r>
              <a:rPr lang="en-US" altLang="zh-TW" sz="1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err_sys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("fork error</a:t>
            </a:r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");} </a:t>
            </a:r>
          </a:p>
          <a:p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else 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if (</a:t>
            </a:r>
            <a:r>
              <a:rPr lang="en-US" altLang="zh-TW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pid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 &gt; 0) { /* parent */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altLang="zh-TW" sz="10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close(</a:t>
            </a:r>
            <a:r>
              <a:rPr lang="en-US" altLang="zh-TW" sz="1000" dirty="0" err="1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fd</a:t>
            </a:r>
            <a:r>
              <a:rPr lang="en-US" altLang="zh-TW" sz="10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[0</a:t>
            </a:r>
            <a:r>
              <a:rPr lang="en-US" altLang="zh-TW" sz="10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]);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write(</a:t>
            </a:r>
            <a:r>
              <a:rPr lang="en-US" altLang="zh-TW" sz="1000" dirty="0" err="1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fd</a:t>
            </a:r>
            <a:r>
              <a:rPr lang="en-US" altLang="zh-TW" sz="10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[1</a:t>
            </a:r>
            <a:r>
              <a:rPr lang="en-US" altLang="zh-TW" sz="10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], "hello world\n", 12);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} 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else { /* child */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altLang="zh-TW" sz="10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close(</a:t>
            </a:r>
            <a:r>
              <a:rPr lang="en-US" altLang="zh-TW" sz="1000" dirty="0" err="1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fd</a:t>
            </a:r>
            <a:r>
              <a:rPr lang="en-US" altLang="zh-TW" sz="10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[1</a:t>
            </a:r>
            <a:r>
              <a:rPr lang="en-US" altLang="zh-TW" sz="10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]);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n </a:t>
            </a:r>
            <a:r>
              <a:rPr lang="en-US" altLang="zh-TW" sz="10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 read(</a:t>
            </a:r>
            <a:r>
              <a:rPr lang="en-US" altLang="zh-TW" sz="10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fd</a:t>
            </a:r>
            <a:r>
              <a:rPr lang="en-US" altLang="zh-TW" sz="10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[0], line, MAXLINE);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write(STDOUT_FILENO</a:t>
            </a:r>
            <a:r>
              <a:rPr lang="en-US" altLang="zh-TW" sz="10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line, n);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endParaRPr lang="en-US" altLang="zh-TW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exit(0</a:t>
            </a:r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altLang="zh-TW" sz="10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zh-TW" altLang="en-US" sz="1000" dirty="0">
              <a:latin typeface="Fira Code" panose="020B05090500000200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67735" y="3395489"/>
            <a:ext cx="427337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Fira Code" panose="020B0509050000020004" pitchFamily="49" charset="0"/>
              </a:rPr>
              <a:t>#include &lt;</a:t>
            </a:r>
            <a:r>
              <a:rPr lang="en-US" altLang="zh-TW" sz="1000" dirty="0" err="1" smtClean="0">
                <a:latin typeface="Fira Code" panose="020B0509050000020004" pitchFamily="49" charset="0"/>
              </a:rPr>
              <a:t>stdio.h</a:t>
            </a:r>
            <a:r>
              <a:rPr lang="en-US" altLang="zh-TW" sz="1000" dirty="0" smtClean="0">
                <a:latin typeface="Fira Code" panose="020B0509050000020004" pitchFamily="49" charset="0"/>
              </a:rPr>
              <a:t>&gt;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</a:rPr>
              <a:t>…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</a:rPr>
              <a:t>FILE *</a:t>
            </a:r>
            <a:r>
              <a:rPr lang="en-US" altLang="zh-TW" sz="1000" dirty="0" err="1" smtClean="0">
                <a:latin typeface="Fira Code" panose="020B0509050000020004" pitchFamily="49" charset="0"/>
              </a:rPr>
              <a:t>fp</a:t>
            </a:r>
            <a:r>
              <a:rPr lang="en-US" altLang="zh-TW" sz="1000" dirty="0" smtClean="0">
                <a:latin typeface="Fira Code" panose="020B0509050000020004" pitchFamily="49" charset="0"/>
              </a:rPr>
              <a:t>;</a:t>
            </a:r>
          </a:p>
          <a:p>
            <a:r>
              <a:rPr lang="en-US" altLang="zh-TW" sz="1000" dirty="0" err="1" smtClean="0">
                <a:latin typeface="Fira Code" panose="020B0509050000020004" pitchFamily="49" charset="0"/>
              </a:rPr>
              <a:t>int</a:t>
            </a:r>
            <a:r>
              <a:rPr lang="en-US" altLang="zh-TW" sz="1000" dirty="0" smtClean="0">
                <a:latin typeface="Fira Code" panose="020B0509050000020004" pitchFamily="49" charset="0"/>
              </a:rPr>
              <a:t> status;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</a:rPr>
              <a:t>char path[PATH_MAX];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</a:rPr>
              <a:t>if(</a:t>
            </a:r>
            <a:r>
              <a:rPr lang="en-US" altLang="zh-TW" sz="1000" dirty="0" err="1" smtClean="0">
                <a:latin typeface="Fira Code" panose="020B0509050000020004" pitchFamily="49" charset="0"/>
              </a:rPr>
              <a:t>fp</a:t>
            </a:r>
            <a:r>
              <a:rPr lang="en-US" altLang="zh-TW" sz="1000" dirty="0">
                <a:latin typeface="Fira Code" panose="020B0509050000020004" pitchFamily="49" charset="0"/>
              </a:rPr>
              <a:t> </a:t>
            </a:r>
            <a:r>
              <a:rPr lang="en-US" altLang="zh-TW" sz="1000" dirty="0" smtClean="0">
                <a:latin typeface="Fira Code" panose="020B0509050000020004" pitchFamily="49" charset="0"/>
              </a:rPr>
              <a:t>== NULL)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</a:rPr>
              <a:t>	/* Handle error*/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</a:rPr>
              <a:t>while (</a:t>
            </a:r>
            <a:r>
              <a:rPr lang="en-US" altLang="zh-TW" sz="1000" dirty="0" err="1" smtClean="0">
                <a:latin typeface="Fira Code" panose="020B0509050000020004" pitchFamily="49" charset="0"/>
              </a:rPr>
              <a:t>fgets</a:t>
            </a:r>
            <a:r>
              <a:rPr lang="en-US" altLang="zh-TW" sz="1000" dirty="0" smtClean="0">
                <a:latin typeface="Fira Code" panose="020B0509050000020004" pitchFamily="49" charset="0"/>
              </a:rPr>
              <a:t>(path, PATH_MAX, </a:t>
            </a:r>
            <a:r>
              <a:rPr lang="en-US" altLang="zh-TW" sz="1000" dirty="0" err="1" smtClean="0">
                <a:latin typeface="Fira Code" panose="020B0509050000020004" pitchFamily="49" charset="0"/>
              </a:rPr>
              <a:t>fp</a:t>
            </a:r>
            <a:r>
              <a:rPr lang="en-US" altLang="zh-TW" sz="1000" dirty="0" smtClean="0">
                <a:latin typeface="Fira Code" panose="020B0509050000020004" pitchFamily="49" charset="0"/>
              </a:rPr>
              <a:t>) != NULL)</a:t>
            </a:r>
          </a:p>
          <a:p>
            <a:r>
              <a:rPr lang="en-US" altLang="zh-TW" sz="1000" dirty="0">
                <a:latin typeface="Fira Code" panose="020B0509050000020004" pitchFamily="49" charset="0"/>
              </a:rPr>
              <a:t>	</a:t>
            </a:r>
            <a:r>
              <a:rPr lang="en-US" altLang="zh-TW" sz="1000" dirty="0" err="1" smtClean="0">
                <a:latin typeface="Fira Code" panose="020B0509050000020004" pitchFamily="49" charset="0"/>
              </a:rPr>
              <a:t>printf</a:t>
            </a:r>
            <a:r>
              <a:rPr lang="en-US" altLang="zh-TW" sz="1000" dirty="0" smtClean="0">
                <a:latin typeface="Fira Code" panose="020B0509050000020004" pitchFamily="49" charset="0"/>
              </a:rPr>
              <a:t>(“%s”, path);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Fira Code" panose="020B0509050000020004" pitchFamily="49" charset="0"/>
              </a:rPr>
              <a:t>status = </a:t>
            </a:r>
            <a:r>
              <a:rPr lang="en-US" altLang="zh-TW" sz="1000" dirty="0" err="1" smtClean="0">
                <a:solidFill>
                  <a:srgbClr val="FF0000"/>
                </a:solidFill>
                <a:latin typeface="Fira Code" panose="020B0509050000020004" pitchFamily="49" charset="0"/>
              </a:rPr>
              <a:t>pclose</a:t>
            </a:r>
            <a:r>
              <a:rPr lang="en-US" altLang="zh-TW" sz="1000" dirty="0" smtClean="0">
                <a:solidFill>
                  <a:srgbClr val="FF0000"/>
                </a:solidFill>
                <a:latin typeface="Fira Code" panose="020B0509050000020004" pitchFamily="49" charset="0"/>
              </a:rPr>
              <a:t>(</a:t>
            </a:r>
            <a:r>
              <a:rPr lang="en-US" altLang="zh-TW" sz="1000" dirty="0" err="1" smtClean="0">
                <a:solidFill>
                  <a:srgbClr val="FF0000"/>
                </a:solidFill>
                <a:latin typeface="Fira Code" panose="020B0509050000020004" pitchFamily="49" charset="0"/>
              </a:rPr>
              <a:t>fp</a:t>
            </a:r>
            <a:r>
              <a:rPr lang="en-US" altLang="zh-TW" sz="1000" dirty="0" smtClean="0">
                <a:solidFill>
                  <a:srgbClr val="FF0000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</a:rPr>
              <a:t>if (status == -1){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</a:rPr>
              <a:t>	/* Error reported by </a:t>
            </a:r>
            <a:r>
              <a:rPr lang="en-US" altLang="zh-TW" sz="1000" dirty="0" err="1" smtClean="0">
                <a:latin typeface="Fira Code" panose="020B0509050000020004" pitchFamily="49" charset="0"/>
              </a:rPr>
              <a:t>pclose</a:t>
            </a:r>
            <a:r>
              <a:rPr lang="en-US" altLang="zh-TW" sz="1000" dirty="0" smtClean="0">
                <a:latin typeface="Fira Code" panose="020B0509050000020004" pitchFamily="49" charset="0"/>
              </a:rPr>
              <a:t>()*/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</a:rPr>
              <a:t>}else{</a:t>
            </a:r>
          </a:p>
          <a:p>
            <a:r>
              <a:rPr lang="en-US" altLang="zh-TW" sz="1000" dirty="0">
                <a:latin typeface="Fira Code" panose="020B0509050000020004" pitchFamily="49" charset="0"/>
              </a:rPr>
              <a:t>	/* Use macros described under wait() to inspect </a:t>
            </a:r>
            <a:r>
              <a:rPr lang="en-US" altLang="zh-TW" sz="1000" dirty="0" smtClean="0">
                <a:latin typeface="Fira Code" panose="020B0509050000020004" pitchFamily="49" charset="0"/>
              </a:rPr>
              <a:t>“status” </a:t>
            </a:r>
            <a:r>
              <a:rPr lang="en-US" altLang="zh-TW" sz="1000" dirty="0">
                <a:latin typeface="Fira Code" panose="020B0509050000020004" pitchFamily="49" charset="0"/>
              </a:rPr>
              <a:t>in </a:t>
            </a:r>
            <a:r>
              <a:rPr lang="en-US" altLang="zh-TW" sz="1000" dirty="0" err="1">
                <a:latin typeface="Fira Code" panose="020B0509050000020004" pitchFamily="49" charset="0"/>
              </a:rPr>
              <a:t>orderto</a:t>
            </a:r>
            <a:r>
              <a:rPr lang="en-US" altLang="zh-TW" sz="1000" dirty="0">
                <a:latin typeface="Fira Code" panose="020B0509050000020004" pitchFamily="49" charset="0"/>
              </a:rPr>
              <a:t> determine success/failure of command executed by </a:t>
            </a:r>
            <a:r>
              <a:rPr lang="en-US" altLang="zh-TW" sz="1000" dirty="0" err="1">
                <a:latin typeface="Fira Code" panose="020B0509050000020004" pitchFamily="49" charset="0"/>
              </a:rPr>
              <a:t>popen</a:t>
            </a:r>
            <a:r>
              <a:rPr lang="en-US" altLang="zh-TW" sz="1000" dirty="0">
                <a:latin typeface="Fira Code" panose="020B0509050000020004" pitchFamily="49" charset="0"/>
              </a:rPr>
              <a:t>() </a:t>
            </a:r>
            <a:r>
              <a:rPr lang="en-US" altLang="zh-TW" sz="1000" dirty="0" smtClean="0">
                <a:latin typeface="Fira Code" panose="020B0509050000020004" pitchFamily="49" charset="0"/>
              </a:rPr>
              <a:t>*/</a:t>
            </a:r>
          </a:p>
          <a:p>
            <a:r>
              <a:rPr lang="en-US" altLang="zh-TW" sz="1000" dirty="0" smtClean="0">
                <a:latin typeface="Fira Code" panose="020B0509050000020004" pitchFamily="49" charset="0"/>
              </a:rPr>
              <a:t>}</a:t>
            </a:r>
            <a:endParaRPr lang="en-US" altLang="zh-TW" sz="1000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4088</TotalTime>
  <Words>1744</Words>
  <Application>Microsoft Office PowerPoint</Application>
  <PresentationFormat>寬螢幕</PresentationFormat>
  <Paragraphs>239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Calibri Light</vt:lpstr>
      <vt:lpstr>Fira Code</vt:lpstr>
      <vt:lpstr>Office Theme</vt:lpstr>
      <vt:lpstr>Linux Kernel Development 04</vt:lpstr>
      <vt:lpstr>PowerPoint 簡報</vt:lpstr>
      <vt:lpstr>Bootstrap</vt:lpstr>
      <vt:lpstr>Bootstrap</vt:lpstr>
      <vt:lpstr>Continue…</vt:lpstr>
      <vt:lpstr>PowerPoint 簡報</vt:lpstr>
      <vt:lpstr>Interprocess Communication</vt:lpstr>
      <vt:lpstr>Interprocess Communication</vt:lpstr>
      <vt:lpstr>Pipe / FIFO</vt:lpstr>
      <vt:lpstr>System V IPC</vt:lpstr>
      <vt:lpstr>IPC Semaphore</vt:lpstr>
      <vt:lpstr>IPC Shared Memory</vt:lpstr>
      <vt:lpstr>POSIX Message Queue</vt:lpstr>
      <vt:lpstr>Timer &amp; Time Management</vt:lpstr>
      <vt:lpstr>PowerPoint 簡報</vt:lpstr>
      <vt:lpstr>jiffies</vt:lpstr>
      <vt:lpstr>Timer Interrupt : Every 1/1000 sec</vt:lpstr>
      <vt:lpstr>Real Time</vt:lpstr>
      <vt:lpstr>Timer (dynamic, kernel)</vt:lpstr>
      <vt:lpstr>PowerPoint 簡報</vt:lpstr>
      <vt:lpstr>Memory Addressing</vt:lpstr>
      <vt:lpstr>PowerPoint 簡報</vt:lpstr>
      <vt:lpstr>CPU Mode </vt:lpstr>
      <vt:lpstr>Hardware Segmentation</vt:lpstr>
      <vt:lpstr>Hardware Paging </vt:lpstr>
      <vt:lpstr>Linux Paging</vt:lpstr>
      <vt:lpstr>Process Page Table </vt:lpstr>
      <vt:lpstr>Handling Hardware Cache &amp; TLB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davida330300@gmail.com</dc:creator>
  <cp:lastModifiedBy>davida330300@gmail.com</cp:lastModifiedBy>
  <cp:revision>71</cp:revision>
  <dcterms:created xsi:type="dcterms:W3CDTF">2020-11-14T05:39:15Z</dcterms:created>
  <dcterms:modified xsi:type="dcterms:W3CDTF">2020-11-18T13:47:42Z</dcterms:modified>
</cp:coreProperties>
</file>