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307" r:id="rId5"/>
    <p:sldId id="259" r:id="rId6"/>
    <p:sldId id="260" r:id="rId7"/>
    <p:sldId id="275" r:id="rId8"/>
    <p:sldId id="288" r:id="rId9"/>
    <p:sldId id="278" r:id="rId10"/>
    <p:sldId id="279" r:id="rId11"/>
    <p:sldId id="280" r:id="rId12"/>
    <p:sldId id="284" r:id="rId13"/>
    <p:sldId id="281" r:id="rId14"/>
    <p:sldId id="282" r:id="rId15"/>
    <p:sldId id="285" r:id="rId16"/>
    <p:sldId id="276" r:id="rId17"/>
    <p:sldId id="277" r:id="rId18"/>
    <p:sldId id="261" r:id="rId19"/>
    <p:sldId id="262" r:id="rId20"/>
    <p:sldId id="308" r:id="rId21"/>
    <p:sldId id="287" r:id="rId22"/>
    <p:sldId id="263" r:id="rId23"/>
    <p:sldId id="305" r:id="rId24"/>
    <p:sldId id="264" r:id="rId25"/>
    <p:sldId id="289" r:id="rId26"/>
    <p:sldId id="291" r:id="rId27"/>
    <p:sldId id="295" r:id="rId28"/>
    <p:sldId id="270" r:id="rId29"/>
    <p:sldId id="271" r:id="rId30"/>
    <p:sldId id="272" r:id="rId31"/>
    <p:sldId id="273" r:id="rId32"/>
    <p:sldId id="292" r:id="rId33"/>
    <p:sldId id="296" r:id="rId34"/>
    <p:sldId id="293" r:id="rId35"/>
    <p:sldId id="297" r:id="rId36"/>
    <p:sldId id="303" r:id="rId37"/>
    <p:sldId id="304" r:id="rId38"/>
    <p:sldId id="302" r:id="rId39"/>
    <p:sldId id="309" r:id="rId40"/>
    <p:sldId id="300" r:id="rId41"/>
    <p:sldId id="301" r:id="rId42"/>
    <p:sldId id="298" r:id="rId43"/>
    <p:sldId id="299" r:id="rId44"/>
    <p:sldId id="306" r:id="rId45"/>
    <p:sldId id="265" r:id="rId46"/>
    <p:sldId id="266" r:id="rId47"/>
    <p:sldId id="26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79927" autoAdjust="0"/>
  </p:normalViewPr>
  <p:slideViewPr>
    <p:cSldViewPr snapToGrid="0">
      <p:cViewPr varScale="1">
        <p:scale>
          <a:sx n="74" d="100"/>
          <a:sy n="74" d="100"/>
        </p:scale>
        <p:origin x="133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2D9D2-2843-4328-9C8F-C47A258D4C14}" type="datetimeFigureOut">
              <a:rPr lang="zh-TW" altLang="en-US" smtClean="0"/>
              <a:t>2020/10/11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FC783-9276-4F34-8D80-38D80D9508C3}" type="slidenum">
              <a:rPr lang="zh-TW" altLang="en-US" smtClean="0"/>
              <a:t>‹#›</a:t>
            </a:fld>
            <a:endParaRPr lang="zh-TW" altLang="en-US"/>
          </a:p>
        </p:txBody>
      </p:sp>
    </p:spTree>
    <p:extLst>
      <p:ext uri="{BB962C8B-B14F-4D97-AF65-F5344CB8AC3E}">
        <p14:creationId xmlns:p14="http://schemas.microsoft.com/office/powerpoint/2010/main" val="75532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FFC783-9276-4F34-8D80-38D80D9508C3}" type="slidenum">
              <a:rPr lang="zh-TW" altLang="en-US" smtClean="0"/>
              <a:t>5</a:t>
            </a:fld>
            <a:endParaRPr lang="zh-TW" altLang="en-US"/>
          </a:p>
        </p:txBody>
      </p:sp>
    </p:spTree>
    <p:extLst>
      <p:ext uri="{BB962C8B-B14F-4D97-AF65-F5344CB8AC3E}">
        <p14:creationId xmlns:p14="http://schemas.microsoft.com/office/powerpoint/2010/main" val="16791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第二延伸檔案系統</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Block (</a:t>
            </a:r>
            <a:r>
              <a:rPr lang="zh-TW" altLang="en-US" sz="1200" b="0" i="0" kern="1200" dirty="0" smtClean="0">
                <a:solidFill>
                  <a:schemeClr val="tx1"/>
                </a:solidFill>
                <a:effectLst/>
                <a:latin typeface="+mn-lt"/>
                <a:ea typeface="+mn-ea"/>
                <a:cs typeface="+mn-cs"/>
              </a:rPr>
              <a:t>區塊</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檔案在磁碟中被儲存在整數固定大小的區塊中， 那區塊的大小通常是</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的次方。在預設中，</a:t>
            </a:r>
            <a:r>
              <a:rPr lang="en-US" altLang="zh-TW" sz="1200" b="0" i="0" kern="1200" dirty="0" smtClean="0">
                <a:solidFill>
                  <a:schemeClr val="tx1"/>
                </a:solidFill>
                <a:effectLst/>
                <a:latin typeface="+mn-lt"/>
                <a:ea typeface="+mn-ea"/>
                <a:cs typeface="+mn-cs"/>
              </a:rPr>
              <a:t>ext2</a:t>
            </a:r>
            <a:r>
              <a:rPr lang="zh-TW" altLang="en-US" sz="1200" b="0" i="0" kern="1200" dirty="0" smtClean="0">
                <a:solidFill>
                  <a:schemeClr val="tx1"/>
                </a:solidFill>
                <a:effectLst/>
                <a:latin typeface="+mn-lt"/>
                <a:ea typeface="+mn-ea"/>
                <a:cs typeface="+mn-cs"/>
              </a:rPr>
              <a:t>檔案系統的區塊大小是</a:t>
            </a:r>
            <a:r>
              <a:rPr lang="en-US" altLang="zh-TW" sz="1200" b="0" i="0" kern="1200" dirty="0" smtClean="0">
                <a:solidFill>
                  <a:schemeClr val="tx1"/>
                </a:solidFill>
                <a:effectLst/>
                <a:latin typeface="+mn-lt"/>
                <a:ea typeface="+mn-ea"/>
                <a:cs typeface="+mn-cs"/>
              </a:rPr>
              <a:t>4K</a:t>
            </a:r>
            <a:r>
              <a:rPr lang="zh-TW" altLang="en-US" sz="1200" b="0" i="0" kern="1200" dirty="0" smtClean="0">
                <a:solidFill>
                  <a:schemeClr val="tx1"/>
                </a:solidFill>
                <a:effectLst/>
                <a:latin typeface="+mn-lt"/>
                <a:ea typeface="+mn-ea"/>
                <a:cs typeface="+mn-cs"/>
              </a:rPr>
              <a:t>。研究顥示， </a:t>
            </a:r>
            <a:r>
              <a:rPr lang="en-US" altLang="zh-TW" sz="1200" b="0" i="0" kern="1200" dirty="0" smtClean="0">
                <a:solidFill>
                  <a:schemeClr val="tx1"/>
                </a:solidFill>
                <a:effectLst/>
                <a:latin typeface="+mn-lt"/>
                <a:ea typeface="+mn-ea"/>
                <a:cs typeface="+mn-cs"/>
              </a:rPr>
              <a:t>4K</a:t>
            </a:r>
            <a:r>
              <a:rPr lang="zh-TW" altLang="en-US" sz="1200" b="0" i="0" kern="1200" dirty="0" smtClean="0">
                <a:solidFill>
                  <a:schemeClr val="tx1"/>
                </a:solidFill>
                <a:effectLst/>
                <a:latin typeface="+mn-lt"/>
                <a:ea typeface="+mn-ea"/>
                <a:cs typeface="+mn-cs"/>
              </a:rPr>
              <a:t>位元組對於一磁碟區塊而言是最理想的大小，假如一個檔案的大小無法達成</a:t>
            </a:r>
            <a:r>
              <a:rPr lang="en-US" altLang="zh-TW" sz="1200" b="0" i="0" kern="1200" dirty="0" smtClean="0">
                <a:solidFill>
                  <a:schemeClr val="tx1"/>
                </a:solidFill>
                <a:effectLst/>
                <a:latin typeface="+mn-lt"/>
                <a:ea typeface="+mn-ea"/>
                <a:cs typeface="+mn-cs"/>
              </a:rPr>
              <a:t>4K</a:t>
            </a:r>
            <a:r>
              <a:rPr lang="zh-TW" altLang="en-US" sz="1200" b="0" i="0" kern="1200" dirty="0" smtClean="0">
                <a:solidFill>
                  <a:schemeClr val="tx1"/>
                </a:solidFill>
                <a:effectLst/>
                <a:latin typeface="+mn-lt"/>
                <a:ea typeface="+mn-ea"/>
                <a:cs typeface="+mn-cs"/>
              </a:rPr>
              <a:t>位元組的倍數時， 那最後的磁碟區塊部分就會被浪費。在最不好的例子中幾乎在完整的區塊中就有一位元組被浪費掉。</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對於這情況有一點技巧，假如我們選擇了一個較大的區塊，則對於小的檔案而言會有一些磁碟空間被浪費掉。 另外一方面，假如我們使用一個非常小的區塊，則磁碟區塊數量會成指數的增加， 因此對於檔案而言需有更多的搜尋時間。所以，選擇區塊大小必須三思而後行。</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當一個檔案被載入到記憶體時，那磁碟區塊會被放在主記憶體中之緩衝快取區，假如它們已經變更了， 區塊在緩衝區中會被標記為’</a:t>
            </a:r>
            <a:r>
              <a:rPr lang="en-US" altLang="zh-TW" sz="1200" b="0" i="0" kern="1200" dirty="0" smtClean="0">
                <a:solidFill>
                  <a:schemeClr val="tx1"/>
                </a:solidFill>
                <a:effectLst/>
                <a:latin typeface="+mn-lt"/>
                <a:ea typeface="+mn-ea"/>
                <a:cs typeface="+mn-cs"/>
              </a:rPr>
              <a:t>Dirty’</a:t>
            </a:r>
            <a:r>
              <a:rPr lang="zh-TW" altLang="en-US" sz="1200" b="0" i="0" kern="1200" dirty="0" smtClean="0">
                <a:solidFill>
                  <a:schemeClr val="tx1"/>
                </a:solidFill>
                <a:effectLst/>
                <a:latin typeface="+mn-lt"/>
                <a:ea typeface="+mn-ea"/>
                <a:cs typeface="+mn-cs"/>
              </a:rPr>
              <a:t>， 其意指的是這些區塊必須先寫到磁碟中來維持磁碟上的區塊及在主記憶體中的區塊之一致性．</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Superblock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superblock </a:t>
            </a:r>
            <a:r>
              <a:rPr lang="zh-TW" altLang="en-US" sz="1200" b="0" i="0" kern="1200" dirty="0" smtClean="0">
                <a:solidFill>
                  <a:schemeClr val="tx1"/>
                </a:solidFill>
                <a:effectLst/>
                <a:latin typeface="+mn-lt"/>
                <a:ea typeface="+mn-ea"/>
                <a:cs typeface="+mn-cs"/>
              </a:rPr>
              <a:t>是在每個檔案系統開始的位置， 其儲存資訊像是檔案系統的大小，空的和填滿的區塊，它們各自的總數和其他諸如此類的資料。 要從一個檔案系統中存取任何檔案皆須經過檔案系統中之</a:t>
            </a:r>
            <a:r>
              <a:rPr lang="en-US" altLang="zh-TW" sz="1200" b="0" i="0" kern="1200" dirty="0" smtClean="0">
                <a:solidFill>
                  <a:schemeClr val="tx1"/>
                </a:solidFill>
                <a:effectLst/>
                <a:latin typeface="+mn-lt"/>
                <a:ea typeface="+mn-ea"/>
                <a:cs typeface="+mn-cs"/>
              </a:rPr>
              <a:t>superblock</a:t>
            </a:r>
            <a:r>
              <a:rPr lang="zh-TW" altLang="en-US" sz="1200" b="0" i="0" kern="1200" dirty="0" smtClean="0">
                <a:solidFill>
                  <a:schemeClr val="tx1"/>
                </a:solidFill>
                <a:effectLst/>
                <a:latin typeface="+mn-lt"/>
                <a:ea typeface="+mn-ea"/>
                <a:cs typeface="+mn-cs"/>
              </a:rPr>
              <a:t>。如果</a:t>
            </a:r>
            <a:r>
              <a:rPr lang="en-US" altLang="zh-TW" sz="1200" b="0" i="0" kern="1200" dirty="0" smtClean="0">
                <a:solidFill>
                  <a:schemeClr val="tx1"/>
                </a:solidFill>
                <a:effectLst/>
                <a:latin typeface="+mn-lt"/>
                <a:ea typeface="+mn-ea"/>
                <a:cs typeface="+mn-cs"/>
              </a:rPr>
              <a:t>superblock</a:t>
            </a:r>
            <a:r>
              <a:rPr lang="zh-TW" altLang="en-US" sz="1200" b="0" i="0" kern="1200" dirty="0" smtClean="0">
                <a:solidFill>
                  <a:schemeClr val="tx1"/>
                </a:solidFill>
                <a:effectLst/>
                <a:latin typeface="+mn-lt"/>
                <a:ea typeface="+mn-ea"/>
                <a:cs typeface="+mn-cs"/>
              </a:rPr>
              <a:t>損壞了， 它可能無法從磁碟中去取得資料。</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zh-TW" altLang="en-US"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Inode</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對於檔案系統而言一個</a:t>
            </a:r>
            <a:r>
              <a:rPr lang="en-US" altLang="zh-TW" sz="1200" b="0" i="0" kern="1200" dirty="0" err="1" smtClean="0">
                <a:solidFill>
                  <a:schemeClr val="tx1"/>
                </a:solidFill>
                <a:effectLst/>
                <a:latin typeface="+mn-lt"/>
                <a:ea typeface="+mn-ea"/>
                <a:cs typeface="+mn-cs"/>
              </a:rPr>
              <a:t>inode</a:t>
            </a:r>
            <a:r>
              <a:rPr lang="zh-TW" altLang="en-US" sz="1200" b="0" i="0" kern="1200" dirty="0" smtClean="0">
                <a:solidFill>
                  <a:schemeClr val="tx1"/>
                </a:solidFill>
                <a:effectLst/>
                <a:latin typeface="+mn-lt"/>
                <a:ea typeface="+mn-ea"/>
                <a:cs typeface="+mn-cs"/>
              </a:rPr>
              <a:t>是在</a:t>
            </a:r>
            <a:r>
              <a:rPr lang="en-US" altLang="zh-TW" sz="1200" b="0" i="0" kern="1200" dirty="0" err="1" smtClean="0">
                <a:solidFill>
                  <a:schemeClr val="tx1"/>
                </a:solidFill>
                <a:effectLst/>
                <a:latin typeface="+mn-lt"/>
                <a:ea typeface="+mn-ea"/>
                <a:cs typeface="+mn-cs"/>
              </a:rPr>
              <a:t>inode</a:t>
            </a:r>
            <a:r>
              <a:rPr lang="zh-TW" altLang="en-US" sz="1200" b="0" i="0" kern="1200" dirty="0" smtClean="0">
                <a:solidFill>
                  <a:schemeClr val="tx1"/>
                </a:solidFill>
                <a:effectLst/>
                <a:latin typeface="+mn-lt"/>
                <a:ea typeface="+mn-ea"/>
                <a:cs typeface="+mn-cs"/>
              </a:rPr>
              <a:t>表格中的一個項目。 </a:t>
            </a:r>
            <a:r>
              <a:rPr lang="en-US" altLang="zh-TW" sz="1200" b="0" i="0" kern="1200" dirty="0" err="1" smtClean="0">
                <a:solidFill>
                  <a:schemeClr val="tx1"/>
                </a:solidFill>
                <a:effectLst/>
                <a:latin typeface="+mn-lt"/>
                <a:ea typeface="+mn-ea"/>
                <a:cs typeface="+mn-cs"/>
              </a:rPr>
              <a:t>Inode</a:t>
            </a:r>
            <a:r>
              <a:rPr lang="zh-TW" altLang="en-US" sz="1200" b="0" i="0" kern="1200" dirty="0" smtClean="0">
                <a:solidFill>
                  <a:schemeClr val="tx1"/>
                </a:solidFill>
                <a:effectLst/>
                <a:latin typeface="+mn-lt"/>
                <a:ea typeface="+mn-ea"/>
                <a:cs typeface="+mn-cs"/>
              </a:rPr>
              <a:t>包含了所有檔案有關的資訊例如名稱、大小、連接的數量、資料建立之日期，修改及存取的時間。 它也包含了磁碟區塊的檔案指向</a:t>
            </a:r>
            <a:r>
              <a:rPr lang="en-US" altLang="zh-TW" sz="1200" b="0" i="0" kern="1200" dirty="0" smtClean="0">
                <a:solidFill>
                  <a:schemeClr val="tx1"/>
                </a:solidFill>
                <a:effectLst/>
                <a:latin typeface="+mn-lt"/>
                <a:ea typeface="+mn-ea"/>
                <a:cs typeface="+mn-cs"/>
              </a:rPr>
              <a:t>(pointer)</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pointer</a:t>
            </a:r>
            <a:r>
              <a:rPr lang="zh-TW" altLang="en-US" sz="1200" b="0" i="0" kern="1200" dirty="0" smtClean="0">
                <a:solidFill>
                  <a:schemeClr val="tx1"/>
                </a:solidFill>
                <a:effectLst/>
                <a:latin typeface="+mn-lt"/>
                <a:ea typeface="+mn-ea"/>
                <a:cs typeface="+mn-cs"/>
              </a:rPr>
              <a:t>是用來記錄檔案被儲存在何處。</a:t>
            </a:r>
          </a:p>
          <a:p>
            <a:endParaRPr lang="zh-TW" altLang="en-US" dirty="0"/>
          </a:p>
        </p:txBody>
      </p:sp>
      <p:sp>
        <p:nvSpPr>
          <p:cNvPr id="4" name="投影片編號版面配置區 3"/>
          <p:cNvSpPr>
            <a:spLocks noGrp="1"/>
          </p:cNvSpPr>
          <p:nvPr>
            <p:ph type="sldNum" sz="quarter" idx="10"/>
          </p:nvPr>
        </p:nvSpPr>
        <p:spPr/>
        <p:txBody>
          <a:bodyPr/>
          <a:lstStyle/>
          <a:p>
            <a:fld id="{42FFC783-9276-4F34-8D80-38D80D9508C3}" type="slidenum">
              <a:rPr lang="zh-TW" altLang="en-US" smtClean="0"/>
              <a:t>17</a:t>
            </a:fld>
            <a:endParaRPr lang="zh-TW" altLang="en-US"/>
          </a:p>
        </p:txBody>
      </p:sp>
    </p:spTree>
    <p:extLst>
      <p:ext uri="{BB962C8B-B14F-4D97-AF65-F5344CB8AC3E}">
        <p14:creationId xmlns:p14="http://schemas.microsoft.com/office/powerpoint/2010/main" val="72366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編譯器</a:t>
            </a:r>
            <a:r>
              <a:rPr lang="en-US" altLang="zh-TW" dirty="0" smtClean="0"/>
              <a:t>.o</a:t>
            </a:r>
            <a:r>
              <a:rPr lang="zh-TW" altLang="en-US" sz="1200" b="0" i="0" kern="1200" dirty="0" smtClean="0">
                <a:solidFill>
                  <a:schemeClr val="tx1"/>
                </a:solidFill>
                <a:effectLst/>
                <a:latin typeface="+mn-lt"/>
                <a:ea typeface="+mn-ea"/>
                <a:cs typeface="+mn-cs"/>
              </a:rPr>
              <a:t>通過編譯源代碼來生成目標文件，然後將源代碼與平台的目標文件和庫進行鏈接，以生成該</a:t>
            </a:r>
            <a:r>
              <a:rPr lang="en-US" altLang="zh-TW" dirty="0" smtClean="0"/>
              <a:t>.out</a:t>
            </a:r>
            <a:r>
              <a:rPr lang="zh-TW" altLang="en-US" sz="1200" b="0" i="0" kern="1200" dirty="0" smtClean="0">
                <a:solidFill>
                  <a:schemeClr val="tx1"/>
                </a:solidFill>
                <a:effectLst/>
                <a:latin typeface="+mn-lt"/>
                <a:ea typeface="+mn-ea"/>
                <a:cs typeface="+mn-cs"/>
              </a:rPr>
              <a:t>平台的可執行目標文件，這一過程稱為鏈接。</a:t>
            </a:r>
            <a:endParaRPr lang="zh-TW" altLang="en-US" dirty="0"/>
          </a:p>
        </p:txBody>
      </p:sp>
      <p:sp>
        <p:nvSpPr>
          <p:cNvPr id="4" name="投影片編號版面配置區 3"/>
          <p:cNvSpPr>
            <a:spLocks noGrp="1"/>
          </p:cNvSpPr>
          <p:nvPr>
            <p:ph type="sldNum" sz="quarter" idx="10"/>
          </p:nvPr>
        </p:nvSpPr>
        <p:spPr/>
        <p:txBody>
          <a:bodyPr/>
          <a:lstStyle/>
          <a:p>
            <a:fld id="{42FFC783-9276-4F34-8D80-38D80D9508C3}" type="slidenum">
              <a:rPr lang="zh-TW" altLang="en-US" smtClean="0"/>
              <a:t>21</a:t>
            </a:fld>
            <a:endParaRPr lang="zh-TW" altLang="en-US"/>
          </a:p>
        </p:txBody>
      </p:sp>
    </p:spTree>
    <p:extLst>
      <p:ext uri="{BB962C8B-B14F-4D97-AF65-F5344CB8AC3E}">
        <p14:creationId xmlns:p14="http://schemas.microsoft.com/office/powerpoint/2010/main" val="58567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FFC783-9276-4F34-8D80-38D80D9508C3}" type="slidenum">
              <a:rPr lang="zh-TW" altLang="en-US" smtClean="0"/>
              <a:t>32</a:t>
            </a:fld>
            <a:endParaRPr lang="zh-TW" altLang="en-US"/>
          </a:p>
        </p:txBody>
      </p:sp>
    </p:spTree>
    <p:extLst>
      <p:ext uri="{BB962C8B-B14F-4D97-AF65-F5344CB8AC3E}">
        <p14:creationId xmlns:p14="http://schemas.microsoft.com/office/powerpoint/2010/main" val="344972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203519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157128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17674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241250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72568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335175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280604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49714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276730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176592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64ABE1A-E09A-4FDD-AFB7-1798037DBBDF}" type="datetimeFigureOut">
              <a:rPr lang="zh-TW" altLang="en-US" smtClean="0"/>
              <a:t>2020/10/11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99203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ABE1A-E09A-4FDD-AFB7-1798037DBBDF}" type="datetimeFigureOut">
              <a:rPr lang="zh-TW" altLang="en-US" smtClean="0"/>
              <a:t>2020/10/11</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C81B9-EF21-4AD2-9CC1-351CAF0392B1}" type="slidenum">
              <a:rPr lang="zh-TW" altLang="en-US" smtClean="0"/>
              <a:t>‹#›</a:t>
            </a:fld>
            <a:endParaRPr lang="zh-TW" altLang="en-US"/>
          </a:p>
        </p:txBody>
      </p:sp>
    </p:spTree>
    <p:extLst>
      <p:ext uri="{BB962C8B-B14F-4D97-AF65-F5344CB8AC3E}">
        <p14:creationId xmlns:p14="http://schemas.microsoft.com/office/powerpoint/2010/main" val="4073512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1806585/why-is-linux-called-a-monolithic-kern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Linux Kernel Development</a:t>
            </a:r>
            <a:br>
              <a:rPr lang="en-US" altLang="zh-TW" dirty="0" smtClean="0"/>
            </a:br>
            <a:r>
              <a:rPr lang="en-US" altLang="zh-TW" dirty="0" smtClean="0"/>
              <a:t>week 1</a:t>
            </a:r>
            <a:endParaRPr lang="zh-TW" altLang="en-US" dirty="0"/>
          </a:p>
        </p:txBody>
      </p:sp>
      <p:sp>
        <p:nvSpPr>
          <p:cNvPr id="3" name="副標題 2"/>
          <p:cNvSpPr>
            <a:spLocks noGrp="1"/>
          </p:cNvSpPr>
          <p:nvPr>
            <p:ph type="subTitle" idx="1"/>
          </p:nvPr>
        </p:nvSpPr>
        <p:spPr>
          <a:xfrm>
            <a:off x="1524000" y="4386470"/>
            <a:ext cx="9144000" cy="871330"/>
          </a:xfrm>
        </p:spPr>
        <p:txBody>
          <a:bodyPr/>
          <a:lstStyle/>
          <a:p>
            <a:r>
              <a:rPr lang="zh-TW" altLang="en-US" dirty="0" smtClean="0">
                <a:latin typeface="微軟正黑體" panose="020B0604030504040204" pitchFamily="34" charset="-120"/>
                <a:ea typeface="微軟正黑體" panose="020B0604030504040204" pitchFamily="34" charset="-120"/>
              </a:rPr>
              <a:t>工海四 </a:t>
            </a:r>
            <a:r>
              <a:rPr lang="en-US" altLang="zh-TW" dirty="0" smtClean="0">
                <a:latin typeface="微軟正黑體" panose="020B0604030504040204" pitchFamily="34" charset="-120"/>
                <a:ea typeface="微軟正黑體" panose="020B0604030504040204" pitchFamily="34" charset="-120"/>
              </a:rPr>
              <a:t>b06501018 </a:t>
            </a:r>
            <a:r>
              <a:rPr lang="zh-TW" altLang="en-US" dirty="0" smtClean="0">
                <a:latin typeface="微軟正黑體" panose="020B0604030504040204" pitchFamily="34" charset="-120"/>
                <a:ea typeface="微軟正黑體" panose="020B0604030504040204" pitchFamily="34" charset="-120"/>
              </a:rPr>
              <a:t>朱紹勳</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3095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97010" y="555461"/>
            <a:ext cx="10734207" cy="3784763"/>
          </a:xfrm>
        </p:spPr>
        <p:txBody>
          <a:bodyPr/>
          <a:lstStyle/>
          <a:p>
            <a:r>
              <a:rPr lang="en-US" altLang="zh-TW" dirty="0"/>
              <a:t>Reentrant</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可重進</a:t>
            </a:r>
            <a:r>
              <a:rPr lang="en-US" altLang="zh-TW" sz="2400"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a:t>
            </a:r>
            <a:r>
              <a:rPr lang="en-US" altLang="zh-TW" dirty="0" smtClean="0"/>
              <a:t>Kernels</a:t>
            </a:r>
          </a:p>
          <a:p>
            <a:pPr lvl="1"/>
            <a:r>
              <a:rPr lang="en-US" altLang="zh-TW" dirty="0" smtClean="0"/>
              <a:t>Kernel thread </a:t>
            </a:r>
            <a:r>
              <a:rPr lang="zh-TW" altLang="en-US" dirty="0" smtClean="0">
                <a:latin typeface="微軟正黑體" panose="020B0604030504040204" pitchFamily="34" charset="-120"/>
                <a:ea typeface="微軟正黑體" panose="020B0604030504040204" pitchFamily="34" charset="-120"/>
              </a:rPr>
              <a:t>可以釋放</a:t>
            </a:r>
            <a:r>
              <a:rPr lang="en-US" altLang="zh-TW" dirty="0" smtClean="0"/>
              <a:t>CPU</a:t>
            </a:r>
            <a:r>
              <a:rPr lang="zh-TW" altLang="en-US" dirty="0" smtClean="0">
                <a:latin typeface="微軟正黑體" panose="020B0604030504040204" pitchFamily="34" charset="-120"/>
                <a:ea typeface="微軟正黑體" panose="020B0604030504040204" pitchFamily="34" charset="-120"/>
              </a:rPr>
              <a:t>， 由此避免阻止其他想進入</a:t>
            </a:r>
            <a:r>
              <a:rPr lang="en-US" altLang="zh-TW" dirty="0"/>
              <a:t>K</a:t>
            </a:r>
            <a:r>
              <a:rPr lang="en-US" altLang="zh-TW" dirty="0" smtClean="0"/>
              <a:t>ernel </a:t>
            </a:r>
            <a:r>
              <a:rPr lang="zh-TW" altLang="en-US" dirty="0" smtClean="0">
                <a:latin typeface="微軟正黑體" panose="020B0604030504040204" pitchFamily="34" charset="-120"/>
                <a:ea typeface="微軟正黑體" panose="020B0604030504040204" pitchFamily="34" charset="-120"/>
              </a:rPr>
              <a:t>的</a:t>
            </a:r>
            <a:r>
              <a:rPr lang="zh-TW" altLang="en-US" dirty="0" smtClean="0"/>
              <a:t> </a:t>
            </a:r>
            <a:r>
              <a:rPr lang="en-US" altLang="zh-TW" dirty="0" smtClean="0"/>
              <a:t>process</a:t>
            </a:r>
          </a:p>
          <a:p>
            <a:pPr lvl="1"/>
            <a:r>
              <a:rPr lang="en-US" altLang="zh-TW" dirty="0" smtClean="0"/>
              <a:t>Allow multiple processes run in </a:t>
            </a:r>
            <a:r>
              <a:rPr lang="en-US" altLang="zh-TW" dirty="0"/>
              <a:t>K</a:t>
            </a:r>
            <a:r>
              <a:rPr lang="en-US" altLang="zh-TW" dirty="0" smtClean="0"/>
              <a:t>ernel Mode</a:t>
            </a:r>
          </a:p>
          <a:p>
            <a:pPr marL="457200" lvl="1" indent="0">
              <a:buNone/>
            </a:pPr>
            <a:endParaRPr lang="en-US" altLang="zh-TW" dirty="0"/>
          </a:p>
          <a:p>
            <a:r>
              <a:rPr lang="en-US" altLang="zh-TW" dirty="0" smtClean="0"/>
              <a:t>Process Address Space</a:t>
            </a:r>
          </a:p>
          <a:p>
            <a:pPr lvl="1"/>
            <a:r>
              <a:rPr lang="en-US" altLang="zh-TW" dirty="0"/>
              <a:t>While entering Kernel → access Kernel data, code area, </a:t>
            </a:r>
            <a:r>
              <a:rPr lang="en-US" altLang="zh-TW" dirty="0">
                <a:solidFill>
                  <a:srgbClr val="FF0000"/>
                </a:solidFill>
              </a:rPr>
              <a:t>private stack</a:t>
            </a:r>
          </a:p>
          <a:p>
            <a:pPr lvl="1"/>
            <a:r>
              <a:rPr lang="en-US" altLang="zh-TW" dirty="0">
                <a:solidFill>
                  <a:srgbClr val="FF0000"/>
                </a:solidFill>
              </a:rPr>
              <a:t>Linux support </a:t>
            </a:r>
            <a:r>
              <a:rPr lang="en-US" altLang="zh-TW" dirty="0" err="1">
                <a:solidFill>
                  <a:srgbClr val="FF0000"/>
                </a:solidFill>
              </a:rPr>
              <a:t>mmap</a:t>
            </a:r>
            <a:r>
              <a:rPr lang="en-US" altLang="zh-TW" dirty="0">
                <a:solidFill>
                  <a:srgbClr val="FF0000"/>
                </a:solidFill>
              </a:rPr>
              <a:t>() system </a:t>
            </a:r>
            <a:r>
              <a:rPr lang="en-US" altLang="zh-TW" dirty="0" smtClean="0">
                <a:solidFill>
                  <a:srgbClr val="FF0000"/>
                </a:solidFill>
              </a:rPr>
              <a:t>call</a:t>
            </a:r>
            <a:endParaRPr lang="en-US" altLang="zh-TW" dirty="0" smtClean="0"/>
          </a:p>
          <a:p>
            <a:pPr marL="0" indent="0">
              <a:buNone/>
            </a:pPr>
            <a:endParaRPr lang="zh-TW" altLang="en-US" dirty="0"/>
          </a:p>
        </p:txBody>
      </p:sp>
    </p:spTree>
    <p:extLst>
      <p:ext uri="{BB962C8B-B14F-4D97-AF65-F5344CB8AC3E}">
        <p14:creationId xmlns:p14="http://schemas.microsoft.com/office/powerpoint/2010/main" val="129549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Kernel Overview</a:t>
            </a:r>
            <a:br>
              <a:rPr lang="en-US" altLang="zh-TW" b="1" dirty="0"/>
            </a:br>
            <a:r>
              <a:rPr lang="en-US" altLang="zh-TW" b="1" dirty="0"/>
              <a:t>	</a:t>
            </a:r>
            <a:r>
              <a:rPr lang="en-US" altLang="zh-TW" sz="4000" b="1" dirty="0"/>
              <a:t>- Synchronization</a:t>
            </a:r>
            <a:endParaRPr lang="zh-TW" altLang="en-US" sz="4000" b="1" dirty="0"/>
          </a:p>
        </p:txBody>
      </p:sp>
      <p:sp>
        <p:nvSpPr>
          <p:cNvPr id="3" name="內容版面配置區 2"/>
          <p:cNvSpPr>
            <a:spLocks noGrp="1"/>
          </p:cNvSpPr>
          <p:nvPr>
            <p:ph idx="1"/>
          </p:nvPr>
        </p:nvSpPr>
        <p:spPr>
          <a:xfrm>
            <a:off x="838200" y="1825624"/>
            <a:ext cx="10824148" cy="4904959"/>
          </a:xfrm>
        </p:spPr>
        <p:txBody>
          <a:bodyPr/>
          <a:lstStyle/>
          <a:p>
            <a:r>
              <a:rPr lang="en-US" altLang="zh-TW" dirty="0" smtClean="0"/>
              <a:t>Reentrant Kernel → Multi-Process → Race Condition → Synchronization</a:t>
            </a:r>
            <a:endParaRPr lang="en-US" altLang="zh-TW" dirty="0"/>
          </a:p>
          <a:p>
            <a:r>
              <a:rPr lang="en-US" altLang="zh-TW" dirty="0" smtClean="0"/>
              <a:t>Non-preemptive(Unix), disable Interrupt </a:t>
            </a:r>
            <a:r>
              <a:rPr lang="en-US" altLang="zh-TW" dirty="0" smtClean="0">
                <a:solidFill>
                  <a:srgbClr val="FF0000"/>
                </a:solidFill>
              </a:rPr>
              <a:t>is not efficient</a:t>
            </a:r>
            <a:br>
              <a:rPr lang="en-US" altLang="zh-TW" dirty="0" smtClean="0">
                <a:solidFill>
                  <a:srgbClr val="FF0000"/>
                </a:solidFill>
              </a:rPr>
            </a:br>
            <a:endParaRPr lang="en-US" altLang="zh-TW" dirty="0" smtClean="0">
              <a:solidFill>
                <a:srgbClr val="FF0000"/>
              </a:solidFill>
            </a:endParaRPr>
          </a:p>
          <a:p>
            <a:r>
              <a:rPr lang="en-US" altLang="zh-TW" dirty="0" smtClean="0"/>
              <a:t>Linux use:</a:t>
            </a:r>
          </a:p>
          <a:p>
            <a:pPr lvl="1"/>
            <a:r>
              <a:rPr lang="en-US" altLang="zh-TW" dirty="0" smtClean="0"/>
              <a:t>Semaphores</a:t>
            </a:r>
          </a:p>
          <a:p>
            <a:pPr lvl="2"/>
            <a:r>
              <a:rPr lang="en-US" altLang="zh-TW" dirty="0" smtClean="0"/>
              <a:t>An </a:t>
            </a:r>
            <a:r>
              <a:rPr lang="en-US" altLang="zh-TW" dirty="0" err="1"/>
              <a:t>i</a:t>
            </a:r>
            <a:r>
              <a:rPr lang="en-US" altLang="zh-TW" dirty="0" err="1" smtClean="0"/>
              <a:t>nterger</a:t>
            </a:r>
            <a:r>
              <a:rPr lang="en-US" altLang="zh-TW" dirty="0" smtClean="0"/>
              <a:t>, waiting process list, down()&amp;up() </a:t>
            </a:r>
            <a:r>
              <a:rPr lang="en-US" altLang="zh-TW" sz="1600" dirty="0" smtClean="0"/>
              <a:t>(atomic)</a:t>
            </a:r>
          </a:p>
          <a:p>
            <a:pPr lvl="2"/>
            <a:r>
              <a:rPr lang="en-US" altLang="zh-TW" dirty="0"/>
              <a:t>I</a:t>
            </a:r>
            <a:r>
              <a:rPr lang="en-US" altLang="zh-TW" dirty="0" smtClean="0"/>
              <a:t>nteger &lt; 0, cannot access</a:t>
            </a:r>
            <a:endParaRPr lang="en-US" altLang="zh-TW" dirty="0"/>
          </a:p>
          <a:p>
            <a:pPr lvl="1"/>
            <a:r>
              <a:rPr lang="en-US" altLang="zh-TW" dirty="0"/>
              <a:t>Spin </a:t>
            </a:r>
            <a:r>
              <a:rPr lang="en-US" altLang="zh-TW" dirty="0" smtClean="0"/>
              <a:t>lock</a:t>
            </a:r>
          </a:p>
          <a:p>
            <a:pPr lvl="2"/>
            <a:r>
              <a:rPr lang="en-US" altLang="zh-TW" dirty="0" smtClean="0"/>
              <a:t>Only Use in multi-processor</a:t>
            </a:r>
          </a:p>
          <a:p>
            <a:pPr marL="457200" lvl="1" indent="0">
              <a:buNone/>
            </a:pPr>
            <a:endParaRPr lang="en-US" altLang="zh-TW" dirty="0" smtClean="0"/>
          </a:p>
          <a:p>
            <a:pPr marL="457200" lvl="1" indent="0">
              <a:buNone/>
            </a:pPr>
            <a:endParaRPr lang="en-US" altLang="zh-TW" dirty="0" smtClean="0"/>
          </a:p>
        </p:txBody>
      </p:sp>
    </p:spTree>
    <p:extLst>
      <p:ext uri="{BB962C8B-B14F-4D97-AF65-F5344CB8AC3E}">
        <p14:creationId xmlns:p14="http://schemas.microsoft.com/office/powerpoint/2010/main" val="3870907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Kernel </a:t>
            </a:r>
            <a:r>
              <a:rPr lang="en-US" altLang="zh-TW" b="1" dirty="0" smtClean="0"/>
              <a:t>Overview</a:t>
            </a:r>
            <a:br>
              <a:rPr lang="en-US" altLang="zh-TW" b="1" dirty="0" smtClean="0"/>
            </a:br>
            <a:r>
              <a:rPr lang="en-US" altLang="zh-TW" b="1" dirty="0"/>
              <a:t>	</a:t>
            </a:r>
            <a:r>
              <a:rPr lang="en-US" altLang="zh-TW" sz="4000" b="1" dirty="0" smtClean="0"/>
              <a:t>- Process Communication </a:t>
            </a:r>
            <a:endParaRPr lang="zh-TW" altLang="en-US" sz="4000" b="1" dirty="0"/>
          </a:p>
        </p:txBody>
      </p:sp>
      <p:sp>
        <p:nvSpPr>
          <p:cNvPr id="3" name="內容版面配置區 2"/>
          <p:cNvSpPr>
            <a:spLocks noGrp="1"/>
          </p:cNvSpPr>
          <p:nvPr>
            <p:ph idx="1"/>
          </p:nvPr>
        </p:nvSpPr>
        <p:spPr>
          <a:xfrm>
            <a:off x="838200" y="1825624"/>
            <a:ext cx="10515600" cy="4919949"/>
          </a:xfrm>
        </p:spPr>
        <p:txBody>
          <a:bodyPr/>
          <a:lstStyle/>
          <a:p>
            <a:r>
              <a:rPr lang="en-US" altLang="zh-TW" dirty="0" smtClean="0"/>
              <a:t>Shared memory / Message Passing</a:t>
            </a:r>
          </a:p>
          <a:p>
            <a:r>
              <a:rPr lang="en-US" altLang="zh-TW" dirty="0" smtClean="0"/>
              <a:t>POSIX has 20 signals, with following responses:</a:t>
            </a:r>
          </a:p>
          <a:p>
            <a:pPr marL="0" indent="0">
              <a:buNone/>
            </a:pPr>
            <a:r>
              <a:rPr lang="en-US" altLang="zh-TW" sz="2000" dirty="0" smtClean="0"/>
              <a:t>	1. Ignore</a:t>
            </a:r>
            <a:r>
              <a:rPr lang="en-US" altLang="zh-TW" sz="2000" dirty="0"/>
              <a:t>		</a:t>
            </a:r>
            <a:r>
              <a:rPr lang="en-US" altLang="zh-TW" sz="2000" dirty="0" smtClean="0"/>
              <a:t>2</a:t>
            </a:r>
            <a:r>
              <a:rPr lang="en-US" altLang="zh-TW" sz="2000" dirty="0"/>
              <a:t>. </a:t>
            </a:r>
            <a:r>
              <a:rPr lang="en-US" altLang="zh-TW" sz="2000" dirty="0" smtClean="0"/>
              <a:t>Terminate	3</a:t>
            </a:r>
            <a:r>
              <a:rPr lang="en-US" altLang="zh-TW" sz="2000" dirty="0"/>
              <a:t>. Core dump	4. Suspend	5. </a:t>
            </a:r>
            <a:r>
              <a:rPr lang="en-US" altLang="zh-TW" sz="2000" dirty="0" smtClean="0"/>
              <a:t>Resume</a:t>
            </a:r>
            <a:endParaRPr lang="en-US" altLang="zh-TW" sz="2000" dirty="0"/>
          </a:p>
          <a:p>
            <a:endParaRPr lang="en-US" altLang="zh-TW" dirty="0"/>
          </a:p>
          <a:p>
            <a:r>
              <a:rPr lang="en-US" altLang="zh-TW" dirty="0" smtClean="0"/>
              <a:t>System Calls…</a:t>
            </a:r>
            <a:endParaRPr lang="en-US" altLang="zh-TW" dirty="0"/>
          </a:p>
          <a:p>
            <a:pPr lvl="1"/>
            <a:r>
              <a:rPr lang="en-US" altLang="zh-TW" sz="1800" dirty="0" err="1" smtClean="0">
                <a:latin typeface="Fira Code" panose="020B0509050000020004" pitchFamily="49" charset="0"/>
                <a:ea typeface="Fira Code" panose="020B0509050000020004" pitchFamily="49" charset="0"/>
              </a:rPr>
              <a:t>shmget</a:t>
            </a:r>
            <a:r>
              <a:rPr lang="en-US" altLang="zh-TW" sz="1800" dirty="0" smtClean="0">
                <a:latin typeface="Fira Code" panose="020B0509050000020004" pitchFamily="49" charset="0"/>
                <a:ea typeface="Fira Code" panose="020B0509050000020004" pitchFamily="49" charset="0"/>
              </a:rPr>
              <a:t>(key, size, </a:t>
            </a:r>
            <a:r>
              <a:rPr lang="en-US" altLang="zh-TW" sz="1800" dirty="0" err="1" smtClean="0">
                <a:latin typeface="Fira Code" panose="020B0509050000020004" pitchFamily="49" charset="0"/>
                <a:ea typeface="Fira Code" panose="020B0509050000020004" pitchFamily="49" charset="0"/>
              </a:rPr>
              <a:t>shmflg</a:t>
            </a:r>
            <a:r>
              <a:rPr lang="en-US" altLang="zh-TW" sz="1800" dirty="0" smtClean="0">
                <a:latin typeface="Fira Code" panose="020B0509050000020004" pitchFamily="49" charset="0"/>
                <a:ea typeface="Fira Code" panose="020B0509050000020004" pitchFamily="49" charset="0"/>
              </a:rPr>
              <a:t>)	// create share memory</a:t>
            </a:r>
          </a:p>
          <a:p>
            <a:pPr lvl="1"/>
            <a:r>
              <a:rPr lang="en-US" altLang="zh-TW" sz="1800" dirty="0" err="1" smtClean="0">
                <a:latin typeface="Fira Code" panose="020B0509050000020004" pitchFamily="49" charset="0"/>
                <a:ea typeface="Fira Code" panose="020B0509050000020004" pitchFamily="49" charset="0"/>
              </a:rPr>
              <a:t>semget</a:t>
            </a:r>
            <a:r>
              <a:rPr lang="en-US" altLang="zh-TW" sz="1800" dirty="0" smtClean="0">
                <a:latin typeface="Fira Code" panose="020B0509050000020004" pitchFamily="49" charset="0"/>
                <a:ea typeface="Fira Code" panose="020B0509050000020004" pitchFamily="49" charset="0"/>
              </a:rPr>
              <a:t>(key, size, </a:t>
            </a:r>
            <a:r>
              <a:rPr lang="en-US" altLang="zh-TW" sz="1800" dirty="0" err="1" smtClean="0">
                <a:latin typeface="Fira Code" panose="020B0509050000020004" pitchFamily="49" charset="0"/>
                <a:ea typeface="Fira Code" panose="020B0509050000020004" pitchFamily="49" charset="0"/>
              </a:rPr>
              <a:t>semflg</a:t>
            </a:r>
            <a:r>
              <a:rPr lang="en-US" altLang="zh-TW" sz="1800" dirty="0" smtClean="0">
                <a:latin typeface="Fira Code" panose="020B0509050000020004" pitchFamily="49" charset="0"/>
                <a:ea typeface="Fira Code" panose="020B0509050000020004" pitchFamily="49" charset="0"/>
              </a:rPr>
              <a:t>)	//</a:t>
            </a:r>
          </a:p>
          <a:p>
            <a:pPr lvl="1"/>
            <a:r>
              <a:rPr lang="en-US" altLang="zh-TW" sz="1800" dirty="0" err="1" smtClean="0">
                <a:latin typeface="Fira Code" panose="020B0509050000020004" pitchFamily="49" charset="0"/>
                <a:ea typeface="Fira Code" panose="020B0509050000020004" pitchFamily="49" charset="0"/>
              </a:rPr>
              <a:t>msgget</a:t>
            </a:r>
            <a:r>
              <a:rPr lang="en-US" altLang="zh-TW" sz="1800" dirty="0" smtClean="0">
                <a:latin typeface="Fira Code" panose="020B0509050000020004" pitchFamily="49" charset="0"/>
                <a:ea typeface="Fira Code" panose="020B0509050000020004" pitchFamily="49" charset="0"/>
              </a:rPr>
              <a:t>(key, </a:t>
            </a:r>
            <a:r>
              <a:rPr lang="en-US" altLang="zh-TW" sz="1800" dirty="0" err="1" smtClean="0">
                <a:latin typeface="Fira Code" panose="020B0509050000020004" pitchFamily="49" charset="0"/>
                <a:ea typeface="Fira Code" panose="020B0509050000020004" pitchFamily="49" charset="0"/>
              </a:rPr>
              <a:t>msgflg</a:t>
            </a:r>
            <a:r>
              <a:rPr lang="en-US" altLang="zh-TW" sz="1800" dirty="0" smtClean="0">
                <a:latin typeface="Fira Code" panose="020B0509050000020004" pitchFamily="49" charset="0"/>
                <a:ea typeface="Fira Code" panose="020B0509050000020004" pitchFamily="49" charset="0"/>
              </a:rPr>
              <a:t>)		//</a:t>
            </a:r>
          </a:p>
          <a:p>
            <a:pPr lvl="1"/>
            <a:endParaRPr lang="en-US" altLang="zh-TW" sz="1800" dirty="0">
              <a:latin typeface="Fira Code" panose="020B0509050000020004" pitchFamily="49" charset="0"/>
              <a:ea typeface="Fira Code" panose="020B0509050000020004" pitchFamily="49" charset="0"/>
            </a:endParaRPr>
          </a:p>
          <a:p>
            <a:pPr lvl="1"/>
            <a:r>
              <a:rPr lang="en-US" altLang="zh-TW" sz="1800" dirty="0" err="1" smtClean="0">
                <a:latin typeface="Fira Code" panose="020B0509050000020004" pitchFamily="49" charset="0"/>
                <a:ea typeface="Fira Code" panose="020B0509050000020004" pitchFamily="49" charset="0"/>
              </a:rPr>
              <a:t>msgsnd</a:t>
            </a:r>
            <a:r>
              <a:rPr lang="en-US" altLang="zh-TW" sz="1800" dirty="0" smtClean="0">
                <a:latin typeface="Fira Code" panose="020B0509050000020004" pitchFamily="49" charset="0"/>
                <a:ea typeface="Fira Code" panose="020B0509050000020004" pitchFamily="49" charset="0"/>
              </a:rPr>
              <a:t>(), </a:t>
            </a:r>
            <a:r>
              <a:rPr lang="en-US" altLang="zh-TW" sz="1800" dirty="0" err="1" smtClean="0">
                <a:latin typeface="Fira Code" panose="020B0509050000020004" pitchFamily="49" charset="0"/>
                <a:ea typeface="Fira Code" panose="020B0509050000020004" pitchFamily="49" charset="0"/>
              </a:rPr>
              <a:t>msgget</a:t>
            </a:r>
            <a:r>
              <a:rPr lang="en-US" altLang="zh-TW" sz="1800" dirty="0" smtClean="0">
                <a:latin typeface="Fira Code" panose="020B0509050000020004" pitchFamily="49" charset="0"/>
                <a:ea typeface="Fira Code" panose="020B0509050000020004" pitchFamily="49" charset="0"/>
              </a:rPr>
              <a:t>()		// put and get from message queue</a:t>
            </a:r>
            <a:endParaRPr lang="en-US" altLang="zh-TW" sz="1800" dirty="0">
              <a:latin typeface="Fira Code" panose="020B0509050000020004" pitchFamily="49" charset="0"/>
              <a:ea typeface="Fira Code" panose="020B0509050000020004" pitchFamily="49" charset="0"/>
            </a:endParaRPr>
          </a:p>
          <a:p>
            <a:pPr lvl="1"/>
            <a:endParaRPr lang="en-US" altLang="zh-TW" sz="1800" dirty="0" smtClean="0">
              <a:latin typeface="Fira Code" panose="020B0509050000020004" pitchFamily="49" charset="0"/>
              <a:ea typeface="Fira Code" panose="020B0509050000020004" pitchFamily="49" charset="0"/>
            </a:endParaRPr>
          </a:p>
          <a:p>
            <a:pPr marL="457200" lvl="1" indent="0">
              <a:buNone/>
            </a:pPr>
            <a:r>
              <a:rPr lang="en-US" altLang="zh-TW" dirty="0" smtClean="0">
                <a:ea typeface="Fira Code" panose="020B0509050000020004" pitchFamily="49" charset="0"/>
              </a:rPr>
              <a:t>All the resource has to release manually </a:t>
            </a:r>
          </a:p>
        </p:txBody>
      </p:sp>
    </p:spTree>
    <p:extLst>
      <p:ext uri="{BB962C8B-B14F-4D97-AF65-F5344CB8AC3E}">
        <p14:creationId xmlns:p14="http://schemas.microsoft.com/office/powerpoint/2010/main" val="42816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Kernel </a:t>
            </a:r>
            <a:r>
              <a:rPr lang="en-US" altLang="zh-TW" b="1" dirty="0" smtClean="0"/>
              <a:t>Overview</a:t>
            </a:r>
            <a:br>
              <a:rPr lang="en-US" altLang="zh-TW" b="1" dirty="0" smtClean="0"/>
            </a:br>
            <a:r>
              <a:rPr lang="en-US" altLang="zh-TW" b="1" dirty="0" smtClean="0"/>
              <a:t>	</a:t>
            </a:r>
            <a:r>
              <a:rPr lang="en-US" altLang="zh-TW" sz="4000" b="1" dirty="0" smtClean="0"/>
              <a:t>- Process Management</a:t>
            </a:r>
            <a:endParaRPr lang="zh-TW" altLang="en-US" b="1" dirty="0"/>
          </a:p>
        </p:txBody>
      </p:sp>
      <p:sp>
        <p:nvSpPr>
          <p:cNvPr id="3" name="內容版面配置區 2"/>
          <p:cNvSpPr>
            <a:spLocks noGrp="1"/>
          </p:cNvSpPr>
          <p:nvPr>
            <p:ph idx="1"/>
          </p:nvPr>
        </p:nvSpPr>
        <p:spPr/>
        <p:txBody>
          <a:bodyPr/>
          <a:lstStyle/>
          <a:p>
            <a:r>
              <a:rPr lang="en-US" altLang="zh-TW" dirty="0" smtClean="0"/>
              <a:t>fork() / exit() / exec()</a:t>
            </a:r>
          </a:p>
          <a:p>
            <a:pPr lvl="1"/>
            <a:r>
              <a:rPr lang="en-US" altLang="zh-TW" dirty="0" smtClean="0"/>
              <a:t>fork() has “Copy-On-Write” mechanism </a:t>
            </a:r>
          </a:p>
          <a:p>
            <a:pPr lvl="1"/>
            <a:r>
              <a:rPr lang="en-US" altLang="zh-TW" dirty="0" smtClean="0"/>
              <a:t>exit() use system call to terminate process, and signal </a:t>
            </a:r>
            <a:r>
              <a:rPr lang="en-US" altLang="zh-TW" sz="2000" dirty="0" smtClean="0">
                <a:latin typeface="Fira Code" panose="020B0509050000020004" pitchFamily="49" charset="0"/>
                <a:ea typeface="Fira Code" panose="020B0509050000020004" pitchFamily="49" charset="0"/>
              </a:rPr>
              <a:t>“SIGCHILD” </a:t>
            </a:r>
          </a:p>
          <a:p>
            <a:endParaRPr lang="en-US" altLang="zh-TW" dirty="0" smtClean="0">
              <a:latin typeface="Fira Code" panose="020B0509050000020004" pitchFamily="49" charset="0"/>
            </a:endParaRPr>
          </a:p>
          <a:p>
            <a:r>
              <a:rPr lang="en-US" altLang="zh-TW" dirty="0" smtClean="0"/>
              <a:t>Zombie Process</a:t>
            </a:r>
          </a:p>
          <a:p>
            <a:pPr lvl="1"/>
            <a:r>
              <a:rPr lang="en-US" altLang="zh-TW" dirty="0" err="1" smtClean="0"/>
              <a:t>waitpid</a:t>
            </a:r>
            <a:r>
              <a:rPr lang="en-US" altLang="zh-TW" dirty="0" smtClean="0"/>
              <a:t>() </a:t>
            </a:r>
            <a:r>
              <a:rPr lang="en-US" altLang="zh-TW" sz="1800" dirty="0" smtClean="0"/>
              <a:t>(wait4())</a:t>
            </a:r>
          </a:p>
          <a:p>
            <a:pPr lvl="1"/>
            <a:r>
              <a:rPr lang="en-US" altLang="zh-TW" dirty="0"/>
              <a:t>A</a:t>
            </a:r>
            <a:r>
              <a:rPr lang="en-US" altLang="zh-TW" dirty="0" smtClean="0"/>
              <a:t>void zombie process → </a:t>
            </a:r>
            <a:r>
              <a:rPr lang="en-US" altLang="zh-TW" sz="2000" i="1" dirty="0" err="1" smtClean="0">
                <a:latin typeface="Fira Code" panose="020B0509050000020004" pitchFamily="49" charset="0"/>
                <a:ea typeface="Fira Code" panose="020B0509050000020004" pitchFamily="49" charset="0"/>
              </a:rPr>
              <a:t>init</a:t>
            </a:r>
            <a:r>
              <a:rPr lang="en-US" altLang="zh-TW" sz="2000" i="1" dirty="0" smtClean="0">
                <a:latin typeface="Fira Code" panose="020B0509050000020004" pitchFamily="49" charset="0"/>
                <a:ea typeface="Fira Code" panose="020B0509050000020004" pitchFamily="49" charset="0"/>
              </a:rPr>
              <a:t> </a:t>
            </a:r>
            <a:r>
              <a:rPr lang="en-US" altLang="zh-TW" dirty="0" smtClean="0">
                <a:ea typeface="Fira Code" panose="020B0509050000020004" pitchFamily="49" charset="0"/>
              </a:rPr>
              <a:t>is the parent of all zombie</a:t>
            </a:r>
            <a:endParaRPr lang="zh-TW" altLang="en-US" sz="2000" dirty="0">
              <a:latin typeface="Fira Code" panose="020B0509050000020004" pitchFamily="49" charset="0"/>
            </a:endParaRPr>
          </a:p>
        </p:txBody>
      </p:sp>
    </p:spTree>
    <p:extLst>
      <p:ext uri="{BB962C8B-B14F-4D97-AF65-F5344CB8AC3E}">
        <p14:creationId xmlns:p14="http://schemas.microsoft.com/office/powerpoint/2010/main" val="3001596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Kernel </a:t>
            </a:r>
            <a:r>
              <a:rPr lang="en-US" altLang="zh-TW" b="1" dirty="0" smtClean="0"/>
              <a:t>Overview</a:t>
            </a:r>
            <a:br>
              <a:rPr lang="en-US" altLang="zh-TW" b="1" dirty="0" smtClean="0"/>
            </a:br>
            <a:r>
              <a:rPr lang="en-US" altLang="zh-TW" b="1" dirty="0"/>
              <a:t>	</a:t>
            </a:r>
            <a:r>
              <a:rPr lang="en-US" altLang="zh-TW" sz="4000" b="1" dirty="0" smtClean="0"/>
              <a:t>- Memory </a:t>
            </a:r>
            <a:r>
              <a:rPr lang="en-US" altLang="zh-TW" sz="4000" b="1" dirty="0"/>
              <a:t>Management</a:t>
            </a:r>
            <a:endParaRPr lang="zh-TW" altLang="en-US" sz="4000" b="1" dirty="0"/>
          </a:p>
        </p:txBody>
      </p:sp>
      <p:sp>
        <p:nvSpPr>
          <p:cNvPr id="3" name="內容版面配置區 2"/>
          <p:cNvSpPr>
            <a:spLocks noGrp="1"/>
          </p:cNvSpPr>
          <p:nvPr>
            <p:ph idx="1"/>
          </p:nvPr>
        </p:nvSpPr>
        <p:spPr>
          <a:xfrm>
            <a:off x="838200" y="1825625"/>
            <a:ext cx="10515600" cy="5032376"/>
          </a:xfrm>
        </p:spPr>
        <p:txBody>
          <a:bodyPr/>
          <a:lstStyle/>
          <a:p>
            <a:r>
              <a:rPr lang="en-US" altLang="zh-TW" dirty="0" smtClean="0"/>
              <a:t>Virtual Memory</a:t>
            </a:r>
          </a:p>
          <a:p>
            <a:pPr lvl="1"/>
            <a:r>
              <a:rPr lang="en-US" altLang="zh-TW" dirty="0" smtClean="0"/>
              <a:t>MMU : Map memory address from virtual to physical</a:t>
            </a:r>
          </a:p>
          <a:p>
            <a:pPr lvl="1"/>
            <a:r>
              <a:rPr lang="en-US" altLang="zh-TW" dirty="0" smtClean="0"/>
              <a:t>Relocatable,   large memory requirement, exec partly loaded program</a:t>
            </a:r>
          </a:p>
          <a:p>
            <a:r>
              <a:rPr lang="en-US" altLang="zh-TW" dirty="0" smtClean="0"/>
              <a:t>RAM</a:t>
            </a:r>
          </a:p>
          <a:p>
            <a:pPr lvl="1"/>
            <a:r>
              <a:rPr lang="en-US" altLang="zh-TW" dirty="0" smtClean="0"/>
              <a:t>1. kernel image	2. virtual memory system</a:t>
            </a:r>
          </a:p>
          <a:p>
            <a:pPr lvl="1"/>
            <a:r>
              <a:rPr lang="en-US" altLang="zh-TW" i="1" dirty="0"/>
              <a:t>P</a:t>
            </a:r>
            <a:r>
              <a:rPr lang="en-US" altLang="zh-TW" i="1" dirty="0" smtClean="0"/>
              <a:t>age–frame  reclaim algorithm</a:t>
            </a:r>
          </a:p>
          <a:p>
            <a:r>
              <a:rPr lang="en-US" altLang="zh-TW" dirty="0" smtClean="0"/>
              <a:t>Handle process virtual </a:t>
            </a:r>
            <a:r>
              <a:rPr lang="en-US" altLang="zh-TW" dirty="0" err="1" smtClean="0"/>
              <a:t>addr</a:t>
            </a:r>
            <a:r>
              <a:rPr lang="en-US" altLang="zh-TW" dirty="0" smtClean="0"/>
              <a:t> space</a:t>
            </a:r>
          </a:p>
          <a:p>
            <a:endParaRPr lang="en-US" altLang="zh-TW" dirty="0" smtClean="0"/>
          </a:p>
          <a:p>
            <a:r>
              <a:rPr lang="en-US" altLang="zh-TW" dirty="0" smtClean="0"/>
              <a:t>Caching</a:t>
            </a:r>
          </a:p>
          <a:p>
            <a:pPr lvl="1"/>
            <a:r>
              <a:rPr lang="en-US" altLang="zh-TW" dirty="0" smtClean="0"/>
              <a:t>First check if the data is already in RAM</a:t>
            </a:r>
          </a:p>
          <a:p>
            <a:pPr lvl="1"/>
            <a:r>
              <a:rPr lang="en-US" altLang="zh-TW" dirty="0" smtClean="0"/>
              <a:t>sync() sys call : make RAM and disk data consistent</a:t>
            </a:r>
          </a:p>
          <a:p>
            <a:pPr lvl="1"/>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14038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Kernel </a:t>
            </a:r>
            <a:r>
              <a:rPr lang="en-US" altLang="zh-TW" b="1" dirty="0" smtClean="0"/>
              <a:t>Overview</a:t>
            </a:r>
            <a:br>
              <a:rPr lang="en-US" altLang="zh-TW" b="1" dirty="0" smtClean="0"/>
            </a:br>
            <a:r>
              <a:rPr lang="en-US" altLang="zh-TW" b="1" dirty="0"/>
              <a:t>	</a:t>
            </a:r>
            <a:r>
              <a:rPr lang="en-US" altLang="zh-TW" sz="4000" b="1" dirty="0" smtClean="0"/>
              <a:t>- Device Driver</a:t>
            </a:r>
            <a:endParaRPr lang="zh-TW" altLang="en-US" sz="4000" b="1" dirty="0"/>
          </a:p>
        </p:txBody>
      </p:sp>
      <p:sp>
        <p:nvSpPr>
          <p:cNvPr id="3" name="內容版面配置區 2"/>
          <p:cNvSpPr>
            <a:spLocks noGrp="1"/>
          </p:cNvSpPr>
          <p:nvPr>
            <p:ph idx="1"/>
          </p:nvPr>
        </p:nvSpPr>
        <p:spPr/>
        <p:txBody>
          <a:bodyPr/>
          <a:lstStyle/>
          <a:p>
            <a:r>
              <a:rPr lang="en-US" altLang="zh-TW" dirty="0" smtClean="0"/>
              <a:t>Device-specific code is encapsulated in modules</a:t>
            </a:r>
          </a:p>
          <a:p>
            <a:r>
              <a:rPr lang="en-US" altLang="zh-TW" dirty="0" smtClean="0"/>
              <a:t>Develop new compatible device by only knowledge interface spec</a:t>
            </a:r>
          </a:p>
          <a:p>
            <a:r>
              <a:rPr lang="en-US" altLang="zh-TW" dirty="0" smtClean="0"/>
              <a:t>Reduce Kernel Image in RAM</a:t>
            </a:r>
          </a:p>
          <a:p>
            <a:pPr marL="0" indent="0">
              <a:buNone/>
            </a:pPr>
            <a:endParaRPr lang="en-US" altLang="zh-TW" dirty="0"/>
          </a:p>
          <a:p>
            <a:pPr marL="0" indent="0">
              <a:buNone/>
            </a:pPr>
            <a:endParaRPr lang="en-US" altLang="zh-TW" dirty="0" smtClean="0"/>
          </a:p>
          <a:p>
            <a:pPr marL="0" indent="0">
              <a:buNone/>
            </a:pPr>
            <a:r>
              <a:rPr lang="en-US" altLang="zh-TW" dirty="0"/>
              <a:t>	</a:t>
            </a:r>
            <a:endParaRPr lang="zh-TW" altLang="en-US" dirty="0"/>
          </a:p>
        </p:txBody>
      </p:sp>
      <p:pic>
        <p:nvPicPr>
          <p:cNvPr id="4" name="圖片 3"/>
          <p:cNvPicPr>
            <a:picLocks noChangeAspect="1"/>
          </p:cNvPicPr>
          <p:nvPr/>
        </p:nvPicPr>
        <p:blipFill>
          <a:blip r:embed="rId2"/>
          <a:stretch>
            <a:fillRect/>
          </a:stretch>
        </p:blipFill>
        <p:spPr>
          <a:xfrm>
            <a:off x="6451118" y="3728998"/>
            <a:ext cx="5278510" cy="2927650"/>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t="1145" r="9025"/>
          <a:stretch/>
        </p:blipFill>
        <p:spPr>
          <a:xfrm>
            <a:off x="620881" y="3745764"/>
            <a:ext cx="5645007" cy="2894117"/>
          </a:xfrm>
          <a:prstGeom prst="rect">
            <a:avLst/>
          </a:prstGeom>
        </p:spPr>
      </p:pic>
    </p:spTree>
    <p:extLst>
      <p:ext uri="{BB962C8B-B14F-4D97-AF65-F5344CB8AC3E}">
        <p14:creationId xmlns:p14="http://schemas.microsoft.com/office/powerpoint/2010/main" val="3062691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 Linux </a:t>
            </a:r>
            <a:r>
              <a:rPr lang="en-US" altLang="zh-TW" dirty="0"/>
              <a:t>Basic Concept</a:t>
            </a:r>
            <a:br>
              <a:rPr lang="en-US" altLang="zh-TW" dirty="0"/>
            </a:br>
            <a:r>
              <a:rPr lang="en-US" altLang="zh-TW" dirty="0"/>
              <a:t>	</a:t>
            </a:r>
            <a:r>
              <a:rPr lang="en-US" altLang="zh-TW" b="1" dirty="0"/>
              <a:t>File System(1)</a:t>
            </a:r>
            <a:endParaRPr lang="zh-TW" altLang="en-US" dirty="0"/>
          </a:p>
        </p:txBody>
      </p:sp>
      <p:sp>
        <p:nvSpPr>
          <p:cNvPr id="3" name="內容版面配置區 2"/>
          <p:cNvSpPr>
            <a:spLocks noGrp="1"/>
          </p:cNvSpPr>
          <p:nvPr>
            <p:ph idx="1"/>
          </p:nvPr>
        </p:nvSpPr>
        <p:spPr>
          <a:xfrm>
            <a:off x="838200" y="1690688"/>
            <a:ext cx="10515600" cy="5167311"/>
          </a:xfrm>
        </p:spPr>
        <p:txBody>
          <a:bodyPr>
            <a:normAutofit lnSpcReduction="10000"/>
          </a:bodyPr>
          <a:lstStyle/>
          <a:p>
            <a:r>
              <a:rPr lang="en-US" altLang="zh-TW" sz="3000" dirty="0"/>
              <a:t>Linux File </a:t>
            </a:r>
            <a:r>
              <a:rPr lang="en-US" altLang="zh-TW" sz="3000" dirty="0" smtClean="0"/>
              <a:t>system:</a:t>
            </a:r>
            <a:endParaRPr lang="en-US" altLang="zh-TW" sz="3000" dirty="0"/>
          </a:p>
          <a:p>
            <a:pPr lvl="1"/>
            <a:r>
              <a:rPr lang="en-US" altLang="zh-TW" dirty="0"/>
              <a:t>in tree-structured namespace, file name &lt; 255 characters</a:t>
            </a:r>
          </a:p>
          <a:p>
            <a:pPr lvl="1"/>
            <a:r>
              <a:rPr lang="en-US" altLang="zh-TW" dirty="0"/>
              <a:t>pathname</a:t>
            </a:r>
          </a:p>
          <a:p>
            <a:pPr marL="914400" lvl="2" indent="0">
              <a:buNone/>
            </a:pPr>
            <a:r>
              <a:rPr lang="en-US" altLang="zh-TW" dirty="0"/>
              <a:t>absolute (</a:t>
            </a:r>
            <a:r>
              <a:rPr lang="en-US" altLang="zh-TW" dirty="0">
                <a:solidFill>
                  <a:srgbClr val="FF0000"/>
                </a:solidFill>
              </a:rPr>
              <a:t>/</a:t>
            </a:r>
            <a:r>
              <a:rPr lang="en-US" altLang="zh-TW" dirty="0" err="1"/>
              <a:t>usr</a:t>
            </a:r>
            <a:r>
              <a:rPr lang="en-US" altLang="zh-TW" dirty="0"/>
              <a:t>/fold/file),	relative(</a:t>
            </a:r>
            <a:r>
              <a:rPr lang="en-US" altLang="zh-TW" dirty="0" err="1"/>
              <a:t>usr</a:t>
            </a:r>
            <a:r>
              <a:rPr lang="en-US" altLang="zh-TW" dirty="0"/>
              <a:t>/fold/file)</a:t>
            </a:r>
          </a:p>
          <a:p>
            <a:pPr marL="914400" lvl="2" indent="0">
              <a:buNone/>
            </a:pPr>
            <a:r>
              <a:rPr lang="en-US" altLang="zh-TW" dirty="0"/>
              <a:t>current directory(</a:t>
            </a:r>
            <a:r>
              <a:rPr lang="en-US" altLang="zh-TW" dirty="0">
                <a:solidFill>
                  <a:srgbClr val="FF0000"/>
                </a:solidFill>
              </a:rPr>
              <a:t>./</a:t>
            </a:r>
            <a:r>
              <a:rPr lang="en-US" altLang="zh-TW" dirty="0"/>
              <a:t>),	parent directory(</a:t>
            </a:r>
            <a:r>
              <a:rPr lang="en-US" altLang="zh-TW" dirty="0">
                <a:solidFill>
                  <a:srgbClr val="FF0000"/>
                </a:solidFill>
              </a:rPr>
              <a:t>../</a:t>
            </a:r>
            <a:r>
              <a:rPr lang="en-US" altLang="zh-TW" dirty="0"/>
              <a:t>)</a:t>
            </a:r>
          </a:p>
          <a:p>
            <a:r>
              <a:rPr lang="en-US" altLang="zh-TW" dirty="0"/>
              <a:t>Link</a:t>
            </a:r>
          </a:p>
          <a:p>
            <a:pPr lvl="1"/>
            <a:r>
              <a:rPr lang="en-US" altLang="zh-TW" dirty="0"/>
              <a:t>File system is a hard link</a:t>
            </a:r>
          </a:p>
          <a:p>
            <a:pPr lvl="1"/>
            <a:r>
              <a:rPr lang="en-US" altLang="zh-TW" dirty="0"/>
              <a:t>Hard Link </a:t>
            </a:r>
            <a:r>
              <a:rPr lang="en-US" altLang="zh-TW" sz="1800" dirty="0">
                <a:latin typeface="Fira Code" panose="020B0509050000020004" pitchFamily="49" charset="0"/>
                <a:ea typeface="Fira Code" panose="020B0509050000020004" pitchFamily="49" charset="0"/>
              </a:rPr>
              <a:t>($ ln P1 P2</a:t>
            </a:r>
            <a:r>
              <a:rPr lang="en-US" altLang="zh-TW" sz="1800" dirty="0"/>
              <a:t>) </a:t>
            </a:r>
          </a:p>
          <a:p>
            <a:pPr marL="914400" lvl="2" indent="0">
              <a:buNone/>
            </a:pPr>
            <a:r>
              <a:rPr lang="en-US" altLang="zh-TW" dirty="0"/>
              <a:t>→ May cause directory </a:t>
            </a:r>
            <a:r>
              <a:rPr lang="en-US" altLang="zh-TW" dirty="0">
                <a:solidFill>
                  <a:srgbClr val="FF0000"/>
                </a:solidFill>
              </a:rPr>
              <a:t>tree to cycle</a:t>
            </a:r>
            <a:r>
              <a:rPr lang="en-US" altLang="zh-TW" dirty="0"/>
              <a:t>… Harmful </a:t>
            </a:r>
          </a:p>
          <a:p>
            <a:pPr marL="914400" lvl="2" indent="0">
              <a:buNone/>
            </a:pPr>
            <a:r>
              <a:rPr lang="en-US" altLang="zh-TW" dirty="0"/>
              <a:t>→ Can only link when files are in </a:t>
            </a:r>
            <a:r>
              <a:rPr lang="en-US" altLang="zh-TW" dirty="0">
                <a:solidFill>
                  <a:srgbClr val="FF0000"/>
                </a:solidFill>
              </a:rPr>
              <a:t>same file system</a:t>
            </a:r>
            <a:r>
              <a:rPr lang="en-US" altLang="zh-TW" dirty="0"/>
              <a:t>… Limited</a:t>
            </a:r>
          </a:p>
          <a:p>
            <a:pPr lvl="1"/>
            <a:r>
              <a:rPr lang="en-US" altLang="zh-TW" dirty="0"/>
              <a:t>soft link or symbolic link </a:t>
            </a:r>
            <a:r>
              <a:rPr lang="en-US" altLang="zh-TW" sz="1800" dirty="0">
                <a:latin typeface="Fira Code" panose="020B0509050000020004" pitchFamily="49" charset="0"/>
                <a:ea typeface="Fira Code" panose="020B0509050000020004" pitchFamily="49" charset="0"/>
              </a:rPr>
              <a:t>($ ln -s P1 P2</a:t>
            </a:r>
            <a:r>
              <a:rPr lang="en-US" altLang="zh-TW" sz="1800" dirty="0"/>
              <a:t>) </a:t>
            </a:r>
          </a:p>
          <a:p>
            <a:pPr marL="914400" lvl="2" indent="0">
              <a:buNone/>
            </a:pPr>
            <a:r>
              <a:rPr lang="en-US" altLang="zh-TW" dirty="0"/>
              <a:t>To overcome the short of hard link</a:t>
            </a:r>
          </a:p>
          <a:p>
            <a:r>
              <a:rPr lang="en-US" altLang="zh-TW" dirty="0"/>
              <a:t>File type</a:t>
            </a:r>
          </a:p>
          <a:p>
            <a:pPr lvl="1"/>
            <a:r>
              <a:rPr lang="en-US" altLang="zh-TW" dirty="0"/>
              <a:t>Regular file, Directory, Symbolic link, pipeline, socket...File type </a:t>
            </a:r>
          </a:p>
        </p:txBody>
      </p:sp>
    </p:spTree>
    <p:extLst>
      <p:ext uri="{BB962C8B-B14F-4D97-AF65-F5344CB8AC3E}">
        <p14:creationId xmlns:p14="http://schemas.microsoft.com/office/powerpoint/2010/main" val="281643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55822" y="400480"/>
            <a:ext cx="10515600" cy="6321596"/>
          </a:xfrm>
        </p:spPr>
        <p:txBody>
          <a:bodyPr/>
          <a:lstStyle/>
          <a:p>
            <a:r>
              <a:rPr lang="en-US" altLang="zh-TW" dirty="0"/>
              <a:t>File description (POSIX Standard)</a:t>
            </a:r>
          </a:p>
          <a:p>
            <a:pPr lvl="1"/>
            <a:r>
              <a:rPr lang="en-US" altLang="zh-TW" dirty="0"/>
              <a:t>File type, # hard link, file length, UID, UGID, Access right, time…</a:t>
            </a:r>
          </a:p>
          <a:p>
            <a:pPr lvl="1"/>
            <a:r>
              <a:rPr lang="en-US" altLang="zh-TW" dirty="0" err="1"/>
              <a:t>suid</a:t>
            </a:r>
            <a:r>
              <a:rPr lang="en-US" altLang="zh-TW" sz="1800" dirty="0"/>
              <a:t>(set</a:t>
            </a:r>
            <a:r>
              <a:rPr lang="en-US" altLang="zh-TW" dirty="0"/>
              <a:t> </a:t>
            </a:r>
            <a:r>
              <a:rPr lang="en-US" altLang="zh-TW" sz="1800" dirty="0"/>
              <a:t>user ID)</a:t>
            </a:r>
            <a:r>
              <a:rPr lang="en-US" altLang="zh-TW" dirty="0"/>
              <a:t>,</a:t>
            </a:r>
            <a:r>
              <a:rPr lang="en-US" altLang="zh-TW" sz="1800" dirty="0"/>
              <a:t> </a:t>
            </a:r>
            <a:r>
              <a:rPr lang="en-US" altLang="zh-TW" dirty="0" err="1"/>
              <a:t>sgid</a:t>
            </a:r>
            <a:r>
              <a:rPr lang="en-US" altLang="zh-TW" sz="1800" dirty="0"/>
              <a:t>(</a:t>
            </a:r>
            <a:r>
              <a:rPr lang="en-US" altLang="zh-TW" sz="1600" dirty="0"/>
              <a:t>set</a:t>
            </a:r>
            <a:r>
              <a:rPr lang="en-US" altLang="zh-TW" sz="1800" dirty="0"/>
              <a:t> </a:t>
            </a:r>
            <a:r>
              <a:rPr lang="en-US" altLang="zh-TW" sz="1600" dirty="0"/>
              <a:t>group ID</a:t>
            </a:r>
            <a:r>
              <a:rPr lang="en-US" altLang="zh-TW" sz="1800" dirty="0"/>
              <a:t>)</a:t>
            </a:r>
            <a:r>
              <a:rPr lang="en-US" altLang="zh-TW" dirty="0"/>
              <a:t>,</a:t>
            </a:r>
            <a:r>
              <a:rPr lang="en-US" altLang="zh-TW" sz="1800" dirty="0"/>
              <a:t> </a:t>
            </a:r>
            <a:r>
              <a:rPr lang="en-US" altLang="zh-TW" dirty="0"/>
              <a:t>sticky(</a:t>
            </a:r>
            <a:r>
              <a:rPr lang="en-US" altLang="zh-TW" sz="2000" dirty="0"/>
              <a:t>keep file in memory after terminated)</a:t>
            </a:r>
          </a:p>
          <a:p>
            <a:endParaRPr lang="en-US" altLang="zh-TW" dirty="0" smtClean="0"/>
          </a:p>
          <a:p>
            <a:r>
              <a:rPr lang="en-US" altLang="zh-TW" dirty="0" smtClean="0"/>
              <a:t>File </a:t>
            </a:r>
            <a:r>
              <a:rPr lang="en-US" altLang="zh-TW" dirty="0"/>
              <a:t>Handling system call:	(system programming course)</a:t>
            </a:r>
          </a:p>
          <a:p>
            <a:pPr lvl="1"/>
            <a:r>
              <a:rPr lang="en-US" altLang="zh-TW" dirty="0" err="1"/>
              <a:t>fd</a:t>
            </a:r>
            <a:r>
              <a:rPr lang="en-US" altLang="zh-TW" dirty="0"/>
              <a:t> = open(path, flag, mode); 		</a:t>
            </a:r>
            <a:r>
              <a:rPr lang="en-US" altLang="zh-TW" sz="1800" i="1" dirty="0"/>
              <a:t>// </a:t>
            </a:r>
            <a:r>
              <a:rPr lang="en-US" altLang="zh-TW" sz="1800" i="1" dirty="0" smtClean="0"/>
              <a:t> flag</a:t>
            </a:r>
            <a:r>
              <a:rPr lang="en-US" altLang="zh-TW" sz="1800" i="1" dirty="0"/>
              <a:t>: operation, mode: access </a:t>
            </a:r>
            <a:r>
              <a:rPr lang="en-US" altLang="zh-TW" sz="1800" i="1" dirty="0" smtClean="0"/>
              <a:t>right</a:t>
            </a:r>
          </a:p>
          <a:p>
            <a:pPr marL="457200" lvl="1" indent="0">
              <a:buNone/>
            </a:pPr>
            <a:endParaRPr lang="en-US" altLang="zh-TW" sz="1800" i="1" dirty="0" smtClean="0"/>
          </a:p>
          <a:p>
            <a:r>
              <a:rPr lang="en-US" altLang="zh-TW" dirty="0" smtClean="0"/>
              <a:t>Ext2 &amp; Ext3, </a:t>
            </a:r>
            <a:r>
              <a:rPr lang="en-US" altLang="zh-TW" dirty="0" err="1" smtClean="0"/>
              <a:t>jfs</a:t>
            </a:r>
            <a:endParaRPr lang="en-US" altLang="zh-TW" dirty="0" smtClean="0"/>
          </a:p>
          <a:p>
            <a:pPr lvl="1"/>
            <a:r>
              <a:rPr lang="en-US" altLang="zh-TW" dirty="0" smtClean="0"/>
              <a:t>Block, Superblock, </a:t>
            </a:r>
            <a:r>
              <a:rPr lang="en-US" altLang="zh-TW" dirty="0" err="1" smtClean="0"/>
              <a:t>Inode</a:t>
            </a:r>
            <a:endParaRPr lang="en-US" altLang="zh-TW" dirty="0"/>
          </a:p>
          <a:p>
            <a:pPr lvl="1"/>
            <a:r>
              <a:rPr lang="en-US" altLang="zh-TW" dirty="0" smtClean="0"/>
              <a:t>file recover </a:t>
            </a:r>
          </a:p>
          <a:p>
            <a:pPr lvl="1"/>
            <a:r>
              <a:rPr lang="en-US" altLang="zh-TW" dirty="0" smtClean="0"/>
              <a:t>Journal File System</a:t>
            </a:r>
          </a:p>
        </p:txBody>
      </p:sp>
    </p:spTree>
    <p:extLst>
      <p:ext uri="{BB962C8B-B14F-4D97-AF65-F5344CB8AC3E}">
        <p14:creationId xmlns:p14="http://schemas.microsoft.com/office/powerpoint/2010/main" val="142503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Chapter 2: Linux Kernel</a:t>
            </a:r>
            <a:r>
              <a:rPr lang="zh-TW" altLang="en-US" dirty="0" smtClean="0"/>
              <a:t> </a:t>
            </a:r>
            <a:r>
              <a:rPr lang="en-US" altLang="zh-TW" dirty="0" smtClean="0"/>
              <a:t>Dev</a:t>
            </a:r>
            <a:endParaRPr lang="zh-TW" altLang="en-US" sz="2800" dirty="0"/>
          </a:p>
        </p:txBody>
      </p:sp>
      <p:sp>
        <p:nvSpPr>
          <p:cNvPr id="3" name="內容版面配置區 2"/>
          <p:cNvSpPr>
            <a:spLocks noGrp="1"/>
          </p:cNvSpPr>
          <p:nvPr>
            <p:ph idx="1"/>
          </p:nvPr>
        </p:nvSpPr>
        <p:spPr/>
        <p:txBody>
          <a:bodyPr>
            <a:normAutofit/>
          </a:bodyPr>
          <a:lstStyle/>
          <a:p>
            <a:r>
              <a:rPr lang="en-US" altLang="zh-TW" dirty="0" smtClean="0"/>
              <a:t>/arch</a:t>
            </a:r>
          </a:p>
          <a:p>
            <a:pPr lvl="1"/>
            <a:r>
              <a:rPr lang="en-US" altLang="zh-TW" dirty="0"/>
              <a:t>OS design is</a:t>
            </a:r>
            <a:r>
              <a:rPr lang="zh-TW" altLang="en-US" dirty="0"/>
              <a:t> </a:t>
            </a:r>
            <a:r>
              <a:rPr lang="en-US" altLang="zh-TW" dirty="0"/>
              <a:t>heavily dependent on hardware</a:t>
            </a:r>
            <a:br>
              <a:rPr lang="en-US" altLang="zh-TW" dirty="0"/>
            </a:br>
            <a:r>
              <a:rPr lang="en-US" altLang="zh-TW" dirty="0"/>
              <a:t>	</a:t>
            </a:r>
            <a:r>
              <a:rPr lang="en-US" altLang="zh-TW" dirty="0">
                <a:solidFill>
                  <a:srgbClr val="FF0000"/>
                </a:solidFill>
              </a:rPr>
              <a:t>arm, i386, ia64, mips,x86_64</a:t>
            </a:r>
            <a:r>
              <a:rPr lang="en-US" altLang="zh-TW" dirty="0" smtClean="0">
                <a:solidFill>
                  <a:srgbClr val="FF0000"/>
                </a:solidFill>
              </a:rPr>
              <a:t>…</a:t>
            </a:r>
            <a:endParaRPr lang="en-US" altLang="zh-TW" dirty="0" smtClean="0"/>
          </a:p>
          <a:p>
            <a:r>
              <a:rPr lang="en-US" altLang="zh-TW" dirty="0" smtClean="0"/>
              <a:t>/driver	</a:t>
            </a:r>
          </a:p>
          <a:p>
            <a:r>
              <a:rPr lang="en-US" altLang="zh-TW" dirty="0" smtClean="0"/>
              <a:t>/firmware</a:t>
            </a:r>
          </a:p>
          <a:p>
            <a:r>
              <a:rPr lang="en-US" altLang="zh-TW" dirty="0" smtClean="0"/>
              <a:t>/</a:t>
            </a:r>
            <a:r>
              <a:rPr lang="en-US" altLang="zh-TW" dirty="0" err="1" smtClean="0"/>
              <a:t>ipc</a:t>
            </a:r>
            <a:endParaRPr lang="en-US" altLang="zh-TW" dirty="0" smtClean="0"/>
          </a:p>
          <a:p>
            <a:r>
              <a:rPr lang="en-US" altLang="zh-TW" dirty="0" smtClean="0"/>
              <a:t>/</a:t>
            </a:r>
            <a:r>
              <a:rPr lang="en-US" altLang="zh-TW" dirty="0" err="1" smtClean="0"/>
              <a:t>usr</a:t>
            </a:r>
            <a:endParaRPr lang="en-US" altLang="zh-TW" dirty="0" smtClean="0"/>
          </a:p>
          <a:p>
            <a:r>
              <a:rPr lang="en-US" altLang="zh-TW" dirty="0" smtClean="0"/>
              <a:t>/kernel</a:t>
            </a:r>
          </a:p>
          <a:p>
            <a:r>
              <a:rPr lang="en-US" altLang="zh-TW" dirty="0" smtClean="0"/>
              <a:t>/script</a:t>
            </a:r>
          </a:p>
        </p:txBody>
      </p:sp>
    </p:spTree>
    <p:extLst>
      <p:ext uri="{BB962C8B-B14F-4D97-AF65-F5344CB8AC3E}">
        <p14:creationId xmlns:p14="http://schemas.microsoft.com/office/powerpoint/2010/main" val="2418906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Chapter 2: Linux Kernel</a:t>
            </a:r>
            <a:br>
              <a:rPr lang="en-US" altLang="zh-TW" dirty="0" smtClean="0"/>
            </a:br>
            <a:r>
              <a:rPr lang="en-US" altLang="zh-TW" dirty="0" smtClean="0"/>
              <a:t>	Compile The Kernel</a:t>
            </a:r>
            <a:endParaRPr lang="zh-TW" altLang="en-US" dirty="0"/>
          </a:p>
        </p:txBody>
      </p:sp>
      <p:sp>
        <p:nvSpPr>
          <p:cNvPr id="3" name="內容版面配置區 2"/>
          <p:cNvSpPr>
            <a:spLocks noGrp="1"/>
          </p:cNvSpPr>
          <p:nvPr>
            <p:ph idx="1"/>
          </p:nvPr>
        </p:nvSpPr>
        <p:spPr>
          <a:xfrm>
            <a:off x="838200" y="1776197"/>
            <a:ext cx="10515600" cy="4855261"/>
          </a:xfrm>
        </p:spPr>
        <p:txBody>
          <a:bodyPr/>
          <a:lstStyle/>
          <a:p>
            <a:r>
              <a:rPr lang="en-US" altLang="zh-TW" dirty="0" smtClean="0"/>
              <a:t>Kernel Development:</a:t>
            </a:r>
          </a:p>
          <a:p>
            <a:pPr lvl="1"/>
            <a:r>
              <a:rPr lang="en-US" altLang="zh-TW" dirty="0" smtClean="0"/>
              <a:t>coded in GNU C	</a:t>
            </a:r>
            <a:r>
              <a:rPr lang="en-US" altLang="zh-TW" sz="1800" dirty="0" smtClean="0"/>
              <a:t>(no linked to the standard C lib!!!)</a:t>
            </a:r>
          </a:p>
          <a:p>
            <a:pPr lvl="1"/>
            <a:r>
              <a:rPr lang="en-US" altLang="zh-TW" dirty="0" smtClean="0"/>
              <a:t>NO memory protection</a:t>
            </a:r>
          </a:p>
          <a:p>
            <a:pPr lvl="1"/>
            <a:r>
              <a:rPr lang="en-US" altLang="zh-TW" dirty="0" smtClean="0"/>
              <a:t>avoid float computing </a:t>
            </a:r>
          </a:p>
          <a:p>
            <a:pPr lvl="1"/>
            <a:r>
              <a:rPr lang="en-US" altLang="zh-TW" dirty="0" smtClean="0"/>
              <a:t>small stack</a:t>
            </a:r>
          </a:p>
          <a:p>
            <a:pPr lvl="1"/>
            <a:r>
              <a:rPr lang="en-US" altLang="zh-TW" dirty="0" smtClean="0"/>
              <a:t>watch out for the synchronization problem</a:t>
            </a:r>
          </a:p>
        </p:txBody>
      </p:sp>
    </p:spTree>
    <p:extLst>
      <p:ext uri="{BB962C8B-B14F-4D97-AF65-F5344CB8AC3E}">
        <p14:creationId xmlns:p14="http://schemas.microsoft.com/office/powerpoint/2010/main" val="87546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如何使用</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10515600" cy="4807650"/>
          </a:xfrm>
        </p:spPr>
        <p:txBody>
          <a:bodyPr>
            <a:normAutofit/>
          </a:bodyPr>
          <a:lstStyle/>
          <a:p>
            <a:r>
              <a:rPr lang="en-US" altLang="zh-TW" dirty="0" smtClean="0"/>
              <a:t>Understand Linux Kernel </a:t>
            </a:r>
            <a:r>
              <a:rPr lang="zh-TW" altLang="en-US" dirty="0" smtClean="0">
                <a:latin typeface="微軟正黑體" panose="020B0604030504040204" pitchFamily="34" charset="-120"/>
                <a:ea typeface="微軟正黑體" panose="020B0604030504040204" pitchFamily="34" charset="-120"/>
              </a:rPr>
              <a:t>細節較多，偏向瞭解內核本身</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t>Linux Device Driver </a:t>
            </a:r>
            <a:r>
              <a:rPr lang="zh-TW" altLang="en-US" dirty="0">
                <a:latin typeface="微軟正黑體" panose="020B0604030504040204" pitchFamily="34" charset="-120"/>
                <a:ea typeface="微軟正黑體" panose="020B0604030504040204" pitchFamily="34" charset="-120"/>
              </a:rPr>
              <a:t>偏向系統程式實作</a:t>
            </a:r>
            <a:endParaRPr lang="en-US" altLang="zh-TW" dirty="0">
              <a:latin typeface="微軟正黑體" panose="020B0604030504040204" pitchFamily="34" charset="-120"/>
              <a:ea typeface="微軟正黑體" panose="020B0604030504040204" pitchFamily="34" charset="-120"/>
            </a:endParaRPr>
          </a:p>
          <a:p>
            <a:r>
              <a:rPr lang="en-US" altLang="zh-TW" dirty="0" smtClean="0"/>
              <a:t>Linux Kernel Development </a:t>
            </a:r>
            <a:r>
              <a:rPr lang="zh-TW" altLang="en-US" dirty="0">
                <a:latin typeface="微軟正黑體" panose="020B0604030504040204" pitchFamily="34" charset="-120"/>
                <a:ea typeface="微軟正黑體" panose="020B0604030504040204" pitchFamily="34" charset="-120"/>
              </a:rPr>
              <a:t>趨向兩者之間，編排上也有利於</a:t>
            </a:r>
            <a:r>
              <a:rPr lang="zh-TW" altLang="en-US" dirty="0" smtClean="0">
                <a:latin typeface="微軟正黑體" panose="020B0604030504040204" pitchFamily="34" charset="-120"/>
                <a:ea typeface="微軟正黑體" panose="020B0604030504040204" pitchFamily="34" charset="-120"/>
              </a:rPr>
              <a:t>新手</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以 </a:t>
            </a:r>
            <a:r>
              <a:rPr lang="en-US" altLang="zh-TW" dirty="0"/>
              <a:t>Linux Kernel Dev</a:t>
            </a:r>
            <a:r>
              <a:rPr lang="zh-TW" altLang="en-US" dirty="0"/>
              <a:t> </a:t>
            </a:r>
            <a:r>
              <a:rPr lang="zh-TW" altLang="en-US" dirty="0">
                <a:latin typeface="微軟正黑體" panose="020B0604030504040204" pitchFamily="34" charset="-120"/>
                <a:ea typeface="微軟正黑體" panose="020B0604030504040204" pitchFamily="34" charset="-120"/>
              </a:rPr>
              <a:t>為主，穿插 </a:t>
            </a:r>
            <a:r>
              <a:rPr lang="en-US" altLang="zh-TW" dirty="0"/>
              <a:t>Understand Linux Kernel </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r>
              <a:rPr lang="en-US" altLang="zh-TW" dirty="0"/>
              <a:t>Focus on OS design discussion – Get Linux 2.6</a:t>
            </a:r>
            <a:r>
              <a:rPr lang="zh-TW" altLang="en-US" dirty="0"/>
              <a:t> </a:t>
            </a:r>
            <a:r>
              <a:rPr lang="en-US" altLang="zh-TW" dirty="0"/>
              <a:t>version source </a:t>
            </a:r>
            <a:r>
              <a:rPr lang="en-US" altLang="zh-TW" dirty="0" smtClean="0"/>
              <a:t>code</a:t>
            </a:r>
            <a:endParaRPr lang="en-US" altLang="zh-TW" dirty="0"/>
          </a:p>
        </p:txBody>
      </p:sp>
    </p:spTree>
    <p:extLst>
      <p:ext uri="{BB962C8B-B14F-4D97-AF65-F5344CB8AC3E}">
        <p14:creationId xmlns:p14="http://schemas.microsoft.com/office/powerpoint/2010/main" val="1777906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2668" y="2511978"/>
            <a:ext cx="10850219" cy="1325563"/>
          </a:xfrm>
        </p:spPr>
        <p:txBody>
          <a:bodyPr>
            <a:normAutofit/>
          </a:bodyPr>
          <a:lstStyle/>
          <a:p>
            <a:pPr algn="ctr"/>
            <a:r>
              <a:rPr lang="en-US" altLang="zh-TW" sz="5400" b="1" dirty="0" smtClean="0"/>
              <a:t>System Programming &amp; Data structure</a:t>
            </a:r>
            <a:endParaRPr lang="zh-TW" altLang="en-US" sz="5400" b="1" dirty="0"/>
          </a:p>
        </p:txBody>
      </p:sp>
    </p:spTree>
    <p:extLst>
      <p:ext uri="{BB962C8B-B14F-4D97-AF65-F5344CB8AC3E}">
        <p14:creationId xmlns:p14="http://schemas.microsoft.com/office/powerpoint/2010/main" val="969869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Programming </a:t>
            </a:r>
            <a:endParaRPr lang="zh-TW" altLang="en-US" dirty="0"/>
          </a:p>
        </p:txBody>
      </p:sp>
      <p:sp>
        <p:nvSpPr>
          <p:cNvPr id="3" name="內容版面配置區 2"/>
          <p:cNvSpPr>
            <a:spLocks noGrp="1"/>
          </p:cNvSpPr>
          <p:nvPr>
            <p:ph idx="1"/>
          </p:nvPr>
        </p:nvSpPr>
        <p:spPr>
          <a:xfrm>
            <a:off x="838200" y="1825624"/>
            <a:ext cx="10515600" cy="4839335"/>
          </a:xfrm>
        </p:spPr>
        <p:txBody>
          <a:bodyPr>
            <a:normAutofit/>
          </a:bodyPr>
          <a:lstStyle/>
          <a:p>
            <a:r>
              <a:rPr lang="en-US" altLang="zh-TW" dirty="0" smtClean="0"/>
              <a:t>man –f </a:t>
            </a:r>
            <a:r>
              <a:rPr lang="en-US" altLang="zh-TW" dirty="0" err="1" smtClean="0"/>
              <a:t>prinft</a:t>
            </a:r>
            <a:endParaRPr lang="en-US" altLang="zh-TW" dirty="0" smtClean="0"/>
          </a:p>
          <a:p>
            <a:endParaRPr lang="en-US" altLang="zh-TW" dirty="0" smtClean="0"/>
          </a:p>
          <a:p>
            <a:pPr lvl="1"/>
            <a:r>
              <a:rPr lang="en-US" altLang="zh-TW" dirty="0" smtClean="0"/>
              <a:t>man 2 (system calls)		man 3</a:t>
            </a:r>
            <a:r>
              <a:rPr lang="zh-TW" altLang="en-US" dirty="0" smtClean="0"/>
              <a:t> </a:t>
            </a:r>
            <a:r>
              <a:rPr lang="en-US" altLang="zh-TW" dirty="0" smtClean="0"/>
              <a:t>(library calls)</a:t>
            </a:r>
          </a:p>
          <a:p>
            <a:r>
              <a:rPr lang="en-US" altLang="zh-TW" dirty="0" err="1" smtClean="0"/>
              <a:t>gcc</a:t>
            </a:r>
            <a:r>
              <a:rPr lang="en-US" altLang="zh-TW" dirty="0" smtClean="0"/>
              <a:t>	</a:t>
            </a:r>
            <a:r>
              <a:rPr lang="en-US" altLang="zh-TW" sz="2000" dirty="0" smtClean="0"/>
              <a:t>(compiler)</a:t>
            </a:r>
          </a:p>
          <a:p>
            <a:pPr lvl="1"/>
            <a:r>
              <a:rPr lang="en-US" altLang="zh-TW" sz="1800" dirty="0" err="1" smtClean="0">
                <a:latin typeface="Fira Code" panose="020B0509050000020004" pitchFamily="49" charset="0"/>
                <a:ea typeface="Fira Code" panose="020B0509050000020004" pitchFamily="49" charset="0"/>
              </a:rPr>
              <a:t>gcc</a:t>
            </a:r>
            <a:r>
              <a:rPr lang="en-US" altLang="zh-TW" sz="1800" dirty="0" smtClean="0">
                <a:latin typeface="Fira Code" panose="020B0509050000020004" pitchFamily="49" charset="0"/>
                <a:ea typeface="Fira Code" panose="020B0509050000020004" pitchFamily="49" charset="0"/>
              </a:rPr>
              <a:t> </a:t>
            </a:r>
            <a:r>
              <a:rPr lang="en-US" altLang="zh-TW" sz="1800" dirty="0" err="1" smtClean="0">
                <a:latin typeface="Fira Code" panose="020B0509050000020004" pitchFamily="49" charset="0"/>
                <a:ea typeface="Fira Code" panose="020B0509050000020004" pitchFamily="49" charset="0"/>
              </a:rPr>
              <a:t>abc.c</a:t>
            </a:r>
            <a:r>
              <a:rPr lang="en-US" altLang="zh-TW" sz="1800" dirty="0" smtClean="0">
                <a:latin typeface="Fira Code" panose="020B0509050000020004" pitchFamily="49" charset="0"/>
                <a:ea typeface="Fira Code" panose="020B0509050000020004" pitchFamily="49" charset="0"/>
              </a:rPr>
              <a:t>		// must contain main </a:t>
            </a:r>
            <a:r>
              <a:rPr lang="en-US" altLang="zh-TW" sz="1800" dirty="0" err="1" smtClean="0">
                <a:latin typeface="Fira Code" panose="020B0509050000020004" pitchFamily="49" charset="0"/>
                <a:ea typeface="Fira Code" panose="020B0509050000020004" pitchFamily="49" charset="0"/>
              </a:rPr>
              <a:t>func</a:t>
            </a:r>
            <a:r>
              <a:rPr lang="en-US" altLang="zh-TW" sz="1800" dirty="0" smtClean="0">
                <a:latin typeface="Fira Code" panose="020B0509050000020004" pitchFamily="49" charset="0"/>
                <a:ea typeface="Fira Code" panose="020B0509050000020004" pitchFamily="49" charset="0"/>
              </a:rPr>
              <a:t>, </a:t>
            </a:r>
            <a:r>
              <a:rPr lang="en-US" altLang="zh-TW" sz="1800" dirty="0" err="1" smtClean="0">
                <a:latin typeface="Fira Code" panose="020B0509050000020004" pitchFamily="49" charset="0"/>
                <a:ea typeface="Fira Code" panose="020B0509050000020004" pitchFamily="49" charset="0"/>
              </a:rPr>
              <a:t>abc.out</a:t>
            </a:r>
            <a:r>
              <a:rPr lang="en-US" altLang="zh-TW" sz="1800" dirty="0" smtClean="0">
                <a:latin typeface="Fira Code" panose="020B0509050000020004" pitchFamily="49" charset="0"/>
                <a:ea typeface="Fira Code" panose="020B0509050000020004" pitchFamily="49" charset="0"/>
              </a:rPr>
              <a:t> </a:t>
            </a:r>
          </a:p>
          <a:p>
            <a:pPr lvl="1"/>
            <a:r>
              <a:rPr lang="en-US" altLang="zh-TW" sz="1800" dirty="0" err="1" smtClean="0">
                <a:latin typeface="Fira Code" panose="020B0509050000020004" pitchFamily="49" charset="0"/>
                <a:ea typeface="Fira Code" panose="020B0509050000020004" pitchFamily="49" charset="0"/>
              </a:rPr>
              <a:t>gcc</a:t>
            </a:r>
            <a:r>
              <a:rPr lang="en-US" altLang="zh-TW" sz="1800" dirty="0" smtClean="0">
                <a:latin typeface="Fira Code" panose="020B0509050000020004" pitchFamily="49" charset="0"/>
                <a:ea typeface="Fira Code" panose="020B0509050000020004" pitchFamily="49" charset="0"/>
              </a:rPr>
              <a:t> </a:t>
            </a:r>
            <a:r>
              <a:rPr lang="en-US" altLang="zh-TW" sz="1800" dirty="0" err="1" smtClean="0">
                <a:latin typeface="Fira Code" panose="020B0509050000020004" pitchFamily="49" charset="0"/>
                <a:ea typeface="Fira Code" panose="020B0509050000020004" pitchFamily="49" charset="0"/>
              </a:rPr>
              <a:t>abc.c</a:t>
            </a:r>
            <a:r>
              <a:rPr lang="en-US" altLang="zh-TW" sz="1800" dirty="0" smtClean="0">
                <a:latin typeface="Fira Code" panose="020B0509050000020004" pitchFamily="49" charset="0"/>
                <a:ea typeface="Fira Code" panose="020B0509050000020004" pitchFamily="49" charset="0"/>
              </a:rPr>
              <a:t> –O3		// 1, 2, 3, g, fast, s </a:t>
            </a:r>
          </a:p>
          <a:p>
            <a:r>
              <a:rPr lang="en-US" altLang="zh-TW" dirty="0" err="1" smtClean="0"/>
              <a:t>gdb</a:t>
            </a:r>
            <a:r>
              <a:rPr lang="en-US" altLang="zh-TW" sz="2000" dirty="0" smtClean="0"/>
              <a:t>	(</a:t>
            </a:r>
            <a:r>
              <a:rPr lang="en-US" altLang="zh-TW" sz="2000" dirty="0" err="1" smtClean="0"/>
              <a:t>officical</a:t>
            </a:r>
            <a:r>
              <a:rPr lang="en-US" altLang="zh-TW" sz="2000" dirty="0" smtClean="0"/>
              <a:t> debugger)</a:t>
            </a:r>
          </a:p>
          <a:p>
            <a:pPr lvl="1"/>
            <a:r>
              <a:rPr lang="en-US" altLang="zh-TW" sz="1600" dirty="0" smtClean="0">
                <a:solidFill>
                  <a:srgbClr val="FF0000"/>
                </a:solidFill>
              </a:rPr>
              <a:t>b</a:t>
            </a:r>
            <a:r>
              <a:rPr lang="en-US" altLang="zh-TW" sz="1600" dirty="0" smtClean="0"/>
              <a:t>: breakpoint, </a:t>
            </a:r>
            <a:r>
              <a:rPr lang="en-US" altLang="zh-TW" sz="1600" dirty="0" err="1" smtClean="0">
                <a:solidFill>
                  <a:srgbClr val="FF0000"/>
                </a:solidFill>
              </a:rPr>
              <a:t>bt</a:t>
            </a:r>
            <a:r>
              <a:rPr lang="en-US" altLang="zh-TW" sz="1600" dirty="0" smtClean="0"/>
              <a:t>: current call stack, </a:t>
            </a:r>
            <a:r>
              <a:rPr lang="en-US" altLang="zh-TW" sz="1600" dirty="0" smtClean="0">
                <a:solidFill>
                  <a:srgbClr val="FF0000"/>
                </a:solidFill>
              </a:rPr>
              <a:t>s</a:t>
            </a:r>
            <a:r>
              <a:rPr lang="en-US" altLang="zh-TW" sz="1600" dirty="0" smtClean="0"/>
              <a:t>: step in, </a:t>
            </a:r>
            <a:r>
              <a:rPr lang="en-US" altLang="zh-TW" sz="1600" dirty="0" smtClean="0">
                <a:solidFill>
                  <a:srgbClr val="FF0000"/>
                </a:solidFill>
              </a:rPr>
              <a:t>n</a:t>
            </a:r>
            <a:r>
              <a:rPr lang="en-US" altLang="zh-TW" sz="1600" dirty="0" smtClean="0"/>
              <a:t>: step over, </a:t>
            </a:r>
            <a:r>
              <a:rPr lang="en-US" altLang="zh-TW" sz="1600" dirty="0" smtClean="0">
                <a:solidFill>
                  <a:srgbClr val="FF0000"/>
                </a:solidFill>
              </a:rPr>
              <a:t>r</a:t>
            </a:r>
            <a:r>
              <a:rPr lang="en-US" altLang="zh-TW" sz="1600" dirty="0" smtClean="0"/>
              <a:t>: execute</a:t>
            </a:r>
          </a:p>
          <a:p>
            <a:r>
              <a:rPr lang="en-US" altLang="zh-TW" dirty="0" smtClean="0"/>
              <a:t>Make</a:t>
            </a:r>
            <a:endParaRPr lang="en-US" altLang="zh-TW" dirty="0"/>
          </a:p>
          <a:p>
            <a:endParaRPr lang="en-US" altLang="zh-TW" dirty="0"/>
          </a:p>
        </p:txBody>
      </p:sp>
      <p:pic>
        <p:nvPicPr>
          <p:cNvPr id="4" name="圖片 3"/>
          <p:cNvPicPr>
            <a:picLocks noChangeAspect="1"/>
          </p:cNvPicPr>
          <p:nvPr/>
        </p:nvPicPr>
        <p:blipFill>
          <a:blip r:embed="rId3"/>
          <a:stretch>
            <a:fillRect/>
          </a:stretch>
        </p:blipFill>
        <p:spPr>
          <a:xfrm>
            <a:off x="1378696" y="2334616"/>
            <a:ext cx="6809715" cy="491957"/>
          </a:xfrm>
          <a:prstGeom prst="rect">
            <a:avLst/>
          </a:prstGeom>
        </p:spPr>
      </p:pic>
    </p:spTree>
    <p:extLst>
      <p:ext uri="{BB962C8B-B14F-4D97-AF65-F5344CB8AC3E}">
        <p14:creationId xmlns:p14="http://schemas.microsoft.com/office/powerpoint/2010/main" val="12676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50394" y="365125"/>
            <a:ext cx="10515600" cy="1325563"/>
          </a:xfrm>
        </p:spPr>
        <p:txBody>
          <a:bodyPr/>
          <a:lstStyle/>
          <a:p>
            <a:r>
              <a:rPr lang="en-US" altLang="zh-TW" dirty="0" smtClean="0"/>
              <a:t>Data Structure</a:t>
            </a:r>
            <a:endParaRPr lang="zh-TW" altLang="en-US" dirty="0"/>
          </a:p>
        </p:txBody>
      </p:sp>
      <p:sp>
        <p:nvSpPr>
          <p:cNvPr id="3" name="內容版面配置區 2"/>
          <p:cNvSpPr>
            <a:spLocks noGrp="1"/>
          </p:cNvSpPr>
          <p:nvPr>
            <p:ph idx="1"/>
          </p:nvPr>
        </p:nvSpPr>
        <p:spPr>
          <a:xfrm>
            <a:off x="950394" y="1456764"/>
            <a:ext cx="10515600" cy="3220938"/>
          </a:xfrm>
        </p:spPr>
        <p:txBody>
          <a:bodyPr/>
          <a:lstStyle/>
          <a:p>
            <a:r>
              <a:rPr lang="en-US" altLang="zh-TW" dirty="0" smtClean="0"/>
              <a:t>C is not O-O language </a:t>
            </a:r>
            <a:r>
              <a:rPr lang="en-US" altLang="zh-TW" sz="2000" dirty="0" smtClean="0"/>
              <a:t>(use </a:t>
            </a:r>
            <a:r>
              <a:rPr lang="en-US" altLang="zh-TW" sz="2000" dirty="0" err="1" smtClean="0"/>
              <a:t>struct</a:t>
            </a:r>
            <a:r>
              <a:rPr lang="en-US" altLang="zh-TW" sz="2000" dirty="0" smtClean="0"/>
              <a:t>)</a:t>
            </a:r>
          </a:p>
          <a:p>
            <a:r>
              <a:rPr lang="en-US" altLang="zh-TW" dirty="0" smtClean="0"/>
              <a:t>Linked List:</a:t>
            </a:r>
            <a:br>
              <a:rPr lang="en-US" altLang="zh-TW" dirty="0" smtClean="0"/>
            </a:br>
            <a:r>
              <a:rPr lang="en-US" altLang="zh-TW" sz="1800" dirty="0"/>
              <a:t>G</a:t>
            </a:r>
            <a:r>
              <a:rPr lang="en-US" altLang="zh-TW" sz="1800" dirty="0" smtClean="0"/>
              <a:t>eneral C form Doubly-LL (handcraft)		Linux Development Doubly-LL, use &lt;</a:t>
            </a:r>
            <a:r>
              <a:rPr lang="en-US" altLang="zh-TW" sz="1800" dirty="0" err="1" smtClean="0"/>
              <a:t>linux</a:t>
            </a:r>
            <a:r>
              <a:rPr lang="en-US" altLang="zh-TW" sz="1800" dirty="0" smtClean="0"/>
              <a:t>/</a:t>
            </a:r>
            <a:r>
              <a:rPr lang="en-US" altLang="zh-TW" sz="1800" dirty="0" err="1" smtClean="0"/>
              <a:t>list.h</a:t>
            </a:r>
            <a:r>
              <a:rPr lang="en-US" altLang="zh-TW" sz="1800" dirty="0" smtClean="0"/>
              <a:t>&gt; 	</a:t>
            </a:r>
          </a:p>
        </p:txBody>
      </p:sp>
      <p:pic>
        <p:nvPicPr>
          <p:cNvPr id="7" name="圖片 6"/>
          <p:cNvPicPr>
            <a:picLocks noChangeAspect="1"/>
          </p:cNvPicPr>
          <p:nvPr/>
        </p:nvPicPr>
        <p:blipFill>
          <a:blip r:embed="rId2"/>
          <a:stretch>
            <a:fillRect/>
          </a:stretch>
        </p:blipFill>
        <p:spPr>
          <a:xfrm>
            <a:off x="1138809" y="2643256"/>
            <a:ext cx="5181623" cy="1081877"/>
          </a:xfrm>
          <a:prstGeom prst="rect">
            <a:avLst/>
          </a:prstGeom>
        </p:spPr>
      </p:pic>
      <p:pic>
        <p:nvPicPr>
          <p:cNvPr id="8" name="圖片 7"/>
          <p:cNvPicPr>
            <a:picLocks noChangeAspect="1"/>
          </p:cNvPicPr>
          <p:nvPr/>
        </p:nvPicPr>
        <p:blipFill>
          <a:blip r:embed="rId3"/>
          <a:stretch>
            <a:fillRect/>
          </a:stretch>
        </p:blipFill>
        <p:spPr>
          <a:xfrm>
            <a:off x="6508847" y="2643256"/>
            <a:ext cx="4957147" cy="944219"/>
          </a:xfrm>
          <a:prstGeom prst="rect">
            <a:avLst/>
          </a:prstGeom>
        </p:spPr>
      </p:pic>
      <p:pic>
        <p:nvPicPr>
          <p:cNvPr id="9" name="圖片 8"/>
          <p:cNvPicPr>
            <a:picLocks noChangeAspect="1"/>
          </p:cNvPicPr>
          <p:nvPr/>
        </p:nvPicPr>
        <p:blipFill>
          <a:blip r:embed="rId4"/>
          <a:stretch>
            <a:fillRect/>
          </a:stretch>
        </p:blipFill>
        <p:spPr>
          <a:xfrm>
            <a:off x="6508848" y="3688595"/>
            <a:ext cx="2874050" cy="900174"/>
          </a:xfrm>
          <a:prstGeom prst="rect">
            <a:avLst/>
          </a:prstGeom>
        </p:spPr>
      </p:pic>
      <p:pic>
        <p:nvPicPr>
          <p:cNvPr id="5" name="圖片 4"/>
          <p:cNvPicPr>
            <a:picLocks noChangeAspect="1"/>
          </p:cNvPicPr>
          <p:nvPr/>
        </p:nvPicPr>
        <p:blipFill>
          <a:blip r:embed="rId5"/>
          <a:stretch>
            <a:fillRect/>
          </a:stretch>
        </p:blipFill>
        <p:spPr>
          <a:xfrm>
            <a:off x="9382898" y="3725133"/>
            <a:ext cx="2243142" cy="719269"/>
          </a:xfrm>
          <a:prstGeom prst="rect">
            <a:avLst/>
          </a:prstGeom>
        </p:spPr>
      </p:pic>
    </p:spTree>
    <p:extLst>
      <p:ext uri="{BB962C8B-B14F-4D97-AF65-F5344CB8AC3E}">
        <p14:creationId xmlns:p14="http://schemas.microsoft.com/office/powerpoint/2010/main" val="3328628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551145"/>
            <a:ext cx="10515600" cy="5625818"/>
          </a:xfrm>
        </p:spPr>
        <p:txBody>
          <a:bodyPr/>
          <a:lstStyle/>
          <a:p>
            <a:pPr marL="0" indent="0">
              <a:lnSpc>
                <a:spcPct val="100000"/>
              </a:lnSpc>
              <a:spcBef>
                <a:spcPts val="0"/>
              </a:spcBef>
              <a:buNone/>
            </a:pPr>
            <a:r>
              <a:rPr lang="en-US" altLang="zh-TW" sz="1800" b="1" dirty="0" smtClean="0">
                <a:solidFill>
                  <a:prstClr val="black"/>
                </a:solidFill>
              </a:rPr>
              <a:t>ADD ITEM:</a:t>
            </a:r>
            <a:r>
              <a:rPr lang="en-US" altLang="zh-TW" sz="1800" dirty="0">
                <a:solidFill>
                  <a:prstClr val="black"/>
                </a:solidFill>
              </a:rPr>
              <a:t/>
            </a:r>
            <a:br>
              <a:rPr lang="en-US" altLang="zh-TW" sz="1800" dirty="0">
                <a:solidFill>
                  <a:prstClr val="black"/>
                </a:solidFill>
              </a:rPr>
            </a:br>
            <a:r>
              <a:rPr lang="en-US" altLang="zh-TW" sz="1800" dirty="0">
                <a:solidFill>
                  <a:prstClr val="black"/>
                </a:solidFill>
              </a:rPr>
              <a:t>	</a:t>
            </a:r>
            <a:r>
              <a:rPr lang="en-US" altLang="zh-TW" sz="1200" dirty="0" err="1" smtClean="0">
                <a:latin typeface="Fira Code" panose="020B0509050000020004" pitchFamily="49" charset="0"/>
                <a:ea typeface="Fira Code" panose="020B0509050000020004" pitchFamily="49" charset="0"/>
              </a:rPr>
              <a:t>list_add</a:t>
            </a:r>
            <a:r>
              <a:rPr lang="en-US" altLang="zh-TW" sz="1200" dirty="0">
                <a:latin typeface="Fira Code" panose="020B0509050000020004" pitchFamily="49" charset="0"/>
                <a:ea typeface="Fira Code" panose="020B0509050000020004" pitchFamily="49" charset="0"/>
              </a:rPr>
              <a:t>(&amp;f-&gt;list, &amp;</a:t>
            </a:r>
            <a:r>
              <a:rPr lang="en-US" altLang="zh-TW" sz="1200" dirty="0" err="1">
                <a:latin typeface="Fira Code" panose="020B0509050000020004" pitchFamily="49" charset="0"/>
                <a:ea typeface="Fira Code" panose="020B0509050000020004" pitchFamily="49" charset="0"/>
              </a:rPr>
              <a:t>fox_list</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smtClean="0">
                <a:latin typeface="Fira Code" panose="020B0509050000020004" pitchFamily="49" charset="0"/>
                <a:ea typeface="Fira Code" panose="020B0509050000020004" pitchFamily="49" charset="0"/>
              </a:rPr>
              <a:t>	</a:t>
            </a:r>
            <a:r>
              <a:rPr lang="en-US" altLang="zh-TW" sz="1200" dirty="0" err="1" smtClean="0">
                <a:latin typeface="Fira Code" panose="020B0509050000020004" pitchFamily="49" charset="0"/>
                <a:ea typeface="Fira Code" panose="020B0509050000020004" pitchFamily="49" charset="0"/>
              </a:rPr>
              <a:t>list_add_tail</a:t>
            </a:r>
            <a:r>
              <a:rPr lang="en-US" altLang="zh-TW" sz="1200" dirty="0">
                <a:latin typeface="Fira Code" panose="020B0509050000020004" pitchFamily="49" charset="0"/>
                <a:ea typeface="Fira Code" panose="020B0509050000020004" pitchFamily="49" charset="0"/>
              </a:rPr>
              <a:t>(&amp;f-&gt;list, &amp;</a:t>
            </a:r>
            <a:r>
              <a:rPr lang="en-US" altLang="zh-TW" sz="1200" dirty="0" err="1">
                <a:latin typeface="Fira Code" panose="020B0509050000020004" pitchFamily="49" charset="0"/>
                <a:ea typeface="Fira Code" panose="020B0509050000020004" pitchFamily="49" charset="0"/>
              </a:rPr>
              <a:t>fox_list</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a:solidFill>
                  <a:prstClr val="black"/>
                </a:solidFill>
                <a:latin typeface="Fira Code" panose="020B0509050000020004" pitchFamily="49" charset="0"/>
                <a:ea typeface="Fira Code" panose="020B0509050000020004" pitchFamily="49" charset="0"/>
              </a:rPr>
              <a:t/>
            </a:r>
            <a:br>
              <a:rPr lang="en-US" altLang="zh-TW" sz="1200" dirty="0">
                <a:solidFill>
                  <a:prstClr val="black"/>
                </a:solidFill>
                <a:latin typeface="Fira Code" panose="020B0509050000020004" pitchFamily="49" charset="0"/>
                <a:ea typeface="Fira Code" panose="020B0509050000020004" pitchFamily="49" charset="0"/>
              </a:rPr>
            </a:br>
            <a:r>
              <a:rPr lang="en-US" altLang="zh-TW" sz="1200" dirty="0">
                <a:solidFill>
                  <a:prstClr val="black"/>
                </a:solidFill>
                <a:latin typeface="Fira Code" panose="020B0509050000020004" pitchFamily="49" charset="0"/>
                <a:ea typeface="Fira Code" panose="020B0509050000020004" pitchFamily="49" charset="0"/>
              </a:rPr>
              <a:t/>
            </a:r>
            <a:br>
              <a:rPr lang="en-US" altLang="zh-TW" sz="1200" dirty="0">
                <a:solidFill>
                  <a:prstClr val="black"/>
                </a:solidFill>
                <a:latin typeface="Fira Code" panose="020B0509050000020004" pitchFamily="49" charset="0"/>
                <a:ea typeface="Fira Code" panose="020B0509050000020004" pitchFamily="49" charset="0"/>
              </a:rPr>
            </a:br>
            <a:r>
              <a:rPr lang="en-US" altLang="zh-TW" sz="1800" b="1" dirty="0">
                <a:solidFill>
                  <a:prstClr val="black"/>
                </a:solidFill>
              </a:rPr>
              <a:t>DELETE ITEM:</a:t>
            </a:r>
            <a:br>
              <a:rPr lang="en-US" altLang="zh-TW" sz="1800" b="1" dirty="0">
                <a:solidFill>
                  <a:prstClr val="black"/>
                </a:solidFill>
              </a:rPr>
            </a:b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smtClean="0">
                <a:solidFill>
                  <a:prstClr val="black"/>
                </a:solidFill>
                <a:latin typeface="Fira Code" panose="020B0509050000020004" pitchFamily="49" charset="0"/>
                <a:ea typeface="Fira Code" panose="020B0509050000020004" pitchFamily="49" charset="0"/>
              </a:rPr>
              <a:t>unsigned </a:t>
            </a:r>
            <a:r>
              <a:rPr lang="en-US" altLang="zh-TW" sz="1200" dirty="0" err="1">
                <a:solidFill>
                  <a:prstClr val="black"/>
                </a:solidFill>
                <a:latin typeface="Fira Code" panose="020B0509050000020004" pitchFamily="49" charset="0"/>
                <a:ea typeface="Fira Code" panose="020B0509050000020004" pitchFamily="49" charset="0"/>
              </a:rPr>
              <a:t>int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kfifo_in</a:t>
            </a:r>
            <a:r>
              <a:rPr lang="en-US" altLang="zh-TW" sz="1200" dirty="0">
                <a:solidFill>
                  <a:prstClr val="black"/>
                </a:solidFill>
                <a:latin typeface="Fira Code" panose="020B0509050000020004" pitchFamily="49" charset="0"/>
                <a:ea typeface="Fira Code" panose="020B0509050000020004" pitchFamily="49" charset="0"/>
              </a:rPr>
              <a:t>(</a:t>
            </a:r>
            <a:r>
              <a:rPr lang="en-US" altLang="zh-TW" sz="1200" dirty="0" err="1">
                <a:solidFill>
                  <a:prstClr val="black"/>
                </a:solidFill>
                <a:latin typeface="Fira Code" panose="020B0509050000020004" pitchFamily="49" charset="0"/>
                <a:ea typeface="Fira Code" panose="020B0509050000020004" pitchFamily="49" charset="0"/>
              </a:rPr>
              <a:t>struct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kfifo</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fifo</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const</a:t>
            </a:r>
            <a:r>
              <a:rPr lang="en-US" altLang="zh-TW" sz="1200" dirty="0">
                <a:solidFill>
                  <a:prstClr val="black"/>
                </a:solidFill>
                <a:latin typeface="Fira Code" panose="020B0509050000020004" pitchFamily="49" charset="0"/>
                <a:ea typeface="Fira Code" panose="020B0509050000020004" pitchFamily="49" charset="0"/>
              </a:rPr>
              <a:t> void *from, unsigned </a:t>
            </a:r>
            <a:r>
              <a:rPr lang="en-US" altLang="zh-TW" sz="1200" dirty="0" err="1">
                <a:solidFill>
                  <a:prstClr val="black"/>
                </a:solidFill>
                <a:latin typeface="Fira Code" panose="020B0509050000020004" pitchFamily="49" charset="0"/>
                <a:ea typeface="Fira Code" panose="020B0509050000020004" pitchFamily="49" charset="0"/>
              </a:rPr>
              <a:t>int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len</a:t>
            </a:r>
            <a:r>
              <a:rPr lang="en-US" altLang="zh-TW" sz="1200" dirty="0">
                <a:solidFill>
                  <a:prstClr val="black"/>
                </a:solidFill>
                <a:latin typeface="Fira Code" panose="020B0509050000020004" pitchFamily="49" charset="0"/>
                <a:ea typeface="Fira Code" panose="020B0509050000020004" pitchFamily="49" charset="0"/>
              </a:rPr>
              <a:t>);</a:t>
            </a:r>
            <a:br>
              <a:rPr lang="en-US" altLang="zh-TW" sz="1200" dirty="0">
                <a:solidFill>
                  <a:prstClr val="black"/>
                </a:solidFill>
                <a:latin typeface="Fira Code" panose="020B0509050000020004" pitchFamily="49" charset="0"/>
                <a:ea typeface="Fira Code" panose="020B0509050000020004" pitchFamily="49" charset="0"/>
              </a:rPr>
            </a:br>
            <a:r>
              <a:rPr lang="en-US" altLang="zh-TW" sz="1200" dirty="0">
                <a:solidFill>
                  <a:prstClr val="black"/>
                </a:solidFill>
                <a:latin typeface="Fira Code" panose="020B0509050000020004" pitchFamily="49" charset="0"/>
                <a:ea typeface="Fira Code" panose="020B0509050000020004" pitchFamily="49" charset="0"/>
              </a:rPr>
              <a:t>	unsigned </a:t>
            </a:r>
            <a:r>
              <a:rPr lang="en-US" altLang="zh-TW" sz="1200" dirty="0" err="1">
                <a:solidFill>
                  <a:prstClr val="black"/>
                </a:solidFill>
                <a:latin typeface="Fira Code" panose="020B0509050000020004" pitchFamily="49" charset="0"/>
                <a:ea typeface="Fira Code" panose="020B0509050000020004" pitchFamily="49" charset="0"/>
              </a:rPr>
              <a:t>int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kfifo_out</a:t>
            </a:r>
            <a:r>
              <a:rPr lang="en-US" altLang="zh-TW" sz="1200" dirty="0">
                <a:solidFill>
                  <a:prstClr val="black"/>
                </a:solidFill>
                <a:latin typeface="Fira Code" panose="020B0509050000020004" pitchFamily="49" charset="0"/>
                <a:ea typeface="Fira Code" panose="020B0509050000020004" pitchFamily="49" charset="0"/>
              </a:rPr>
              <a:t>(</a:t>
            </a:r>
            <a:r>
              <a:rPr lang="en-US" altLang="zh-TW" sz="1200" dirty="0" err="1">
                <a:solidFill>
                  <a:prstClr val="black"/>
                </a:solidFill>
                <a:latin typeface="Fira Code" panose="020B0509050000020004" pitchFamily="49" charset="0"/>
                <a:ea typeface="Fira Code" panose="020B0509050000020004" pitchFamily="49" charset="0"/>
              </a:rPr>
              <a:t>struct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kfifo</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fifo</a:t>
            </a:r>
            <a:r>
              <a:rPr lang="en-US" altLang="zh-TW" sz="1200" dirty="0">
                <a:solidFill>
                  <a:prstClr val="black"/>
                </a:solidFill>
                <a:latin typeface="Fira Code" panose="020B0509050000020004" pitchFamily="49" charset="0"/>
                <a:ea typeface="Fira Code" panose="020B0509050000020004" pitchFamily="49" charset="0"/>
              </a:rPr>
              <a:t>, void *to, unsigned </a:t>
            </a:r>
            <a:r>
              <a:rPr lang="en-US" altLang="zh-TW" sz="1200" dirty="0" err="1">
                <a:solidFill>
                  <a:prstClr val="black"/>
                </a:solidFill>
                <a:latin typeface="Fira Code" panose="020B0509050000020004" pitchFamily="49" charset="0"/>
                <a:ea typeface="Fira Code" panose="020B0509050000020004" pitchFamily="49" charset="0"/>
              </a:rPr>
              <a:t>int</a:t>
            </a: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len</a:t>
            </a:r>
            <a:r>
              <a:rPr lang="en-US" altLang="zh-TW" sz="1200" dirty="0">
                <a:solidFill>
                  <a:prstClr val="black"/>
                </a:solidFill>
                <a:latin typeface="Fira Code" panose="020B0509050000020004" pitchFamily="49" charset="0"/>
                <a:ea typeface="Fira Code" panose="020B0509050000020004" pitchFamily="49" charset="0"/>
              </a:rPr>
              <a:t>);</a:t>
            </a:r>
            <a:br>
              <a:rPr lang="en-US" altLang="zh-TW" sz="1200" dirty="0">
                <a:solidFill>
                  <a:prstClr val="black"/>
                </a:solidFill>
                <a:latin typeface="Fira Code" panose="020B0509050000020004" pitchFamily="49" charset="0"/>
                <a:ea typeface="Fira Code" panose="020B0509050000020004" pitchFamily="49" charset="0"/>
              </a:rPr>
            </a:br>
            <a:r>
              <a:rPr lang="en-US" altLang="zh-TW" sz="1800" dirty="0">
                <a:solidFill>
                  <a:prstClr val="black"/>
                </a:solidFill>
              </a:rPr>
              <a:t/>
            </a:r>
            <a:br>
              <a:rPr lang="en-US" altLang="zh-TW" sz="1800" dirty="0">
                <a:solidFill>
                  <a:prstClr val="black"/>
                </a:solidFill>
              </a:rPr>
            </a:br>
            <a:r>
              <a:rPr lang="en-US" altLang="zh-TW" sz="1800" b="1" dirty="0" smtClean="0">
                <a:solidFill>
                  <a:prstClr val="black"/>
                </a:solidFill>
              </a:rPr>
              <a:t>CONCATE EXISTING LIST:</a:t>
            </a:r>
            <a:r>
              <a:rPr lang="en-US" altLang="zh-TW" sz="1800" b="1" dirty="0">
                <a:solidFill>
                  <a:prstClr val="black"/>
                </a:solidFill>
              </a:rPr>
              <a:t/>
            </a:r>
            <a:br>
              <a:rPr lang="en-US" altLang="zh-TW" sz="1800" b="1" dirty="0">
                <a:solidFill>
                  <a:prstClr val="black"/>
                </a:solidFill>
              </a:rPr>
            </a:br>
            <a:r>
              <a:rPr lang="en-US" altLang="zh-TW" sz="1800" b="1" dirty="0" smtClean="0">
                <a:solidFill>
                  <a:prstClr val="black"/>
                </a:solidFill>
              </a:rPr>
              <a:t>	</a:t>
            </a:r>
            <a:r>
              <a:rPr lang="en-US" altLang="zh-TW" sz="1200" dirty="0" err="1" smtClean="0">
                <a:latin typeface="Fira Code" panose="020B0509050000020004" pitchFamily="49" charset="0"/>
                <a:ea typeface="Fira Code" panose="020B0509050000020004" pitchFamily="49" charset="0"/>
              </a:rPr>
              <a:t>list_move</a:t>
            </a:r>
            <a:r>
              <a:rPr lang="en-US" altLang="zh-TW" sz="1200" dirty="0" smtClean="0">
                <a:latin typeface="Fira Code" panose="020B0509050000020004" pitchFamily="49" charset="0"/>
                <a:ea typeface="Fira Code" panose="020B0509050000020004" pitchFamily="49" charset="0"/>
              </a:rPr>
              <a:t>(</a:t>
            </a:r>
            <a:r>
              <a:rPr lang="en-US" altLang="zh-TW" sz="1200" dirty="0" err="1" smtClean="0">
                <a:latin typeface="Fira Code" panose="020B0509050000020004" pitchFamily="49" charset="0"/>
                <a:ea typeface="Fira Code" panose="020B0509050000020004" pitchFamily="49" charset="0"/>
              </a:rPr>
              <a:t>struct</a:t>
            </a:r>
            <a:r>
              <a:rPr lang="en-US" altLang="zh-TW" sz="1200" dirty="0" smtClean="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list_head</a:t>
            </a:r>
            <a:r>
              <a:rPr lang="en-US" altLang="zh-TW" sz="1200" dirty="0">
                <a:latin typeface="Fira Code" panose="020B0509050000020004" pitchFamily="49" charset="0"/>
                <a:ea typeface="Fira Code" panose="020B0509050000020004" pitchFamily="49" charset="0"/>
              </a:rPr>
              <a:t> *list, </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list_head</a:t>
            </a:r>
            <a:r>
              <a:rPr lang="en-US" altLang="zh-TW" sz="1200" dirty="0">
                <a:latin typeface="Fira Code" panose="020B0509050000020004" pitchFamily="49" charset="0"/>
                <a:ea typeface="Fira Code" panose="020B0509050000020004" pitchFamily="49" charset="0"/>
              </a:rPr>
              <a:t> *head)</a:t>
            </a:r>
            <a:br>
              <a:rPr lang="en-US" altLang="zh-TW" sz="1200" dirty="0">
                <a:latin typeface="Fira Code" panose="020B0509050000020004" pitchFamily="49" charset="0"/>
                <a:ea typeface="Fira Code" panose="020B0509050000020004" pitchFamily="49" charset="0"/>
              </a:rPr>
            </a:br>
            <a:r>
              <a:rPr lang="en-US" altLang="zh-TW" sz="1200" dirty="0" smtClean="0">
                <a:latin typeface="Fira Code" panose="020B0509050000020004" pitchFamily="49" charset="0"/>
                <a:ea typeface="Fira Code" panose="020B0509050000020004" pitchFamily="49" charset="0"/>
              </a:rPr>
              <a:t>	</a:t>
            </a:r>
            <a:r>
              <a:rPr lang="en-US" altLang="zh-TW" sz="1200" dirty="0" err="1" smtClean="0">
                <a:latin typeface="Fira Code" panose="020B0509050000020004" pitchFamily="49" charset="0"/>
                <a:ea typeface="Fira Code" panose="020B0509050000020004" pitchFamily="49" charset="0"/>
              </a:rPr>
              <a:t>list_move_tail</a:t>
            </a:r>
            <a:r>
              <a:rPr lang="en-US" altLang="zh-TW" sz="1200" dirty="0" smtClean="0">
                <a:latin typeface="Fira Code" panose="020B0509050000020004" pitchFamily="49" charset="0"/>
                <a:ea typeface="Fira Code" panose="020B0509050000020004" pitchFamily="49" charset="0"/>
              </a:rPr>
              <a:t>(</a:t>
            </a:r>
            <a:r>
              <a:rPr lang="en-US" altLang="zh-TW" sz="1200" dirty="0" err="1" smtClean="0">
                <a:latin typeface="Fira Code" panose="020B0509050000020004" pitchFamily="49" charset="0"/>
                <a:ea typeface="Fira Code" panose="020B0509050000020004" pitchFamily="49" charset="0"/>
              </a:rPr>
              <a:t>struct</a:t>
            </a:r>
            <a:r>
              <a:rPr lang="en-US" altLang="zh-TW" sz="1200" dirty="0" smtClean="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list_head</a:t>
            </a:r>
            <a:r>
              <a:rPr lang="en-US" altLang="zh-TW" sz="1200" dirty="0">
                <a:latin typeface="Fira Code" panose="020B0509050000020004" pitchFamily="49" charset="0"/>
                <a:ea typeface="Fira Code" panose="020B0509050000020004" pitchFamily="49" charset="0"/>
              </a:rPr>
              <a:t> *list, </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list_head</a:t>
            </a:r>
            <a:r>
              <a:rPr lang="en-US" altLang="zh-TW" sz="1200" dirty="0">
                <a:latin typeface="Fira Code" panose="020B0509050000020004" pitchFamily="49" charset="0"/>
                <a:ea typeface="Fira Code" panose="020B0509050000020004" pitchFamily="49" charset="0"/>
              </a:rPr>
              <a:t> *head)</a:t>
            </a:r>
            <a:br>
              <a:rPr lang="en-US" altLang="zh-TW" sz="1200" dirty="0">
                <a:latin typeface="Fira Code" panose="020B0509050000020004" pitchFamily="49" charset="0"/>
                <a:ea typeface="Fira Code" panose="020B0509050000020004" pitchFamily="49" charset="0"/>
              </a:rPr>
            </a:br>
            <a:r>
              <a:rPr lang="en-US" altLang="zh-TW" sz="1800" b="1" dirty="0">
                <a:solidFill>
                  <a:prstClr val="black"/>
                </a:solidFill>
              </a:rPr>
              <a:t/>
            </a:r>
            <a:br>
              <a:rPr lang="en-US" altLang="zh-TW" sz="1800" b="1" dirty="0">
                <a:solidFill>
                  <a:prstClr val="black"/>
                </a:solidFill>
              </a:rPr>
            </a:br>
            <a:r>
              <a:rPr lang="en-US" altLang="zh-TW" sz="1800" b="1" dirty="0" smtClean="0">
                <a:solidFill>
                  <a:prstClr val="black"/>
                </a:solidFill>
              </a:rPr>
              <a:t>TRAVERSE OVER LIST:</a:t>
            </a:r>
            <a:r>
              <a:rPr lang="en-US" altLang="zh-TW" sz="1800" b="1" dirty="0">
                <a:solidFill>
                  <a:prstClr val="black"/>
                </a:solidFill>
              </a:rPr>
              <a:t/>
            </a:r>
            <a:br>
              <a:rPr lang="en-US" altLang="zh-TW" sz="1800" b="1" dirty="0">
                <a:solidFill>
                  <a:prstClr val="black"/>
                </a:solidFill>
              </a:rPr>
            </a:b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list_for_each_entry</a:t>
            </a:r>
            <a:r>
              <a:rPr lang="en-US" altLang="zh-TW" sz="1200" dirty="0">
                <a:solidFill>
                  <a:prstClr val="black"/>
                </a:solidFill>
                <a:latin typeface="Fira Code" panose="020B0509050000020004" pitchFamily="49" charset="0"/>
                <a:ea typeface="Fira Code" panose="020B0509050000020004" pitchFamily="49" charset="0"/>
              </a:rPr>
              <a:t>(f, &amp;</a:t>
            </a:r>
            <a:r>
              <a:rPr lang="en-US" altLang="zh-TW" sz="1200" dirty="0" err="1">
                <a:solidFill>
                  <a:prstClr val="black"/>
                </a:solidFill>
                <a:latin typeface="Fira Code" panose="020B0509050000020004" pitchFamily="49" charset="0"/>
                <a:ea typeface="Fira Code" panose="020B0509050000020004" pitchFamily="49" charset="0"/>
              </a:rPr>
              <a:t>fox_list</a:t>
            </a:r>
            <a:r>
              <a:rPr lang="en-US" altLang="zh-TW" sz="1200" dirty="0">
                <a:solidFill>
                  <a:prstClr val="black"/>
                </a:solidFill>
                <a:latin typeface="Fira Code" panose="020B0509050000020004" pitchFamily="49" charset="0"/>
                <a:ea typeface="Fira Code" panose="020B0509050000020004" pitchFamily="49" charset="0"/>
              </a:rPr>
              <a:t>, list) { </a:t>
            </a:r>
          </a:p>
          <a:p>
            <a:pPr marL="0" indent="0">
              <a:lnSpc>
                <a:spcPct val="100000"/>
              </a:lnSpc>
              <a:spcBef>
                <a:spcPts val="0"/>
              </a:spcBef>
              <a:buNone/>
            </a:pPr>
            <a:r>
              <a:rPr lang="en-US" altLang="zh-TW" sz="1200" dirty="0" smtClean="0">
                <a:solidFill>
                  <a:prstClr val="black"/>
                </a:solidFill>
                <a:latin typeface="Fira Code" panose="020B0509050000020004" pitchFamily="49" charset="0"/>
                <a:ea typeface="Fira Code" panose="020B0509050000020004" pitchFamily="49" charset="0"/>
              </a:rPr>
              <a:t>		/* </a:t>
            </a:r>
            <a:r>
              <a:rPr lang="en-US" altLang="zh-TW" sz="1200" dirty="0">
                <a:solidFill>
                  <a:prstClr val="black"/>
                </a:solidFill>
                <a:latin typeface="Fira Code" panose="020B0509050000020004" pitchFamily="49" charset="0"/>
                <a:ea typeface="Fira Code" panose="020B0509050000020004" pitchFamily="49" charset="0"/>
              </a:rPr>
              <a:t>on each iteration, ‘f’ points to the next fox structure ... */</a:t>
            </a:r>
          </a:p>
          <a:p>
            <a:pPr marL="0" indent="0">
              <a:lnSpc>
                <a:spcPct val="100000"/>
              </a:lnSpc>
              <a:spcBef>
                <a:spcPts val="0"/>
              </a:spcBef>
              <a:buNone/>
            </a:pPr>
            <a:r>
              <a:rPr lang="en-US" altLang="zh-TW" sz="1200" dirty="0">
                <a:solidFill>
                  <a:prstClr val="black"/>
                </a:solidFill>
                <a:latin typeface="Fira Code" panose="020B0509050000020004" pitchFamily="49" charset="0"/>
                <a:ea typeface="Fira Code" panose="020B0509050000020004" pitchFamily="49" charset="0"/>
              </a:rPr>
              <a:t>	}</a:t>
            </a:r>
            <a:br>
              <a:rPr lang="en-US" altLang="zh-TW" sz="1200" dirty="0">
                <a:solidFill>
                  <a:prstClr val="black"/>
                </a:solidFill>
                <a:latin typeface="Fira Code" panose="020B0509050000020004" pitchFamily="49" charset="0"/>
                <a:ea typeface="Fira Code" panose="020B0509050000020004" pitchFamily="49" charset="0"/>
              </a:rPr>
            </a:br>
            <a:r>
              <a:rPr lang="en-US" altLang="zh-TW" sz="1200" dirty="0">
                <a:solidFill>
                  <a:prstClr val="black"/>
                </a:solidFill>
                <a:latin typeface="Fira Code" panose="020B0509050000020004" pitchFamily="49" charset="0"/>
                <a:ea typeface="Fira Code" panose="020B0509050000020004" pitchFamily="49" charset="0"/>
              </a:rPr>
              <a:t>	</a:t>
            </a:r>
            <a:r>
              <a:rPr lang="en-US" altLang="zh-TW" sz="1200" dirty="0" err="1">
                <a:solidFill>
                  <a:prstClr val="black"/>
                </a:solidFill>
                <a:latin typeface="Fira Code" panose="020B0509050000020004" pitchFamily="49" charset="0"/>
                <a:ea typeface="Fira Code" panose="020B0509050000020004" pitchFamily="49" charset="0"/>
              </a:rPr>
              <a:t>list_for_each_entry_reverse</a:t>
            </a:r>
            <a:r>
              <a:rPr lang="en-US" altLang="zh-TW" sz="1200" dirty="0">
                <a:solidFill>
                  <a:prstClr val="black"/>
                </a:solidFill>
                <a:latin typeface="Fira Code" panose="020B0509050000020004" pitchFamily="49" charset="0"/>
                <a:ea typeface="Fira Code" panose="020B0509050000020004" pitchFamily="49" charset="0"/>
              </a:rPr>
              <a:t>(</a:t>
            </a:r>
            <a:r>
              <a:rPr lang="en-US" altLang="zh-TW" sz="1200" dirty="0" err="1">
                <a:solidFill>
                  <a:prstClr val="black"/>
                </a:solidFill>
                <a:latin typeface="Fira Code" panose="020B0509050000020004" pitchFamily="49" charset="0"/>
                <a:ea typeface="Fira Code" panose="020B0509050000020004" pitchFamily="49" charset="0"/>
              </a:rPr>
              <a:t>pos</a:t>
            </a:r>
            <a:r>
              <a:rPr lang="en-US" altLang="zh-TW" sz="1200" dirty="0">
                <a:solidFill>
                  <a:prstClr val="black"/>
                </a:solidFill>
                <a:latin typeface="Fira Code" panose="020B0509050000020004" pitchFamily="49" charset="0"/>
                <a:ea typeface="Fira Code" panose="020B0509050000020004" pitchFamily="49" charset="0"/>
              </a:rPr>
              <a:t>, head, member</a:t>
            </a:r>
            <a:r>
              <a:rPr lang="en-US" altLang="zh-TW" sz="1200" dirty="0" smtClean="0">
                <a:solidFill>
                  <a:prstClr val="black"/>
                </a:solidFill>
                <a:latin typeface="Fira Code" panose="020B0509050000020004" pitchFamily="49" charset="0"/>
                <a:ea typeface="Fira Code" panose="020B0509050000020004" pitchFamily="49" charset="0"/>
              </a:rPr>
              <a:t>)</a:t>
            </a:r>
            <a:br>
              <a:rPr lang="en-US" altLang="zh-TW" sz="1200" dirty="0" smtClean="0">
                <a:solidFill>
                  <a:prstClr val="black"/>
                </a:solidFill>
                <a:latin typeface="Fira Code" panose="020B0509050000020004" pitchFamily="49" charset="0"/>
                <a:ea typeface="Fira Code" panose="020B0509050000020004" pitchFamily="49" charset="0"/>
              </a:rPr>
            </a:br>
            <a:endParaRPr lang="zh-TW" altLang="en-US" sz="1800" b="1" dirty="0">
              <a:solidFill>
                <a:prstClr val="black"/>
              </a:solidFill>
            </a:endParaRPr>
          </a:p>
        </p:txBody>
      </p:sp>
    </p:spTree>
    <p:extLst>
      <p:ext uri="{BB962C8B-B14F-4D97-AF65-F5344CB8AC3E}">
        <p14:creationId xmlns:p14="http://schemas.microsoft.com/office/powerpoint/2010/main" val="3994534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Queue</a:t>
            </a:r>
            <a:endParaRPr lang="zh-TW" altLang="en-US" dirty="0"/>
          </a:p>
        </p:txBody>
      </p:sp>
      <p:sp>
        <p:nvSpPr>
          <p:cNvPr id="3" name="內容版面配置區 2"/>
          <p:cNvSpPr>
            <a:spLocks noGrp="1"/>
          </p:cNvSpPr>
          <p:nvPr>
            <p:ph idx="1"/>
          </p:nvPr>
        </p:nvSpPr>
        <p:spPr>
          <a:xfrm>
            <a:off x="838200" y="1825625"/>
            <a:ext cx="11049000" cy="512841"/>
          </a:xfrm>
        </p:spPr>
        <p:txBody>
          <a:bodyPr>
            <a:normAutofit/>
          </a:bodyPr>
          <a:lstStyle/>
          <a:p>
            <a:r>
              <a:rPr lang="en-US" altLang="zh-TW" dirty="0" smtClean="0"/>
              <a:t>FIFO structure, &lt;</a:t>
            </a:r>
            <a:r>
              <a:rPr lang="en-US" altLang="zh-TW" dirty="0" err="1" smtClean="0"/>
              <a:t>linux</a:t>
            </a:r>
            <a:r>
              <a:rPr lang="en-US" altLang="zh-TW" dirty="0" smtClean="0"/>
              <a:t>/</a:t>
            </a:r>
            <a:r>
              <a:rPr lang="en-US" altLang="zh-TW" dirty="0" err="1" smtClean="0"/>
              <a:t>kfifo.h</a:t>
            </a:r>
            <a:r>
              <a:rPr lang="en-US" altLang="zh-TW" dirty="0" smtClean="0"/>
              <a:t>&gt;</a:t>
            </a:r>
            <a:endParaRPr lang="zh-TW" altLang="en-US" dirty="0"/>
          </a:p>
        </p:txBody>
      </p:sp>
      <p:sp>
        <p:nvSpPr>
          <p:cNvPr id="4" name="文字方塊 3"/>
          <p:cNvSpPr txBox="1"/>
          <p:nvPr/>
        </p:nvSpPr>
        <p:spPr>
          <a:xfrm>
            <a:off x="838200" y="2683240"/>
            <a:ext cx="10942820" cy="3600986"/>
          </a:xfrm>
          <a:prstGeom prst="rect">
            <a:avLst/>
          </a:prstGeom>
          <a:noFill/>
        </p:spPr>
        <p:txBody>
          <a:bodyPr wrap="square" rtlCol="0">
            <a:spAutoFit/>
          </a:bodyPr>
          <a:lstStyle/>
          <a:p>
            <a:r>
              <a:rPr lang="en-US" altLang="zh-TW" b="1" dirty="0" smtClean="0"/>
              <a:t>CREATE:</a:t>
            </a:r>
            <a:r>
              <a:rPr lang="en-US" altLang="zh-TW" dirty="0" smtClean="0"/>
              <a:t/>
            </a:r>
            <a:br>
              <a:rPr lang="en-US" altLang="zh-TW" dirty="0" smtClean="0"/>
            </a:br>
            <a:r>
              <a:rPr lang="en-US" altLang="zh-TW" dirty="0" smtClean="0"/>
              <a:t>	</a:t>
            </a:r>
            <a:r>
              <a:rPr lang="en-US" altLang="zh-TW" sz="1200" dirty="0" err="1" smtClean="0">
                <a:latin typeface="Fira Code" panose="020B0509050000020004" pitchFamily="49" charset="0"/>
                <a:ea typeface="Fira Code" panose="020B0509050000020004" pitchFamily="49" charset="0"/>
              </a:rPr>
              <a:t>int</a:t>
            </a:r>
            <a:r>
              <a:rPr lang="en-US" altLang="zh-TW" sz="1200" dirty="0" smtClean="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kfifo_alloc</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size, </a:t>
            </a:r>
            <a:r>
              <a:rPr lang="en-US" altLang="zh-TW" sz="1200" dirty="0" err="1">
                <a:latin typeface="Fira Code" panose="020B0509050000020004" pitchFamily="49" charset="0"/>
                <a:ea typeface="Fira Code" panose="020B0509050000020004" pitchFamily="49" charset="0"/>
              </a:rPr>
              <a:t>gfp_t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gfp_mask</a:t>
            </a:r>
            <a:r>
              <a:rPr lang="en-US" altLang="zh-TW" sz="1200" dirty="0" smtClean="0">
                <a:latin typeface="Fira Code" panose="020B0509050000020004" pitchFamily="49" charset="0"/>
                <a:ea typeface="Fira Code" panose="020B0509050000020004" pitchFamily="49" charset="0"/>
              </a:rPr>
              <a:t>);	// return 0 when success</a:t>
            </a:r>
            <a:br>
              <a:rPr lang="en-US" altLang="zh-TW" sz="1200" dirty="0" smtClean="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a:r>
            <a:br>
              <a:rPr lang="en-US" altLang="zh-TW" sz="1200" dirty="0">
                <a:latin typeface="Fira Code" panose="020B0509050000020004" pitchFamily="49" charset="0"/>
                <a:ea typeface="Fira Code" panose="020B0509050000020004" pitchFamily="49" charset="0"/>
              </a:rPr>
            </a:br>
            <a:r>
              <a:rPr lang="en-US" altLang="zh-TW" b="1" dirty="0"/>
              <a:t>ENQUEUE, DEQUEUE:</a:t>
            </a:r>
            <a:r>
              <a:rPr lang="en-US" altLang="zh-TW" dirty="0"/>
              <a:t/>
            </a:r>
            <a:br>
              <a:rPr lang="en-US" altLang="zh-TW" dirty="0"/>
            </a:br>
            <a:r>
              <a:rPr lang="en-US" altLang="zh-TW" sz="1200" dirty="0">
                <a:latin typeface="Fira Code" panose="020B0509050000020004" pitchFamily="49" charset="0"/>
                <a:ea typeface="Fira Code" panose="020B0509050000020004" pitchFamily="49" charset="0"/>
              </a:rPr>
              <a:t>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kfifo_in</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const</a:t>
            </a:r>
            <a:r>
              <a:rPr lang="en-US" altLang="zh-TW" sz="1200" dirty="0">
                <a:latin typeface="Fira Code" panose="020B0509050000020004" pitchFamily="49" charset="0"/>
                <a:ea typeface="Fira Code" panose="020B0509050000020004" pitchFamily="49" charset="0"/>
              </a:rPr>
              <a:t> void *from,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len</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kfifo_out</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 void *to,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len</a:t>
            </a:r>
            <a:r>
              <a:rPr lang="en-US" altLang="zh-TW" sz="1200" dirty="0" smtClean="0">
                <a:latin typeface="Fira Code" panose="020B0509050000020004" pitchFamily="49" charset="0"/>
                <a:ea typeface="Fira Code" panose="020B0509050000020004" pitchFamily="49" charset="0"/>
              </a:rPr>
              <a:t>);</a:t>
            </a:r>
            <a:br>
              <a:rPr lang="en-US" altLang="zh-TW" sz="1200" dirty="0" smtClean="0">
                <a:latin typeface="Fira Code" panose="020B0509050000020004" pitchFamily="49" charset="0"/>
                <a:ea typeface="Fira Code" panose="020B0509050000020004" pitchFamily="49" charset="0"/>
              </a:rPr>
            </a:br>
            <a:r>
              <a:rPr lang="en-US" altLang="zh-TW" dirty="0" smtClean="0"/>
              <a:t/>
            </a:r>
            <a:br>
              <a:rPr lang="en-US" altLang="zh-TW" dirty="0" smtClean="0"/>
            </a:br>
            <a:r>
              <a:rPr lang="en-US" altLang="zh-TW" b="1" dirty="0" smtClean="0"/>
              <a:t>GET SIZE OF </a:t>
            </a:r>
            <a:r>
              <a:rPr lang="en-US" altLang="zh-TW" b="1" dirty="0"/>
              <a:t>QUEUE:</a:t>
            </a:r>
            <a:br>
              <a:rPr lang="en-US" altLang="zh-TW" b="1" dirty="0"/>
            </a:br>
            <a:r>
              <a:rPr lang="en-US" altLang="zh-TW" sz="1200" dirty="0">
                <a:latin typeface="Fira Code" panose="020B0509050000020004" pitchFamily="49" charset="0"/>
                <a:ea typeface="Fira Code" panose="020B0509050000020004" pitchFamily="49" charset="0"/>
              </a:rPr>
              <a:t>	 static inline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kfifo_size</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static inline unsigned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kfifo_avail</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smtClean="0">
                <a:latin typeface="Fira Code" panose="020B0509050000020004" pitchFamily="49" charset="0"/>
                <a:ea typeface="Fira Code" panose="020B0509050000020004" pitchFamily="49" charset="0"/>
              </a:rPr>
              <a:t>);</a:t>
            </a:r>
            <a:br>
              <a:rPr lang="en-US" altLang="zh-TW" sz="1200" dirty="0" smtClean="0">
                <a:latin typeface="Fira Code" panose="020B0509050000020004" pitchFamily="49" charset="0"/>
                <a:ea typeface="Fira Code" panose="020B0509050000020004" pitchFamily="49" charset="0"/>
              </a:rPr>
            </a:br>
            <a:r>
              <a:rPr lang="en-US" altLang="zh-TW" b="1" dirty="0"/>
              <a:t/>
            </a:r>
            <a:br>
              <a:rPr lang="en-US" altLang="zh-TW" b="1" dirty="0"/>
            </a:br>
            <a:r>
              <a:rPr lang="en-US" altLang="zh-TW" b="1" dirty="0"/>
              <a:t>RESET</a:t>
            </a:r>
            <a:r>
              <a:rPr lang="en-US" altLang="zh-TW" b="1" dirty="0" smtClean="0"/>
              <a:t>, &amp; </a:t>
            </a:r>
            <a:r>
              <a:rPr lang="en-US" altLang="zh-TW" b="1" dirty="0"/>
              <a:t>DESTORY:</a:t>
            </a:r>
            <a:br>
              <a:rPr lang="en-US" altLang="zh-TW" b="1" dirty="0"/>
            </a:br>
            <a:r>
              <a:rPr lang="en-US" altLang="zh-TW" sz="1200" dirty="0">
                <a:latin typeface="Fira Code" panose="020B0509050000020004" pitchFamily="49" charset="0"/>
                <a:ea typeface="Fira Code" panose="020B0509050000020004" pitchFamily="49" charset="0"/>
              </a:rPr>
              <a:t>	</a:t>
            </a:r>
            <a:r>
              <a:rPr lang="en-US" altLang="zh-TW" sz="1200" dirty="0" smtClean="0">
                <a:latin typeface="Fira Code" panose="020B0509050000020004" pitchFamily="49" charset="0"/>
                <a:ea typeface="Fira Code" panose="020B0509050000020004" pitchFamily="49" charset="0"/>
              </a:rPr>
              <a:t>static </a:t>
            </a:r>
            <a:r>
              <a:rPr lang="en-US" altLang="zh-TW" sz="1200" dirty="0">
                <a:latin typeface="Fira Code" panose="020B0509050000020004" pitchFamily="49" charset="0"/>
                <a:ea typeface="Fira Code" panose="020B0509050000020004" pitchFamily="49" charset="0"/>
              </a:rPr>
              <a:t>inline void </a:t>
            </a:r>
            <a:r>
              <a:rPr lang="en-US" altLang="zh-TW" sz="1200" dirty="0" err="1">
                <a:latin typeface="Fira Code" panose="020B0509050000020004" pitchFamily="49" charset="0"/>
                <a:ea typeface="Fira Code" panose="020B0509050000020004" pitchFamily="49" charset="0"/>
              </a:rPr>
              <a:t>kfifo_reset</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smtClean="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kfifo_free</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kfifo</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fifo</a:t>
            </a:r>
            <a:r>
              <a:rPr lang="en-US" altLang="zh-TW" sz="1200" dirty="0">
                <a:latin typeface="Fira Code" panose="020B0509050000020004" pitchFamily="49" charset="0"/>
                <a:ea typeface="Fira Code" panose="020B0509050000020004" pitchFamily="49" charset="0"/>
              </a:rPr>
              <a:t>);</a:t>
            </a:r>
            <a:endParaRPr lang="en-US" altLang="zh-TW" sz="1200" dirty="0" smtClean="0">
              <a:latin typeface="Fira Code" panose="020B0509050000020004" pitchFamily="49" charset="0"/>
              <a:ea typeface="Fira Code" panose="020B0509050000020004" pitchFamily="49" charset="0"/>
            </a:endParaRPr>
          </a:p>
          <a:p>
            <a:endParaRPr lang="zh-TW" altLang="en-US" b="1" dirty="0"/>
          </a:p>
        </p:txBody>
      </p:sp>
    </p:spTree>
    <p:extLst>
      <p:ext uri="{BB962C8B-B14F-4D97-AF65-F5344CB8AC3E}">
        <p14:creationId xmlns:p14="http://schemas.microsoft.com/office/powerpoint/2010/main" val="3175317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Maps</a:t>
            </a:r>
            <a:endParaRPr lang="zh-TW" altLang="en-US" dirty="0"/>
          </a:p>
        </p:txBody>
      </p:sp>
      <p:sp>
        <p:nvSpPr>
          <p:cNvPr id="3" name="內容版面配置區 2"/>
          <p:cNvSpPr>
            <a:spLocks noGrp="1"/>
          </p:cNvSpPr>
          <p:nvPr>
            <p:ph idx="1"/>
          </p:nvPr>
        </p:nvSpPr>
        <p:spPr>
          <a:xfrm>
            <a:off x="838200" y="1825625"/>
            <a:ext cx="10515600" cy="1097457"/>
          </a:xfrm>
        </p:spPr>
        <p:txBody>
          <a:bodyPr/>
          <a:lstStyle/>
          <a:p>
            <a:r>
              <a:rPr lang="en-US" altLang="zh-TW" dirty="0" err="1" smtClean="0"/>
              <a:t>Asscociative</a:t>
            </a:r>
            <a:r>
              <a:rPr lang="en-US" altLang="zh-TW" dirty="0" smtClean="0"/>
              <a:t> array, key-value pair, often use for </a:t>
            </a:r>
            <a:r>
              <a:rPr lang="en-US" altLang="zh-TW" b="1" dirty="0" smtClean="0"/>
              <a:t>UID</a:t>
            </a:r>
          </a:p>
          <a:p>
            <a:r>
              <a:rPr lang="en-US" altLang="zh-TW" dirty="0" smtClean="0"/>
              <a:t>Data structure: hash table, self-balanced tree</a:t>
            </a:r>
            <a:endParaRPr lang="zh-TW" altLang="en-US" dirty="0"/>
          </a:p>
        </p:txBody>
      </p:sp>
      <p:sp>
        <p:nvSpPr>
          <p:cNvPr id="5" name="文字方塊 4"/>
          <p:cNvSpPr txBox="1"/>
          <p:nvPr/>
        </p:nvSpPr>
        <p:spPr>
          <a:xfrm>
            <a:off x="838200" y="2758191"/>
            <a:ext cx="10942820" cy="3877985"/>
          </a:xfrm>
          <a:prstGeom prst="rect">
            <a:avLst/>
          </a:prstGeom>
          <a:noFill/>
        </p:spPr>
        <p:txBody>
          <a:bodyPr wrap="square" rtlCol="0">
            <a:spAutoFit/>
          </a:bodyPr>
          <a:lstStyle/>
          <a:p>
            <a:r>
              <a:rPr lang="en-US" altLang="zh-TW" b="1" dirty="0" smtClean="0"/>
              <a:t>INITIALIZE </a:t>
            </a:r>
            <a:r>
              <a:rPr lang="en-US" altLang="zh-TW" b="1" dirty="0" err="1" smtClean="0"/>
              <a:t>idr</a:t>
            </a:r>
            <a:r>
              <a:rPr lang="en-US" altLang="zh-TW" b="1" dirty="0" smtClean="0"/>
              <a:t>:</a:t>
            </a:r>
            <a:r>
              <a:rPr lang="en-US" altLang="zh-TW" dirty="0" smtClean="0"/>
              <a:t/>
            </a:r>
            <a:br>
              <a:rPr lang="en-US" altLang="zh-TW" dirty="0" smtClean="0"/>
            </a:br>
            <a:r>
              <a:rPr lang="en-US" altLang="zh-TW" dirty="0"/>
              <a:t>	 </a:t>
            </a:r>
            <a:r>
              <a:rPr lang="en-US" altLang="zh-TW" sz="1200" dirty="0">
                <a:latin typeface="Fira Code" panose="020B0509050000020004" pitchFamily="49" charset="0"/>
                <a:ea typeface="Fira Code" panose="020B0509050000020004" pitchFamily="49" charset="0"/>
              </a:rPr>
              <a:t>void </a:t>
            </a:r>
            <a:r>
              <a:rPr lang="en-US" altLang="zh-TW" sz="1200" dirty="0" err="1">
                <a:latin typeface="Fira Code" panose="020B0509050000020004" pitchFamily="49" charset="0"/>
                <a:ea typeface="Fira Code" panose="020B0509050000020004" pitchFamily="49" charset="0"/>
              </a:rPr>
              <a:t>idr_init</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b="1" dirty="0"/>
              <a:t>ALLOCATE NEW UID:</a:t>
            </a:r>
            <a:br>
              <a:rPr lang="en-US" altLang="zh-TW" b="1" dirty="0"/>
            </a:b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idr_pre_get</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gfp_t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gfp_mask</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idr_get_new</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ptr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*id</a:t>
            </a:r>
            <a:r>
              <a:rPr lang="en-US" altLang="zh-TW" sz="1200" dirty="0" smtClean="0">
                <a:latin typeface="Fira Code" panose="020B0509050000020004" pitchFamily="49" charset="0"/>
                <a:ea typeface="Fira Code" panose="020B0509050000020004" pitchFamily="49" charset="0"/>
              </a:rPr>
              <a:t>);</a:t>
            </a:r>
            <a:br>
              <a:rPr lang="en-US" altLang="zh-TW" sz="1200" dirty="0" smtClean="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a:r>
            <a:br>
              <a:rPr lang="en-US" altLang="zh-TW" sz="1200" dirty="0">
                <a:latin typeface="Fira Code" panose="020B0509050000020004" pitchFamily="49" charset="0"/>
                <a:ea typeface="Fira Code" panose="020B0509050000020004" pitchFamily="49" charset="0"/>
              </a:rPr>
            </a:br>
            <a:r>
              <a:rPr lang="en-US" altLang="zh-TW" b="1" dirty="0" smtClean="0"/>
              <a:t>FIND </a:t>
            </a:r>
            <a:r>
              <a:rPr lang="en-US" altLang="zh-TW" b="1" dirty="0"/>
              <a:t>UID:</a:t>
            </a:r>
            <a:r>
              <a:rPr lang="en-US" altLang="zh-TW" dirty="0"/>
              <a:t/>
            </a:r>
            <a:br>
              <a:rPr lang="en-US" altLang="zh-TW" dirty="0"/>
            </a:br>
            <a:r>
              <a:rPr lang="en-US" altLang="zh-TW" sz="1200" dirty="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idr_find</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id);</a:t>
            </a:r>
            <a:br>
              <a:rPr lang="en-US" altLang="zh-TW" sz="1200" dirty="0">
                <a:latin typeface="Fira Code" panose="020B0509050000020004" pitchFamily="49" charset="0"/>
                <a:ea typeface="Fira Code" panose="020B0509050000020004" pitchFamily="49" charset="0"/>
              </a:rPr>
            </a:br>
            <a:r>
              <a:rPr lang="en-US" altLang="zh-TW" dirty="0" smtClean="0"/>
              <a:t/>
            </a:r>
            <a:br>
              <a:rPr lang="en-US" altLang="zh-TW" dirty="0" smtClean="0"/>
            </a:br>
            <a:r>
              <a:rPr lang="en-US" altLang="zh-TW" b="1" dirty="0" smtClean="0"/>
              <a:t>GET SIZE OF </a:t>
            </a:r>
            <a:r>
              <a:rPr lang="en-US" altLang="zh-TW" b="1" dirty="0"/>
              <a:t>QUEUE:</a:t>
            </a:r>
            <a:br>
              <a:rPr lang="en-US" altLang="zh-TW" b="1" dirty="0"/>
            </a:br>
            <a:r>
              <a:rPr lang="en-US" altLang="zh-TW" sz="1200" dirty="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idr_remove</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int</a:t>
            </a:r>
            <a:r>
              <a:rPr lang="en-US" altLang="zh-TW" sz="1200" dirty="0">
                <a:latin typeface="Fira Code" panose="020B0509050000020004" pitchFamily="49" charset="0"/>
                <a:ea typeface="Fira Code" panose="020B0509050000020004" pitchFamily="49" charset="0"/>
              </a:rPr>
              <a:t> id);</a:t>
            </a:r>
            <a:r>
              <a:rPr lang="en-US" altLang="zh-TW" sz="1200" dirty="0" smtClean="0">
                <a:latin typeface="Fira Code" panose="020B0509050000020004" pitchFamily="49" charset="0"/>
                <a:ea typeface="Fira Code" panose="020B0509050000020004" pitchFamily="49" charset="0"/>
              </a:rPr>
              <a:t/>
            </a:r>
            <a:br>
              <a:rPr lang="en-US" altLang="zh-TW" sz="1200" dirty="0" smtClean="0">
                <a:latin typeface="Fira Code" panose="020B0509050000020004" pitchFamily="49" charset="0"/>
                <a:ea typeface="Fira Code" panose="020B0509050000020004" pitchFamily="49" charset="0"/>
              </a:rPr>
            </a:br>
            <a:r>
              <a:rPr lang="en-US" altLang="zh-TW" b="1" dirty="0"/>
              <a:t/>
            </a:r>
            <a:br>
              <a:rPr lang="en-US" altLang="zh-TW" b="1" dirty="0"/>
            </a:br>
            <a:r>
              <a:rPr lang="en-US" altLang="zh-TW" b="1" dirty="0"/>
              <a:t>RESET</a:t>
            </a:r>
            <a:r>
              <a:rPr lang="en-US" altLang="zh-TW" b="1" dirty="0" smtClean="0"/>
              <a:t>, &amp; </a:t>
            </a:r>
            <a:r>
              <a:rPr lang="en-US" altLang="zh-TW" b="1" dirty="0"/>
              <a:t>DESTORY:</a:t>
            </a:r>
            <a:br>
              <a:rPr lang="en-US" altLang="zh-TW" b="1" dirty="0"/>
            </a:br>
            <a:r>
              <a:rPr lang="en-US" altLang="zh-TW" sz="1200" dirty="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idr_destroy</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a:latin typeface="Fira Code" panose="020B0509050000020004" pitchFamily="49" charset="0"/>
                <a:ea typeface="Fira Code" panose="020B0509050000020004" pitchFamily="49" charset="0"/>
              </a:rPr>
              <a:t>);</a:t>
            </a:r>
            <a:br>
              <a:rPr lang="en-US" altLang="zh-TW" sz="1200" dirty="0">
                <a:latin typeface="Fira Code" panose="020B0509050000020004" pitchFamily="49" charset="0"/>
                <a:ea typeface="Fira Code" panose="020B0509050000020004" pitchFamily="49" charset="0"/>
              </a:rPr>
            </a:br>
            <a:r>
              <a:rPr lang="en-US" altLang="zh-TW" sz="1200" dirty="0">
                <a:latin typeface="Fira Code" panose="020B0509050000020004" pitchFamily="49" charset="0"/>
                <a:ea typeface="Fira Code" panose="020B0509050000020004" pitchFamily="49" charset="0"/>
              </a:rPr>
              <a:t>	void </a:t>
            </a:r>
            <a:r>
              <a:rPr lang="en-US" altLang="zh-TW" sz="1200" dirty="0" err="1">
                <a:latin typeface="Fira Code" panose="020B0509050000020004" pitchFamily="49" charset="0"/>
                <a:ea typeface="Fira Code" panose="020B0509050000020004" pitchFamily="49" charset="0"/>
              </a:rPr>
              <a:t>idr_remove_all</a:t>
            </a:r>
            <a:r>
              <a:rPr lang="en-US" altLang="zh-TW" sz="1200" dirty="0">
                <a:latin typeface="Fira Code" panose="020B0509050000020004" pitchFamily="49" charset="0"/>
                <a:ea typeface="Fira Code" panose="020B0509050000020004" pitchFamily="49" charset="0"/>
              </a:rPr>
              <a:t>(</a:t>
            </a:r>
            <a:r>
              <a:rPr lang="en-US" altLang="zh-TW" sz="1200" dirty="0" err="1">
                <a:latin typeface="Fira Code" panose="020B0509050000020004" pitchFamily="49" charset="0"/>
                <a:ea typeface="Fira Code" panose="020B0509050000020004" pitchFamily="49" charset="0"/>
              </a:rPr>
              <a:t>struct</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idr</a:t>
            </a:r>
            <a:r>
              <a:rPr lang="en-US" altLang="zh-TW" sz="1200" dirty="0">
                <a:latin typeface="Fira Code" panose="020B0509050000020004" pitchFamily="49" charset="0"/>
                <a:ea typeface="Fira Code" panose="020B0509050000020004" pitchFamily="49" charset="0"/>
              </a:rPr>
              <a:t> *</a:t>
            </a:r>
            <a:r>
              <a:rPr lang="en-US" altLang="zh-TW" sz="1200" dirty="0" err="1">
                <a:latin typeface="Fira Code" panose="020B0509050000020004" pitchFamily="49" charset="0"/>
                <a:ea typeface="Fira Code" panose="020B0509050000020004" pitchFamily="49" charset="0"/>
              </a:rPr>
              <a:t>idp</a:t>
            </a:r>
            <a:r>
              <a:rPr lang="en-US" altLang="zh-TW" sz="1200" dirty="0" smtClean="0">
                <a:latin typeface="Fira Code" panose="020B0509050000020004" pitchFamily="49" charset="0"/>
                <a:ea typeface="Fira Code" panose="020B0509050000020004" pitchFamily="49" charset="0"/>
              </a:rPr>
              <a:t>);</a:t>
            </a:r>
          </a:p>
          <a:p>
            <a:endParaRPr lang="zh-TW" altLang="en-US" b="1" dirty="0"/>
          </a:p>
        </p:txBody>
      </p:sp>
    </p:spTree>
    <p:extLst>
      <p:ext uri="{BB962C8B-B14F-4D97-AF65-F5344CB8AC3E}">
        <p14:creationId xmlns:p14="http://schemas.microsoft.com/office/powerpoint/2010/main" val="256100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BST &amp; self-balanced</a:t>
            </a:r>
            <a:endParaRPr lang="zh-TW" altLang="en-US" dirty="0"/>
          </a:p>
        </p:txBody>
      </p:sp>
      <p:sp>
        <p:nvSpPr>
          <p:cNvPr id="3" name="內容版面配置區 2"/>
          <p:cNvSpPr>
            <a:spLocks noGrp="1"/>
          </p:cNvSpPr>
          <p:nvPr>
            <p:ph idx="1"/>
          </p:nvPr>
        </p:nvSpPr>
        <p:spPr/>
        <p:txBody>
          <a:bodyPr/>
          <a:lstStyle/>
          <a:p>
            <a:r>
              <a:rPr lang="en-US" altLang="zh-TW" dirty="0"/>
              <a:t>Red-Black </a:t>
            </a:r>
            <a:r>
              <a:rPr lang="en-US" altLang="zh-TW" dirty="0" smtClean="0"/>
              <a:t>Trees &lt;</a:t>
            </a:r>
            <a:r>
              <a:rPr lang="en-US" altLang="zh-TW" dirty="0" err="1" smtClean="0"/>
              <a:t>linux</a:t>
            </a:r>
            <a:r>
              <a:rPr lang="en-US" altLang="zh-TW" dirty="0" smtClean="0"/>
              <a:t>/</a:t>
            </a:r>
            <a:r>
              <a:rPr lang="en-US" altLang="zh-TW" dirty="0" err="1" smtClean="0"/>
              <a:t>rbtree.h</a:t>
            </a:r>
            <a:r>
              <a:rPr lang="en-US" altLang="zh-TW" dirty="0" smtClean="0"/>
              <a:t>&gt;</a:t>
            </a:r>
          </a:p>
          <a:p>
            <a:endParaRPr lang="en-US" altLang="zh-TW" dirty="0"/>
          </a:p>
          <a:p>
            <a:pPr marL="0" indent="0">
              <a:buNone/>
            </a:pPr>
            <a:r>
              <a:rPr lang="en-US" altLang="zh-TW" dirty="0" smtClean="0"/>
              <a:t>Data Structure:</a:t>
            </a:r>
          </a:p>
          <a:p>
            <a:pPr marL="0" indent="0">
              <a:buNone/>
            </a:pPr>
            <a:r>
              <a:rPr lang="en-US" altLang="zh-TW" dirty="0"/>
              <a:t>	</a:t>
            </a:r>
            <a:r>
              <a:rPr lang="en-US" altLang="zh-TW" dirty="0" smtClean="0"/>
              <a:t>Traverse : 				linked list (O(n))</a:t>
            </a:r>
            <a:br>
              <a:rPr lang="en-US" altLang="zh-TW" dirty="0" smtClean="0"/>
            </a:br>
            <a:r>
              <a:rPr lang="en-US" altLang="zh-TW" dirty="0" smtClean="0"/>
              <a:t>	Producer Consumer Pattern:  	queue</a:t>
            </a:r>
            <a:br>
              <a:rPr lang="en-US" altLang="zh-TW" dirty="0" smtClean="0"/>
            </a:br>
            <a:r>
              <a:rPr lang="en-US" altLang="zh-TW" dirty="0" smtClean="0"/>
              <a:t>	Map UID :				map</a:t>
            </a:r>
            <a:br>
              <a:rPr lang="en-US" altLang="zh-TW" dirty="0" smtClean="0"/>
            </a:br>
            <a:r>
              <a:rPr lang="en-US" altLang="zh-TW" dirty="0" smtClean="0"/>
              <a:t>	Data Storage &amp; Access:		</a:t>
            </a:r>
            <a:r>
              <a:rPr lang="en-US" altLang="zh-TW" dirty="0" err="1" smtClean="0"/>
              <a:t>RBTree</a:t>
            </a:r>
            <a:endParaRPr lang="zh-TW" altLang="en-US" dirty="0"/>
          </a:p>
        </p:txBody>
      </p:sp>
    </p:spTree>
    <p:extLst>
      <p:ext uri="{BB962C8B-B14F-4D97-AF65-F5344CB8AC3E}">
        <p14:creationId xmlns:p14="http://schemas.microsoft.com/office/powerpoint/2010/main" val="2051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8096" y="2469497"/>
            <a:ext cx="10515600" cy="1325563"/>
          </a:xfrm>
        </p:spPr>
        <p:txBody>
          <a:bodyPr>
            <a:normAutofit/>
          </a:bodyPr>
          <a:lstStyle/>
          <a:p>
            <a:pPr algn="ctr"/>
            <a:r>
              <a:rPr lang="en-US" altLang="zh-TW" sz="5400" b="1" dirty="0" smtClean="0"/>
              <a:t>Interrupt</a:t>
            </a:r>
            <a:endParaRPr lang="zh-TW" altLang="en-US" sz="5400" b="1" dirty="0"/>
          </a:p>
        </p:txBody>
      </p:sp>
    </p:spTree>
    <p:extLst>
      <p:ext uri="{BB962C8B-B14F-4D97-AF65-F5344CB8AC3E}">
        <p14:creationId xmlns:p14="http://schemas.microsoft.com/office/powerpoint/2010/main" val="103435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a:t>
            </a:r>
            <a:endParaRPr lang="zh-TW" altLang="en-US" dirty="0"/>
          </a:p>
        </p:txBody>
      </p:sp>
      <p:sp>
        <p:nvSpPr>
          <p:cNvPr id="3" name="內容版面配置區 2"/>
          <p:cNvSpPr>
            <a:spLocks noGrp="1"/>
          </p:cNvSpPr>
          <p:nvPr>
            <p:ph idx="1"/>
          </p:nvPr>
        </p:nvSpPr>
        <p:spPr>
          <a:xfrm>
            <a:off x="838200" y="1825625"/>
            <a:ext cx="11049000" cy="4351338"/>
          </a:xfrm>
        </p:spPr>
        <p:txBody>
          <a:bodyPr>
            <a:normAutofit lnSpcReduction="10000"/>
          </a:bodyPr>
          <a:lstStyle/>
          <a:p>
            <a:r>
              <a:rPr lang="en-US" altLang="zh-TW" dirty="0"/>
              <a:t>Synchronous </a:t>
            </a:r>
            <a:r>
              <a:rPr lang="en-US" altLang="zh-TW" dirty="0" smtClean="0"/>
              <a:t>vs. </a:t>
            </a:r>
            <a:r>
              <a:rPr lang="en-US" altLang="zh-TW" dirty="0"/>
              <a:t>Asynchronous </a:t>
            </a:r>
            <a:r>
              <a:rPr lang="en-US" altLang="zh-TW" dirty="0" smtClean="0"/>
              <a:t/>
            </a:r>
            <a:br>
              <a:rPr lang="en-US" altLang="zh-TW" dirty="0" smtClean="0"/>
            </a:br>
            <a:r>
              <a:rPr lang="en-US" altLang="zh-TW" dirty="0" smtClean="0"/>
              <a:t>	→ Exceptions(1. error 2. </a:t>
            </a:r>
            <a:r>
              <a:rPr lang="en-US" altLang="zh-TW" dirty="0" err="1" smtClean="0"/>
              <a:t>int</a:t>
            </a:r>
            <a:r>
              <a:rPr lang="en-US" altLang="zh-TW" dirty="0" smtClean="0"/>
              <a:t>/</a:t>
            </a:r>
            <a:r>
              <a:rPr lang="en-US" altLang="zh-TW" dirty="0" err="1" smtClean="0"/>
              <a:t>sysenter</a:t>
            </a:r>
            <a:r>
              <a:rPr lang="en-US" altLang="zh-TW" dirty="0" smtClean="0"/>
              <a:t>) vs. hardware I/O</a:t>
            </a:r>
          </a:p>
          <a:p>
            <a:r>
              <a:rPr lang="en-US" altLang="zh-TW" dirty="0" smtClean="0"/>
              <a:t>Interrupt </a:t>
            </a:r>
            <a:r>
              <a:rPr lang="en-US" altLang="zh-TW" dirty="0" err="1" smtClean="0"/>
              <a:t>ReQuest</a:t>
            </a:r>
            <a:r>
              <a:rPr lang="en-US" altLang="zh-TW" dirty="0" smtClean="0"/>
              <a:t> (IRQ) </a:t>
            </a:r>
          </a:p>
          <a:p>
            <a:pPr marL="0" indent="0">
              <a:buNone/>
            </a:pPr>
            <a:endParaRPr lang="en-US" altLang="zh-TW" dirty="0" smtClean="0"/>
          </a:p>
          <a:p>
            <a:r>
              <a:rPr lang="en-US" altLang="zh-TW" dirty="0" smtClean="0"/>
              <a:t>When receive an Interrupt signal:</a:t>
            </a:r>
            <a:br>
              <a:rPr lang="en-US" altLang="zh-TW" dirty="0" smtClean="0"/>
            </a:br>
            <a:r>
              <a:rPr lang="en-US" altLang="zh-TW" dirty="0" smtClean="0"/>
              <a:t>	1.	CPU halt, save </a:t>
            </a:r>
            <a:r>
              <a:rPr lang="en-US" altLang="zh-TW" dirty="0" err="1" smtClean="0"/>
              <a:t>Reg</a:t>
            </a:r>
            <a:r>
              <a:rPr lang="en-US" altLang="zh-TW" dirty="0" smtClean="0"/>
              <a:t> → Kernel Mode Stack</a:t>
            </a:r>
            <a:br>
              <a:rPr lang="en-US" altLang="zh-TW" dirty="0" smtClean="0"/>
            </a:br>
            <a:r>
              <a:rPr lang="en-US" altLang="zh-TW" dirty="0" smtClean="0"/>
              <a:t>	2.	Put address to PC</a:t>
            </a:r>
          </a:p>
          <a:p>
            <a:pPr marL="0" indent="0">
              <a:buNone/>
            </a:pPr>
            <a:endParaRPr lang="en-US" altLang="zh-TW" dirty="0" smtClean="0"/>
          </a:p>
          <a:p>
            <a:r>
              <a:rPr lang="en-US" altLang="zh-TW" dirty="0" smtClean="0"/>
              <a:t>Context switch vs Interrupt</a:t>
            </a:r>
          </a:p>
          <a:p>
            <a:pPr marL="914400" lvl="2" indent="0">
              <a:buNone/>
            </a:pPr>
            <a:r>
              <a:rPr lang="en-US" altLang="zh-TW" dirty="0" smtClean="0"/>
              <a:t> </a:t>
            </a:r>
            <a:endParaRPr lang="zh-TW" altLang="en-US" dirty="0"/>
          </a:p>
        </p:txBody>
      </p:sp>
    </p:spTree>
    <p:extLst>
      <p:ext uri="{BB962C8B-B14F-4D97-AF65-F5344CB8AC3E}">
        <p14:creationId xmlns:p14="http://schemas.microsoft.com/office/powerpoint/2010/main" val="3786461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 vs. Exception</a:t>
            </a:r>
            <a:endParaRPr lang="zh-TW" altLang="en-US" dirty="0"/>
          </a:p>
        </p:txBody>
      </p:sp>
      <p:sp>
        <p:nvSpPr>
          <p:cNvPr id="3" name="內容版面配置區 2"/>
          <p:cNvSpPr>
            <a:spLocks noGrp="1"/>
          </p:cNvSpPr>
          <p:nvPr>
            <p:ph idx="1"/>
          </p:nvPr>
        </p:nvSpPr>
        <p:spPr>
          <a:xfrm>
            <a:off x="838200" y="1810384"/>
            <a:ext cx="11140440" cy="4803775"/>
          </a:xfrm>
        </p:spPr>
        <p:txBody>
          <a:bodyPr>
            <a:normAutofit/>
          </a:bodyPr>
          <a:lstStyle/>
          <a:p>
            <a:r>
              <a:rPr lang="en-US" altLang="zh-TW" dirty="0" smtClean="0"/>
              <a:t>Interrupt:		</a:t>
            </a:r>
            <a:endParaRPr lang="en-US" altLang="zh-TW" dirty="0"/>
          </a:p>
          <a:p>
            <a:pPr marL="0" indent="0">
              <a:buNone/>
            </a:pPr>
            <a:r>
              <a:rPr lang="en-US" altLang="zh-TW" dirty="0" smtClean="0"/>
              <a:t>	</a:t>
            </a:r>
            <a:r>
              <a:rPr lang="en-US" altLang="zh-TW" dirty="0" err="1" smtClean="0"/>
              <a:t>Maskable</a:t>
            </a:r>
            <a:r>
              <a:rPr lang="en-US" altLang="zh-TW" dirty="0" smtClean="0"/>
              <a:t> (</a:t>
            </a:r>
            <a:r>
              <a:rPr lang="zh-TW" altLang="en-US" dirty="0" smtClean="0">
                <a:latin typeface="微軟正黑體" panose="020B0604030504040204" pitchFamily="34" charset="-120"/>
                <a:ea typeface="微軟正黑體" panose="020B0604030504040204" pitchFamily="34" charset="-120"/>
              </a:rPr>
              <a:t>可屏蔽</a:t>
            </a:r>
            <a:r>
              <a:rPr lang="en-US" altLang="zh-TW" dirty="0" smtClean="0"/>
              <a:t>)	:</a:t>
            </a:r>
            <a:r>
              <a:rPr lang="zh-TW" altLang="en-US" dirty="0" smtClean="0"/>
              <a:t> </a:t>
            </a:r>
            <a:r>
              <a:rPr lang="en-US" altLang="zh-TW" dirty="0" err="1"/>
              <a:t>G</a:t>
            </a:r>
            <a:r>
              <a:rPr lang="en-US" altLang="zh-TW" dirty="0" err="1" smtClean="0"/>
              <a:t>erneral</a:t>
            </a:r>
            <a:r>
              <a:rPr lang="en-US" altLang="zh-TW" dirty="0" smtClean="0"/>
              <a:t>		</a:t>
            </a:r>
            <a:br>
              <a:rPr lang="en-US" altLang="zh-TW" dirty="0" smtClean="0"/>
            </a:br>
            <a:r>
              <a:rPr lang="en-US" altLang="zh-TW" dirty="0" smtClean="0"/>
              <a:t>	</a:t>
            </a:r>
            <a:r>
              <a:rPr lang="en-US" altLang="zh-TW" dirty="0" err="1" smtClean="0"/>
              <a:t>Nonmaskable</a:t>
            </a:r>
            <a:r>
              <a:rPr lang="en-US" altLang="zh-TW" dirty="0" smtClean="0"/>
              <a:t> (</a:t>
            </a:r>
            <a:r>
              <a:rPr lang="zh-TW" altLang="en-US" dirty="0" smtClean="0">
                <a:latin typeface="微軟正黑體" panose="020B0604030504040204" pitchFamily="34" charset="-120"/>
                <a:ea typeface="微軟正黑體" panose="020B0604030504040204" pitchFamily="34" charset="-120"/>
              </a:rPr>
              <a:t>不可屏蔽</a:t>
            </a:r>
            <a:r>
              <a:rPr lang="en-US" altLang="zh-TW" dirty="0" smtClean="0"/>
              <a:t>):</a:t>
            </a:r>
            <a:r>
              <a:rPr lang="zh-TW" altLang="en-US" dirty="0" smtClean="0"/>
              <a:t> </a:t>
            </a:r>
            <a:r>
              <a:rPr lang="en-US" altLang="zh-TW" dirty="0" smtClean="0"/>
              <a:t>Emergency, ex: hardware failure	</a:t>
            </a:r>
          </a:p>
          <a:p>
            <a:r>
              <a:rPr lang="en-US" altLang="zh-TW" dirty="0" smtClean="0"/>
              <a:t>Exception	- processor detected error	</a:t>
            </a:r>
            <a:br>
              <a:rPr lang="en-US" altLang="zh-TW" dirty="0" smtClean="0"/>
            </a:br>
            <a:r>
              <a:rPr lang="en-US" altLang="zh-TW" dirty="0" smtClean="0"/>
              <a:t>	</a:t>
            </a:r>
            <a:br>
              <a:rPr lang="en-US" altLang="zh-TW" dirty="0" smtClean="0"/>
            </a:br>
            <a:r>
              <a:rPr lang="en-US" altLang="zh-TW" dirty="0" smtClean="0"/>
              <a:t>	Fault	:	error </a:t>
            </a:r>
            <a:r>
              <a:rPr lang="en-US" altLang="zh-TW" dirty="0" err="1" smtClean="0"/>
              <a:t>addr</a:t>
            </a:r>
            <a:r>
              <a:rPr lang="en-US" altLang="zh-TW" dirty="0" smtClean="0"/>
              <a:t> → </a:t>
            </a:r>
            <a:r>
              <a:rPr lang="en-US" altLang="zh-TW" dirty="0" err="1" smtClean="0"/>
              <a:t>eip</a:t>
            </a:r>
            <a:r>
              <a:rPr lang="en-US" altLang="zh-TW" dirty="0" smtClean="0"/>
              <a:t>, fault can be fixed and resume</a:t>
            </a:r>
            <a:br>
              <a:rPr lang="en-US" altLang="zh-TW" dirty="0" smtClean="0"/>
            </a:br>
            <a:r>
              <a:rPr lang="en-US" altLang="zh-TW" dirty="0" smtClean="0"/>
              <a:t>	Trap	:	next exec </a:t>
            </a:r>
            <a:r>
              <a:rPr lang="en-US" altLang="zh-TW" dirty="0" err="1" smtClean="0"/>
              <a:t>addr</a:t>
            </a:r>
            <a:r>
              <a:rPr lang="en-US" altLang="zh-TW" dirty="0" smtClean="0"/>
              <a:t> → </a:t>
            </a:r>
            <a:r>
              <a:rPr lang="en-US" altLang="zh-TW" dirty="0" err="1" smtClean="0"/>
              <a:t>eip</a:t>
            </a:r>
            <a:r>
              <a:rPr lang="en-US" altLang="zh-TW" dirty="0" smtClean="0"/>
              <a:t>, usually for debug</a:t>
            </a:r>
            <a:br>
              <a:rPr lang="en-US" altLang="zh-TW" dirty="0" smtClean="0"/>
            </a:br>
            <a:r>
              <a:rPr lang="en-US" altLang="zh-TW" dirty="0" smtClean="0"/>
              <a:t>	Abort	:	</a:t>
            </a:r>
            <a:r>
              <a:rPr lang="en-US" altLang="zh-TW" i="1" dirty="0" smtClean="0">
                <a:solidFill>
                  <a:srgbClr val="FF0000"/>
                </a:solidFill>
              </a:rPr>
              <a:t>Fatal </a:t>
            </a:r>
            <a:r>
              <a:rPr lang="en-US" altLang="zh-TW" i="1" dirty="0">
                <a:solidFill>
                  <a:srgbClr val="FF0000"/>
                </a:solidFill>
              </a:rPr>
              <a:t>E</a:t>
            </a:r>
            <a:r>
              <a:rPr lang="en-US" altLang="zh-TW" i="1" dirty="0" smtClean="0">
                <a:solidFill>
                  <a:srgbClr val="FF0000"/>
                </a:solidFill>
              </a:rPr>
              <a:t>rror</a:t>
            </a:r>
            <a:r>
              <a:rPr lang="en-US" altLang="zh-TW" dirty="0" smtClean="0"/>
              <a:t>, no info in </a:t>
            </a:r>
            <a:r>
              <a:rPr lang="en-US" altLang="zh-TW" dirty="0" err="1" smtClean="0"/>
              <a:t>eip</a:t>
            </a:r>
            <a:r>
              <a:rPr lang="en-US" altLang="zh-TW" dirty="0" smtClean="0"/>
              <a:t>, </a:t>
            </a:r>
            <a:br>
              <a:rPr lang="en-US" altLang="zh-TW" dirty="0" smtClean="0"/>
            </a:br>
            <a:r>
              <a:rPr lang="en-US" altLang="zh-TW" dirty="0" smtClean="0"/>
              <a:t>	Programmed Exception:	by </a:t>
            </a:r>
            <a:r>
              <a:rPr lang="en-US" altLang="zh-TW" dirty="0" err="1" smtClean="0"/>
              <a:t>int</a:t>
            </a:r>
            <a:r>
              <a:rPr lang="en-US" altLang="zh-TW" dirty="0" smtClean="0"/>
              <a:t> or </a:t>
            </a:r>
            <a:r>
              <a:rPr lang="en-US" altLang="zh-TW" dirty="0" err="1" smtClean="0"/>
              <a:t>int</a:t>
            </a:r>
            <a:r>
              <a:rPr lang="en-US" altLang="zh-TW" dirty="0" smtClean="0"/>
              <a:t> 3, also called </a:t>
            </a:r>
            <a:r>
              <a:rPr lang="en-US" altLang="zh-TW" dirty="0" smtClean="0">
                <a:solidFill>
                  <a:srgbClr val="FF0000"/>
                </a:solidFill>
              </a:rPr>
              <a:t>software interrupt</a:t>
            </a:r>
            <a:br>
              <a:rPr lang="en-US" altLang="zh-TW" dirty="0" smtClean="0">
                <a:solidFill>
                  <a:srgbClr val="FF0000"/>
                </a:solidFill>
              </a:rPr>
            </a:br>
            <a:endParaRPr lang="en-US" altLang="zh-TW" dirty="0" smtClean="0">
              <a:solidFill>
                <a:srgbClr val="FF0000"/>
              </a:solidFill>
            </a:endParaRPr>
          </a:p>
          <a:p>
            <a:r>
              <a:rPr lang="en-US" altLang="zh-TW" dirty="0" smtClean="0"/>
              <a:t>Use 0-255 to identify Interrupt or Exception</a:t>
            </a:r>
            <a:endParaRPr lang="zh-TW" altLang="en-US" dirty="0"/>
          </a:p>
        </p:txBody>
      </p:sp>
    </p:spTree>
    <p:extLst>
      <p:ext uri="{BB962C8B-B14F-4D97-AF65-F5344CB8AC3E}">
        <p14:creationId xmlns:p14="http://schemas.microsoft.com/office/powerpoint/2010/main" val="358591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Kernel Development </a:t>
            </a:r>
            <a:r>
              <a:rPr lang="en-US" altLang="zh-TW" dirty="0"/>
              <a:t>W</a:t>
            </a:r>
            <a:r>
              <a:rPr lang="en-US" altLang="zh-TW" dirty="0" smtClean="0"/>
              <a:t>eek 1</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6811184"/>
              </p:ext>
            </p:extLst>
          </p:nvPr>
        </p:nvGraphicFramePr>
        <p:xfrm>
          <a:off x="1059426" y="1690688"/>
          <a:ext cx="10515600" cy="30050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1776441406"/>
                    </a:ext>
                  </a:extLst>
                </a:gridCol>
                <a:gridCol w="2628900">
                  <a:extLst>
                    <a:ext uri="{9D8B030D-6E8A-4147-A177-3AD203B41FA5}">
                      <a16:colId xmlns:a16="http://schemas.microsoft.com/office/drawing/2014/main" val="2858977572"/>
                    </a:ext>
                  </a:extLst>
                </a:gridCol>
                <a:gridCol w="2628900">
                  <a:extLst>
                    <a:ext uri="{9D8B030D-6E8A-4147-A177-3AD203B41FA5}">
                      <a16:colId xmlns:a16="http://schemas.microsoft.com/office/drawing/2014/main" val="2136945361"/>
                    </a:ext>
                  </a:extLst>
                </a:gridCol>
                <a:gridCol w="2628900">
                  <a:extLst>
                    <a:ext uri="{9D8B030D-6E8A-4147-A177-3AD203B41FA5}">
                      <a16:colId xmlns:a16="http://schemas.microsoft.com/office/drawing/2014/main" val="362730285"/>
                    </a:ext>
                  </a:extLst>
                </a:gridCol>
              </a:tblGrid>
              <a:tr h="574954">
                <a:tc>
                  <a:txBody>
                    <a:bodyPr/>
                    <a:lstStyle/>
                    <a:p>
                      <a:pPr algn="ctr"/>
                      <a:endParaRPr lang="zh-TW" altLang="en-US" dirty="0"/>
                    </a:p>
                  </a:txBody>
                  <a:tcPr anchor="ctr"/>
                </a:tc>
                <a:tc>
                  <a:txBody>
                    <a:bodyPr/>
                    <a:lstStyle/>
                    <a:p>
                      <a:pPr algn="ctr"/>
                      <a:r>
                        <a:rPr lang="en-US" altLang="zh-TW" dirty="0" smtClean="0"/>
                        <a:t>Linux</a:t>
                      </a:r>
                      <a:r>
                        <a:rPr lang="en-US" altLang="zh-TW" baseline="0" dirty="0" smtClean="0"/>
                        <a:t> Kernel Dev 3rd</a:t>
                      </a:r>
                      <a:endParaRPr lang="zh-TW" altLang="en-US" dirty="0"/>
                    </a:p>
                  </a:txBody>
                  <a:tcPr anchor="ctr"/>
                </a:tc>
                <a:tc>
                  <a:txBody>
                    <a:bodyPr/>
                    <a:lstStyle/>
                    <a:p>
                      <a:pPr algn="ctr"/>
                      <a:r>
                        <a:rPr lang="en-US" altLang="zh-TW" dirty="0" smtClean="0"/>
                        <a:t>Understand</a:t>
                      </a:r>
                      <a:r>
                        <a:rPr lang="en-US" altLang="zh-TW" baseline="0" dirty="0" smtClean="0"/>
                        <a:t> Linux Kernel 3rd</a:t>
                      </a:r>
                      <a:endParaRPr lang="zh-TW" altLang="en-US" dirty="0"/>
                    </a:p>
                  </a:txBody>
                  <a:tcPr anchor="ctr"/>
                </a:tc>
                <a:tc>
                  <a:txBody>
                    <a:bodyPr/>
                    <a:lstStyle/>
                    <a:p>
                      <a:pPr algn="ctr"/>
                      <a:r>
                        <a:rPr lang="en-US" altLang="zh-TW" dirty="0" smtClean="0"/>
                        <a:t>Extra</a:t>
                      </a:r>
                      <a:endParaRPr lang="zh-TW" altLang="en-US" dirty="0"/>
                    </a:p>
                  </a:txBody>
                  <a:tcPr anchor="ctr"/>
                </a:tc>
                <a:extLst>
                  <a:ext uri="{0D108BD9-81ED-4DB2-BD59-A6C34878D82A}">
                    <a16:rowId xmlns:a16="http://schemas.microsoft.com/office/drawing/2014/main" val="3600551700"/>
                  </a:ext>
                </a:extLst>
              </a:tr>
              <a:tr h="574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Intro of Linux &amp; Kernel</a:t>
                      </a:r>
                      <a:endParaRPr lang="en-US" altLang="zh-TW" dirty="0" smtClean="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smtClean="0"/>
                        <a:t>Chapter 1</a:t>
                      </a:r>
                      <a:endParaRPr lang="zh-TW" altLang="en-US" dirty="0"/>
                    </a:p>
                  </a:txBody>
                  <a:tcPr anchor="ctr"/>
                </a:tc>
                <a:tc>
                  <a:txBody>
                    <a:bodyPr/>
                    <a:lstStyle/>
                    <a:p>
                      <a:pPr algn="ctr"/>
                      <a:r>
                        <a:rPr lang="en-US" altLang="zh-TW" dirty="0" smtClean="0"/>
                        <a:t>Chapter</a:t>
                      </a:r>
                      <a:r>
                        <a:rPr lang="en-US" altLang="zh-TW" baseline="0" dirty="0" smtClean="0"/>
                        <a:t> 1</a:t>
                      </a:r>
                      <a:endParaRPr lang="zh-TW" altLang="en-US" dirty="0"/>
                    </a:p>
                  </a:txBody>
                  <a:tcPr anchor="ctr"/>
                </a:tc>
                <a:tc>
                  <a:txBody>
                    <a:bodyPr/>
                    <a:lstStyle/>
                    <a:p>
                      <a:pPr algn="ctr"/>
                      <a:endParaRPr lang="zh-TW" altLang="en-US" dirty="0"/>
                    </a:p>
                  </a:txBody>
                  <a:tcPr anchor="ctr"/>
                </a:tc>
                <a:extLst>
                  <a:ext uri="{0D108BD9-81ED-4DB2-BD59-A6C34878D82A}">
                    <a16:rowId xmlns:a16="http://schemas.microsoft.com/office/drawing/2014/main" val="1811447671"/>
                  </a:ext>
                </a:extLst>
              </a:tr>
              <a:tr h="574954">
                <a:tc>
                  <a:txBody>
                    <a:bodyPr/>
                    <a:lstStyle/>
                    <a:p>
                      <a:pPr algn="ctr"/>
                      <a:r>
                        <a:rPr lang="en-US" altLang="zh-TW" dirty="0" smtClean="0"/>
                        <a:t>Kernel Dev</a:t>
                      </a:r>
                      <a:r>
                        <a:rPr lang="en-US" altLang="zh-TW" baseline="0" dirty="0" smtClean="0"/>
                        <a:t> &amp; Programming</a:t>
                      </a:r>
                      <a:endParaRPr lang="zh-TW" altLang="en-US" dirty="0"/>
                    </a:p>
                  </a:txBody>
                  <a:tcPr anchor="ctr"/>
                </a:tc>
                <a:tc>
                  <a:txBody>
                    <a:bodyPr/>
                    <a:lstStyle/>
                    <a:p>
                      <a:pPr algn="ctr"/>
                      <a:r>
                        <a:rPr lang="en-US" altLang="zh-TW" dirty="0" smtClean="0"/>
                        <a:t>Chapter</a:t>
                      </a:r>
                      <a:r>
                        <a:rPr lang="en-US" altLang="zh-TW" baseline="0" dirty="0" smtClean="0"/>
                        <a:t> 2 &amp; 6</a:t>
                      </a:r>
                      <a:endParaRPr lang="zh-TW" altLang="en-US" dirty="0"/>
                    </a:p>
                  </a:txBody>
                  <a:tcPr anchor="ctr"/>
                </a:tc>
                <a:tc>
                  <a:txBody>
                    <a:bodyPr/>
                    <a:lstStyle/>
                    <a:p>
                      <a:pPr algn="ctr"/>
                      <a:r>
                        <a:rPr lang="en-US" altLang="zh-TW" dirty="0" smtClean="0"/>
                        <a:t>Chapter</a:t>
                      </a:r>
                      <a:r>
                        <a:rPr lang="en-US" altLang="zh-TW" baseline="0" dirty="0" smtClean="0"/>
                        <a:t> 1</a:t>
                      </a:r>
                      <a:endParaRPr lang="zh-TW" altLang="en-US" dirty="0"/>
                    </a:p>
                  </a:txBody>
                  <a:tcPr anchor="ctr"/>
                </a:tc>
                <a:tc>
                  <a:txBody>
                    <a:bodyPr/>
                    <a:lstStyle/>
                    <a:p>
                      <a:pPr algn="ctr"/>
                      <a:r>
                        <a:rPr lang="en-US" altLang="zh-TW" dirty="0" smtClean="0"/>
                        <a:t>System</a:t>
                      </a:r>
                      <a:r>
                        <a:rPr lang="en-US" altLang="zh-TW" baseline="0" dirty="0" smtClean="0"/>
                        <a:t> Programming Linux </a:t>
                      </a:r>
                      <a:r>
                        <a:rPr lang="en-US" altLang="zh-TW" baseline="0" smtClean="0"/>
                        <a:t>Source Code</a:t>
                      </a:r>
                      <a:endParaRPr lang="zh-TW" altLang="en-US" dirty="0"/>
                    </a:p>
                  </a:txBody>
                  <a:tcPr anchor="ctr"/>
                </a:tc>
                <a:extLst>
                  <a:ext uri="{0D108BD9-81ED-4DB2-BD59-A6C34878D82A}">
                    <a16:rowId xmlns:a16="http://schemas.microsoft.com/office/drawing/2014/main" val="1070746502"/>
                  </a:ext>
                </a:extLst>
              </a:tr>
              <a:tr h="574954">
                <a:tc>
                  <a:txBody>
                    <a:bodyPr/>
                    <a:lstStyle/>
                    <a:p>
                      <a:pPr algn="ctr"/>
                      <a:r>
                        <a:rPr lang="en-US" altLang="zh-TW" dirty="0" smtClean="0"/>
                        <a:t>Interrupt</a:t>
                      </a:r>
                      <a:endParaRPr lang="zh-TW" altLang="en-US" dirty="0"/>
                    </a:p>
                  </a:txBody>
                  <a:tcPr anchor="ctr"/>
                </a:tc>
                <a:tc>
                  <a:txBody>
                    <a:bodyPr/>
                    <a:lstStyle/>
                    <a:p>
                      <a:pPr algn="ctr"/>
                      <a:r>
                        <a:rPr lang="en-US" altLang="zh-TW" dirty="0" smtClean="0"/>
                        <a:t>Chapter 7</a:t>
                      </a:r>
                      <a:endParaRPr lang="zh-TW" altLang="en-US" dirty="0"/>
                    </a:p>
                  </a:txBody>
                  <a:tcPr anchor="ctr"/>
                </a:tc>
                <a:tc>
                  <a:txBody>
                    <a:bodyPr/>
                    <a:lstStyle/>
                    <a:p>
                      <a:pPr algn="ctr"/>
                      <a:r>
                        <a:rPr lang="en-US" altLang="zh-TW" dirty="0" smtClean="0"/>
                        <a:t>Chapter 4</a:t>
                      </a:r>
                      <a:endParaRPr lang="zh-TW" altLang="en-US" dirty="0"/>
                    </a:p>
                  </a:txBody>
                  <a:tcPr anchor="ctr"/>
                </a:tc>
                <a:tc>
                  <a:txBody>
                    <a:bodyPr/>
                    <a:lstStyle/>
                    <a:p>
                      <a:pPr algn="ctr"/>
                      <a:endParaRPr lang="zh-TW" altLang="en-US" dirty="0"/>
                    </a:p>
                  </a:txBody>
                  <a:tcPr anchor="ctr"/>
                </a:tc>
                <a:extLst>
                  <a:ext uri="{0D108BD9-81ED-4DB2-BD59-A6C34878D82A}">
                    <a16:rowId xmlns:a16="http://schemas.microsoft.com/office/drawing/2014/main" val="525538180"/>
                  </a:ext>
                </a:extLst>
              </a:tr>
              <a:tr h="574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System Call (optional)</a:t>
                      </a:r>
                      <a:endParaRPr lang="zh-TW" altLang="en-US" dirty="0" smtClean="0"/>
                    </a:p>
                  </a:txBody>
                  <a:tcPr anchor="ctr"/>
                </a:tc>
                <a:tc>
                  <a:txBody>
                    <a:bodyPr/>
                    <a:lstStyle/>
                    <a:p>
                      <a:pPr algn="ctr"/>
                      <a:r>
                        <a:rPr lang="en-US" altLang="zh-TW" dirty="0" smtClean="0"/>
                        <a:t>Chapter 5</a:t>
                      </a:r>
                      <a:endParaRPr lang="zh-TW" altLang="en-US" dirty="0"/>
                    </a:p>
                  </a:txBody>
                  <a:tcPr anchor="ctr"/>
                </a:tc>
                <a:tc>
                  <a:txBody>
                    <a:bodyPr/>
                    <a:lstStyle/>
                    <a:p>
                      <a:pPr algn="ctr"/>
                      <a:r>
                        <a:rPr lang="en-US" altLang="zh-TW" dirty="0" smtClean="0"/>
                        <a:t>Chapter 10</a:t>
                      </a:r>
                      <a:endParaRPr lang="zh-TW" altLang="en-US" dirty="0"/>
                    </a:p>
                  </a:txBody>
                  <a:tcPr anchor="ctr"/>
                </a:tc>
                <a:tc>
                  <a:txBody>
                    <a:bodyPr/>
                    <a:lstStyle/>
                    <a:p>
                      <a:pPr algn="ctr"/>
                      <a:endParaRPr lang="zh-TW" altLang="en-US" dirty="0"/>
                    </a:p>
                  </a:txBody>
                  <a:tcPr anchor="ctr"/>
                </a:tc>
                <a:extLst>
                  <a:ext uri="{0D108BD9-81ED-4DB2-BD59-A6C34878D82A}">
                    <a16:rowId xmlns:a16="http://schemas.microsoft.com/office/drawing/2014/main" val="3027630728"/>
                  </a:ext>
                </a:extLst>
              </a:tr>
            </a:tbl>
          </a:graphicData>
        </a:graphic>
      </p:graphicFrame>
    </p:spTree>
    <p:extLst>
      <p:ext uri="{BB962C8B-B14F-4D97-AF65-F5344CB8AC3E}">
        <p14:creationId xmlns:p14="http://schemas.microsoft.com/office/powerpoint/2010/main" val="1196023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a:t>
            </a:r>
            <a:br>
              <a:rPr lang="en-US" altLang="zh-TW" dirty="0" smtClean="0"/>
            </a:br>
            <a:r>
              <a:rPr lang="en-US" altLang="zh-TW" dirty="0" smtClean="0"/>
              <a:t>	- IRQ, PIC &amp; APIC</a:t>
            </a:r>
            <a:endParaRPr lang="zh-TW" altLang="en-US" dirty="0"/>
          </a:p>
        </p:txBody>
      </p:sp>
      <p:sp>
        <p:nvSpPr>
          <p:cNvPr id="3" name="內容版面配置區 2"/>
          <p:cNvSpPr>
            <a:spLocks noGrp="1"/>
          </p:cNvSpPr>
          <p:nvPr>
            <p:ph idx="1"/>
          </p:nvPr>
        </p:nvSpPr>
        <p:spPr>
          <a:xfrm>
            <a:off x="838200" y="1825624"/>
            <a:ext cx="10515600" cy="4788535"/>
          </a:xfrm>
        </p:spPr>
        <p:txBody>
          <a:bodyPr/>
          <a:lstStyle/>
          <a:p>
            <a:r>
              <a:rPr lang="en-US" altLang="zh-TW" dirty="0" smtClean="0"/>
              <a:t>Programmable Interrupt Controller</a:t>
            </a:r>
          </a:p>
          <a:p>
            <a:pPr lvl="1"/>
            <a:r>
              <a:rPr lang="en-US" altLang="zh-TW" dirty="0" smtClean="0"/>
              <a:t>Monitors IRQ line and wait for signals. If YES:</a:t>
            </a:r>
          </a:p>
          <a:p>
            <a:pPr marL="457200" lvl="1" indent="0">
              <a:buNone/>
            </a:pPr>
            <a:r>
              <a:rPr lang="en-US" altLang="zh-TW" dirty="0" smtClean="0"/>
              <a:t>	a. Signal → vector →  Interrupt Controller(CPU read Vector via the data bus)</a:t>
            </a:r>
          </a:p>
          <a:p>
            <a:pPr marL="457200" lvl="1" indent="0">
              <a:buNone/>
            </a:pPr>
            <a:r>
              <a:rPr lang="en-US" altLang="zh-TW" dirty="0" smtClean="0"/>
              <a:t>	b</a:t>
            </a:r>
            <a:r>
              <a:rPr lang="en-US" altLang="zh-TW" dirty="0"/>
              <a:t>. Signal to the processor INTR pin</a:t>
            </a:r>
          </a:p>
          <a:p>
            <a:pPr marL="457200" lvl="1" indent="0">
              <a:buNone/>
            </a:pPr>
            <a:r>
              <a:rPr lang="en-US" altLang="zh-TW" dirty="0" smtClean="0"/>
              <a:t>	c. </a:t>
            </a:r>
            <a:r>
              <a:rPr lang="en-US" altLang="zh-TW" dirty="0"/>
              <a:t>CPU write signal to Programmable Interrupt Controllers (PIC), clear </a:t>
            </a:r>
            <a:r>
              <a:rPr lang="en-US" altLang="zh-TW" dirty="0" smtClean="0"/>
              <a:t>INTR</a:t>
            </a:r>
          </a:p>
          <a:p>
            <a:r>
              <a:rPr lang="en-US" altLang="zh-TW" dirty="0" smtClean="0"/>
              <a:t>IRQ line can be enable/disable by PIC, total 2 “8259A” &amp; 15 lines.</a:t>
            </a:r>
          </a:p>
          <a:p>
            <a:pPr marL="0" indent="0">
              <a:buNone/>
            </a:pPr>
            <a:endParaRPr lang="en-US" altLang="zh-TW" dirty="0" smtClean="0"/>
          </a:p>
          <a:p>
            <a:r>
              <a:rPr lang="en-US" altLang="zh-TW" dirty="0" smtClean="0"/>
              <a:t>For Multi-Processor, use A (advance) PIC</a:t>
            </a:r>
          </a:p>
          <a:p>
            <a:pPr lvl="1"/>
            <a:r>
              <a:rPr lang="en-US" altLang="zh-TW" dirty="0" smtClean="0"/>
              <a:t>APIC I/O, Interrupt Control </a:t>
            </a:r>
            <a:r>
              <a:rPr lang="en-US" altLang="zh-TW" dirty="0" err="1" smtClean="0"/>
              <a:t>Comm</a:t>
            </a:r>
            <a:r>
              <a:rPr lang="en-US" altLang="zh-TW" dirty="0" smtClean="0"/>
              <a:t> bus</a:t>
            </a:r>
          </a:p>
          <a:p>
            <a:endParaRPr lang="en-US" altLang="zh-TW" dirty="0" smtClean="0"/>
          </a:p>
        </p:txBody>
      </p:sp>
      <p:pic>
        <p:nvPicPr>
          <p:cNvPr id="4" name="圖片 3"/>
          <p:cNvPicPr>
            <a:picLocks noChangeAspect="1"/>
          </p:cNvPicPr>
          <p:nvPr/>
        </p:nvPicPr>
        <p:blipFill>
          <a:blip r:embed="rId2"/>
          <a:stretch>
            <a:fillRect/>
          </a:stretch>
        </p:blipFill>
        <p:spPr>
          <a:xfrm>
            <a:off x="7543800" y="4467105"/>
            <a:ext cx="4551578" cy="2281990"/>
          </a:xfrm>
          <a:prstGeom prst="rect">
            <a:avLst/>
          </a:prstGeom>
        </p:spPr>
      </p:pic>
    </p:spTree>
    <p:extLst>
      <p:ext uri="{BB962C8B-B14F-4D97-AF65-F5344CB8AC3E}">
        <p14:creationId xmlns:p14="http://schemas.microsoft.com/office/powerpoint/2010/main" val="2903469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Exception</a:t>
            </a:r>
            <a:endParaRPr lang="zh-TW" altLang="en-US" dirty="0"/>
          </a:p>
        </p:txBody>
      </p:sp>
      <p:sp>
        <p:nvSpPr>
          <p:cNvPr id="3" name="內容版面配置區 2"/>
          <p:cNvSpPr>
            <a:spLocks noGrp="1"/>
          </p:cNvSpPr>
          <p:nvPr>
            <p:ph idx="1"/>
          </p:nvPr>
        </p:nvSpPr>
        <p:spPr>
          <a:xfrm>
            <a:off x="838200" y="1825625"/>
            <a:ext cx="10899098" cy="4351338"/>
          </a:xfrm>
        </p:spPr>
        <p:txBody>
          <a:bodyPr/>
          <a:lstStyle/>
          <a:p>
            <a:r>
              <a:rPr lang="en-US" altLang="zh-TW" dirty="0" smtClean="0"/>
              <a:t>80x86</a:t>
            </a:r>
            <a:r>
              <a:rPr lang="zh-TW" altLang="en-US" dirty="0" smtClean="0"/>
              <a:t> </a:t>
            </a:r>
            <a:r>
              <a:rPr lang="en-US" altLang="zh-TW" dirty="0" smtClean="0"/>
              <a:t>has 20 exceptions →hardware error code → Kernel Mode Stack</a:t>
            </a:r>
          </a:p>
          <a:p>
            <a:pPr lvl="1"/>
            <a:r>
              <a:rPr lang="en-US" altLang="zh-TW" dirty="0" err="1"/>
              <a:t>Div</a:t>
            </a:r>
            <a:r>
              <a:rPr lang="en-US" altLang="zh-TW" dirty="0"/>
              <a:t> 0	Debug		Overflow	Device not </a:t>
            </a:r>
            <a:r>
              <a:rPr lang="en-US" altLang="zh-TW" dirty="0" smtClean="0"/>
              <a:t>available…</a:t>
            </a:r>
            <a:r>
              <a:rPr lang="en-US" altLang="zh-TW" dirty="0"/>
              <a:t/>
            </a:r>
            <a:br>
              <a:rPr lang="en-US" altLang="zh-TW" dirty="0"/>
            </a:br>
            <a:endParaRPr lang="en-US" altLang="zh-TW" dirty="0"/>
          </a:p>
          <a:p>
            <a:pPr marL="457200" lvl="1" indent="0">
              <a:buNone/>
            </a:pPr>
            <a:endParaRPr lang="en-US" altLang="zh-TW" dirty="0" smtClean="0"/>
          </a:p>
          <a:p>
            <a:pPr marL="457200" lvl="1" indent="0">
              <a:buNone/>
            </a:pPr>
            <a:endParaRPr lang="en-US" altLang="zh-TW" dirty="0"/>
          </a:p>
          <a:p>
            <a:pPr marL="457200" lvl="1" indent="0">
              <a:buNone/>
            </a:pPr>
            <a:endParaRPr lang="en-US" altLang="zh-TW" dirty="0" smtClean="0"/>
          </a:p>
          <a:p>
            <a:pPr marL="457200" lvl="1" indent="0">
              <a:buNone/>
            </a:pPr>
            <a:endParaRPr lang="en-US" altLang="zh-TW" dirty="0" smtClean="0"/>
          </a:p>
        </p:txBody>
      </p:sp>
      <p:pic>
        <p:nvPicPr>
          <p:cNvPr id="4" name="圖片 3"/>
          <p:cNvPicPr>
            <a:picLocks noChangeAspect="1"/>
          </p:cNvPicPr>
          <p:nvPr/>
        </p:nvPicPr>
        <p:blipFill>
          <a:blip r:embed="rId2"/>
          <a:stretch>
            <a:fillRect/>
          </a:stretch>
        </p:blipFill>
        <p:spPr>
          <a:xfrm>
            <a:off x="1474987" y="2770645"/>
            <a:ext cx="7749286" cy="612635"/>
          </a:xfrm>
          <a:prstGeom prst="rect">
            <a:avLst/>
          </a:prstGeom>
        </p:spPr>
      </p:pic>
    </p:spTree>
    <p:extLst>
      <p:ext uri="{BB962C8B-B14F-4D97-AF65-F5344CB8AC3E}">
        <p14:creationId xmlns:p14="http://schemas.microsoft.com/office/powerpoint/2010/main" val="2313982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Interrrupt</a:t>
            </a:r>
            <a:r>
              <a:rPr lang="en-US" altLang="zh-TW" dirty="0" smtClean="0"/>
              <a:t> </a:t>
            </a:r>
            <a:br>
              <a:rPr lang="en-US" altLang="zh-TW" dirty="0" smtClean="0"/>
            </a:br>
            <a:r>
              <a:rPr lang="en-US" altLang="zh-TW" dirty="0" smtClean="0"/>
              <a:t>	- Interrupt Descriptor Table</a:t>
            </a:r>
            <a:endParaRPr lang="zh-TW" altLang="en-US" dirty="0"/>
          </a:p>
        </p:txBody>
      </p:sp>
      <p:sp>
        <p:nvSpPr>
          <p:cNvPr id="3" name="內容版面配置區 2"/>
          <p:cNvSpPr>
            <a:spLocks noGrp="1"/>
          </p:cNvSpPr>
          <p:nvPr>
            <p:ph idx="1"/>
          </p:nvPr>
        </p:nvSpPr>
        <p:spPr>
          <a:xfrm>
            <a:off x="838200" y="1825625"/>
            <a:ext cx="11353800" cy="4351338"/>
          </a:xfrm>
        </p:spPr>
        <p:txBody>
          <a:bodyPr/>
          <a:lstStyle/>
          <a:p>
            <a:r>
              <a:rPr lang="en-US" altLang="zh-TW" dirty="0" smtClean="0"/>
              <a:t>Associated with interrupt (exception) vector with address</a:t>
            </a:r>
          </a:p>
          <a:p>
            <a:r>
              <a:rPr lang="en-US" altLang="zh-TW" dirty="0" smtClean="0"/>
              <a:t>Total 2048 bytes (256*8 byte each table)</a:t>
            </a:r>
          </a:p>
          <a:p>
            <a:r>
              <a:rPr lang="en-US" altLang="zh-TW" dirty="0" smtClean="0"/>
              <a:t>Contain 3 types of Gate Descriptor:</a:t>
            </a:r>
          </a:p>
          <a:p>
            <a:pPr lvl="1"/>
            <a:r>
              <a:rPr lang="en-US" altLang="zh-TW" b="1" dirty="0" smtClean="0"/>
              <a:t>Task Gate </a:t>
            </a:r>
            <a:r>
              <a:rPr lang="en-US" altLang="zh-TW" dirty="0" smtClean="0"/>
              <a:t>Descriptor		: TSS selector of process to replace interrupted ones</a:t>
            </a:r>
          </a:p>
          <a:p>
            <a:pPr lvl="1"/>
            <a:r>
              <a:rPr lang="en-US" altLang="zh-TW" b="1" dirty="0"/>
              <a:t>Interrupt Gate </a:t>
            </a:r>
            <a:r>
              <a:rPr lang="en-US" altLang="zh-TW" dirty="0" smtClean="0"/>
              <a:t>Descriptor	: Handle Interrupt</a:t>
            </a:r>
          </a:p>
          <a:p>
            <a:pPr lvl="1"/>
            <a:r>
              <a:rPr lang="en-US" altLang="zh-TW" b="1" dirty="0"/>
              <a:t>Trap Gate</a:t>
            </a:r>
            <a:r>
              <a:rPr lang="en-US" altLang="zh-TW" dirty="0"/>
              <a:t> </a:t>
            </a:r>
            <a:r>
              <a:rPr lang="en-US" altLang="zh-TW" dirty="0" smtClean="0"/>
              <a:t>Descriptor		: Handle Exception</a:t>
            </a:r>
            <a:endParaRPr lang="zh-TW" altLang="en-US" dirty="0"/>
          </a:p>
        </p:txBody>
      </p:sp>
    </p:spTree>
    <p:extLst>
      <p:ext uri="{BB962C8B-B14F-4D97-AF65-F5344CB8AC3E}">
        <p14:creationId xmlns:p14="http://schemas.microsoft.com/office/powerpoint/2010/main" val="582173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Interrrupt</a:t>
            </a:r>
            <a:r>
              <a:rPr lang="en-US" altLang="zh-TW" dirty="0"/>
              <a:t> </a:t>
            </a:r>
            <a:br>
              <a:rPr lang="en-US" altLang="zh-TW" dirty="0"/>
            </a:br>
            <a:r>
              <a:rPr lang="en-US" altLang="zh-TW" dirty="0"/>
              <a:t>	- </a:t>
            </a:r>
            <a:r>
              <a:rPr lang="en-US" altLang="zh-TW" dirty="0" smtClean="0"/>
              <a:t>IDT – Hardware Handle</a:t>
            </a:r>
            <a:endParaRPr lang="zh-TW" altLang="en-US" dirty="0"/>
          </a:p>
        </p:txBody>
      </p:sp>
      <p:sp>
        <p:nvSpPr>
          <p:cNvPr id="3" name="內容版面配置區 2"/>
          <p:cNvSpPr>
            <a:spLocks noGrp="1"/>
          </p:cNvSpPr>
          <p:nvPr>
            <p:ph idx="1"/>
          </p:nvPr>
        </p:nvSpPr>
        <p:spPr/>
        <p:txBody>
          <a:bodyPr/>
          <a:lstStyle/>
          <a:p>
            <a:r>
              <a:rPr lang="en-US" altLang="zh-TW" dirty="0" smtClean="0"/>
              <a:t>Detailed description in &lt;Understanding Linux Kernel&gt;</a:t>
            </a:r>
          </a:p>
          <a:p>
            <a:r>
              <a:rPr lang="en-US" altLang="zh-TW" dirty="0" smtClean="0"/>
              <a:t>Contain:</a:t>
            </a:r>
          </a:p>
          <a:p>
            <a:pPr marL="457200" lvl="1" indent="0">
              <a:buNone/>
            </a:pPr>
            <a:r>
              <a:rPr lang="en-US" altLang="zh-TW" dirty="0"/>
              <a:t>	</a:t>
            </a:r>
            <a:r>
              <a:rPr lang="en-US" altLang="zh-TW" dirty="0" smtClean="0"/>
              <a:t>1.	Initialize Table</a:t>
            </a:r>
          </a:p>
          <a:p>
            <a:pPr marL="457200" lvl="1" indent="0">
              <a:buNone/>
            </a:pPr>
            <a:r>
              <a:rPr lang="en-US" altLang="zh-TW" dirty="0"/>
              <a:t>	</a:t>
            </a:r>
            <a:r>
              <a:rPr lang="en-US" altLang="zh-TW" dirty="0" smtClean="0"/>
              <a:t>2.	Different operation under Interrupt &amp; Exception, and others</a:t>
            </a:r>
          </a:p>
          <a:p>
            <a:pPr marL="457200" lvl="1" indent="0">
              <a:buNone/>
            </a:pPr>
            <a:r>
              <a:rPr lang="en-US" altLang="zh-TW" dirty="0"/>
              <a:t>	</a:t>
            </a:r>
            <a:r>
              <a:rPr lang="en-US" altLang="zh-TW" dirty="0" smtClean="0"/>
              <a:t>	2.1	Exception</a:t>
            </a:r>
          </a:p>
          <a:p>
            <a:pPr marL="457200" lvl="1" indent="0">
              <a:buNone/>
            </a:pPr>
            <a:r>
              <a:rPr lang="en-US" altLang="zh-TW" dirty="0"/>
              <a:t>	</a:t>
            </a:r>
            <a:r>
              <a:rPr lang="en-US" altLang="zh-TW" dirty="0" smtClean="0"/>
              <a:t>	2.2</a:t>
            </a:r>
            <a:r>
              <a:rPr lang="en-US" altLang="zh-TW" dirty="0"/>
              <a:t>	</a:t>
            </a:r>
            <a:r>
              <a:rPr lang="en-US" altLang="zh-TW" dirty="0" smtClean="0"/>
              <a:t>Interrupt</a:t>
            </a:r>
          </a:p>
          <a:p>
            <a:pPr marL="457200" lvl="1" indent="0">
              <a:buNone/>
            </a:pPr>
            <a:r>
              <a:rPr lang="en-US" altLang="zh-TW" dirty="0"/>
              <a:t>	</a:t>
            </a:r>
            <a:r>
              <a:rPr lang="en-US" altLang="zh-TW" dirty="0" smtClean="0"/>
              <a:t>	2.3	</a:t>
            </a:r>
            <a:r>
              <a:rPr lang="en-US" altLang="zh-TW" dirty="0" err="1" smtClean="0"/>
              <a:t>Softirqs</a:t>
            </a:r>
            <a:r>
              <a:rPr lang="en-US" altLang="zh-TW" dirty="0" smtClean="0"/>
              <a:t> &amp; </a:t>
            </a:r>
            <a:r>
              <a:rPr lang="en-US" altLang="zh-TW" dirty="0" err="1" smtClean="0"/>
              <a:t>Tasklets</a:t>
            </a:r>
            <a:endParaRPr lang="en-US" altLang="zh-TW" dirty="0" smtClean="0"/>
          </a:p>
          <a:p>
            <a:pPr marL="457200" lvl="1" indent="0">
              <a:buNone/>
            </a:pPr>
            <a:r>
              <a:rPr lang="en-US" altLang="zh-TW" dirty="0"/>
              <a:t>	</a:t>
            </a:r>
            <a:r>
              <a:rPr lang="en-US" altLang="zh-TW" dirty="0" smtClean="0"/>
              <a:t>	2.4	Work Queue</a:t>
            </a:r>
          </a:p>
          <a:p>
            <a:pPr marL="457200" lvl="1" indent="0">
              <a:buNone/>
            </a:pPr>
            <a:r>
              <a:rPr lang="en-US" altLang="zh-TW" dirty="0"/>
              <a:t>	</a:t>
            </a:r>
            <a:r>
              <a:rPr lang="en-US" altLang="zh-TW" dirty="0" smtClean="0"/>
              <a:t>3.	Return from Interrupt &amp; Exception</a:t>
            </a:r>
            <a:endParaRPr lang="zh-TW" altLang="en-US" dirty="0"/>
          </a:p>
        </p:txBody>
      </p:sp>
    </p:spTree>
    <p:extLst>
      <p:ext uri="{BB962C8B-B14F-4D97-AF65-F5344CB8AC3E}">
        <p14:creationId xmlns:p14="http://schemas.microsoft.com/office/powerpoint/2010/main" val="2037417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Interrrupt</a:t>
            </a:r>
            <a:r>
              <a:rPr lang="en-US" altLang="zh-TW" dirty="0" smtClean="0"/>
              <a:t> </a:t>
            </a:r>
            <a:br>
              <a:rPr lang="en-US" altLang="zh-TW" dirty="0" smtClean="0"/>
            </a:br>
            <a:r>
              <a:rPr lang="en-US" altLang="zh-TW" dirty="0" smtClean="0"/>
              <a:t>	- IDT - Exception</a:t>
            </a:r>
            <a:endParaRPr lang="zh-TW" altLang="en-US" dirty="0"/>
          </a:p>
        </p:txBody>
      </p:sp>
      <p:sp>
        <p:nvSpPr>
          <p:cNvPr id="3" name="內容版面配置區 2"/>
          <p:cNvSpPr>
            <a:spLocks noGrp="1"/>
          </p:cNvSpPr>
          <p:nvPr>
            <p:ph idx="1"/>
          </p:nvPr>
        </p:nvSpPr>
        <p:spPr/>
        <p:txBody>
          <a:bodyPr/>
          <a:lstStyle/>
          <a:p>
            <a:r>
              <a:rPr lang="en-US" altLang="zh-TW" dirty="0" smtClean="0"/>
              <a:t>Register → Exception Handler</a:t>
            </a:r>
          </a:p>
          <a:p>
            <a:pPr marL="0" indent="0">
              <a:buNone/>
            </a:pPr>
            <a:r>
              <a:rPr lang="en-US" altLang="zh-TW" dirty="0"/>
              <a:t>	</a:t>
            </a:r>
            <a:r>
              <a:rPr lang="en-US" altLang="zh-TW" dirty="0" smtClean="0"/>
              <a:t>Assembly code</a:t>
            </a:r>
          </a:p>
          <a:p>
            <a:pPr marL="0" indent="0">
              <a:buNone/>
            </a:pPr>
            <a:r>
              <a:rPr lang="en-US" altLang="zh-TW" dirty="0"/>
              <a:t>	</a:t>
            </a:r>
            <a:r>
              <a:rPr lang="en-US" altLang="zh-TW" dirty="0" smtClean="0"/>
              <a:t>push address to stack using </a:t>
            </a:r>
            <a:r>
              <a:rPr lang="en-US" altLang="zh-TW" dirty="0" err="1" smtClean="0"/>
              <a:t>do_xxx</a:t>
            </a:r>
            <a:r>
              <a:rPr lang="en-US" altLang="zh-TW" dirty="0" smtClean="0"/>
              <a:t>()</a:t>
            </a:r>
          </a:p>
          <a:p>
            <a:r>
              <a:rPr lang="en-US" altLang="zh-TW" dirty="0" smtClean="0"/>
              <a:t>Enter Exception Handler</a:t>
            </a:r>
          </a:p>
          <a:p>
            <a:pPr marL="0" indent="0">
              <a:buNone/>
            </a:pPr>
            <a:r>
              <a:rPr lang="en-US" altLang="zh-TW" dirty="0"/>
              <a:t>	</a:t>
            </a:r>
            <a:r>
              <a:rPr lang="en-US" altLang="zh-TW" dirty="0" smtClean="0"/>
              <a:t>exec </a:t>
            </a:r>
            <a:r>
              <a:rPr lang="en-US" altLang="zh-TW" dirty="0" err="1" smtClean="0"/>
              <a:t>do_xxx</a:t>
            </a:r>
            <a:r>
              <a:rPr lang="en-US" altLang="zh-TW" dirty="0" smtClean="0"/>
              <a:t>() </a:t>
            </a:r>
          </a:p>
          <a:p>
            <a:r>
              <a:rPr lang="en-US" altLang="zh-TW" dirty="0" smtClean="0"/>
              <a:t>Exit from Exception Handler</a:t>
            </a:r>
          </a:p>
          <a:p>
            <a:pPr marL="0" indent="0">
              <a:buNone/>
            </a:pPr>
            <a:r>
              <a:rPr lang="en-US" altLang="zh-TW" dirty="0"/>
              <a:t>	</a:t>
            </a:r>
            <a:r>
              <a:rPr lang="en-US" altLang="zh-TW" dirty="0" smtClean="0"/>
              <a:t>keep tracking signals</a:t>
            </a:r>
            <a:r>
              <a:rPr lang="zh-TW" altLang="en-US" dirty="0" smtClean="0"/>
              <a:t> </a:t>
            </a:r>
            <a:r>
              <a:rPr lang="en-US" altLang="zh-TW" dirty="0" smtClean="0"/>
              <a:t>(user/kernel)</a:t>
            </a:r>
          </a:p>
          <a:p>
            <a:pPr marL="0" indent="0">
              <a:buNone/>
            </a:pPr>
            <a:r>
              <a:rPr lang="en-US" altLang="zh-TW" dirty="0"/>
              <a:t>	</a:t>
            </a:r>
            <a:r>
              <a:rPr lang="en-US" altLang="zh-TW" dirty="0" err="1" smtClean="0"/>
              <a:t>ret_from_exception</a:t>
            </a:r>
            <a:r>
              <a:rPr lang="en-US" altLang="zh-TW" dirty="0" smtClean="0"/>
              <a:t>()</a:t>
            </a:r>
          </a:p>
        </p:txBody>
      </p:sp>
      <p:pic>
        <p:nvPicPr>
          <p:cNvPr id="4" name="圖片 3"/>
          <p:cNvPicPr>
            <a:picLocks noChangeAspect="1"/>
          </p:cNvPicPr>
          <p:nvPr/>
        </p:nvPicPr>
        <p:blipFill>
          <a:blip r:embed="rId2"/>
          <a:stretch>
            <a:fillRect/>
          </a:stretch>
        </p:blipFill>
        <p:spPr>
          <a:xfrm>
            <a:off x="7010400" y="4863381"/>
            <a:ext cx="4155961" cy="847872"/>
          </a:xfrm>
          <a:prstGeom prst="rect">
            <a:avLst/>
          </a:prstGeom>
        </p:spPr>
      </p:pic>
    </p:spTree>
    <p:extLst>
      <p:ext uri="{BB962C8B-B14F-4D97-AF65-F5344CB8AC3E}">
        <p14:creationId xmlns:p14="http://schemas.microsoft.com/office/powerpoint/2010/main" val="3297521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Interrrupt</a:t>
            </a:r>
            <a:r>
              <a:rPr lang="en-US" altLang="zh-TW" dirty="0"/>
              <a:t> </a:t>
            </a:r>
            <a:br>
              <a:rPr lang="en-US" altLang="zh-TW" dirty="0"/>
            </a:br>
            <a:r>
              <a:rPr lang="en-US" altLang="zh-TW" dirty="0"/>
              <a:t>	- IDT - </a:t>
            </a:r>
            <a:r>
              <a:rPr lang="en-US" altLang="zh-TW" dirty="0" smtClean="0"/>
              <a:t>Interrupt</a:t>
            </a:r>
            <a:endParaRPr lang="zh-TW" altLang="en-US" dirty="0"/>
          </a:p>
        </p:txBody>
      </p:sp>
      <p:sp>
        <p:nvSpPr>
          <p:cNvPr id="3" name="內容版面配置區 2"/>
          <p:cNvSpPr>
            <a:spLocks noGrp="1"/>
          </p:cNvSpPr>
          <p:nvPr>
            <p:ph idx="1"/>
          </p:nvPr>
        </p:nvSpPr>
        <p:spPr/>
        <p:txBody>
          <a:bodyPr/>
          <a:lstStyle/>
          <a:p>
            <a:r>
              <a:rPr lang="en-US" altLang="zh-TW" dirty="0" smtClean="0"/>
              <a:t>Types:	(1) I/O,  (2) Timer,</a:t>
            </a:r>
            <a:r>
              <a:rPr lang="en-US" altLang="zh-TW" dirty="0"/>
              <a:t> </a:t>
            </a:r>
            <a:r>
              <a:rPr lang="en-US" altLang="zh-TW" dirty="0" smtClean="0"/>
              <a:t> (3) </a:t>
            </a:r>
            <a:r>
              <a:rPr lang="en-US" altLang="zh-TW" dirty="0" err="1" smtClean="0"/>
              <a:t>Interprocess</a:t>
            </a:r>
            <a:r>
              <a:rPr lang="en-US" altLang="zh-TW" dirty="0" smtClean="0"/>
              <a:t/>
            </a:r>
            <a:br>
              <a:rPr lang="en-US" altLang="zh-TW" dirty="0" smtClean="0"/>
            </a:br>
            <a:endParaRPr lang="en-US" altLang="zh-TW" dirty="0" smtClean="0"/>
          </a:p>
          <a:p>
            <a:r>
              <a:rPr lang="en-US" altLang="zh-TW" dirty="0" smtClean="0"/>
              <a:t>Save IRQ and register value in Kernel Stack</a:t>
            </a:r>
          </a:p>
          <a:p>
            <a:r>
              <a:rPr lang="en-US" altLang="zh-TW" dirty="0" smtClean="0"/>
              <a:t>Sending signal to corresponding PIC for </a:t>
            </a:r>
            <a:r>
              <a:rPr lang="en-US" altLang="zh-TW" dirty="0" err="1" smtClean="0"/>
              <a:t>futher</a:t>
            </a:r>
            <a:r>
              <a:rPr lang="en-US" altLang="zh-TW" dirty="0" smtClean="0"/>
              <a:t> interrupt</a:t>
            </a:r>
          </a:p>
          <a:p>
            <a:r>
              <a:rPr lang="en-US" altLang="zh-TW" dirty="0" smtClean="0"/>
              <a:t>exec ISR</a:t>
            </a:r>
            <a:br>
              <a:rPr lang="en-US" altLang="zh-TW" dirty="0" smtClean="0"/>
            </a:br>
            <a:r>
              <a:rPr lang="en-US" altLang="zh-TW" dirty="0" smtClean="0"/>
              <a:t>	</a:t>
            </a:r>
            <a:r>
              <a:rPr lang="en-US" altLang="zh-TW" dirty="0" err="1" smtClean="0"/>
              <a:t>do_IRQ</a:t>
            </a:r>
            <a:r>
              <a:rPr lang="en-US" altLang="zh-TW" dirty="0" smtClean="0"/>
              <a:t>()</a:t>
            </a:r>
          </a:p>
          <a:p>
            <a:r>
              <a:rPr lang="en-US" altLang="zh-TW" dirty="0" smtClean="0"/>
              <a:t>Exit from interrupt</a:t>
            </a:r>
            <a:br>
              <a:rPr lang="en-US" altLang="zh-TW" dirty="0" smtClean="0"/>
            </a:br>
            <a:r>
              <a:rPr lang="en-US" altLang="zh-TW" dirty="0" smtClean="0"/>
              <a:t>	</a:t>
            </a:r>
            <a:r>
              <a:rPr lang="en-US" altLang="zh-TW" dirty="0" err="1" smtClean="0"/>
              <a:t>ret_from_intr</a:t>
            </a:r>
            <a:r>
              <a:rPr lang="en-US" altLang="zh-TW" dirty="0" smtClean="0"/>
              <a:t>()</a:t>
            </a:r>
            <a:endParaRPr lang="zh-TW" altLang="en-US" dirty="0"/>
          </a:p>
        </p:txBody>
      </p:sp>
      <p:pic>
        <p:nvPicPr>
          <p:cNvPr id="4" name="圖片 3"/>
          <p:cNvPicPr>
            <a:picLocks noChangeAspect="1"/>
          </p:cNvPicPr>
          <p:nvPr/>
        </p:nvPicPr>
        <p:blipFill>
          <a:blip r:embed="rId2"/>
          <a:stretch>
            <a:fillRect/>
          </a:stretch>
        </p:blipFill>
        <p:spPr>
          <a:xfrm>
            <a:off x="8181510" y="365125"/>
            <a:ext cx="3666784" cy="2562806"/>
          </a:xfrm>
          <a:prstGeom prst="rect">
            <a:avLst/>
          </a:prstGeom>
        </p:spPr>
      </p:pic>
    </p:spTree>
    <p:extLst>
      <p:ext uri="{BB962C8B-B14F-4D97-AF65-F5344CB8AC3E}">
        <p14:creationId xmlns:p14="http://schemas.microsoft.com/office/powerpoint/2010/main" val="3679165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 Service Routine</a:t>
            </a:r>
            <a:endParaRPr lang="zh-TW" altLang="en-US" dirty="0"/>
          </a:p>
        </p:txBody>
      </p:sp>
      <p:sp>
        <p:nvSpPr>
          <p:cNvPr id="3" name="內容版面配置區 2"/>
          <p:cNvSpPr>
            <a:spLocks noGrp="1"/>
          </p:cNvSpPr>
          <p:nvPr>
            <p:ph idx="1"/>
          </p:nvPr>
        </p:nvSpPr>
        <p:spPr>
          <a:xfrm>
            <a:off x="838200" y="1690688"/>
            <a:ext cx="10515600" cy="5167312"/>
          </a:xfrm>
        </p:spPr>
        <p:txBody>
          <a:bodyPr>
            <a:normAutofit/>
          </a:bodyPr>
          <a:lstStyle/>
          <a:p>
            <a:r>
              <a:rPr lang="en-US" altLang="zh-TW" dirty="0" smtClean="0"/>
              <a:t>ISR is normal C function, but run in </a:t>
            </a:r>
            <a:r>
              <a:rPr lang="en-US" altLang="zh-TW" b="1" dirty="0" smtClean="0"/>
              <a:t>interrupt context</a:t>
            </a:r>
          </a:p>
          <a:p>
            <a:pPr lvl="1"/>
            <a:r>
              <a:rPr lang="en-US" altLang="zh-TW" dirty="0" smtClean="0"/>
              <a:t>Interrupt context is not like </a:t>
            </a:r>
            <a:r>
              <a:rPr lang="en-US" altLang="zh-TW" dirty="0"/>
              <a:t>Process </a:t>
            </a:r>
            <a:r>
              <a:rPr lang="en-US" altLang="zh-TW" dirty="0" smtClean="0"/>
              <a:t>context, the former cannot sleep</a:t>
            </a:r>
          </a:p>
          <a:p>
            <a:pPr lvl="1"/>
            <a:r>
              <a:rPr lang="en-US" altLang="zh-TW" dirty="0" smtClean="0"/>
              <a:t>Interrupt context interrupt other code, so should be quick and simple</a:t>
            </a:r>
          </a:p>
          <a:p>
            <a:pPr lvl="1"/>
            <a:r>
              <a:rPr lang="en-US" altLang="zh-TW" dirty="0" smtClean="0"/>
              <a:t>The context is divided in to Top and Bottom section, which reduce work load</a:t>
            </a:r>
          </a:p>
          <a:p>
            <a:pPr lvl="1"/>
            <a:r>
              <a:rPr lang="en-US" altLang="zh-TW" dirty="0" smtClean="0"/>
              <a:t>It share the stack with process that interrupted</a:t>
            </a:r>
          </a:p>
          <a:p>
            <a:pPr marL="457200" lvl="1" indent="0">
              <a:buNone/>
            </a:pPr>
            <a:endParaRPr lang="en-US" altLang="zh-TW" dirty="0"/>
          </a:p>
          <a:p>
            <a:r>
              <a:rPr lang="en-US" altLang="zh-TW" dirty="0"/>
              <a:t>Registering an Interrupt </a:t>
            </a:r>
            <a:r>
              <a:rPr lang="en-US" altLang="zh-TW" dirty="0" smtClean="0"/>
              <a:t>Handler</a:t>
            </a:r>
          </a:p>
          <a:p>
            <a:pPr lvl="1"/>
            <a:r>
              <a:rPr lang="en-US" altLang="zh-TW" dirty="0"/>
              <a:t>Use </a:t>
            </a:r>
            <a:r>
              <a:rPr lang="en-US" altLang="zh-TW" sz="1800" dirty="0" err="1" smtClean="0">
                <a:latin typeface="Fira Code" panose="020B0509050000020004" pitchFamily="49" charset="0"/>
                <a:ea typeface="Fira Code" panose="020B0509050000020004" pitchFamily="49" charset="0"/>
              </a:rPr>
              <a:t>request_irq</a:t>
            </a:r>
            <a:r>
              <a:rPr lang="en-US" altLang="zh-TW" sz="1800" dirty="0" smtClean="0">
                <a:latin typeface="Fira Code" panose="020B0509050000020004" pitchFamily="49" charset="0"/>
                <a:ea typeface="Fira Code" panose="020B0509050000020004" pitchFamily="49" charset="0"/>
              </a:rPr>
              <a:t>(</a:t>
            </a:r>
            <a:r>
              <a:rPr lang="en-US" altLang="zh-TW" sz="1800" dirty="0" err="1" smtClean="0">
                <a:latin typeface="Fira Code" panose="020B0509050000020004" pitchFamily="49" charset="0"/>
                <a:ea typeface="Fira Code" panose="020B0509050000020004" pitchFamily="49" charset="0"/>
              </a:rPr>
              <a:t>irq</a:t>
            </a:r>
            <a:r>
              <a:rPr lang="en-US" altLang="zh-TW" sz="1800" dirty="0" smtClean="0">
                <a:latin typeface="Fira Code" panose="020B0509050000020004" pitchFamily="49" charset="0"/>
                <a:ea typeface="Fira Code" panose="020B0509050000020004" pitchFamily="49" charset="0"/>
              </a:rPr>
              <a:t>, handler, flag, name, dev) (&lt;</a:t>
            </a:r>
            <a:r>
              <a:rPr lang="en-US" altLang="zh-TW" sz="1800" dirty="0" err="1" smtClean="0">
                <a:latin typeface="Fira Code" panose="020B0509050000020004" pitchFamily="49" charset="0"/>
                <a:ea typeface="Fira Code" panose="020B0509050000020004" pitchFamily="49" charset="0"/>
              </a:rPr>
              <a:t>linux</a:t>
            </a:r>
            <a:r>
              <a:rPr lang="en-US" altLang="zh-TW" sz="1800" dirty="0" smtClean="0">
                <a:latin typeface="Fira Code" panose="020B0509050000020004" pitchFamily="49" charset="0"/>
                <a:ea typeface="Fira Code" panose="020B0509050000020004" pitchFamily="49" charset="0"/>
              </a:rPr>
              <a:t>/</a:t>
            </a:r>
            <a:r>
              <a:rPr lang="en-US" altLang="zh-TW" sz="1800" dirty="0" err="1" smtClean="0">
                <a:latin typeface="Fira Code" panose="020B0509050000020004" pitchFamily="49" charset="0"/>
                <a:ea typeface="Fira Code" panose="020B0509050000020004" pitchFamily="49" charset="0"/>
              </a:rPr>
              <a:t>interrupt.h</a:t>
            </a:r>
            <a:r>
              <a:rPr lang="en-US" altLang="zh-TW" sz="1800" dirty="0" smtClean="0">
                <a:latin typeface="Fira Code" panose="020B0509050000020004" pitchFamily="49" charset="0"/>
                <a:ea typeface="Fira Code" panose="020B0509050000020004" pitchFamily="49" charset="0"/>
              </a:rPr>
              <a:t>&gt;)</a:t>
            </a:r>
            <a:br>
              <a:rPr lang="en-US" altLang="zh-TW" sz="1800" dirty="0" smtClean="0">
                <a:latin typeface="Fira Code" panose="020B0509050000020004" pitchFamily="49" charset="0"/>
                <a:ea typeface="Fira Code" panose="020B0509050000020004" pitchFamily="49" charset="0"/>
              </a:rPr>
            </a:br>
            <a:r>
              <a:rPr lang="en-US" altLang="zh-TW" sz="1800" dirty="0" smtClean="0">
                <a:latin typeface="Fira Code" panose="020B0509050000020004" pitchFamily="49" charset="0"/>
                <a:ea typeface="Fira Code" panose="020B0509050000020004" pitchFamily="49" charset="0"/>
              </a:rPr>
              <a:t>// return 0 if success</a:t>
            </a:r>
            <a:br>
              <a:rPr lang="en-US" altLang="zh-TW" sz="1800" dirty="0" smtClean="0">
                <a:latin typeface="Fira Code" panose="020B0509050000020004" pitchFamily="49" charset="0"/>
                <a:ea typeface="Fira Code" panose="020B0509050000020004" pitchFamily="49" charset="0"/>
              </a:rPr>
            </a:br>
            <a:r>
              <a:rPr lang="en-US" altLang="zh-TW" sz="1800" dirty="0" smtClean="0">
                <a:latin typeface="Fira Code" panose="020B0509050000020004" pitchFamily="49" charset="0"/>
                <a:ea typeface="Fira Code" panose="020B0509050000020004" pitchFamily="49" charset="0"/>
              </a:rPr>
              <a:t>	</a:t>
            </a:r>
            <a:r>
              <a:rPr lang="en-US" altLang="zh-TW" sz="1800" dirty="0" err="1">
                <a:ea typeface="Fira Code" panose="020B0509050000020004" pitchFamily="49" charset="0"/>
              </a:rPr>
              <a:t>i</a:t>
            </a:r>
            <a:r>
              <a:rPr lang="en-US" altLang="zh-TW" sz="1800" dirty="0" err="1" smtClean="0">
                <a:ea typeface="Fira Code" panose="020B0509050000020004" pitchFamily="49" charset="0"/>
              </a:rPr>
              <a:t>rq</a:t>
            </a:r>
            <a:r>
              <a:rPr lang="en-US" altLang="zh-TW" sz="1800" dirty="0" smtClean="0">
                <a:ea typeface="Fira Code" panose="020B0509050000020004" pitchFamily="49" charset="0"/>
              </a:rPr>
              <a:t>	: Interrupt number for hardware, or defined</a:t>
            </a:r>
          </a:p>
          <a:p>
            <a:pPr marL="457200" lvl="1" indent="0">
              <a:buNone/>
            </a:pPr>
            <a:r>
              <a:rPr lang="en-US" altLang="zh-TW" sz="1800" dirty="0">
                <a:ea typeface="Fira Code" panose="020B0509050000020004" pitchFamily="49" charset="0"/>
              </a:rPr>
              <a:t>	</a:t>
            </a:r>
            <a:r>
              <a:rPr lang="en-US" altLang="zh-TW" sz="1800" dirty="0" smtClean="0">
                <a:ea typeface="Fira Code" panose="020B0509050000020004" pitchFamily="49" charset="0"/>
              </a:rPr>
              <a:t>handler	: point to actual interrupt handle program </a:t>
            </a:r>
          </a:p>
          <a:p>
            <a:pPr marL="457200" lvl="1" indent="0">
              <a:buNone/>
            </a:pPr>
            <a:r>
              <a:rPr lang="en-US" altLang="zh-TW" sz="1800" dirty="0">
                <a:ea typeface="Fira Code" panose="020B0509050000020004" pitchFamily="49" charset="0"/>
              </a:rPr>
              <a:t>	</a:t>
            </a:r>
            <a:r>
              <a:rPr lang="en-US" altLang="zh-TW" sz="1800" dirty="0" smtClean="0">
                <a:ea typeface="Fira Code" panose="020B0509050000020004" pitchFamily="49" charset="0"/>
              </a:rPr>
              <a:t>flag</a:t>
            </a:r>
            <a:r>
              <a:rPr lang="en-US" altLang="zh-TW" sz="1800" dirty="0">
                <a:ea typeface="Fira Code" panose="020B0509050000020004" pitchFamily="49" charset="0"/>
              </a:rPr>
              <a:t>	: IRQF_DISABLED, IRQF_SAMPLE_RANDOM, IRQF_TIMER, </a:t>
            </a:r>
            <a:r>
              <a:rPr lang="en-US" altLang="zh-TW" sz="1800" dirty="0" smtClean="0">
                <a:ea typeface="Fira Code" panose="020B0509050000020004" pitchFamily="49" charset="0"/>
              </a:rPr>
              <a:t>IRQF_SHARED</a:t>
            </a:r>
            <a:endParaRPr lang="en-US" altLang="zh-TW" sz="1800" dirty="0">
              <a:ea typeface="Fira Code" panose="020B0509050000020004" pitchFamily="49" charset="0"/>
            </a:endParaRPr>
          </a:p>
          <a:p>
            <a:pPr marL="457200" lvl="1" indent="0">
              <a:buNone/>
            </a:pPr>
            <a:r>
              <a:rPr lang="en-US" altLang="zh-TW" sz="1800" dirty="0" smtClean="0">
                <a:ea typeface="Fira Code" panose="020B0509050000020004" pitchFamily="49" charset="0"/>
              </a:rPr>
              <a:t>	name	: defined in /</a:t>
            </a:r>
            <a:r>
              <a:rPr lang="en-US" altLang="zh-TW" sz="1800" dirty="0" err="1" smtClean="0">
                <a:ea typeface="Fira Code" panose="020B0509050000020004" pitchFamily="49" charset="0"/>
              </a:rPr>
              <a:t>proc</a:t>
            </a:r>
            <a:r>
              <a:rPr lang="en-US" altLang="zh-TW" sz="1800" dirty="0" smtClean="0">
                <a:ea typeface="Fira Code" panose="020B0509050000020004" pitchFamily="49" charset="0"/>
              </a:rPr>
              <a:t>/interrupts file, interrupt line, counter, device name…</a:t>
            </a:r>
          </a:p>
          <a:p>
            <a:pPr marL="457200" lvl="1" indent="0">
              <a:buNone/>
            </a:pPr>
            <a:r>
              <a:rPr lang="en-US" altLang="zh-TW" sz="1800" dirty="0">
                <a:ea typeface="Fira Code" panose="020B0509050000020004" pitchFamily="49" charset="0"/>
              </a:rPr>
              <a:t>	</a:t>
            </a:r>
            <a:r>
              <a:rPr lang="en-US" altLang="zh-TW" sz="1800" dirty="0" smtClean="0">
                <a:ea typeface="Fira Code" panose="020B0509050000020004" pitchFamily="49" charset="0"/>
              </a:rPr>
              <a:t>dev	</a:t>
            </a:r>
            <a:r>
              <a:rPr lang="en-US" altLang="zh-TW" sz="1800" dirty="0">
                <a:ea typeface="Fira Code" panose="020B0509050000020004" pitchFamily="49" charset="0"/>
              </a:rPr>
              <a:t>: Use for </a:t>
            </a:r>
            <a:r>
              <a:rPr lang="en-US" altLang="zh-TW" sz="1800" dirty="0" smtClean="0">
                <a:ea typeface="Fira Code" panose="020B0509050000020004" pitchFamily="49" charset="0"/>
              </a:rPr>
              <a:t>shared </a:t>
            </a:r>
            <a:r>
              <a:rPr lang="en-US" altLang="zh-TW" sz="1800" dirty="0">
                <a:ea typeface="Fira Code" panose="020B0509050000020004" pitchFamily="49" charset="0"/>
              </a:rPr>
              <a:t>interrupt </a:t>
            </a:r>
            <a:r>
              <a:rPr lang="en-US" altLang="zh-TW" sz="1800" dirty="0" smtClean="0">
                <a:ea typeface="Fira Code" panose="020B0509050000020004" pitchFamily="49" charset="0"/>
              </a:rPr>
              <a:t>lines, set NULL if not</a:t>
            </a:r>
            <a:endParaRPr lang="zh-TW" altLang="en-US" sz="1800" dirty="0"/>
          </a:p>
        </p:txBody>
      </p:sp>
    </p:spTree>
    <p:extLst>
      <p:ext uri="{BB962C8B-B14F-4D97-AF65-F5344CB8AC3E}">
        <p14:creationId xmlns:p14="http://schemas.microsoft.com/office/powerpoint/2010/main" val="782960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Interrupt Service Routine</a:t>
            </a:r>
            <a:endParaRPr lang="zh-TW" altLang="en-US" dirty="0"/>
          </a:p>
        </p:txBody>
      </p:sp>
      <p:sp>
        <p:nvSpPr>
          <p:cNvPr id="3" name="內容版面配置區 2"/>
          <p:cNvSpPr>
            <a:spLocks noGrp="1"/>
          </p:cNvSpPr>
          <p:nvPr>
            <p:ph idx="1"/>
          </p:nvPr>
        </p:nvSpPr>
        <p:spPr>
          <a:xfrm>
            <a:off x="838200" y="1825624"/>
            <a:ext cx="10515600" cy="5032375"/>
          </a:xfrm>
        </p:spPr>
        <p:txBody>
          <a:bodyPr/>
          <a:lstStyle/>
          <a:p>
            <a:r>
              <a:rPr lang="en-US" altLang="zh-TW" dirty="0"/>
              <a:t>Freeing an Interrupt Handler</a:t>
            </a:r>
            <a:br>
              <a:rPr lang="en-US" altLang="zh-TW" dirty="0"/>
            </a:br>
            <a:r>
              <a:rPr lang="en-US" altLang="zh-TW" dirty="0"/>
              <a:t>	</a:t>
            </a:r>
            <a:r>
              <a:rPr lang="en-US" altLang="zh-TW" sz="1800" dirty="0">
                <a:latin typeface="Fira Code" panose="020B0509050000020004" pitchFamily="49" charset="0"/>
                <a:ea typeface="Fira Code" panose="020B0509050000020004" pitchFamily="49" charset="0"/>
              </a:rPr>
              <a:t>void </a:t>
            </a:r>
            <a:r>
              <a:rPr lang="en-US" altLang="zh-TW" sz="1800" dirty="0" err="1">
                <a:latin typeface="Fira Code" panose="020B0509050000020004" pitchFamily="49" charset="0"/>
                <a:ea typeface="Fira Code" panose="020B0509050000020004" pitchFamily="49" charset="0"/>
              </a:rPr>
              <a:t>free_irq</a:t>
            </a:r>
            <a:r>
              <a:rPr lang="en-US" altLang="zh-TW" sz="1800" dirty="0">
                <a:latin typeface="Fira Code" panose="020B0509050000020004" pitchFamily="49" charset="0"/>
                <a:ea typeface="Fira Code" panose="020B0509050000020004" pitchFamily="49" charset="0"/>
              </a:rPr>
              <a:t>(unsigned </a:t>
            </a:r>
            <a:r>
              <a:rPr lang="en-US" altLang="zh-TW" sz="1800" dirty="0" err="1">
                <a:latin typeface="Fira Code" panose="020B0509050000020004" pitchFamily="49" charset="0"/>
                <a:ea typeface="Fira Code" panose="020B0509050000020004" pitchFamily="49" charset="0"/>
              </a:rPr>
              <a:t>int</a:t>
            </a:r>
            <a:r>
              <a:rPr lang="en-US" altLang="zh-TW" sz="1800" dirty="0">
                <a:latin typeface="Fira Code" panose="020B0509050000020004" pitchFamily="49" charset="0"/>
                <a:ea typeface="Fira Code" panose="020B0509050000020004" pitchFamily="49" charset="0"/>
              </a:rPr>
              <a:t> </a:t>
            </a:r>
            <a:r>
              <a:rPr lang="en-US" altLang="zh-TW" sz="1800" dirty="0" err="1">
                <a:latin typeface="Fira Code" panose="020B0509050000020004" pitchFamily="49" charset="0"/>
                <a:ea typeface="Fira Code" panose="020B0509050000020004" pitchFamily="49" charset="0"/>
              </a:rPr>
              <a:t>irq</a:t>
            </a:r>
            <a:r>
              <a:rPr lang="en-US" altLang="zh-TW" sz="1800" dirty="0">
                <a:latin typeface="Fira Code" panose="020B0509050000020004" pitchFamily="49" charset="0"/>
                <a:ea typeface="Fira Code" panose="020B0509050000020004" pitchFamily="49" charset="0"/>
              </a:rPr>
              <a:t>, void *dev</a:t>
            </a:r>
            <a:r>
              <a:rPr lang="en-US" altLang="zh-TW" sz="1800" dirty="0" smtClean="0">
                <a:latin typeface="Fira Code" panose="020B0509050000020004" pitchFamily="49" charset="0"/>
                <a:ea typeface="Fira Code" panose="020B0509050000020004" pitchFamily="49" charset="0"/>
              </a:rPr>
              <a:t>)</a:t>
            </a:r>
          </a:p>
          <a:p>
            <a:endParaRPr lang="en-US" altLang="zh-TW" sz="1800" dirty="0">
              <a:latin typeface="Fira Code" panose="020B0509050000020004" pitchFamily="49" charset="0"/>
              <a:ea typeface="Fira Code" panose="020B0509050000020004" pitchFamily="49" charset="0"/>
            </a:endParaRPr>
          </a:p>
          <a:p>
            <a:r>
              <a:rPr lang="en-US" altLang="zh-TW" dirty="0"/>
              <a:t>Writing an Interrupt </a:t>
            </a:r>
            <a:r>
              <a:rPr lang="en-US" altLang="zh-TW" dirty="0" smtClean="0"/>
              <a:t>Handler</a:t>
            </a:r>
          </a:p>
          <a:p>
            <a:pPr marL="0" indent="0">
              <a:buNone/>
            </a:pPr>
            <a:r>
              <a:rPr lang="en-US" altLang="zh-TW" dirty="0"/>
              <a:t>	</a:t>
            </a:r>
            <a:r>
              <a:rPr lang="en-US" altLang="zh-TW" sz="1800" dirty="0">
                <a:latin typeface="Fira Code" panose="020B0509050000020004" pitchFamily="49" charset="0"/>
                <a:ea typeface="Fira Code" panose="020B0509050000020004" pitchFamily="49" charset="0"/>
              </a:rPr>
              <a:t>static </a:t>
            </a:r>
            <a:r>
              <a:rPr lang="en-US" altLang="zh-TW" sz="1800" dirty="0" err="1">
                <a:latin typeface="Fira Code" panose="020B0509050000020004" pitchFamily="49" charset="0"/>
                <a:ea typeface="Fira Code" panose="020B0509050000020004" pitchFamily="49" charset="0"/>
              </a:rPr>
              <a:t>irqreturn_t</a:t>
            </a:r>
            <a:r>
              <a:rPr lang="en-US" altLang="zh-TW" sz="1800" dirty="0">
                <a:latin typeface="Fira Code" panose="020B0509050000020004" pitchFamily="49" charset="0"/>
                <a:ea typeface="Fira Code" panose="020B0509050000020004" pitchFamily="49" charset="0"/>
              </a:rPr>
              <a:t> </a:t>
            </a:r>
            <a:r>
              <a:rPr lang="en-US" altLang="zh-TW" sz="1800" dirty="0" err="1">
                <a:latin typeface="Fira Code" panose="020B0509050000020004" pitchFamily="49" charset="0"/>
                <a:ea typeface="Fira Code" panose="020B0509050000020004" pitchFamily="49" charset="0"/>
              </a:rPr>
              <a:t>intr_handler</a:t>
            </a:r>
            <a:r>
              <a:rPr lang="en-US" altLang="zh-TW" sz="1800" dirty="0">
                <a:latin typeface="Fira Code" panose="020B0509050000020004" pitchFamily="49" charset="0"/>
                <a:ea typeface="Fira Code" panose="020B0509050000020004" pitchFamily="49" charset="0"/>
              </a:rPr>
              <a:t>(</a:t>
            </a:r>
            <a:r>
              <a:rPr lang="en-US" altLang="zh-TW" sz="1800" dirty="0" err="1">
                <a:latin typeface="Fira Code" panose="020B0509050000020004" pitchFamily="49" charset="0"/>
                <a:ea typeface="Fira Code" panose="020B0509050000020004" pitchFamily="49" charset="0"/>
              </a:rPr>
              <a:t>int</a:t>
            </a:r>
            <a:r>
              <a:rPr lang="en-US" altLang="zh-TW" sz="1800" dirty="0">
                <a:latin typeface="Fira Code" panose="020B0509050000020004" pitchFamily="49" charset="0"/>
                <a:ea typeface="Fira Code" panose="020B0509050000020004" pitchFamily="49" charset="0"/>
              </a:rPr>
              <a:t> </a:t>
            </a:r>
            <a:r>
              <a:rPr lang="en-US" altLang="zh-TW" sz="1800" dirty="0" err="1">
                <a:latin typeface="Fira Code" panose="020B0509050000020004" pitchFamily="49" charset="0"/>
                <a:ea typeface="Fira Code" panose="020B0509050000020004" pitchFamily="49" charset="0"/>
              </a:rPr>
              <a:t>irq</a:t>
            </a:r>
            <a:r>
              <a:rPr lang="en-US" altLang="zh-TW" sz="1800" dirty="0">
                <a:latin typeface="Fira Code" panose="020B0509050000020004" pitchFamily="49" charset="0"/>
                <a:ea typeface="Fira Code" panose="020B0509050000020004" pitchFamily="49" charset="0"/>
              </a:rPr>
              <a:t>, void *dev</a:t>
            </a:r>
            <a:r>
              <a:rPr lang="en-US" altLang="zh-TW" sz="1800" dirty="0" smtClean="0">
                <a:latin typeface="Fira Code" panose="020B0509050000020004" pitchFamily="49" charset="0"/>
                <a:ea typeface="Fira Code" panose="020B0509050000020004" pitchFamily="49" charset="0"/>
              </a:rPr>
              <a:t>)</a:t>
            </a:r>
          </a:p>
          <a:p>
            <a:pPr marL="0" indent="0">
              <a:buNone/>
            </a:pPr>
            <a:r>
              <a:rPr lang="en-US" altLang="zh-TW" sz="1800" dirty="0" smtClean="0">
                <a:latin typeface="Fira Code" panose="020B0509050000020004" pitchFamily="49" charset="0"/>
                <a:ea typeface="Fira Code" panose="020B0509050000020004" pitchFamily="49" charset="0"/>
              </a:rPr>
              <a:t>	// corresponded with </a:t>
            </a:r>
            <a:r>
              <a:rPr lang="en-US" altLang="zh-TW" sz="1800" dirty="0" err="1" smtClean="0">
                <a:latin typeface="Fira Code" panose="020B0509050000020004" pitchFamily="49" charset="0"/>
                <a:ea typeface="Fira Code" panose="020B0509050000020004" pitchFamily="49" charset="0"/>
              </a:rPr>
              <a:t>request_irq</a:t>
            </a:r>
            <a:r>
              <a:rPr lang="en-US" altLang="zh-TW" sz="1800" dirty="0" smtClean="0">
                <a:latin typeface="Fira Code" panose="020B0509050000020004" pitchFamily="49" charset="0"/>
                <a:ea typeface="Fira Code" panose="020B0509050000020004" pitchFamily="49" charset="0"/>
              </a:rPr>
              <a:t>()</a:t>
            </a:r>
          </a:p>
          <a:p>
            <a:r>
              <a:rPr lang="en-US" altLang="zh-TW" dirty="0"/>
              <a:t>Shared </a:t>
            </a:r>
            <a:r>
              <a:rPr lang="en-US" altLang="zh-TW" dirty="0" smtClean="0"/>
              <a:t>handler</a:t>
            </a:r>
          </a:p>
          <a:p>
            <a:pPr marL="0" indent="0">
              <a:buNone/>
            </a:pPr>
            <a:r>
              <a:rPr lang="en-US" altLang="zh-TW" dirty="0"/>
              <a:t>	</a:t>
            </a:r>
            <a:r>
              <a:rPr lang="en-US" altLang="zh-TW" sz="2400" dirty="0" smtClean="0"/>
              <a:t>1.	Set flag = IRQT_SHARED in </a:t>
            </a:r>
            <a:r>
              <a:rPr lang="en-US" altLang="zh-TW" sz="2400" dirty="0" err="1" smtClean="0"/>
              <a:t>request_irq</a:t>
            </a:r>
            <a:r>
              <a:rPr lang="en-US" altLang="zh-TW" sz="2400" dirty="0" smtClean="0"/>
              <a:t>() (old version)</a:t>
            </a:r>
            <a:br>
              <a:rPr lang="en-US" altLang="zh-TW" sz="2400" dirty="0" smtClean="0"/>
            </a:br>
            <a:r>
              <a:rPr lang="en-US" altLang="zh-TW" sz="2400" dirty="0" smtClean="0"/>
              <a:t>	2.	Must define parameter dev</a:t>
            </a:r>
            <a:br>
              <a:rPr lang="en-US" altLang="zh-TW" sz="2400" dirty="0" smtClean="0"/>
            </a:br>
            <a:r>
              <a:rPr lang="en-US" altLang="zh-TW" sz="2400" dirty="0" smtClean="0"/>
              <a:t>	3.	Hardware support</a:t>
            </a:r>
            <a:endParaRPr lang="en-US" altLang="zh-TW" sz="1800" dirty="0"/>
          </a:p>
        </p:txBody>
      </p:sp>
    </p:spTree>
    <p:extLst>
      <p:ext uri="{BB962C8B-B14F-4D97-AF65-F5344CB8AC3E}">
        <p14:creationId xmlns:p14="http://schemas.microsoft.com/office/powerpoint/2010/main" val="2380197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IRQ</a:t>
            </a:r>
            <a:endParaRPr lang="zh-TW" altLang="en-US" dirty="0"/>
          </a:p>
        </p:txBody>
      </p:sp>
      <p:sp>
        <p:nvSpPr>
          <p:cNvPr id="3" name="內容版面配置區 2"/>
          <p:cNvSpPr>
            <a:spLocks noGrp="1"/>
          </p:cNvSpPr>
          <p:nvPr>
            <p:ph idx="1"/>
          </p:nvPr>
        </p:nvSpPr>
        <p:spPr/>
        <p:txBody>
          <a:bodyPr/>
          <a:lstStyle/>
          <a:p>
            <a:r>
              <a:rPr lang="en-US" altLang="zh-TW" sz="2000" dirty="0">
                <a:latin typeface="Fira Code" panose="020B0509050000020004" pitchFamily="49" charset="0"/>
                <a:ea typeface="Fira Code" panose="020B0509050000020004" pitchFamily="49" charset="0"/>
              </a:rPr>
              <a:t>unsigned </a:t>
            </a:r>
            <a:r>
              <a:rPr lang="en-US" altLang="zh-TW" sz="2000" dirty="0" err="1">
                <a:latin typeface="Fira Code" panose="020B0509050000020004" pitchFamily="49" charset="0"/>
                <a:ea typeface="Fira Code" panose="020B0509050000020004" pitchFamily="49" charset="0"/>
              </a:rPr>
              <a:t>int</a:t>
            </a:r>
            <a:r>
              <a:rPr lang="en-US" altLang="zh-TW" sz="2000" dirty="0">
                <a:latin typeface="Fira Code" panose="020B0509050000020004" pitchFamily="49" charset="0"/>
                <a:ea typeface="Fira Code" panose="020B0509050000020004" pitchFamily="49" charset="0"/>
              </a:rPr>
              <a:t> </a:t>
            </a:r>
            <a:r>
              <a:rPr lang="en-US" altLang="zh-TW" sz="2000" dirty="0" err="1">
                <a:latin typeface="Fira Code" panose="020B0509050000020004" pitchFamily="49" charset="0"/>
                <a:ea typeface="Fira Code" panose="020B0509050000020004" pitchFamily="49" charset="0"/>
              </a:rPr>
              <a:t>do_IRQ</a:t>
            </a:r>
            <a:r>
              <a:rPr lang="en-US" altLang="zh-TW" sz="2000" dirty="0">
                <a:latin typeface="Fira Code" panose="020B0509050000020004" pitchFamily="49" charset="0"/>
                <a:ea typeface="Fira Code" panose="020B0509050000020004" pitchFamily="49" charset="0"/>
              </a:rPr>
              <a:t>(</a:t>
            </a:r>
            <a:r>
              <a:rPr lang="en-US" altLang="zh-TW" sz="2000" dirty="0" err="1">
                <a:latin typeface="Fira Code" panose="020B0509050000020004" pitchFamily="49" charset="0"/>
                <a:ea typeface="Fira Code" panose="020B0509050000020004" pitchFamily="49" charset="0"/>
              </a:rPr>
              <a:t>struct</a:t>
            </a:r>
            <a:r>
              <a:rPr lang="en-US" altLang="zh-TW" sz="2000" dirty="0">
                <a:latin typeface="Fira Code" panose="020B0509050000020004" pitchFamily="49" charset="0"/>
                <a:ea typeface="Fira Code" panose="020B0509050000020004" pitchFamily="49" charset="0"/>
              </a:rPr>
              <a:t> </a:t>
            </a:r>
            <a:r>
              <a:rPr lang="en-US" altLang="zh-TW" sz="2000" dirty="0" err="1">
                <a:latin typeface="Fira Code" panose="020B0509050000020004" pitchFamily="49" charset="0"/>
                <a:ea typeface="Fira Code" panose="020B0509050000020004" pitchFamily="49" charset="0"/>
              </a:rPr>
              <a:t>pt_regs</a:t>
            </a:r>
            <a:r>
              <a:rPr lang="en-US" altLang="zh-TW" sz="2000" dirty="0">
                <a:latin typeface="Fira Code" panose="020B0509050000020004" pitchFamily="49" charset="0"/>
                <a:ea typeface="Fira Code" panose="020B0509050000020004" pitchFamily="49" charset="0"/>
              </a:rPr>
              <a:t> </a:t>
            </a:r>
            <a:r>
              <a:rPr lang="en-US" altLang="zh-TW" sz="2000" dirty="0" err="1">
                <a:latin typeface="Fira Code" panose="020B0509050000020004" pitchFamily="49" charset="0"/>
                <a:ea typeface="Fira Code" panose="020B0509050000020004" pitchFamily="49" charset="0"/>
              </a:rPr>
              <a:t>regs</a:t>
            </a:r>
            <a:r>
              <a:rPr lang="en-US" altLang="zh-TW" sz="2000" dirty="0" smtClean="0">
                <a:latin typeface="Fira Code" panose="020B0509050000020004" pitchFamily="49" charset="0"/>
                <a:ea typeface="Fira Code" panose="020B0509050000020004" pitchFamily="49" charset="0"/>
              </a:rPr>
              <a:t>)</a:t>
            </a:r>
          </a:p>
          <a:p>
            <a:r>
              <a:rPr lang="en-US" altLang="zh-TW" sz="2400" dirty="0" smtClean="0"/>
              <a:t>After calculate the interrupt number and </a:t>
            </a:r>
          </a:p>
          <a:p>
            <a:pPr marL="0" indent="0">
              <a:buNone/>
            </a:pPr>
            <a:r>
              <a:rPr lang="en-US" altLang="zh-TW" sz="2400" dirty="0" smtClean="0"/>
              <a:t>   disable others</a:t>
            </a:r>
          </a:p>
          <a:p>
            <a:pPr marL="0" indent="0">
              <a:buNone/>
            </a:pPr>
            <a:r>
              <a:rPr lang="en-US" altLang="zh-TW" sz="1800" dirty="0" smtClean="0">
                <a:latin typeface="Fira Code" panose="020B0509050000020004" pitchFamily="49" charset="0"/>
                <a:ea typeface="Fira Code" panose="020B0509050000020004" pitchFamily="49" charset="0"/>
              </a:rPr>
              <a:t>	</a:t>
            </a:r>
            <a:r>
              <a:rPr lang="en-US" altLang="zh-TW" sz="1800" dirty="0" err="1" smtClean="0">
                <a:latin typeface="Fira Code" panose="020B0509050000020004" pitchFamily="49" charset="0"/>
                <a:ea typeface="Fira Code" panose="020B0509050000020004" pitchFamily="49" charset="0"/>
              </a:rPr>
              <a:t>do_IRQ</a:t>
            </a:r>
            <a:r>
              <a:rPr lang="en-US" altLang="zh-TW" sz="1800" dirty="0" smtClean="0">
                <a:latin typeface="Fira Code" panose="020B0509050000020004" pitchFamily="49" charset="0"/>
                <a:ea typeface="Fira Code" panose="020B0509050000020004" pitchFamily="49" charset="0"/>
              </a:rPr>
              <a:t> → </a:t>
            </a:r>
            <a:r>
              <a:rPr lang="en-US" altLang="zh-TW" sz="1800" dirty="0" err="1" smtClean="0">
                <a:latin typeface="Fira Code" panose="020B0509050000020004" pitchFamily="49" charset="0"/>
                <a:ea typeface="Fira Code" panose="020B0509050000020004" pitchFamily="49" charset="0"/>
              </a:rPr>
              <a:t>handle_IRQ_event</a:t>
            </a:r>
            <a:r>
              <a:rPr lang="en-US" altLang="zh-TW" sz="1800" dirty="0" smtClean="0">
                <a:latin typeface="Fira Code" panose="020B0509050000020004" pitchFamily="49" charset="0"/>
                <a:ea typeface="Fira Code" panose="020B0509050000020004" pitchFamily="49" charset="0"/>
              </a:rPr>
              <a:t>()(kernel/</a:t>
            </a:r>
            <a:r>
              <a:rPr lang="en-US" altLang="zh-TW" sz="1800" dirty="0" err="1" smtClean="0">
                <a:latin typeface="Fira Code" panose="020B0509050000020004" pitchFamily="49" charset="0"/>
                <a:ea typeface="Fira Code" panose="020B0509050000020004" pitchFamily="49" charset="0"/>
              </a:rPr>
              <a:t>irq</a:t>
            </a:r>
            <a:r>
              <a:rPr lang="en-US" altLang="zh-TW" sz="1800" dirty="0" smtClean="0">
                <a:latin typeface="Fira Code" panose="020B0509050000020004" pitchFamily="49" charset="0"/>
                <a:ea typeface="Fira Code" panose="020B0509050000020004" pitchFamily="49" charset="0"/>
              </a:rPr>
              <a:t>/</a:t>
            </a:r>
            <a:r>
              <a:rPr lang="en-US" altLang="zh-TW" sz="1800" dirty="0" err="1" smtClean="0">
                <a:latin typeface="Fira Code" panose="020B0509050000020004" pitchFamily="49" charset="0"/>
                <a:ea typeface="Fira Code" panose="020B0509050000020004" pitchFamily="49" charset="0"/>
              </a:rPr>
              <a:t>handler.c</a:t>
            </a:r>
            <a:r>
              <a:rPr lang="en-US" altLang="zh-TW" sz="1800" dirty="0" smtClean="0">
                <a:latin typeface="Fira Code" panose="020B0509050000020004" pitchFamily="49" charset="0"/>
                <a:ea typeface="Fira Code" panose="020B0509050000020004" pitchFamily="49" charset="0"/>
              </a:rPr>
              <a:t>) → ISR</a:t>
            </a:r>
          </a:p>
          <a:p>
            <a:pPr marL="0" indent="0">
              <a:buNone/>
            </a:pPr>
            <a:endParaRPr lang="en-US" altLang="zh-TW" sz="1800" dirty="0">
              <a:latin typeface="Fira Code" panose="020B0509050000020004" pitchFamily="49" charset="0"/>
              <a:ea typeface="Fira Code" panose="020B0509050000020004" pitchFamily="49" charset="0"/>
            </a:endParaRPr>
          </a:p>
          <a:p>
            <a:pPr marL="0" indent="0">
              <a:buNone/>
            </a:pPr>
            <a:r>
              <a:rPr lang="en-US" altLang="zh-TW" sz="1800" dirty="0" smtClean="0">
                <a:latin typeface="Fira Code" panose="020B0509050000020004" pitchFamily="49" charset="0"/>
                <a:ea typeface="Fira Code" panose="020B0509050000020004" pitchFamily="49" charset="0"/>
              </a:rPr>
              <a:t>	</a:t>
            </a:r>
          </a:p>
          <a:p>
            <a:pPr marL="0" indent="0">
              <a:buNone/>
            </a:pPr>
            <a:r>
              <a:rPr lang="en-US" altLang="zh-TW" sz="1800" dirty="0">
                <a:latin typeface="Fira Code" panose="020B0509050000020004" pitchFamily="49" charset="0"/>
                <a:ea typeface="Fira Code" panose="020B0509050000020004" pitchFamily="49" charset="0"/>
              </a:rPr>
              <a:t>	</a:t>
            </a:r>
            <a:r>
              <a:rPr lang="en-US" altLang="zh-TW" sz="1800" dirty="0" smtClean="0">
                <a:latin typeface="Fira Code" panose="020B0509050000020004" pitchFamily="49" charset="0"/>
                <a:ea typeface="Fira Code" panose="020B0509050000020004" pitchFamily="49" charset="0"/>
              </a:rPr>
              <a:t>arch/x86/kernel/entry_64.S</a:t>
            </a:r>
          </a:p>
          <a:p>
            <a:pPr marL="0" indent="0">
              <a:buNone/>
            </a:pPr>
            <a:r>
              <a:rPr lang="en-US" altLang="zh-TW" sz="1800" dirty="0">
                <a:latin typeface="Fira Code" panose="020B0509050000020004" pitchFamily="49" charset="0"/>
                <a:ea typeface="Fira Code" panose="020B0509050000020004" pitchFamily="49" charset="0"/>
              </a:rPr>
              <a:t>	</a:t>
            </a:r>
            <a:r>
              <a:rPr lang="en-US" altLang="zh-TW" sz="1800" dirty="0" smtClean="0">
                <a:latin typeface="Fira Code" panose="020B0509050000020004" pitchFamily="49" charset="0"/>
                <a:ea typeface="Fira Code" panose="020B0509050000020004" pitchFamily="49" charset="0"/>
              </a:rPr>
              <a:t>arch/x86/kernel/</a:t>
            </a:r>
            <a:r>
              <a:rPr lang="en-US" altLang="zh-TW" sz="1800" dirty="0" err="1" smtClean="0">
                <a:latin typeface="Fira Code" panose="020B0509050000020004" pitchFamily="49" charset="0"/>
                <a:ea typeface="Fira Code" panose="020B0509050000020004" pitchFamily="49" charset="0"/>
              </a:rPr>
              <a:t>irq.c</a:t>
            </a:r>
            <a:endParaRPr lang="zh-TW" altLang="en-US" sz="1800" dirty="0">
              <a:latin typeface="Fira Code" panose="020B0509050000020004" pitchFamily="49" charset="0"/>
            </a:endParaRPr>
          </a:p>
        </p:txBody>
      </p:sp>
      <p:pic>
        <p:nvPicPr>
          <p:cNvPr id="4" name="內容版面配置區 3"/>
          <p:cNvPicPr>
            <a:picLocks noChangeAspect="1"/>
          </p:cNvPicPr>
          <p:nvPr/>
        </p:nvPicPr>
        <p:blipFill>
          <a:blip r:embed="rId2"/>
          <a:stretch>
            <a:fillRect/>
          </a:stretch>
        </p:blipFill>
        <p:spPr>
          <a:xfrm>
            <a:off x="7268705" y="0"/>
            <a:ext cx="4923295" cy="2728033"/>
          </a:xfrm>
          <a:prstGeom prst="rect">
            <a:avLst/>
          </a:prstGeom>
        </p:spPr>
      </p:pic>
    </p:spTree>
    <p:extLst>
      <p:ext uri="{BB962C8B-B14F-4D97-AF65-F5344CB8AC3E}">
        <p14:creationId xmlns:p14="http://schemas.microsoft.com/office/powerpoint/2010/main" val="837319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Interrupt Control</a:t>
            </a:r>
            <a:endParaRPr lang="zh-TW" altLang="en-US" dirty="0"/>
          </a:p>
        </p:txBody>
      </p:sp>
      <p:sp>
        <p:nvSpPr>
          <p:cNvPr id="3" name="內容版面配置區 2"/>
          <p:cNvSpPr>
            <a:spLocks noGrp="1"/>
          </p:cNvSpPr>
          <p:nvPr>
            <p:ph idx="1"/>
          </p:nvPr>
        </p:nvSpPr>
        <p:spPr>
          <a:xfrm>
            <a:off x="838200" y="1825625"/>
            <a:ext cx="10515600" cy="1738985"/>
          </a:xfrm>
        </p:spPr>
        <p:txBody>
          <a:bodyPr>
            <a:normAutofit/>
          </a:bodyPr>
          <a:lstStyle/>
          <a:p>
            <a:r>
              <a:rPr lang="en-US" altLang="zh-TW" sz="2000" dirty="0" smtClean="0">
                <a:latin typeface="Fira Code" panose="020B0509050000020004" pitchFamily="49" charset="0"/>
                <a:ea typeface="Fira Code" panose="020B0509050000020004" pitchFamily="49" charset="0"/>
              </a:rPr>
              <a:t>&lt;</a:t>
            </a:r>
            <a:r>
              <a:rPr lang="en-US" altLang="zh-TW" sz="2000" dirty="0" err="1" smtClean="0">
                <a:latin typeface="Fira Code" panose="020B0509050000020004" pitchFamily="49" charset="0"/>
                <a:ea typeface="Fira Code" panose="020B0509050000020004" pitchFamily="49" charset="0"/>
              </a:rPr>
              <a:t>asm</a:t>
            </a:r>
            <a:r>
              <a:rPr lang="en-US" altLang="zh-TW" sz="2000" dirty="0" smtClean="0">
                <a:latin typeface="Fira Code" panose="020B0509050000020004" pitchFamily="49" charset="0"/>
                <a:ea typeface="Fira Code" panose="020B0509050000020004" pitchFamily="49" charset="0"/>
              </a:rPr>
              <a:t>/</a:t>
            </a:r>
            <a:r>
              <a:rPr lang="en-US" altLang="zh-TW" sz="2000" dirty="0" err="1" smtClean="0">
                <a:latin typeface="Fira Code" panose="020B0509050000020004" pitchFamily="49" charset="0"/>
                <a:ea typeface="Fira Code" panose="020B0509050000020004" pitchFamily="49" charset="0"/>
              </a:rPr>
              <a:t>system.h</a:t>
            </a:r>
            <a:r>
              <a:rPr lang="en-US" altLang="zh-TW" sz="2000" dirty="0" smtClean="0">
                <a:latin typeface="Fira Code" panose="020B0509050000020004" pitchFamily="49" charset="0"/>
                <a:ea typeface="Fira Code" panose="020B0509050000020004" pitchFamily="49" charset="0"/>
              </a:rPr>
              <a:t>&gt; &lt;</a:t>
            </a:r>
            <a:r>
              <a:rPr lang="en-US" altLang="zh-TW" sz="2000" dirty="0" err="1" smtClean="0">
                <a:latin typeface="Fira Code" panose="020B0509050000020004" pitchFamily="49" charset="0"/>
                <a:ea typeface="Fira Code" panose="020B0509050000020004" pitchFamily="49" charset="0"/>
              </a:rPr>
              <a:t>asm</a:t>
            </a:r>
            <a:r>
              <a:rPr lang="en-US" altLang="zh-TW" sz="2000" dirty="0" smtClean="0">
                <a:latin typeface="Fira Code" panose="020B0509050000020004" pitchFamily="49" charset="0"/>
                <a:ea typeface="Fira Code" panose="020B0509050000020004" pitchFamily="49" charset="0"/>
              </a:rPr>
              <a:t>/</a:t>
            </a:r>
            <a:r>
              <a:rPr lang="en-US" altLang="zh-TW" sz="2000" dirty="0" err="1" smtClean="0">
                <a:latin typeface="Fira Code" panose="020B0509050000020004" pitchFamily="49" charset="0"/>
                <a:ea typeface="Fira Code" panose="020B0509050000020004" pitchFamily="49" charset="0"/>
              </a:rPr>
              <a:t>irq.h</a:t>
            </a:r>
            <a:r>
              <a:rPr lang="en-US" altLang="zh-TW" sz="2000" dirty="0" smtClean="0">
                <a:latin typeface="Fira Code" panose="020B0509050000020004" pitchFamily="49" charset="0"/>
                <a:ea typeface="Fira Code" panose="020B0509050000020004" pitchFamily="49" charset="0"/>
              </a:rPr>
              <a:t>&gt;</a:t>
            </a:r>
          </a:p>
          <a:p>
            <a:r>
              <a:rPr lang="en-US" altLang="zh-TW" dirty="0" smtClean="0">
                <a:ea typeface="Fira Code" panose="020B0509050000020004" pitchFamily="49" charset="0"/>
              </a:rPr>
              <a:t>The need for synchronization </a:t>
            </a:r>
            <a:r>
              <a:rPr lang="en-US" altLang="zh-TW" dirty="0">
                <a:ea typeface="Fira Code" panose="020B0509050000020004" pitchFamily="49" charset="0"/>
              </a:rPr>
              <a:t>→  guarantee that an interrupt handler will </a:t>
            </a:r>
            <a:r>
              <a:rPr lang="en-US" altLang="zh-TW" dirty="0" smtClean="0">
                <a:ea typeface="Fira Code" panose="020B0509050000020004" pitchFamily="49" charset="0"/>
              </a:rPr>
              <a:t>not </a:t>
            </a:r>
            <a:r>
              <a:rPr lang="en-US" altLang="zh-TW" dirty="0">
                <a:ea typeface="Fira Code" panose="020B0509050000020004" pitchFamily="49" charset="0"/>
              </a:rPr>
              <a:t>preempt your current </a:t>
            </a:r>
            <a:r>
              <a:rPr lang="en-US" altLang="zh-TW" dirty="0" smtClean="0">
                <a:ea typeface="Fira Code" panose="020B0509050000020004" pitchFamily="49" charset="0"/>
              </a:rPr>
              <a:t>code, even disable interrupt by kernel</a:t>
            </a:r>
            <a:endParaRPr lang="zh-TW" altLang="en-US" dirty="0"/>
          </a:p>
        </p:txBody>
      </p:sp>
      <p:pic>
        <p:nvPicPr>
          <p:cNvPr id="6" name="圖片 5"/>
          <p:cNvPicPr>
            <a:picLocks noChangeAspect="1"/>
          </p:cNvPicPr>
          <p:nvPr/>
        </p:nvPicPr>
        <p:blipFill>
          <a:blip r:embed="rId2"/>
          <a:stretch>
            <a:fillRect/>
          </a:stretch>
        </p:blipFill>
        <p:spPr>
          <a:xfrm>
            <a:off x="3773419" y="3170378"/>
            <a:ext cx="4645161" cy="3523915"/>
          </a:xfrm>
          <a:prstGeom prst="rect">
            <a:avLst/>
          </a:prstGeom>
        </p:spPr>
      </p:pic>
    </p:spTree>
    <p:extLst>
      <p:ext uri="{BB962C8B-B14F-4D97-AF65-F5344CB8AC3E}">
        <p14:creationId xmlns:p14="http://schemas.microsoft.com/office/powerpoint/2010/main" val="362904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750517"/>
            <a:ext cx="10515600" cy="1325563"/>
          </a:xfrm>
        </p:spPr>
        <p:txBody>
          <a:bodyPr>
            <a:normAutofit/>
          </a:bodyPr>
          <a:lstStyle/>
          <a:p>
            <a:pPr algn="ctr"/>
            <a:r>
              <a:rPr lang="en-US" altLang="zh-TW" sz="5400" b="1" dirty="0" smtClean="0"/>
              <a:t>INTRO of LINUX</a:t>
            </a:r>
            <a:endParaRPr lang="zh-TW" altLang="en-US" sz="5400" b="1" dirty="0"/>
          </a:p>
        </p:txBody>
      </p:sp>
    </p:spTree>
    <p:extLst>
      <p:ext uri="{BB962C8B-B14F-4D97-AF65-F5344CB8AC3E}">
        <p14:creationId xmlns:p14="http://schemas.microsoft.com/office/powerpoint/2010/main" val="2729228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11258" y="477273"/>
            <a:ext cx="5956759" cy="2467405"/>
          </a:xfrm>
          <a:prstGeom prst="rect">
            <a:avLst/>
          </a:prstGeom>
        </p:spPr>
      </p:pic>
      <p:pic>
        <p:nvPicPr>
          <p:cNvPr id="8" name="圖片 7"/>
          <p:cNvPicPr>
            <a:picLocks noChangeAspect="1"/>
          </p:cNvPicPr>
          <p:nvPr/>
        </p:nvPicPr>
        <p:blipFill>
          <a:blip r:embed="rId3"/>
          <a:stretch>
            <a:fillRect/>
          </a:stretch>
        </p:blipFill>
        <p:spPr>
          <a:xfrm>
            <a:off x="247758" y="2965132"/>
            <a:ext cx="5975242" cy="643488"/>
          </a:xfrm>
          <a:prstGeom prst="rect">
            <a:avLst/>
          </a:prstGeom>
        </p:spPr>
      </p:pic>
      <p:pic>
        <p:nvPicPr>
          <p:cNvPr id="11" name="圖片 10"/>
          <p:cNvPicPr>
            <a:picLocks noChangeAspect="1"/>
          </p:cNvPicPr>
          <p:nvPr/>
        </p:nvPicPr>
        <p:blipFill>
          <a:blip r:embed="rId4"/>
          <a:stretch>
            <a:fillRect/>
          </a:stretch>
        </p:blipFill>
        <p:spPr>
          <a:xfrm>
            <a:off x="7457269" y="510310"/>
            <a:ext cx="3943304" cy="3098310"/>
          </a:xfrm>
          <a:prstGeom prst="rect">
            <a:avLst/>
          </a:prstGeom>
        </p:spPr>
      </p:pic>
    </p:spTree>
    <p:extLst>
      <p:ext uri="{BB962C8B-B14F-4D97-AF65-F5344CB8AC3E}">
        <p14:creationId xmlns:p14="http://schemas.microsoft.com/office/powerpoint/2010/main" val="231132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Exit from interrupt</a:t>
            </a:r>
            <a:endParaRPr lang="zh-TW" altLang="en-US" dirty="0"/>
          </a:p>
        </p:txBody>
      </p:sp>
      <p:sp>
        <p:nvSpPr>
          <p:cNvPr id="5" name="內容版面配置區 4"/>
          <p:cNvSpPr>
            <a:spLocks noGrp="1"/>
          </p:cNvSpPr>
          <p:nvPr>
            <p:ph idx="1"/>
          </p:nvPr>
        </p:nvSpPr>
        <p:spPr/>
        <p:txBody>
          <a:bodyPr/>
          <a:lstStyle/>
          <a:p>
            <a:endParaRPr lang="zh-TW" altLang="en-US"/>
          </a:p>
        </p:txBody>
      </p:sp>
      <p:sp>
        <p:nvSpPr>
          <p:cNvPr id="3" name="文字方塊 2"/>
          <p:cNvSpPr txBox="1"/>
          <p:nvPr/>
        </p:nvSpPr>
        <p:spPr>
          <a:xfrm>
            <a:off x="838200" y="1690688"/>
            <a:ext cx="4307237" cy="1754326"/>
          </a:xfrm>
          <a:prstGeom prst="rect">
            <a:avLst/>
          </a:prstGeom>
          <a:noFill/>
        </p:spPr>
        <p:txBody>
          <a:bodyPr wrap="square" rtlCol="0">
            <a:spAutoFit/>
          </a:bodyPr>
          <a:lstStyle/>
          <a:p>
            <a:r>
              <a:rPr lang="en-US" altLang="zh-TW" dirty="0" smtClean="0"/>
              <a:t>Consideration:</a:t>
            </a:r>
          </a:p>
          <a:p>
            <a:pPr marL="342900" indent="-342900">
              <a:buAutoNum type="arabicPeriod"/>
            </a:pPr>
            <a:r>
              <a:rPr lang="en-US" altLang="zh-TW" dirty="0" smtClean="0"/>
              <a:t>Number </a:t>
            </a:r>
            <a:r>
              <a:rPr lang="en-US" altLang="zh-TW" dirty="0"/>
              <a:t>of kernel control </a:t>
            </a:r>
            <a:r>
              <a:rPr lang="en-US" altLang="zh-TW" dirty="0" smtClean="0"/>
              <a:t>paths</a:t>
            </a:r>
          </a:p>
          <a:p>
            <a:pPr marL="342900" indent="-342900">
              <a:buAutoNum type="arabicPeriod"/>
            </a:pPr>
            <a:r>
              <a:rPr lang="en-US" altLang="zh-TW" dirty="0"/>
              <a:t>Pending process switch </a:t>
            </a:r>
            <a:r>
              <a:rPr lang="en-US" altLang="zh-TW" dirty="0" smtClean="0"/>
              <a:t>requests</a:t>
            </a:r>
          </a:p>
          <a:p>
            <a:pPr marL="342900" indent="-342900">
              <a:buAutoNum type="arabicPeriod"/>
            </a:pPr>
            <a:r>
              <a:rPr lang="en-US" altLang="zh-TW" dirty="0"/>
              <a:t>Pending </a:t>
            </a:r>
            <a:r>
              <a:rPr lang="en-US" altLang="zh-TW" dirty="0" smtClean="0"/>
              <a:t>signals</a:t>
            </a:r>
          </a:p>
          <a:p>
            <a:pPr marL="342900" indent="-342900">
              <a:buAutoNum type="arabicPeriod"/>
            </a:pPr>
            <a:r>
              <a:rPr lang="en-US" altLang="zh-TW" dirty="0"/>
              <a:t>Single-step </a:t>
            </a:r>
            <a:r>
              <a:rPr lang="en-US" altLang="zh-TW" dirty="0" smtClean="0"/>
              <a:t>mode</a:t>
            </a:r>
          </a:p>
          <a:p>
            <a:pPr marL="342900" indent="-342900">
              <a:buAutoNum type="arabicPeriod"/>
            </a:pPr>
            <a:r>
              <a:rPr lang="en-US" altLang="zh-TW" dirty="0"/>
              <a:t>Virtual-8086 mode</a:t>
            </a:r>
          </a:p>
        </p:txBody>
      </p:sp>
      <p:pic>
        <p:nvPicPr>
          <p:cNvPr id="6" name="圖片 5"/>
          <p:cNvPicPr>
            <a:picLocks noChangeAspect="1"/>
          </p:cNvPicPr>
          <p:nvPr/>
        </p:nvPicPr>
        <p:blipFill>
          <a:blip r:embed="rId2"/>
          <a:stretch>
            <a:fillRect/>
          </a:stretch>
        </p:blipFill>
        <p:spPr>
          <a:xfrm>
            <a:off x="5784139" y="0"/>
            <a:ext cx="6407861" cy="6858000"/>
          </a:xfrm>
          <a:prstGeom prst="rect">
            <a:avLst/>
          </a:prstGeom>
        </p:spPr>
      </p:pic>
    </p:spTree>
    <p:extLst>
      <p:ext uri="{BB962C8B-B14F-4D97-AF65-F5344CB8AC3E}">
        <p14:creationId xmlns:p14="http://schemas.microsoft.com/office/powerpoint/2010/main" val="1312842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Interrrupt</a:t>
            </a:r>
            <a:r>
              <a:rPr lang="en-US" altLang="zh-TW" dirty="0"/>
              <a:t> </a:t>
            </a:r>
            <a:br>
              <a:rPr lang="en-US" altLang="zh-TW" dirty="0"/>
            </a:br>
            <a:r>
              <a:rPr lang="en-US" altLang="zh-TW" dirty="0"/>
              <a:t>	- IDT </a:t>
            </a:r>
            <a:r>
              <a:rPr lang="en-US" altLang="zh-TW" dirty="0" smtClean="0"/>
              <a:t>- </a:t>
            </a:r>
            <a:r>
              <a:rPr lang="en-US" altLang="zh-TW" dirty="0" err="1"/>
              <a:t>Softirqs</a:t>
            </a:r>
            <a:r>
              <a:rPr lang="en-US" altLang="zh-TW" dirty="0"/>
              <a:t> &amp; </a:t>
            </a:r>
            <a:r>
              <a:rPr lang="en-US" altLang="zh-TW" dirty="0" err="1"/>
              <a:t>Tasklets</a:t>
            </a:r>
            <a:endParaRPr lang="zh-TW" altLang="en-US" dirty="0"/>
          </a:p>
        </p:txBody>
      </p:sp>
      <p:sp>
        <p:nvSpPr>
          <p:cNvPr id="3" name="內容版面配置區 2"/>
          <p:cNvSpPr>
            <a:spLocks noGrp="1"/>
          </p:cNvSpPr>
          <p:nvPr>
            <p:ph idx="1"/>
          </p:nvPr>
        </p:nvSpPr>
        <p:spPr/>
        <p:txBody>
          <a:bodyPr/>
          <a:lstStyle/>
          <a:p>
            <a:r>
              <a:rPr lang="en-US" altLang="zh-TW" dirty="0" smtClean="0"/>
              <a:t>Not urgent interrupt, </a:t>
            </a:r>
            <a:r>
              <a:rPr lang="en-US" altLang="zh-TW" dirty="0" err="1" smtClean="0"/>
              <a:t>softirqs</a:t>
            </a:r>
            <a:r>
              <a:rPr lang="en-US" altLang="zh-TW" dirty="0" smtClean="0"/>
              <a:t>(static), </a:t>
            </a:r>
            <a:r>
              <a:rPr lang="en-US" altLang="zh-TW" dirty="0" err="1" smtClean="0"/>
              <a:t>tasklet</a:t>
            </a:r>
            <a:r>
              <a:rPr lang="en-US" altLang="zh-TW" dirty="0" smtClean="0"/>
              <a:t>(dynamic, runtime)</a:t>
            </a:r>
          </a:p>
          <a:p>
            <a:endParaRPr lang="zh-TW" altLang="en-US" dirty="0"/>
          </a:p>
        </p:txBody>
      </p:sp>
      <p:sp>
        <p:nvSpPr>
          <p:cNvPr id="4" name="矩形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10042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Interrrupt</a:t>
            </a:r>
            <a:r>
              <a:rPr lang="en-US" altLang="zh-TW" dirty="0"/>
              <a:t> </a:t>
            </a:r>
            <a:br>
              <a:rPr lang="en-US" altLang="zh-TW" dirty="0"/>
            </a:br>
            <a:r>
              <a:rPr lang="en-US" altLang="zh-TW" dirty="0"/>
              <a:t>	- IDT </a:t>
            </a:r>
            <a:r>
              <a:rPr lang="en-US" altLang="zh-TW" dirty="0" smtClean="0"/>
              <a:t>– Work queue</a:t>
            </a:r>
            <a:endParaRPr lang="zh-TW" altLang="en-US" dirty="0"/>
          </a:p>
        </p:txBody>
      </p:sp>
      <p:sp>
        <p:nvSpPr>
          <p:cNvPr id="3" name="內容版面配置區 2"/>
          <p:cNvSpPr>
            <a:spLocks noGrp="1"/>
          </p:cNvSpPr>
          <p:nvPr>
            <p:ph idx="1"/>
          </p:nvPr>
        </p:nvSpPr>
        <p:spPr>
          <a:xfrm>
            <a:off x="838200" y="1825625"/>
            <a:ext cx="11353800" cy="4351338"/>
          </a:xfrm>
        </p:spPr>
        <p:txBody>
          <a:bodyPr/>
          <a:lstStyle/>
          <a:p>
            <a:r>
              <a:rPr lang="en-US" altLang="zh-TW" dirty="0" smtClean="0"/>
              <a:t>Similar to deferrable function, but…</a:t>
            </a:r>
          </a:p>
          <a:p>
            <a:pPr marL="0" indent="0">
              <a:buNone/>
            </a:pPr>
            <a:r>
              <a:rPr lang="en-US" altLang="zh-TW" dirty="0"/>
              <a:t>	D</a:t>
            </a:r>
            <a:r>
              <a:rPr lang="en-US" altLang="zh-TW" dirty="0" smtClean="0"/>
              <a:t>eferrable run in interrupt context, work queue run in process context </a:t>
            </a:r>
          </a:p>
        </p:txBody>
      </p:sp>
      <p:sp>
        <p:nvSpPr>
          <p:cNvPr id="4" name="矩形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33158140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8095" y="2644862"/>
            <a:ext cx="10515600" cy="1325563"/>
          </a:xfrm>
        </p:spPr>
        <p:txBody>
          <a:bodyPr>
            <a:normAutofit/>
          </a:bodyPr>
          <a:lstStyle/>
          <a:p>
            <a:pPr algn="ctr"/>
            <a:r>
              <a:rPr lang="en-US" altLang="zh-TW" sz="5400" b="1" dirty="0" smtClean="0"/>
              <a:t>System Call</a:t>
            </a:r>
            <a:endParaRPr lang="zh-TW" altLang="en-US" sz="5400" b="1" dirty="0"/>
          </a:p>
        </p:txBody>
      </p:sp>
    </p:spTree>
    <p:extLst>
      <p:ext uri="{BB962C8B-B14F-4D97-AF65-F5344CB8AC3E}">
        <p14:creationId xmlns:p14="http://schemas.microsoft.com/office/powerpoint/2010/main" val="3562700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System Call</a:t>
            </a:r>
            <a:endParaRPr lang="zh-TW" altLang="en-US" b="1" dirty="0"/>
          </a:p>
        </p:txBody>
      </p:sp>
      <p:sp>
        <p:nvSpPr>
          <p:cNvPr id="3" name="內容版面配置區 2"/>
          <p:cNvSpPr>
            <a:spLocks noGrp="1"/>
          </p:cNvSpPr>
          <p:nvPr>
            <p:ph idx="1"/>
          </p:nvPr>
        </p:nvSpPr>
        <p:spPr>
          <a:xfrm>
            <a:off x="838200" y="1530656"/>
            <a:ext cx="10975258" cy="5327343"/>
          </a:xfrm>
        </p:spPr>
        <p:txBody>
          <a:bodyPr>
            <a:normAutofit/>
          </a:bodyPr>
          <a:lstStyle/>
          <a:p>
            <a:r>
              <a:rPr lang="en-US" altLang="zh-TW" dirty="0" smtClean="0"/>
              <a:t>A</a:t>
            </a:r>
            <a:r>
              <a:rPr lang="zh-TW" altLang="en-US" dirty="0" smtClean="0"/>
              <a:t> </a:t>
            </a:r>
            <a:r>
              <a:rPr lang="en-US" altLang="zh-TW" dirty="0" smtClean="0"/>
              <a:t>layer between user process and hardware</a:t>
            </a:r>
          </a:p>
          <a:p>
            <a:pPr lvl="1"/>
            <a:r>
              <a:rPr lang="en-US" altLang="zh-TW" dirty="0" smtClean="0"/>
              <a:t>Make programming easier (API) - POSIX</a:t>
            </a:r>
          </a:p>
          <a:p>
            <a:pPr lvl="1"/>
            <a:r>
              <a:rPr lang="en-US" altLang="zh-TW" dirty="0" smtClean="0"/>
              <a:t>improve system security : Access Right, Encapsulation </a:t>
            </a:r>
          </a:p>
          <a:p>
            <a:pPr lvl="1"/>
            <a:r>
              <a:rPr lang="en-US" altLang="zh-TW" dirty="0" smtClean="0"/>
              <a:t>Other ways to enter Kernel : exception, external interrupt </a:t>
            </a:r>
          </a:p>
          <a:p>
            <a:pPr lvl="1"/>
            <a:endParaRPr lang="en-US" altLang="zh-TW" dirty="0" smtClean="0"/>
          </a:p>
          <a:p>
            <a:r>
              <a:rPr lang="en-US" altLang="zh-TW" dirty="0" smtClean="0"/>
              <a:t>API vs. Sys Call → A function definition / A request to kernel by </a:t>
            </a:r>
            <a:r>
              <a:rPr lang="en-US" altLang="zh-TW" b="1" dirty="0" smtClean="0"/>
              <a:t>trap</a:t>
            </a:r>
            <a:br>
              <a:rPr lang="en-US" altLang="zh-TW" b="1" dirty="0" smtClean="0"/>
            </a:br>
            <a:r>
              <a:rPr lang="en-US" altLang="zh-TW" b="1" dirty="0" smtClean="0"/>
              <a:t>	</a:t>
            </a:r>
            <a:r>
              <a:rPr lang="en-US" altLang="zh-TW" sz="2000" dirty="0" smtClean="0"/>
              <a:t>trap</a:t>
            </a:r>
            <a:r>
              <a:rPr lang="en-US" altLang="zh-TW" sz="2000" b="1" dirty="0" smtClean="0"/>
              <a:t> : </a:t>
            </a:r>
            <a:r>
              <a:rPr lang="en-US" altLang="zh-TW" sz="2000" dirty="0" smtClean="0"/>
              <a:t>the software interrupt defined #interrupt 128 in X86</a:t>
            </a:r>
          </a:p>
          <a:p>
            <a:pPr marL="914400" lvl="2" indent="0">
              <a:buNone/>
            </a:pPr>
            <a:r>
              <a:rPr lang="en-US" altLang="zh-TW" dirty="0" smtClean="0"/>
              <a:t>Trigger by </a:t>
            </a:r>
            <a:r>
              <a:rPr lang="en-US" altLang="zh-TW" b="1" dirty="0" err="1" smtClean="0"/>
              <a:t>int</a:t>
            </a:r>
            <a:r>
              <a:rPr lang="en-US" altLang="zh-TW" b="1" dirty="0" smtClean="0"/>
              <a:t> $0x80 </a:t>
            </a:r>
            <a:r>
              <a:rPr lang="en-US" altLang="zh-TW" dirty="0" smtClean="0"/>
              <a:t>instruction</a:t>
            </a:r>
            <a:endParaRPr lang="en-US" altLang="zh-TW" b="1" dirty="0" smtClean="0"/>
          </a:p>
          <a:p>
            <a:pPr marL="0" indent="0">
              <a:buNone/>
            </a:pPr>
            <a:endParaRPr lang="en-US" altLang="zh-TW" b="1" dirty="0" smtClean="0"/>
          </a:p>
          <a:p>
            <a:r>
              <a:rPr lang="en-US" altLang="zh-TW" dirty="0" smtClean="0"/>
              <a:t>Return of Sys Call:</a:t>
            </a:r>
          </a:p>
          <a:p>
            <a:pPr lvl="1"/>
            <a:r>
              <a:rPr lang="en-US" altLang="zh-TW" dirty="0" smtClean="0"/>
              <a:t>usually (-) means error</a:t>
            </a:r>
          </a:p>
          <a:p>
            <a:pPr lvl="1"/>
            <a:r>
              <a:rPr lang="en-US" altLang="zh-TW" dirty="0" smtClean="0"/>
              <a:t>or defined in </a:t>
            </a:r>
            <a:r>
              <a:rPr lang="en-US" altLang="zh-TW" dirty="0" err="1" smtClean="0"/>
              <a:t>errno.h</a:t>
            </a:r>
            <a:r>
              <a:rPr lang="en-US" altLang="zh-TW" dirty="0"/>
              <a:t>	</a:t>
            </a:r>
            <a:r>
              <a:rPr lang="en-US" altLang="zh-TW" dirty="0" smtClean="0"/>
              <a:t>	ex : </a:t>
            </a:r>
            <a:r>
              <a:rPr lang="en-US" altLang="zh-TW" i="1" dirty="0" smtClean="0"/>
              <a:t>include/asm-i386/</a:t>
            </a:r>
            <a:r>
              <a:rPr lang="en-US" altLang="zh-TW" i="1" dirty="0" err="1" smtClean="0"/>
              <a:t>errno.h</a:t>
            </a:r>
            <a:endParaRPr lang="en-US" altLang="zh-TW" i="1" dirty="0" smtClean="0"/>
          </a:p>
        </p:txBody>
      </p:sp>
    </p:spTree>
    <p:extLst>
      <p:ext uri="{BB962C8B-B14F-4D97-AF65-F5344CB8AC3E}">
        <p14:creationId xmlns:p14="http://schemas.microsoft.com/office/powerpoint/2010/main" val="2282896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System Call</a:t>
            </a:r>
            <a:r>
              <a:rPr lang="en-US" altLang="zh-TW" dirty="0" smtClean="0"/>
              <a:t/>
            </a:r>
            <a:br>
              <a:rPr lang="en-US" altLang="zh-TW" dirty="0" smtClean="0"/>
            </a:br>
            <a:r>
              <a:rPr lang="en-US" altLang="zh-TW" dirty="0" smtClean="0"/>
              <a:t>	</a:t>
            </a:r>
            <a:r>
              <a:rPr lang="en-US" altLang="zh-TW" sz="4000" b="1" dirty="0" smtClean="0"/>
              <a:t>- Handler &amp; Service Routine</a:t>
            </a:r>
            <a:endParaRPr lang="zh-TW" altLang="en-US" sz="4000" b="1" dirty="0"/>
          </a:p>
        </p:txBody>
      </p:sp>
      <p:sp>
        <p:nvSpPr>
          <p:cNvPr id="3" name="內容版面配置區 2"/>
          <p:cNvSpPr>
            <a:spLocks noGrp="1"/>
          </p:cNvSpPr>
          <p:nvPr>
            <p:ph idx="1"/>
          </p:nvPr>
        </p:nvSpPr>
        <p:spPr>
          <a:xfrm>
            <a:off x="838200" y="1690688"/>
            <a:ext cx="10515600" cy="5297847"/>
          </a:xfrm>
        </p:spPr>
        <p:txBody>
          <a:bodyPr/>
          <a:lstStyle/>
          <a:p>
            <a:r>
              <a:rPr lang="en-US" altLang="zh-TW" dirty="0" smtClean="0"/>
              <a:t>Routine</a:t>
            </a:r>
          </a:p>
          <a:p>
            <a:pPr marL="914400" lvl="1" indent="-457200">
              <a:buAutoNum type="arabicPeriod"/>
            </a:pPr>
            <a:r>
              <a:rPr lang="en-US" altLang="zh-TW" dirty="0" smtClean="0"/>
              <a:t>Save register to Kernel Mode Stack</a:t>
            </a:r>
          </a:p>
          <a:p>
            <a:pPr marL="914400" lvl="1" indent="-457200">
              <a:buAutoNum type="arabicPeriod"/>
            </a:pPr>
            <a:r>
              <a:rPr lang="en-US" altLang="zh-TW" dirty="0" smtClean="0">
                <a:solidFill>
                  <a:srgbClr val="FF0000"/>
                </a:solidFill>
              </a:rPr>
              <a:t>→ C </a:t>
            </a:r>
            <a:r>
              <a:rPr lang="en-US" altLang="zh-TW" dirty="0" err="1" smtClean="0">
                <a:solidFill>
                  <a:srgbClr val="FF0000"/>
                </a:solidFill>
              </a:rPr>
              <a:t>func</a:t>
            </a:r>
            <a:r>
              <a:rPr lang="en-US" altLang="zh-TW" dirty="0" smtClean="0">
                <a:solidFill>
                  <a:srgbClr val="FF0000"/>
                </a:solidFill>
              </a:rPr>
              <a:t>() → System call handler(assembly) → System Call Service Routine </a:t>
            </a:r>
          </a:p>
          <a:p>
            <a:pPr marL="914400" lvl="1" indent="-457200">
              <a:buAutoNum type="arabicPeriod"/>
            </a:pPr>
            <a:r>
              <a:rPr lang="en-US" altLang="zh-TW" dirty="0" smtClean="0"/>
              <a:t>Exit from handler, Stack → register, Switch to User Mode</a:t>
            </a:r>
          </a:p>
          <a:p>
            <a:pPr marL="457200" lvl="1" indent="0">
              <a:buNone/>
            </a:pPr>
            <a:endParaRPr lang="en-US" altLang="zh-TW" dirty="0" smtClean="0"/>
          </a:p>
          <a:p>
            <a:r>
              <a:rPr lang="en-US" altLang="zh-TW" dirty="0" smtClean="0"/>
              <a:t>System Call Identification </a:t>
            </a:r>
          </a:p>
          <a:p>
            <a:pPr lvl="1"/>
            <a:r>
              <a:rPr lang="en-US" altLang="zh-TW" dirty="0" smtClean="0"/>
              <a:t>We will pass system call number to help us, EAX register → Kernel</a:t>
            </a:r>
          </a:p>
          <a:p>
            <a:pPr lvl="1"/>
            <a:r>
              <a:rPr lang="en-US" altLang="zh-TW" dirty="0" smtClean="0"/>
              <a:t>find  #system call in </a:t>
            </a:r>
            <a:r>
              <a:rPr lang="en-US" altLang="zh-TW" dirty="0" smtClean="0">
                <a:solidFill>
                  <a:srgbClr val="FF0000"/>
                </a:solidFill>
              </a:rPr>
              <a:t>dispatch table</a:t>
            </a:r>
            <a:r>
              <a:rPr lang="en-US" altLang="zh-TW" dirty="0" smtClean="0"/>
              <a:t>(store in an array), there are </a:t>
            </a:r>
            <a:r>
              <a:rPr lang="en-US" altLang="zh-TW" dirty="0" smtClean="0">
                <a:solidFill>
                  <a:srgbClr val="FF0000"/>
                </a:solidFill>
              </a:rPr>
              <a:t>289</a:t>
            </a:r>
            <a:r>
              <a:rPr lang="en-US" altLang="zh-TW" dirty="0" smtClean="0"/>
              <a:t> in 2.6 </a:t>
            </a:r>
            <a:r>
              <a:rPr lang="en-US" altLang="zh-TW" dirty="0" err="1" smtClean="0"/>
              <a:t>ver</a:t>
            </a:r>
            <a:endParaRPr lang="en-US" altLang="zh-TW" dirty="0" smtClean="0"/>
          </a:p>
          <a:p>
            <a:pPr lvl="1"/>
            <a:r>
              <a:rPr lang="en-US" altLang="zh-TW" dirty="0" err="1" smtClean="0"/>
              <a:t>NR_syscalls</a:t>
            </a:r>
            <a:r>
              <a:rPr lang="en-US" altLang="zh-TW" dirty="0" smtClean="0"/>
              <a:t> macro </a:t>
            </a:r>
            <a:r>
              <a:rPr lang="zh-TW" altLang="en-US" sz="2000" dirty="0" smtClean="0">
                <a:latin typeface="微軟正黑體" panose="020B0604030504040204" pitchFamily="34" charset="-120"/>
                <a:ea typeface="微軟正黑體" panose="020B0604030504040204" pitchFamily="34" charset="-120"/>
              </a:rPr>
              <a:t>檢查 </a:t>
            </a:r>
            <a:r>
              <a:rPr lang="en-US" altLang="zh-TW" dirty="0" smtClean="0"/>
              <a:t>system call</a:t>
            </a:r>
            <a:r>
              <a:rPr lang="zh-TW" altLang="en-US" dirty="0" smtClean="0"/>
              <a:t> </a:t>
            </a:r>
            <a:r>
              <a:rPr lang="zh-TW" altLang="en-US" sz="2000" dirty="0" smtClean="0">
                <a:latin typeface="微軟正黑體" panose="020B0604030504040204" pitchFamily="34" charset="-120"/>
                <a:ea typeface="微軟正黑體" panose="020B0604030504040204" pitchFamily="34" charset="-120"/>
              </a:rPr>
              <a:t>是否合法</a:t>
            </a:r>
            <a:endParaRPr lang="en-US" altLang="zh-TW" sz="2000" dirty="0" smtClean="0">
              <a:latin typeface="微軟正黑體" panose="020B0604030504040204" pitchFamily="34" charset="-120"/>
              <a:ea typeface="微軟正黑體" panose="020B0604030504040204" pitchFamily="34" charset="-120"/>
            </a:endParaRPr>
          </a:p>
          <a:p>
            <a:pPr lvl="2"/>
            <a:r>
              <a:rPr lang="en-US" altLang="zh-TW" sz="1600" dirty="0" smtClean="0">
                <a:ea typeface="微軟正黑體" panose="020B0604030504040204" pitchFamily="34" charset="-120"/>
              </a:rPr>
              <a:t>if so, call *</a:t>
            </a:r>
            <a:r>
              <a:rPr lang="en-US" altLang="zh-TW" sz="1600" dirty="0" err="1" smtClean="0">
                <a:ea typeface="微軟正黑體" panose="020B0604030504040204" pitchFamily="34" charset="-120"/>
              </a:rPr>
              <a:t>sys_call_table</a:t>
            </a:r>
            <a:r>
              <a:rPr lang="en-US" altLang="zh-TW" sz="1600" dirty="0" smtClean="0">
                <a:ea typeface="微軟正黑體" panose="020B0604030504040204" pitchFamily="34" charset="-120"/>
              </a:rPr>
              <a:t>(,%rax,8);</a:t>
            </a:r>
            <a:br>
              <a:rPr lang="en-US" altLang="zh-TW" sz="1600" dirty="0" smtClean="0">
                <a:ea typeface="微軟正黑體" panose="020B0604030504040204" pitchFamily="34" charset="-120"/>
              </a:rPr>
            </a:br>
            <a:r>
              <a:rPr lang="en-US" altLang="zh-TW" sz="1600" dirty="0" smtClean="0">
                <a:ea typeface="微軟正黑體" panose="020B0604030504040204" pitchFamily="34" charset="-120"/>
              </a:rPr>
              <a:t/>
            </a:r>
            <a:br>
              <a:rPr lang="en-US" altLang="zh-TW" sz="1600" dirty="0" smtClean="0">
                <a:ea typeface="微軟正黑體" panose="020B0604030504040204" pitchFamily="34" charset="-120"/>
              </a:rPr>
            </a:br>
            <a:endParaRPr lang="en-US" altLang="zh-TW" sz="1600" dirty="0" smtClean="0">
              <a:ea typeface="微軟正黑體" panose="020B0604030504040204" pitchFamily="34" charset="-120"/>
            </a:endParaRPr>
          </a:p>
          <a:p>
            <a:r>
              <a:rPr lang="en-US" altLang="zh-TW" sz="1800" dirty="0" smtClean="0"/>
              <a:t>Parameter of </a:t>
            </a:r>
            <a:r>
              <a:rPr lang="en-US" altLang="zh-TW" sz="1800" dirty="0" err="1" smtClean="0"/>
              <a:t>func</a:t>
            </a:r>
            <a:r>
              <a:rPr lang="en-US" altLang="zh-TW" sz="1800" dirty="0" smtClean="0"/>
              <a:t>() : </a:t>
            </a:r>
            <a:r>
              <a:rPr lang="en-US" altLang="zh-TW" sz="1800" dirty="0" err="1" smtClean="0"/>
              <a:t>ebx</a:t>
            </a:r>
            <a:r>
              <a:rPr lang="en-US" altLang="zh-TW" sz="1800" dirty="0" smtClean="0"/>
              <a:t>, </a:t>
            </a:r>
            <a:r>
              <a:rPr lang="en-US" altLang="zh-TW" sz="1800" dirty="0" err="1" smtClean="0"/>
              <a:t>ecx</a:t>
            </a:r>
            <a:r>
              <a:rPr lang="en-US" altLang="zh-TW" sz="1800" dirty="0" smtClean="0"/>
              <a:t>, </a:t>
            </a:r>
            <a:r>
              <a:rPr lang="en-US" altLang="zh-TW" sz="1800" dirty="0" err="1" smtClean="0"/>
              <a:t>edx</a:t>
            </a:r>
            <a:r>
              <a:rPr lang="en-US" altLang="zh-TW" sz="1800" dirty="0" smtClean="0"/>
              <a:t>, </a:t>
            </a:r>
            <a:r>
              <a:rPr lang="en-US" altLang="zh-TW" sz="1800" dirty="0" err="1" smtClean="0"/>
              <a:t>esi</a:t>
            </a:r>
            <a:r>
              <a:rPr lang="en-US" altLang="zh-TW" sz="1800" dirty="0" smtClean="0"/>
              <a:t>, </a:t>
            </a:r>
            <a:r>
              <a:rPr lang="en-US" altLang="zh-TW" sz="1800" dirty="0" err="1" smtClean="0"/>
              <a:t>edi</a:t>
            </a:r>
            <a:r>
              <a:rPr lang="en-US" altLang="zh-TW" sz="1800" dirty="0" smtClean="0"/>
              <a:t> register in X86_32</a:t>
            </a:r>
          </a:p>
          <a:p>
            <a:r>
              <a:rPr lang="en-US" altLang="zh-TW" sz="1800" dirty="0" smtClean="0"/>
              <a:t>Name of Service Routine : </a:t>
            </a:r>
            <a:r>
              <a:rPr lang="en-US" altLang="zh-TW" sz="1800" dirty="0" err="1" smtClean="0"/>
              <a:t>sys_xyz</a:t>
            </a:r>
            <a:r>
              <a:rPr lang="en-US" altLang="zh-TW" sz="1800" dirty="0" smtClean="0"/>
              <a:t>() ← xyz()</a:t>
            </a:r>
            <a:endParaRPr lang="zh-TW" altLang="en-US" sz="1800" dirty="0"/>
          </a:p>
        </p:txBody>
      </p:sp>
      <p:pic>
        <p:nvPicPr>
          <p:cNvPr id="4" name="圖片 3"/>
          <p:cNvPicPr>
            <a:picLocks noChangeAspect="1"/>
          </p:cNvPicPr>
          <p:nvPr/>
        </p:nvPicPr>
        <p:blipFill>
          <a:blip r:embed="rId2"/>
          <a:stretch>
            <a:fillRect/>
          </a:stretch>
        </p:blipFill>
        <p:spPr>
          <a:xfrm>
            <a:off x="7383207" y="142702"/>
            <a:ext cx="4808793" cy="2097989"/>
          </a:xfrm>
          <a:prstGeom prst="rect">
            <a:avLst/>
          </a:prstGeom>
        </p:spPr>
      </p:pic>
    </p:spTree>
    <p:extLst>
      <p:ext uri="{BB962C8B-B14F-4D97-AF65-F5344CB8AC3E}">
        <p14:creationId xmlns:p14="http://schemas.microsoft.com/office/powerpoint/2010/main" val="2105443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System Call</a:t>
            </a:r>
            <a:r>
              <a:rPr lang="en-US" altLang="zh-TW" dirty="0" smtClean="0"/>
              <a:t/>
            </a:r>
            <a:br>
              <a:rPr lang="en-US" altLang="zh-TW" dirty="0" smtClean="0"/>
            </a:br>
            <a:r>
              <a:rPr lang="en-US" altLang="zh-TW" sz="4000" b="1" dirty="0" smtClean="0"/>
              <a:t>- Ways to invoke Sys Call</a:t>
            </a:r>
            <a:endParaRPr lang="zh-TW" altLang="en-US" sz="4000" b="1" dirty="0"/>
          </a:p>
        </p:txBody>
      </p:sp>
      <p:sp>
        <p:nvSpPr>
          <p:cNvPr id="3" name="內容版面配置區 2"/>
          <p:cNvSpPr>
            <a:spLocks noGrp="1"/>
          </p:cNvSpPr>
          <p:nvPr>
            <p:ph idx="1"/>
          </p:nvPr>
        </p:nvSpPr>
        <p:spPr>
          <a:xfrm>
            <a:off x="838200" y="1914115"/>
            <a:ext cx="10515600" cy="4351338"/>
          </a:xfrm>
        </p:spPr>
        <p:txBody>
          <a:bodyPr/>
          <a:lstStyle/>
          <a:p>
            <a:r>
              <a:rPr lang="en-US" altLang="zh-TW" dirty="0" smtClean="0"/>
              <a:t>There are two ways to invoke and exit Sys Call:</a:t>
            </a:r>
          </a:p>
          <a:p>
            <a:pPr marL="0" indent="0">
              <a:buNone/>
            </a:pPr>
            <a:endParaRPr lang="en-US" altLang="zh-TW" dirty="0" smtClean="0"/>
          </a:p>
          <a:p>
            <a:pPr marL="914400" lvl="1" indent="-457200">
              <a:buAutoNum type="arabicPeriod"/>
            </a:pPr>
            <a:r>
              <a:rPr lang="en-US" altLang="zh-TW" dirty="0" smtClean="0">
                <a:solidFill>
                  <a:srgbClr val="FF0000"/>
                </a:solidFill>
              </a:rPr>
              <a:t>invoke 	: 	</a:t>
            </a:r>
            <a:r>
              <a:rPr lang="zh-TW" altLang="en-US" dirty="0" smtClean="0">
                <a:solidFill>
                  <a:srgbClr val="FF0000"/>
                </a:solidFill>
                <a:latin typeface="微軟正黑體" panose="020B0604030504040204" pitchFamily="34" charset="-120"/>
                <a:ea typeface="微軟正黑體" panose="020B0604030504040204" pitchFamily="34" charset="-120"/>
              </a:rPr>
              <a:t>用</a:t>
            </a:r>
            <a:r>
              <a:rPr lang="zh-TW" altLang="en-US" dirty="0" smtClean="0">
                <a:solidFill>
                  <a:srgbClr val="FF0000"/>
                </a:solidFill>
              </a:rPr>
              <a:t> </a:t>
            </a:r>
            <a:r>
              <a:rPr lang="en-US" altLang="zh-TW" dirty="0" err="1" smtClean="0">
                <a:solidFill>
                  <a:srgbClr val="FF0000"/>
                </a:solidFill>
              </a:rPr>
              <a:t>int</a:t>
            </a:r>
            <a:r>
              <a:rPr lang="en-US" altLang="zh-TW" dirty="0" smtClean="0">
                <a:solidFill>
                  <a:srgbClr val="FF0000"/>
                </a:solidFill>
              </a:rPr>
              <a:t> $0x80 	assembly  	(old)</a:t>
            </a:r>
            <a:br>
              <a:rPr lang="en-US" altLang="zh-TW" dirty="0" smtClean="0">
                <a:solidFill>
                  <a:srgbClr val="FF0000"/>
                </a:solidFill>
              </a:rPr>
            </a:br>
            <a:r>
              <a:rPr lang="en-US" altLang="zh-TW" dirty="0" smtClean="0">
                <a:solidFill>
                  <a:srgbClr val="FF0000"/>
                </a:solidFill>
              </a:rPr>
              <a:t>exit	:	</a:t>
            </a:r>
            <a:r>
              <a:rPr lang="zh-TW" altLang="en-US" dirty="0" smtClean="0">
                <a:solidFill>
                  <a:srgbClr val="FF0000"/>
                </a:solidFill>
                <a:latin typeface="微軟正黑體" panose="020B0604030504040204" pitchFamily="34" charset="-120"/>
                <a:ea typeface="微軟正黑體" panose="020B0604030504040204" pitchFamily="34" charset="-120"/>
              </a:rPr>
              <a:t>用</a:t>
            </a:r>
            <a:r>
              <a:rPr lang="en-US" altLang="zh-TW" dirty="0">
                <a:solidFill>
                  <a:srgbClr val="FF0000"/>
                </a:solidFill>
              </a:rPr>
              <a:t> </a:t>
            </a:r>
            <a:r>
              <a:rPr lang="en-US" altLang="zh-TW" dirty="0" err="1" smtClean="0">
                <a:solidFill>
                  <a:srgbClr val="FF0000"/>
                </a:solidFill>
              </a:rPr>
              <a:t>iret</a:t>
            </a:r>
            <a:r>
              <a:rPr lang="en-US" altLang="zh-TW" dirty="0" smtClean="0">
                <a:solidFill>
                  <a:srgbClr val="FF0000"/>
                </a:solidFill>
              </a:rPr>
              <a:t> 		assembly	(old)</a:t>
            </a:r>
          </a:p>
          <a:p>
            <a:pPr marL="914400" lvl="1" indent="-457200">
              <a:buAutoNum type="arabicPeriod"/>
            </a:pPr>
            <a:r>
              <a:rPr lang="en-US" altLang="zh-TW" dirty="0" smtClean="0">
                <a:solidFill>
                  <a:srgbClr val="FFFF00"/>
                </a:solidFill>
              </a:rPr>
              <a:t>invoke 	: 	</a:t>
            </a:r>
            <a:r>
              <a:rPr lang="zh-TW" altLang="en-US" dirty="0" smtClean="0">
                <a:solidFill>
                  <a:srgbClr val="FFFF00"/>
                </a:solidFill>
                <a:latin typeface="微軟正黑體" panose="020B0604030504040204" pitchFamily="34" charset="-120"/>
                <a:ea typeface="微軟正黑體" panose="020B0604030504040204" pitchFamily="34" charset="-120"/>
              </a:rPr>
              <a:t>用</a:t>
            </a:r>
            <a:r>
              <a:rPr lang="zh-TW" altLang="en-US" dirty="0" smtClean="0">
                <a:solidFill>
                  <a:srgbClr val="FFFF00"/>
                </a:solidFill>
              </a:rPr>
              <a:t> </a:t>
            </a:r>
            <a:r>
              <a:rPr lang="en-US" altLang="zh-TW" dirty="0" err="1" smtClean="0">
                <a:solidFill>
                  <a:srgbClr val="FFFF00"/>
                </a:solidFill>
              </a:rPr>
              <a:t>sysenter</a:t>
            </a:r>
            <a:r>
              <a:rPr lang="zh-TW" altLang="en-US" dirty="0">
                <a:solidFill>
                  <a:srgbClr val="FFFF00"/>
                </a:solidFill>
              </a:rPr>
              <a:t> </a:t>
            </a:r>
            <a:r>
              <a:rPr lang="en-US" altLang="zh-TW" dirty="0" smtClean="0">
                <a:solidFill>
                  <a:srgbClr val="FFFF00"/>
                </a:solidFill>
              </a:rPr>
              <a:t>	assembly</a:t>
            </a:r>
          </a:p>
          <a:p>
            <a:pPr marL="457200" lvl="1" indent="0">
              <a:buNone/>
            </a:pPr>
            <a:r>
              <a:rPr lang="en-US" altLang="zh-TW" dirty="0">
                <a:solidFill>
                  <a:srgbClr val="FFFF00"/>
                </a:solidFill>
              </a:rPr>
              <a:t>	</a:t>
            </a:r>
            <a:r>
              <a:rPr lang="en-US" altLang="zh-TW" dirty="0" smtClean="0">
                <a:solidFill>
                  <a:srgbClr val="FFFF00"/>
                </a:solidFill>
              </a:rPr>
              <a:t>exit	:	</a:t>
            </a:r>
            <a:r>
              <a:rPr lang="zh-TW" altLang="en-US" dirty="0" smtClean="0">
                <a:solidFill>
                  <a:srgbClr val="FFFF00"/>
                </a:solidFill>
                <a:latin typeface="微軟正黑體" panose="020B0604030504040204" pitchFamily="34" charset="-120"/>
                <a:ea typeface="微軟正黑體" panose="020B0604030504040204" pitchFamily="34" charset="-120"/>
              </a:rPr>
              <a:t>用</a:t>
            </a:r>
            <a:r>
              <a:rPr lang="zh-TW" altLang="en-US" dirty="0" smtClean="0">
                <a:solidFill>
                  <a:srgbClr val="FFFF00"/>
                </a:solidFill>
              </a:rPr>
              <a:t> </a:t>
            </a:r>
            <a:r>
              <a:rPr lang="en-US" altLang="zh-TW" dirty="0" err="1" smtClean="0">
                <a:solidFill>
                  <a:srgbClr val="FFFF00"/>
                </a:solidFill>
              </a:rPr>
              <a:t>sysexit</a:t>
            </a:r>
            <a:r>
              <a:rPr lang="en-US" altLang="zh-TW" dirty="0" smtClean="0">
                <a:solidFill>
                  <a:srgbClr val="FFFF00"/>
                </a:solidFill>
              </a:rPr>
              <a:t>	assembly </a:t>
            </a:r>
            <a:r>
              <a:rPr lang="en-US" altLang="zh-TW" dirty="0" smtClean="0">
                <a:solidFill>
                  <a:srgbClr val="7030A0"/>
                </a:solidFill>
              </a:rPr>
              <a:t/>
            </a:r>
            <a:br>
              <a:rPr lang="en-US" altLang="zh-TW" dirty="0" smtClean="0">
                <a:solidFill>
                  <a:srgbClr val="7030A0"/>
                </a:solidFill>
              </a:rPr>
            </a:br>
            <a:endParaRPr lang="en-US" altLang="zh-TW" dirty="0" smtClean="0">
              <a:solidFill>
                <a:srgbClr val="7030A0"/>
              </a:solidFill>
            </a:endParaRPr>
          </a:p>
          <a:p>
            <a:pPr marL="457200" lvl="1" indent="0">
              <a:buNone/>
            </a:pPr>
            <a:r>
              <a:rPr lang="en-US" altLang="zh-TW" sz="2800" dirty="0" smtClean="0"/>
              <a:t>The following are the descriptions:</a:t>
            </a:r>
          </a:p>
        </p:txBody>
      </p:sp>
    </p:spTree>
    <p:extLst>
      <p:ext uri="{BB962C8B-B14F-4D97-AF65-F5344CB8AC3E}">
        <p14:creationId xmlns:p14="http://schemas.microsoft.com/office/powerpoint/2010/main" val="128040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Chapter 1: Intro of Linux </a:t>
            </a:r>
            <a:endParaRPr lang="zh-TW" altLang="en-US" b="1" dirty="0"/>
          </a:p>
        </p:txBody>
      </p:sp>
      <p:sp>
        <p:nvSpPr>
          <p:cNvPr id="3" name="內容版面配置區 2"/>
          <p:cNvSpPr>
            <a:spLocks noGrp="1"/>
          </p:cNvSpPr>
          <p:nvPr>
            <p:ph idx="1"/>
          </p:nvPr>
        </p:nvSpPr>
        <p:spPr>
          <a:xfrm>
            <a:off x="838199" y="1825624"/>
            <a:ext cx="11095495" cy="4761155"/>
          </a:xfrm>
        </p:spPr>
        <p:txBody>
          <a:bodyPr/>
          <a:lstStyle/>
          <a:p>
            <a:r>
              <a:rPr lang="en-US" altLang="zh-TW" dirty="0" smtClean="0"/>
              <a:t>Multics(failed) → Unix(successful, open source)</a:t>
            </a:r>
          </a:p>
          <a:p>
            <a:r>
              <a:rPr lang="en-US" altLang="zh-TW" dirty="0" smtClean="0"/>
              <a:t>Unix characteristic:</a:t>
            </a:r>
          </a:p>
          <a:p>
            <a:pPr lvl="1"/>
            <a:r>
              <a:rPr lang="en-US" altLang="zh-TW" i="1" dirty="0" smtClean="0"/>
              <a:t>Simple enough </a:t>
            </a:r>
          </a:p>
          <a:p>
            <a:pPr lvl="1"/>
            <a:r>
              <a:rPr lang="en-US" altLang="zh-TW" i="1" dirty="0" smtClean="0"/>
              <a:t>Everything is file</a:t>
            </a:r>
          </a:p>
          <a:p>
            <a:pPr lvl="1"/>
            <a:r>
              <a:rPr lang="en-US" altLang="zh-TW" i="1" dirty="0" smtClean="0">
                <a:solidFill>
                  <a:srgbClr val="FF0000"/>
                </a:solidFill>
              </a:rPr>
              <a:t>C programming language/ </a:t>
            </a:r>
            <a:r>
              <a:rPr lang="en-US" altLang="zh-TW" i="1" dirty="0" smtClean="0"/>
              <a:t>a little </a:t>
            </a:r>
            <a:r>
              <a:rPr lang="en-US" altLang="zh-TW" i="1" dirty="0" smtClean="0">
                <a:solidFill>
                  <a:srgbClr val="FF0000"/>
                </a:solidFill>
              </a:rPr>
              <a:t>Assembly</a:t>
            </a:r>
          </a:p>
          <a:p>
            <a:pPr lvl="1"/>
            <a:r>
              <a:rPr lang="en-US" altLang="zh-TW" i="1" dirty="0" smtClean="0"/>
              <a:t>Fast process creation </a:t>
            </a:r>
          </a:p>
          <a:p>
            <a:pPr lvl="1"/>
            <a:r>
              <a:rPr lang="en-US" altLang="zh-TW" i="1" dirty="0" smtClean="0">
                <a:solidFill>
                  <a:srgbClr val="FF0000"/>
                </a:solidFill>
                <a:ea typeface="微軟正黑體" panose="020B0604030504040204" pitchFamily="34" charset="-120"/>
              </a:rPr>
              <a:t>Virtual memory</a:t>
            </a:r>
            <a:r>
              <a:rPr lang="en-US" altLang="zh-TW" i="1" dirty="0" smtClean="0">
                <a:ea typeface="微軟正黑體" panose="020B0604030504040204" pitchFamily="34" charset="-120"/>
              </a:rPr>
              <a:t>, </a:t>
            </a:r>
            <a:r>
              <a:rPr lang="en-US" altLang="zh-TW" i="1" dirty="0" smtClean="0">
                <a:solidFill>
                  <a:srgbClr val="FF0000"/>
                </a:solidFill>
                <a:ea typeface="微軟正黑體" panose="020B0604030504040204" pitchFamily="34" charset="-120"/>
              </a:rPr>
              <a:t>file system</a:t>
            </a:r>
            <a:r>
              <a:rPr lang="en-US" altLang="zh-TW" i="1" dirty="0" smtClean="0">
                <a:ea typeface="微軟正黑體" panose="020B0604030504040204" pitchFamily="34" charset="-120"/>
              </a:rPr>
              <a:t>, </a:t>
            </a:r>
            <a:r>
              <a:rPr lang="en-US" altLang="zh-TW" i="1" dirty="0" smtClean="0">
                <a:solidFill>
                  <a:srgbClr val="FF0000"/>
                </a:solidFill>
                <a:ea typeface="微軟正黑體" panose="020B0604030504040204" pitchFamily="34" charset="-120"/>
              </a:rPr>
              <a:t>LWP</a:t>
            </a:r>
            <a:r>
              <a:rPr lang="en-US" altLang="zh-TW" i="1" dirty="0" smtClean="0">
                <a:ea typeface="微軟正黑體" panose="020B0604030504040204" pitchFamily="34" charset="-120"/>
              </a:rPr>
              <a:t>, </a:t>
            </a:r>
            <a:r>
              <a:rPr lang="en-US" altLang="zh-TW" i="1" dirty="0" smtClean="0">
                <a:solidFill>
                  <a:srgbClr val="FF0000"/>
                </a:solidFill>
                <a:ea typeface="微軟正黑體" panose="020B0604030504040204" pitchFamily="34" charset="-120"/>
              </a:rPr>
              <a:t>signal</a:t>
            </a:r>
            <a:r>
              <a:rPr lang="en-US" altLang="zh-TW" i="1" dirty="0" smtClean="0">
                <a:ea typeface="微軟正黑體" panose="020B0604030504040204" pitchFamily="34" charset="-120"/>
              </a:rPr>
              <a:t>, </a:t>
            </a:r>
            <a:r>
              <a:rPr lang="en-US" altLang="zh-TW" i="1" dirty="0" smtClean="0">
                <a:solidFill>
                  <a:srgbClr val="FF0000"/>
                </a:solidFill>
                <a:ea typeface="微軟正黑體" panose="020B0604030504040204" pitchFamily="34" charset="-120"/>
              </a:rPr>
              <a:t>IPC</a:t>
            </a:r>
            <a:r>
              <a:rPr lang="en-US" altLang="zh-TW" i="1" dirty="0" smtClean="0">
                <a:ea typeface="微軟正黑體" panose="020B0604030504040204" pitchFamily="34" charset="-120"/>
              </a:rPr>
              <a:t>(SVR4), support </a:t>
            </a:r>
            <a:r>
              <a:rPr lang="en-US" altLang="zh-TW" i="1" dirty="0" smtClean="0">
                <a:solidFill>
                  <a:srgbClr val="FF0000"/>
                </a:solidFill>
                <a:ea typeface="微軟正黑體" panose="020B0604030504040204" pitchFamily="34" charset="-120"/>
              </a:rPr>
              <a:t>SMP</a:t>
            </a:r>
            <a:r>
              <a:rPr lang="en-US" altLang="zh-TW" i="1" dirty="0" smtClean="0">
                <a:ea typeface="微軟正黑體" panose="020B0604030504040204" pitchFamily="34" charset="-120"/>
              </a:rPr>
              <a:t> system</a:t>
            </a:r>
            <a:endParaRPr lang="en-US" altLang="zh-TW" i="1" dirty="0" smtClean="0"/>
          </a:p>
          <a:p>
            <a:r>
              <a:rPr lang="en-US" altLang="zh-TW" dirty="0" smtClean="0"/>
              <a:t>Linux:</a:t>
            </a:r>
          </a:p>
          <a:p>
            <a:pPr lvl="1"/>
            <a:r>
              <a:rPr lang="en-US" altLang="zh-TW" dirty="0"/>
              <a:t>Follow POSIX standard</a:t>
            </a:r>
            <a:r>
              <a:rPr lang="zh-TW" altLang="en-US" dirty="0"/>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就算內部不同，介面也要保持相同以保障可移植性</a:t>
            </a:r>
            <a:r>
              <a:rPr lang="en-US" altLang="zh-TW" dirty="0">
                <a:latin typeface="微軟正黑體" panose="020B0604030504040204" pitchFamily="34" charset="-120"/>
                <a:ea typeface="微軟正黑體" panose="020B0604030504040204" pitchFamily="34" charset="-120"/>
              </a:rPr>
              <a:t>)</a:t>
            </a:r>
          </a:p>
          <a:p>
            <a:pPr lvl="1"/>
            <a:r>
              <a:rPr lang="en-US" altLang="zh-TW" dirty="0" smtClean="0"/>
              <a:t>Non-Commercial, open source under GNU</a:t>
            </a:r>
          </a:p>
        </p:txBody>
      </p:sp>
    </p:spTree>
    <p:extLst>
      <p:ext uri="{BB962C8B-B14F-4D97-AF65-F5344CB8AC3E}">
        <p14:creationId xmlns:p14="http://schemas.microsoft.com/office/powerpoint/2010/main" val="1792306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69197" y="492071"/>
            <a:ext cx="10515600" cy="5436030"/>
          </a:xfrm>
        </p:spPr>
        <p:txBody>
          <a:bodyPr>
            <a:normAutofit lnSpcReduction="10000"/>
          </a:bodyPr>
          <a:lstStyle/>
          <a:p>
            <a:r>
              <a:rPr lang="en-US" altLang="zh-TW" dirty="0" smtClean="0"/>
              <a:t>Kernel, not the interface of OS</a:t>
            </a:r>
          </a:p>
          <a:p>
            <a:r>
              <a:rPr lang="en-US" altLang="zh-TW" dirty="0">
                <a:ea typeface="微軟正黑體" panose="020B0604030504040204" pitchFamily="34" charset="-120"/>
              </a:rPr>
              <a:t>OS</a:t>
            </a:r>
            <a:r>
              <a:rPr lang="zh-TW" altLang="en-US" dirty="0">
                <a:ea typeface="微軟正黑體" panose="020B0604030504040204" pitchFamily="34" charset="-120"/>
              </a:rPr>
              <a:t> ↔ </a:t>
            </a:r>
            <a:r>
              <a:rPr lang="en-US" altLang="zh-TW" dirty="0">
                <a:ea typeface="微軟正黑體" panose="020B0604030504040204" pitchFamily="34" charset="-120"/>
              </a:rPr>
              <a:t>Kernel</a:t>
            </a:r>
          </a:p>
          <a:p>
            <a:pPr lvl="1"/>
            <a:r>
              <a:rPr lang="en-US" altLang="zh-TW" dirty="0">
                <a:ea typeface="微軟正黑體" panose="020B0604030504040204" pitchFamily="34" charset="-120"/>
              </a:rPr>
              <a:t>Extended machine (</a:t>
            </a:r>
            <a:r>
              <a:rPr lang="zh-TW" altLang="en-US" sz="2000" dirty="0">
                <a:ea typeface="微軟正黑體" panose="020B0604030504040204" pitchFamily="34" charset="-120"/>
              </a:rPr>
              <a:t>好用</a:t>
            </a:r>
            <a:r>
              <a:rPr lang="en-US" altLang="zh-TW" sz="2000" dirty="0">
                <a:ea typeface="微軟正黑體" panose="020B0604030504040204" pitchFamily="34" charset="-120"/>
              </a:rPr>
              <a:t>, </a:t>
            </a:r>
            <a:r>
              <a:rPr lang="zh-TW" altLang="en-US" sz="2000" dirty="0">
                <a:ea typeface="微軟正黑體" panose="020B0604030504040204" pitchFamily="34" charset="-120"/>
              </a:rPr>
              <a:t>封裝</a:t>
            </a:r>
            <a:r>
              <a:rPr lang="en-US" altLang="zh-TW" sz="2000" dirty="0">
                <a:ea typeface="微軟正黑體" panose="020B0604030504040204" pitchFamily="34" charset="-120"/>
              </a:rPr>
              <a:t>: </a:t>
            </a:r>
            <a:r>
              <a:rPr lang="en-US" altLang="zh-TW" dirty="0">
                <a:ea typeface="微軟正黑體" panose="020B0604030504040204" pitchFamily="34" charset="-120"/>
              </a:rPr>
              <a:t>user kernel</a:t>
            </a:r>
            <a:r>
              <a:rPr lang="zh-TW" altLang="en-US" dirty="0">
                <a:ea typeface="微軟正黑體" panose="020B0604030504040204" pitchFamily="34" charset="-120"/>
              </a:rPr>
              <a:t> </a:t>
            </a:r>
            <a:r>
              <a:rPr lang="en-US" altLang="zh-TW" dirty="0">
                <a:ea typeface="微軟正黑體" panose="020B0604030504040204" pitchFamily="34" charset="-120"/>
              </a:rPr>
              <a:t>mode) 	</a:t>
            </a:r>
            <a:r>
              <a:rPr lang="en-US" altLang="zh-TW" sz="1600" dirty="0">
                <a:ea typeface="微軟正黑體" panose="020B0604030504040204" pitchFamily="34" charset="-120"/>
              </a:rPr>
              <a:t>Exception: MS-DOS…</a:t>
            </a:r>
          </a:p>
          <a:p>
            <a:pPr lvl="1"/>
            <a:r>
              <a:rPr lang="en-US" altLang="zh-TW" dirty="0">
                <a:ea typeface="微軟正黑體" panose="020B0604030504040204" pitchFamily="34" charset="-120"/>
              </a:rPr>
              <a:t>Resource manager </a:t>
            </a:r>
          </a:p>
          <a:p>
            <a:pPr lvl="2"/>
            <a:r>
              <a:rPr lang="zh-TW" altLang="en-US" sz="1800" dirty="0">
                <a:ea typeface="微軟正黑體" panose="020B0604030504040204" pitchFamily="34" charset="-120"/>
              </a:rPr>
              <a:t>多用戶</a:t>
            </a:r>
            <a:r>
              <a:rPr lang="en-US" altLang="zh-TW" sz="1800" dirty="0">
                <a:ea typeface="微軟正黑體" panose="020B0604030504040204" pitchFamily="34" charset="-120"/>
              </a:rPr>
              <a:t>:</a:t>
            </a:r>
            <a:r>
              <a:rPr lang="zh-TW" altLang="en-US" sz="1800" dirty="0">
                <a:ea typeface="微軟正黑體" panose="020B0604030504040204" pitchFamily="34" charset="-120"/>
              </a:rPr>
              <a:t>安全</a:t>
            </a:r>
            <a:r>
              <a:rPr lang="en-US" altLang="zh-TW" sz="1800" dirty="0">
                <a:ea typeface="微軟正黑體" panose="020B0604030504040204" pitchFamily="34" charset="-120"/>
              </a:rPr>
              <a:t>, </a:t>
            </a:r>
            <a:r>
              <a:rPr lang="en-US" altLang="zh-TW" dirty="0">
                <a:ea typeface="微軟正黑體" panose="020B0604030504040204" pitchFamily="34" charset="-120"/>
              </a:rPr>
              <a:t>UID &amp; User Group ID, root &amp; </a:t>
            </a:r>
            <a:r>
              <a:rPr lang="en-US" altLang="zh-TW" dirty="0" err="1">
                <a:ea typeface="微軟正黑體" panose="020B0604030504040204" pitchFamily="34" charset="-120"/>
              </a:rPr>
              <a:t>superuser</a:t>
            </a:r>
            <a:endParaRPr lang="en-US" altLang="zh-TW" dirty="0">
              <a:ea typeface="微軟正黑體" panose="020B0604030504040204" pitchFamily="34" charset="-120"/>
            </a:endParaRPr>
          </a:p>
          <a:p>
            <a:pPr lvl="2"/>
            <a:r>
              <a:rPr lang="en-US" altLang="zh-TW" dirty="0">
                <a:ea typeface="微軟正黑體" panose="020B0604030504040204" pitchFamily="34" charset="-120"/>
              </a:rPr>
              <a:t>Linux is </a:t>
            </a:r>
            <a:r>
              <a:rPr lang="en-US" altLang="zh-TW" dirty="0">
                <a:solidFill>
                  <a:srgbClr val="FF0000"/>
                </a:solidFill>
                <a:ea typeface="微軟正黑體" panose="020B0604030504040204" pitchFamily="34" charset="-120"/>
              </a:rPr>
              <a:t>multiprocessing</a:t>
            </a:r>
            <a:r>
              <a:rPr lang="en-US" altLang="zh-TW" dirty="0">
                <a:ea typeface="微軟正黑體" panose="020B0604030504040204" pitchFamily="34" charset="-120"/>
              </a:rPr>
              <a:t> &amp; </a:t>
            </a:r>
            <a:r>
              <a:rPr lang="en-US" altLang="zh-TW" dirty="0" err="1">
                <a:solidFill>
                  <a:srgbClr val="FF0000"/>
                </a:solidFill>
                <a:ea typeface="微軟正黑體" panose="020B0604030504040204" pitchFamily="34" charset="-120"/>
              </a:rPr>
              <a:t>preemptable</a:t>
            </a:r>
            <a:r>
              <a:rPr lang="en-US" altLang="zh-TW" dirty="0">
                <a:solidFill>
                  <a:srgbClr val="FF0000"/>
                </a:solidFill>
                <a:ea typeface="微軟正黑體" panose="020B0604030504040204" pitchFamily="34" charset="-120"/>
              </a:rPr>
              <a:t>			</a:t>
            </a:r>
            <a:r>
              <a:rPr lang="en-US" altLang="zh-TW" sz="1600" dirty="0">
                <a:solidFill>
                  <a:srgbClr val="FF0000"/>
                </a:solidFill>
                <a:ea typeface="微軟正黑體" panose="020B0604030504040204" pitchFamily="34" charset="-120"/>
              </a:rPr>
              <a:t>system call =&gt; mode switch</a:t>
            </a:r>
          </a:p>
          <a:p>
            <a:endParaRPr lang="en-US" altLang="zh-TW" dirty="0" smtClean="0"/>
          </a:p>
          <a:p>
            <a:r>
              <a:rPr lang="en-US" altLang="zh-TW" dirty="0" smtClean="0"/>
              <a:t>Kernel mode &amp; Kernel space</a:t>
            </a:r>
          </a:p>
          <a:p>
            <a:pPr lvl="1"/>
            <a:r>
              <a:rPr lang="en-US" altLang="zh-TW" dirty="0" smtClean="0"/>
              <a:t>Memory, Access Right, Interrupt… </a:t>
            </a:r>
          </a:p>
          <a:p>
            <a:r>
              <a:rPr lang="en-US" altLang="zh-TW" dirty="0" smtClean="0"/>
              <a:t>System Call</a:t>
            </a:r>
          </a:p>
          <a:p>
            <a:pPr lvl="1"/>
            <a:r>
              <a:rPr lang="en-US" altLang="zh-TW" dirty="0" smtClean="0"/>
              <a:t>How user process access kernel service</a:t>
            </a:r>
          </a:p>
          <a:p>
            <a:r>
              <a:rPr lang="en-US" altLang="zh-TW" dirty="0" smtClean="0"/>
              <a:t>Interrupt </a:t>
            </a:r>
          </a:p>
          <a:p>
            <a:pPr lvl="1"/>
            <a:r>
              <a:rPr lang="en-US" altLang="zh-TW" dirty="0" smtClean="0"/>
              <a:t>signal → find specific ISR</a:t>
            </a:r>
          </a:p>
          <a:p>
            <a:pPr lvl="1"/>
            <a:endParaRPr lang="en-US" altLang="zh-TW" dirty="0" smtClean="0"/>
          </a:p>
        </p:txBody>
      </p:sp>
    </p:spTree>
    <p:extLst>
      <p:ext uri="{BB962C8B-B14F-4D97-AF65-F5344CB8AC3E}">
        <p14:creationId xmlns:p14="http://schemas.microsoft.com/office/powerpoint/2010/main" val="2325180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84695" y="508268"/>
            <a:ext cx="10515600" cy="5032375"/>
          </a:xfrm>
        </p:spPr>
        <p:txBody>
          <a:bodyPr>
            <a:normAutofit/>
          </a:bodyPr>
          <a:lstStyle/>
          <a:p>
            <a:r>
              <a:rPr lang="en-US" altLang="zh-TW" dirty="0"/>
              <a:t>Kernel structure:</a:t>
            </a:r>
          </a:p>
          <a:p>
            <a:pPr lvl="1"/>
            <a:r>
              <a:rPr lang="en-US" altLang="zh-TW" dirty="0" err="1"/>
              <a:t>linux</a:t>
            </a:r>
            <a:r>
              <a:rPr lang="en-US" altLang="zh-TW" dirty="0"/>
              <a:t> is </a:t>
            </a:r>
            <a:r>
              <a:rPr lang="en-US" altLang="zh-TW" b="1" dirty="0">
                <a:solidFill>
                  <a:srgbClr val="FF0000"/>
                </a:solidFill>
              </a:rPr>
              <a:t>monolithic kernel</a:t>
            </a:r>
          </a:p>
          <a:p>
            <a:pPr marL="457200" lvl="1" indent="0">
              <a:buNone/>
            </a:pPr>
            <a:r>
              <a:rPr lang="en-US" altLang="zh-TW" dirty="0"/>
              <a:t>	microkernel(not so efficient because communication, but has </a:t>
            </a:r>
            <a:r>
              <a:rPr lang="en-US" altLang="zh-TW" i="1" dirty="0"/>
              <a:t>modulation</a:t>
            </a:r>
            <a:r>
              <a:rPr lang="en-US" altLang="zh-TW" dirty="0"/>
              <a:t>)</a:t>
            </a:r>
          </a:p>
          <a:p>
            <a:pPr marL="457200" lvl="1" indent="0">
              <a:buNone/>
            </a:pPr>
            <a:r>
              <a:rPr lang="en-US" altLang="zh-TW" dirty="0"/>
              <a:t>	</a:t>
            </a:r>
            <a:r>
              <a:rPr lang="en-US" altLang="zh-TW" dirty="0" err="1"/>
              <a:t>linux</a:t>
            </a:r>
            <a:r>
              <a:rPr lang="en-US" altLang="zh-TW" dirty="0"/>
              <a:t> provide </a:t>
            </a:r>
            <a:r>
              <a:rPr lang="en-US" altLang="zh-TW" i="1" dirty="0">
                <a:solidFill>
                  <a:srgbClr val="FF0000"/>
                </a:solidFill>
              </a:rPr>
              <a:t>module</a:t>
            </a:r>
            <a:r>
              <a:rPr lang="en-US" altLang="zh-TW" dirty="0"/>
              <a:t>,</a:t>
            </a:r>
            <a:r>
              <a:rPr lang="en-US" altLang="zh-TW" i="1" dirty="0">
                <a:solidFill>
                  <a:srgbClr val="FF0000"/>
                </a:solidFill>
              </a:rPr>
              <a:t> </a:t>
            </a:r>
            <a:r>
              <a:rPr lang="en-US" altLang="zh-TW" dirty="0"/>
              <a:t>which makes object file link to kernel in runtime</a:t>
            </a:r>
          </a:p>
          <a:p>
            <a:pPr marL="457200" lvl="1" indent="0">
              <a:buNone/>
            </a:pPr>
            <a:r>
              <a:rPr lang="en-US" altLang="zh-TW" dirty="0"/>
              <a:t>	</a:t>
            </a:r>
            <a:r>
              <a:rPr lang="en-US" altLang="zh-TW" sz="1800" dirty="0"/>
              <a:t>→ better use of RAM, portable in devices, performance…</a:t>
            </a:r>
          </a:p>
          <a:p>
            <a:pPr marL="457200" lvl="1" indent="0">
              <a:buNone/>
            </a:pPr>
            <a:r>
              <a:rPr lang="en-US" altLang="zh-TW" sz="1200" dirty="0">
                <a:hlinkClick r:id="rId2"/>
              </a:rPr>
              <a:t>https://stackoverflow.com/questions/1806585/why-is-linux-called-a-monolithic-kernel</a:t>
            </a:r>
            <a:endParaRPr lang="en-US" altLang="zh-TW" sz="1200" dirty="0"/>
          </a:p>
          <a:p>
            <a:endParaRPr lang="en-US" altLang="zh-TW" dirty="0" smtClean="0"/>
          </a:p>
          <a:p>
            <a:r>
              <a:rPr lang="en-US" altLang="zh-TW" dirty="0" smtClean="0"/>
              <a:t>Difference </a:t>
            </a:r>
            <a:r>
              <a:rPr lang="en-US" altLang="zh-TW" dirty="0"/>
              <a:t>between Linux &amp; Unix Kernel</a:t>
            </a:r>
          </a:p>
          <a:p>
            <a:pPr lvl="1"/>
            <a:r>
              <a:rPr lang="en-US" altLang="zh-TW" dirty="0"/>
              <a:t>dynamic loading of kernel modules</a:t>
            </a:r>
          </a:p>
          <a:p>
            <a:pPr lvl="1"/>
            <a:r>
              <a:rPr lang="en-US" altLang="zh-TW" dirty="0"/>
              <a:t>preemptive</a:t>
            </a:r>
          </a:p>
          <a:p>
            <a:pPr lvl="1"/>
            <a:r>
              <a:rPr lang="en-US" altLang="zh-TW" dirty="0"/>
              <a:t>thread is more like a light weighted process</a:t>
            </a:r>
          </a:p>
          <a:p>
            <a:endParaRPr lang="zh-TW" altLang="en-US" dirty="0"/>
          </a:p>
        </p:txBody>
      </p:sp>
    </p:spTree>
    <p:extLst>
      <p:ext uri="{BB962C8B-B14F-4D97-AF65-F5344CB8AC3E}">
        <p14:creationId xmlns:p14="http://schemas.microsoft.com/office/powerpoint/2010/main" val="257785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8530" y="453080"/>
            <a:ext cx="8495270" cy="6252519"/>
          </a:xfrm>
        </p:spPr>
        <p:txBody>
          <a:bodyPr>
            <a:normAutofit/>
          </a:bodyPr>
          <a:lstStyle/>
          <a:p>
            <a:pPr marL="0" indent="0">
              <a:buNone/>
            </a:pPr>
            <a:r>
              <a:rPr lang="en-US" altLang="zh-TW" sz="3600" b="1" dirty="0" smtClean="0"/>
              <a:t>Kernel</a:t>
            </a:r>
            <a:endParaRPr lang="en-US" altLang="zh-TW" sz="3600" b="1" dirty="0"/>
          </a:p>
          <a:p>
            <a:pPr marL="0" indent="0">
              <a:buNone/>
            </a:pP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	</a:t>
            </a:r>
            <a:r>
              <a:rPr lang="en-US" altLang="zh-TW" sz="2400" dirty="0" smtClean="0">
                <a:latin typeface="微軟正黑體" panose="020B0604030504040204" pitchFamily="34" charset="-120"/>
                <a:ea typeface="微軟正黑體" panose="020B0604030504040204" pitchFamily="34" charset="-120"/>
              </a:rPr>
              <a:t>General </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	</a:t>
            </a:r>
            <a:r>
              <a:rPr lang="en-US" altLang="zh-TW" sz="2400" dirty="0">
                <a:latin typeface="微軟正黑體" panose="020B0604030504040204" pitchFamily="34" charset="-120"/>
                <a:ea typeface="微軟正黑體" panose="020B0604030504040204" pitchFamily="34" charset="-120"/>
              </a:rPr>
              <a:t>Synchronization</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
            </a:r>
            <a:br>
              <a:rPr lang="en-US" altLang="zh-TW" b="1" dirty="0">
                <a:latin typeface="微軟正黑體" panose="020B0604030504040204" pitchFamily="34" charset="-120"/>
                <a:ea typeface="微軟正黑體" panose="020B0604030504040204" pitchFamily="34" charset="-120"/>
              </a:rPr>
            </a:br>
            <a:r>
              <a:rPr lang="en-US" altLang="zh-TW" b="1" dirty="0">
                <a:latin typeface="微軟正黑體" panose="020B0604030504040204" pitchFamily="34" charset="-120"/>
                <a:ea typeface="微軟正黑體" panose="020B0604030504040204" pitchFamily="34" charset="-120"/>
              </a:rPr>
              <a:t>    ├	</a:t>
            </a:r>
            <a:r>
              <a:rPr lang="en-US" altLang="zh-TW" sz="2400" dirty="0">
                <a:latin typeface="微軟正黑體" panose="020B0604030504040204" pitchFamily="34" charset="-120"/>
                <a:ea typeface="微軟正黑體" panose="020B0604030504040204" pitchFamily="34" charset="-120"/>
              </a:rPr>
              <a:t>Process Communication</a:t>
            </a:r>
            <a:br>
              <a:rPr lang="en-US" altLang="zh-TW" sz="2400" dirty="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t>
            </a:r>
            <a:br>
              <a:rPr lang="en-US" altLang="zh-TW" b="1" dirty="0" smtClean="0">
                <a:latin typeface="微軟正黑體" panose="020B0604030504040204" pitchFamily="34" charset="-120"/>
                <a:ea typeface="微軟正黑體" panose="020B0604030504040204" pitchFamily="34" charset="-120"/>
              </a:rPr>
            </a:b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Process Management </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
            </a:r>
            <a:br>
              <a:rPr lang="en-US" altLang="zh-TW" b="1" dirty="0">
                <a:latin typeface="微軟正黑體" panose="020B0604030504040204" pitchFamily="34" charset="-120"/>
                <a:ea typeface="微軟正黑體" panose="020B0604030504040204" pitchFamily="34" charset="-120"/>
              </a:rPr>
            </a:b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Memory </a:t>
            </a:r>
            <a:r>
              <a:rPr lang="en-US" altLang="zh-TW" sz="2400" dirty="0" smtClean="0">
                <a:latin typeface="微軟正黑體" panose="020B0604030504040204" pitchFamily="34" charset="-120"/>
                <a:ea typeface="微軟正黑體" panose="020B0604030504040204" pitchFamily="34" charset="-120"/>
              </a:rPr>
              <a:t>Management</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	</a:t>
            </a:r>
            <a:r>
              <a:rPr lang="en-US" altLang="zh-TW" sz="2400" dirty="0">
                <a:latin typeface="微軟正黑體" panose="020B0604030504040204" pitchFamily="34" charset="-120"/>
                <a:ea typeface="微軟正黑體" panose="020B0604030504040204" pitchFamily="34" charset="-120"/>
              </a:rPr>
              <a:t>Device </a:t>
            </a:r>
            <a:r>
              <a:rPr lang="en-US" altLang="zh-TW" sz="2400" dirty="0" smtClean="0">
                <a:latin typeface="微軟正黑體" panose="020B0604030504040204" pitchFamily="34" charset="-120"/>
                <a:ea typeface="微軟正黑體" panose="020B0604030504040204" pitchFamily="34" charset="-120"/>
              </a:rPr>
              <a:t>Driver</a:t>
            </a:r>
            <a:br>
              <a:rPr lang="en-US" altLang="zh-TW" sz="2400" dirty="0" smtClean="0">
                <a:latin typeface="微軟正黑體" panose="020B0604030504040204" pitchFamily="34" charset="-120"/>
                <a:ea typeface="微軟正黑體" panose="020B0604030504040204" pitchFamily="34" charset="-120"/>
              </a:rPr>
            </a:b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dirty="0" smtClean="0">
                <a:latin typeface="微軟正黑體" panose="020B0604030504040204" pitchFamily="34" charset="-120"/>
                <a:ea typeface="微軟正黑體" panose="020B0604030504040204" pitchFamily="34" charset="-120"/>
              </a:rPr>
              <a:t>	File </a:t>
            </a:r>
            <a:r>
              <a:rPr lang="en-US" altLang="zh-TW" sz="2400" dirty="0">
                <a:latin typeface="微軟正黑體" panose="020B0604030504040204" pitchFamily="34" charset="-120"/>
                <a:ea typeface="微軟正黑體" panose="020B0604030504040204" pitchFamily="34" charset="-120"/>
              </a:rPr>
              <a:t>System</a:t>
            </a:r>
          </a:p>
        </p:txBody>
      </p:sp>
    </p:spTree>
    <p:extLst>
      <p:ext uri="{BB962C8B-B14F-4D97-AF65-F5344CB8AC3E}">
        <p14:creationId xmlns:p14="http://schemas.microsoft.com/office/powerpoint/2010/main" val="315249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Kernel Overview</a:t>
            </a:r>
            <a:endParaRPr lang="zh-TW" altLang="en-US" b="1" dirty="0"/>
          </a:p>
        </p:txBody>
      </p:sp>
      <p:sp>
        <p:nvSpPr>
          <p:cNvPr id="3" name="內容版面配置區 2"/>
          <p:cNvSpPr>
            <a:spLocks noGrp="1"/>
          </p:cNvSpPr>
          <p:nvPr>
            <p:ph idx="1"/>
          </p:nvPr>
        </p:nvSpPr>
        <p:spPr>
          <a:xfrm>
            <a:off x="838200" y="1825624"/>
            <a:ext cx="10515600" cy="5032375"/>
          </a:xfrm>
        </p:spPr>
        <p:txBody>
          <a:bodyPr>
            <a:normAutofit/>
          </a:bodyPr>
          <a:lstStyle/>
          <a:p>
            <a:r>
              <a:rPr lang="en-US" altLang="zh-TW" dirty="0"/>
              <a:t>Process/ kernel mode</a:t>
            </a:r>
          </a:p>
          <a:p>
            <a:pPr lvl="1"/>
            <a:r>
              <a:rPr lang="en-US" altLang="zh-TW" dirty="0"/>
              <a:t>Kernel is a process manager, which exists all the time</a:t>
            </a:r>
          </a:p>
          <a:p>
            <a:pPr lvl="1"/>
            <a:r>
              <a:rPr lang="en-US" altLang="zh-TW" dirty="0"/>
              <a:t>kernel thread is a privileged process run in </a:t>
            </a:r>
            <a:r>
              <a:rPr lang="en-US" altLang="zh-TW" dirty="0">
                <a:solidFill>
                  <a:srgbClr val="FF0000"/>
                </a:solidFill>
              </a:rPr>
              <a:t>Kernel Mode and Space</a:t>
            </a:r>
          </a:p>
          <a:p>
            <a:pPr marL="457200" lvl="1" indent="0">
              <a:buNone/>
            </a:pPr>
            <a:endParaRPr lang="en-US" altLang="zh-TW" dirty="0">
              <a:solidFill>
                <a:srgbClr val="FF0000"/>
              </a:solidFill>
            </a:endParaRPr>
          </a:p>
          <a:p>
            <a:pPr lvl="1"/>
            <a:r>
              <a:rPr lang="en-US" altLang="zh-TW" dirty="0"/>
              <a:t>(1) System call    		(2) CPU exception    </a:t>
            </a:r>
            <a:br>
              <a:rPr lang="en-US" altLang="zh-TW" dirty="0"/>
            </a:br>
            <a:r>
              <a:rPr lang="en-US" altLang="zh-TW" dirty="0"/>
              <a:t>(3) External Interrupt    	(4) Kernel thread	may activate kernel mode </a:t>
            </a:r>
          </a:p>
          <a:p>
            <a:pPr marL="914400" lvl="2" indent="0">
              <a:buNone/>
            </a:pPr>
            <a:endParaRPr lang="en-US" altLang="zh-TW" dirty="0"/>
          </a:p>
          <a:p>
            <a:r>
              <a:rPr lang="en-US" altLang="zh-TW" dirty="0"/>
              <a:t>Process</a:t>
            </a:r>
          </a:p>
          <a:p>
            <a:pPr lvl="1"/>
            <a:r>
              <a:rPr lang="en-US" altLang="zh-TW" dirty="0"/>
              <a:t>Descriptor will store info of processes from registers</a:t>
            </a:r>
          </a:p>
          <a:p>
            <a:pPr lvl="2"/>
            <a:r>
              <a:rPr lang="en-US" altLang="zh-TW" dirty="0"/>
              <a:t>PC, Stack Pointer </a:t>
            </a:r>
            <a:r>
              <a:rPr lang="en-US" altLang="zh-TW" dirty="0" err="1"/>
              <a:t>Reg</a:t>
            </a:r>
            <a:r>
              <a:rPr lang="en-US" altLang="zh-TW" dirty="0"/>
              <a:t>, Processor Control </a:t>
            </a:r>
            <a:r>
              <a:rPr lang="en-US" altLang="zh-TW" dirty="0" err="1"/>
              <a:t>Reg</a:t>
            </a:r>
            <a:r>
              <a:rPr lang="en-US" altLang="zh-TW" dirty="0"/>
              <a:t>, Memory Management </a:t>
            </a:r>
            <a:r>
              <a:rPr lang="en-US" altLang="zh-TW" dirty="0" err="1"/>
              <a:t>Reg</a:t>
            </a:r>
            <a:endParaRPr lang="en-US" altLang="zh-TW" dirty="0"/>
          </a:p>
          <a:p>
            <a:pPr marL="914400" lvl="2" indent="0">
              <a:buNone/>
            </a:pPr>
            <a:endParaRPr lang="en-US" altLang="zh-TW" dirty="0"/>
          </a:p>
          <a:p>
            <a:pPr lvl="1"/>
            <a:r>
              <a:rPr lang="en-US" altLang="zh-TW" dirty="0"/>
              <a:t>Want to resume process:	Register → Descriptor</a:t>
            </a:r>
          </a:p>
          <a:p>
            <a:endParaRPr lang="zh-TW" altLang="en-US" dirty="0"/>
          </a:p>
        </p:txBody>
      </p:sp>
      <p:pic>
        <p:nvPicPr>
          <p:cNvPr id="4" name="圖片 3"/>
          <p:cNvPicPr>
            <a:picLocks noChangeAspect="1"/>
          </p:cNvPicPr>
          <p:nvPr/>
        </p:nvPicPr>
        <p:blipFill>
          <a:blip r:embed="rId2"/>
          <a:stretch>
            <a:fillRect/>
          </a:stretch>
        </p:blipFill>
        <p:spPr>
          <a:xfrm>
            <a:off x="7574600" y="0"/>
            <a:ext cx="4617400" cy="2188714"/>
          </a:xfrm>
          <a:prstGeom prst="rect">
            <a:avLst/>
          </a:prstGeom>
        </p:spPr>
      </p:pic>
    </p:spTree>
    <p:extLst>
      <p:ext uri="{BB962C8B-B14F-4D97-AF65-F5344CB8AC3E}">
        <p14:creationId xmlns:p14="http://schemas.microsoft.com/office/powerpoint/2010/main" val="2252714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2309</TotalTime>
  <Words>3293</Words>
  <Application>Microsoft Office PowerPoint</Application>
  <PresentationFormat>寬螢幕</PresentationFormat>
  <Paragraphs>354</Paragraphs>
  <Slides>47</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47</vt:i4>
      </vt:variant>
    </vt:vector>
  </HeadingPairs>
  <TitlesOfParts>
    <vt:vector size="54" baseType="lpstr">
      <vt:lpstr>微軟正黑體</vt:lpstr>
      <vt:lpstr>新細明體</vt:lpstr>
      <vt:lpstr>Arial</vt:lpstr>
      <vt:lpstr>Calibri</vt:lpstr>
      <vt:lpstr>Calibri Light</vt:lpstr>
      <vt:lpstr>Fira Code</vt:lpstr>
      <vt:lpstr>Office Theme</vt:lpstr>
      <vt:lpstr>Linux Kernel Development week 1</vt:lpstr>
      <vt:lpstr>如何使用</vt:lpstr>
      <vt:lpstr>Linux Kernel Development Week 1</vt:lpstr>
      <vt:lpstr>INTRO of LINUX</vt:lpstr>
      <vt:lpstr>Chapter 1: Intro of Linux </vt:lpstr>
      <vt:lpstr>PowerPoint 簡報</vt:lpstr>
      <vt:lpstr>PowerPoint 簡報</vt:lpstr>
      <vt:lpstr>PowerPoint 簡報</vt:lpstr>
      <vt:lpstr>Kernel Overview</vt:lpstr>
      <vt:lpstr>PowerPoint 簡報</vt:lpstr>
      <vt:lpstr>Kernel Overview  - Synchronization</vt:lpstr>
      <vt:lpstr>Kernel Overview  - Process Communication </vt:lpstr>
      <vt:lpstr>Kernel Overview  - Process Management</vt:lpstr>
      <vt:lpstr>Kernel Overview  - Memory Management</vt:lpstr>
      <vt:lpstr>Kernel Overview  - Device Driver</vt:lpstr>
      <vt:lpstr>I. Linux Basic Concept  File System(1)</vt:lpstr>
      <vt:lpstr>PowerPoint 簡報</vt:lpstr>
      <vt:lpstr>Chapter 2: Linux Kernel Dev</vt:lpstr>
      <vt:lpstr>Chapter 2: Linux Kernel  Compile The Kernel</vt:lpstr>
      <vt:lpstr>System Programming &amp; Data structure</vt:lpstr>
      <vt:lpstr>System Programming </vt:lpstr>
      <vt:lpstr>Data Structure</vt:lpstr>
      <vt:lpstr>PowerPoint 簡報</vt:lpstr>
      <vt:lpstr>Queue</vt:lpstr>
      <vt:lpstr>Maps</vt:lpstr>
      <vt:lpstr>BST &amp; self-balanced</vt:lpstr>
      <vt:lpstr>Interrupt</vt:lpstr>
      <vt:lpstr>Interrupt</vt:lpstr>
      <vt:lpstr>Interrupt vs. Exception</vt:lpstr>
      <vt:lpstr>Interrupt  - IRQ, PIC &amp; APIC</vt:lpstr>
      <vt:lpstr> Exception</vt:lpstr>
      <vt:lpstr>Interrrupt   - Interrupt Descriptor Table</vt:lpstr>
      <vt:lpstr>Interrrupt   - IDT – Hardware Handle</vt:lpstr>
      <vt:lpstr>Interrrupt   - IDT - Exception</vt:lpstr>
      <vt:lpstr>Interrrupt   - IDT - Interrupt</vt:lpstr>
      <vt:lpstr>Interrupt Service Routine</vt:lpstr>
      <vt:lpstr>Interrupt Service Routine</vt:lpstr>
      <vt:lpstr>IRQ</vt:lpstr>
      <vt:lpstr>Interrupt Control</vt:lpstr>
      <vt:lpstr>PowerPoint 簡報</vt:lpstr>
      <vt:lpstr>Exit from interrupt</vt:lpstr>
      <vt:lpstr>Interrrupt   - IDT - Softirqs &amp; Tasklets</vt:lpstr>
      <vt:lpstr>Interrrupt   - IDT – Work queue</vt:lpstr>
      <vt:lpstr>System Call</vt:lpstr>
      <vt:lpstr>System Call</vt:lpstr>
      <vt:lpstr>System Call  - Handler &amp; Service Routine</vt:lpstr>
      <vt:lpstr>System Call - Ways to invoke Sys 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Kernel Development week 1</dc:title>
  <dc:creator>davida330300@gmail.com</dc:creator>
  <cp:lastModifiedBy>davida330300@gmail.com</cp:lastModifiedBy>
  <cp:revision>107</cp:revision>
  <dcterms:created xsi:type="dcterms:W3CDTF">2020-09-20T08:27:31Z</dcterms:created>
  <dcterms:modified xsi:type="dcterms:W3CDTF">2020-10-10T18:14:38Z</dcterms:modified>
</cp:coreProperties>
</file>