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2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59" r:id="rId12"/>
    <p:sldId id="260" r:id="rId13"/>
    <p:sldId id="261" r:id="rId14"/>
    <p:sldId id="262" r:id="rId15"/>
    <p:sldId id="290" r:id="rId16"/>
    <p:sldId id="292" r:id="rId17"/>
    <p:sldId id="293" r:id="rId18"/>
    <p:sldId id="294" r:id="rId19"/>
    <p:sldId id="291" r:id="rId20"/>
    <p:sldId id="275" r:id="rId21"/>
    <p:sldId id="276" r:id="rId22"/>
    <p:sldId id="277" r:id="rId23"/>
    <p:sldId id="280" r:id="rId24"/>
    <p:sldId id="279" r:id="rId25"/>
    <p:sldId id="281" r:id="rId26"/>
    <p:sldId id="283" r:id="rId27"/>
    <p:sldId id="285" r:id="rId28"/>
    <p:sldId id="288" r:id="rId29"/>
    <p:sldId id="287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E97DE-899D-4BE3-A212-1DE1E064C25F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E870-7B96-4DC3-8372-0E84E741D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4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When the kernel runs a </a:t>
            </a:r>
            <a:r>
              <a:rPr lang="en-US" altLang="zh-TW" dirty="0" err="1" smtClean="0"/>
              <a:t>softirq</a:t>
            </a:r>
            <a:r>
              <a:rPr lang="en-US" altLang="zh-TW" dirty="0" smtClean="0"/>
              <a:t> handler, it executes this action function with a pointer </a:t>
            </a:r>
          </a:p>
          <a:p>
            <a:r>
              <a:rPr lang="en-US" altLang="zh-TW" dirty="0" smtClean="0"/>
              <a:t>to the corresponding </a:t>
            </a:r>
            <a:r>
              <a:rPr lang="en-US" altLang="zh-TW" dirty="0" err="1" smtClean="0"/>
              <a:t>softirq_action</a:t>
            </a:r>
            <a:r>
              <a:rPr lang="en-US" altLang="zh-TW" dirty="0" smtClean="0"/>
              <a:t> structure as its lone argument.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E870-7B96-4DC3-8372-0E84E741D4E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9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5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58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22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0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50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70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9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9D6C-BDBB-4FE8-8D70-7B1509577E6C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52F0-1FD7-4E3B-A1E5-3281D039A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5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Kernel Development Week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97455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工海四 </a:t>
            </a:r>
            <a:r>
              <a:rPr lang="en-US" altLang="zh-TW" dirty="0" smtClean="0"/>
              <a:t>b06501018</a:t>
            </a:r>
            <a:r>
              <a:rPr lang="zh-TW" altLang="en-US" dirty="0" smtClean="0"/>
              <a:t> 朱紹勳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8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Locking </a:t>
            </a:r>
            <a:r>
              <a:rPr lang="en-US" altLang="zh-TW" dirty="0" smtClean="0"/>
              <a:t>&amp; Disabling in Bottom </a:t>
            </a:r>
            <a:r>
              <a:rPr lang="en-US" altLang="zh-TW" dirty="0"/>
              <a:t>Halves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55659"/>
            <a:ext cx="10515600" cy="48625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Further discussion </a:t>
            </a:r>
            <a:r>
              <a:rPr lang="en-US" altLang="zh-TW" dirty="0"/>
              <a:t>in synchronization chapter</a:t>
            </a:r>
            <a:endParaRPr lang="en-US" altLang="zh-TW" dirty="0" smtClean="0"/>
          </a:p>
          <a:p>
            <a:r>
              <a:rPr lang="en-US" altLang="zh-TW" dirty="0" smtClean="0"/>
              <a:t>Serialization between </a:t>
            </a:r>
            <a:r>
              <a:rPr lang="en-US" altLang="zh-TW" dirty="0" err="1" smtClean="0"/>
              <a:t>tasklets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The same </a:t>
            </a:r>
            <a:r>
              <a:rPr lang="en-US" altLang="zh-TW" dirty="0" err="1"/>
              <a:t>tasklet</a:t>
            </a:r>
            <a:r>
              <a:rPr lang="en-US" altLang="zh-TW" dirty="0"/>
              <a:t> will not run concurrently, even on two different </a:t>
            </a:r>
            <a:r>
              <a:rPr lang="en-US" altLang="zh-TW" dirty="0" smtClean="0"/>
              <a:t>processors</a:t>
            </a:r>
          </a:p>
          <a:p>
            <a:pPr lvl="1"/>
            <a:r>
              <a:rPr lang="en-US" altLang="zh-TW" dirty="0" smtClean="0"/>
              <a:t>Don’t have to worry about synchronization in </a:t>
            </a:r>
            <a:r>
              <a:rPr lang="en-US" altLang="zh-TW" dirty="0" err="1" smtClean="0"/>
              <a:t>tasklet</a:t>
            </a:r>
            <a:endParaRPr lang="en-US" altLang="zh-TW" dirty="0" smtClean="0"/>
          </a:p>
          <a:p>
            <a:r>
              <a:rPr lang="en-US" altLang="zh-TW" dirty="0" err="1" smtClean="0"/>
              <a:t>Workque</a:t>
            </a:r>
            <a:r>
              <a:rPr lang="en-US" altLang="zh-TW" dirty="0" smtClean="0"/>
              <a:t> need lock mechanism (because of context switch &amp; SMP)</a:t>
            </a:r>
          </a:p>
          <a:p>
            <a:r>
              <a:rPr lang="en-US" altLang="zh-TW" dirty="0" smtClean="0"/>
              <a:t>To control bottom-half process (</a:t>
            </a:r>
            <a:r>
              <a:rPr lang="en-US" altLang="zh-TW" dirty="0" err="1" smtClean="0"/>
              <a:t>Softirq</a:t>
            </a:r>
            <a:r>
              <a:rPr lang="zh-TW" altLang="en-US" dirty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tasklet</a:t>
            </a:r>
            <a:r>
              <a:rPr lang="en-US" altLang="zh-TW" dirty="0" smtClean="0"/>
              <a:t>), call the follow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					</a:t>
            </a:r>
            <a:br>
              <a:rPr lang="en-US" altLang="zh-TW" dirty="0" smtClean="0"/>
            </a:br>
            <a:r>
              <a:rPr lang="en-US" altLang="zh-TW" dirty="0" smtClean="0"/>
              <a:t>					  </a:t>
            </a:r>
            <a:r>
              <a:rPr lang="en-US" altLang="zh-TW" sz="1800" dirty="0" smtClean="0"/>
              <a:t>defined in &lt;</a:t>
            </a:r>
            <a:r>
              <a:rPr lang="en-US" altLang="zh-TW" sz="1800" dirty="0" err="1" smtClean="0"/>
              <a:t>asm</a:t>
            </a:r>
            <a:r>
              <a:rPr lang="en-US" altLang="zh-TW" sz="1800" dirty="0" smtClean="0"/>
              <a:t>/</a:t>
            </a:r>
            <a:r>
              <a:rPr lang="en-US" altLang="zh-TW" sz="1800" dirty="0" err="1" smtClean="0"/>
              <a:t>softirq.h</a:t>
            </a:r>
            <a:r>
              <a:rPr lang="en-US" altLang="zh-TW" sz="1800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 smtClean="0"/>
              <a:t>Workque</a:t>
            </a:r>
            <a:r>
              <a:rPr lang="en-US" altLang="zh-TW" dirty="0" smtClean="0"/>
              <a:t> works just like process context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54" y="4380897"/>
            <a:ext cx="4407044" cy="12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8095" y="26448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/>
              <a:t>System Call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72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System Call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0656"/>
            <a:ext cx="10975258" cy="532734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layer between user process and hardware</a:t>
            </a:r>
          </a:p>
          <a:p>
            <a:pPr lvl="1"/>
            <a:r>
              <a:rPr lang="en-US" altLang="zh-TW" dirty="0" smtClean="0"/>
              <a:t>Make programming easier (API) - POSIX</a:t>
            </a:r>
          </a:p>
          <a:p>
            <a:pPr lvl="1"/>
            <a:r>
              <a:rPr lang="en-US" altLang="zh-TW" dirty="0" smtClean="0"/>
              <a:t>improve system security : Access Right, Encapsulation </a:t>
            </a:r>
          </a:p>
          <a:p>
            <a:pPr lvl="1"/>
            <a:r>
              <a:rPr lang="en-US" altLang="zh-TW" dirty="0" smtClean="0"/>
              <a:t>Other ways to enter Kernel : exception, external interrupt 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API vs. Sys Call → A function definition / A request to kernel by </a:t>
            </a:r>
            <a:r>
              <a:rPr lang="en-US" altLang="zh-TW" b="1" dirty="0" smtClean="0"/>
              <a:t>trap</a:t>
            </a:r>
            <a:br>
              <a:rPr lang="en-US" altLang="zh-TW" b="1" dirty="0" smtClean="0"/>
            </a:br>
            <a:r>
              <a:rPr lang="en-US" altLang="zh-TW" b="1" dirty="0" smtClean="0"/>
              <a:t>	</a:t>
            </a:r>
            <a:r>
              <a:rPr lang="en-US" altLang="zh-TW" sz="2000" dirty="0" smtClean="0"/>
              <a:t>trap</a:t>
            </a:r>
            <a:r>
              <a:rPr lang="en-US" altLang="zh-TW" sz="2000" b="1" dirty="0" smtClean="0"/>
              <a:t> : </a:t>
            </a:r>
            <a:r>
              <a:rPr lang="en-US" altLang="zh-TW" sz="2000" dirty="0" smtClean="0"/>
              <a:t>the software interrupt defined #interrupt 128 in X86</a:t>
            </a:r>
          </a:p>
          <a:p>
            <a:pPr marL="914400" lvl="2" indent="0">
              <a:buNone/>
            </a:pPr>
            <a:r>
              <a:rPr lang="en-US" altLang="zh-TW" dirty="0" smtClean="0"/>
              <a:t>Trigger by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$0x80 </a:t>
            </a:r>
            <a:r>
              <a:rPr lang="en-US" altLang="zh-TW" dirty="0" smtClean="0"/>
              <a:t>instruction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r>
              <a:rPr lang="en-US" altLang="zh-TW" dirty="0" smtClean="0"/>
              <a:t>Return of Sys Call:</a:t>
            </a:r>
          </a:p>
          <a:p>
            <a:pPr lvl="1"/>
            <a:r>
              <a:rPr lang="en-US" altLang="zh-TW" dirty="0" smtClean="0"/>
              <a:t>usually (-) means error</a:t>
            </a:r>
          </a:p>
          <a:p>
            <a:pPr lvl="1"/>
            <a:r>
              <a:rPr lang="en-US" altLang="zh-TW" dirty="0" smtClean="0"/>
              <a:t>or defined in </a:t>
            </a:r>
            <a:r>
              <a:rPr lang="en-US" altLang="zh-TW" dirty="0" err="1" smtClean="0"/>
              <a:t>errno.h</a:t>
            </a:r>
            <a:r>
              <a:rPr lang="en-US" altLang="zh-TW" dirty="0"/>
              <a:t>	</a:t>
            </a:r>
            <a:r>
              <a:rPr lang="en-US" altLang="zh-TW" dirty="0" smtClean="0"/>
              <a:t>	ex : </a:t>
            </a:r>
            <a:r>
              <a:rPr lang="en-US" altLang="zh-TW" i="1" dirty="0" smtClean="0"/>
              <a:t>include/asm-i386/</a:t>
            </a:r>
            <a:r>
              <a:rPr lang="en-US" altLang="zh-TW" i="1" dirty="0" err="1" smtClean="0"/>
              <a:t>errno.h</a:t>
            </a:r>
            <a:endParaRPr lang="en-US" altLang="zh-TW" i="1" dirty="0" smtClean="0"/>
          </a:p>
        </p:txBody>
      </p:sp>
    </p:spTree>
    <p:extLst>
      <p:ext uri="{BB962C8B-B14F-4D97-AF65-F5344CB8AC3E}">
        <p14:creationId xmlns:p14="http://schemas.microsoft.com/office/powerpoint/2010/main" val="29759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System Call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4000" b="1" dirty="0" smtClean="0"/>
              <a:t>- Handler &amp; Service Routine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97847"/>
          </a:xfrm>
        </p:spPr>
        <p:txBody>
          <a:bodyPr/>
          <a:lstStyle/>
          <a:p>
            <a:r>
              <a:rPr lang="en-US" altLang="zh-TW" dirty="0" smtClean="0"/>
              <a:t>Routine</a:t>
            </a:r>
          </a:p>
          <a:p>
            <a:pPr marL="914400" lvl="1" indent="-457200">
              <a:buAutoNum type="arabicPeriod"/>
            </a:pPr>
            <a:r>
              <a:rPr lang="en-US" altLang="zh-TW" dirty="0" smtClean="0"/>
              <a:t>Save register to Kernel Mode Stack</a:t>
            </a:r>
          </a:p>
          <a:p>
            <a:pPr marL="914400" lvl="1" indent="-4572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→ C </a:t>
            </a:r>
            <a:r>
              <a:rPr lang="en-US" altLang="zh-TW" dirty="0" err="1" smtClean="0">
                <a:solidFill>
                  <a:srgbClr val="FF0000"/>
                </a:solidFill>
              </a:rPr>
              <a:t>func</a:t>
            </a:r>
            <a:r>
              <a:rPr lang="en-US" altLang="zh-TW" dirty="0" smtClean="0">
                <a:solidFill>
                  <a:srgbClr val="FF0000"/>
                </a:solidFill>
              </a:rPr>
              <a:t>() → System call handler(assembly) → System Call Service Routine </a:t>
            </a:r>
          </a:p>
          <a:p>
            <a:pPr marL="914400" lvl="1" indent="-457200">
              <a:buAutoNum type="arabicPeriod"/>
            </a:pPr>
            <a:r>
              <a:rPr lang="en-US" altLang="zh-TW" dirty="0" smtClean="0"/>
              <a:t>Exit from handler, Stack → register, Switch to User Mode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System Call Identification </a:t>
            </a:r>
          </a:p>
          <a:p>
            <a:pPr lvl="1"/>
            <a:r>
              <a:rPr lang="en-US" altLang="zh-TW" dirty="0" smtClean="0"/>
              <a:t>We will pass system call number to help us, EAX register → Kernel</a:t>
            </a:r>
          </a:p>
          <a:p>
            <a:pPr lvl="1"/>
            <a:r>
              <a:rPr lang="en-US" altLang="zh-TW" dirty="0" smtClean="0"/>
              <a:t>find  #system call in </a:t>
            </a:r>
            <a:r>
              <a:rPr lang="en-US" altLang="zh-TW" dirty="0" smtClean="0">
                <a:solidFill>
                  <a:srgbClr val="FF0000"/>
                </a:solidFill>
              </a:rPr>
              <a:t>dispatch table</a:t>
            </a:r>
            <a:r>
              <a:rPr lang="en-US" altLang="zh-TW" dirty="0" smtClean="0"/>
              <a:t>(store in an array), there are </a:t>
            </a:r>
            <a:r>
              <a:rPr lang="en-US" altLang="zh-TW" dirty="0" smtClean="0">
                <a:solidFill>
                  <a:srgbClr val="FF0000"/>
                </a:solidFill>
              </a:rPr>
              <a:t>289</a:t>
            </a:r>
            <a:r>
              <a:rPr lang="en-US" altLang="zh-TW" dirty="0" smtClean="0"/>
              <a:t> in 2.6 </a:t>
            </a:r>
            <a:r>
              <a:rPr lang="en-US" altLang="zh-TW" dirty="0" err="1" smtClean="0"/>
              <a:t>ver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NR_syscalls</a:t>
            </a:r>
            <a:r>
              <a:rPr lang="en-US" altLang="zh-TW" dirty="0" smtClean="0"/>
              <a:t> macro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 </a:t>
            </a:r>
            <a:r>
              <a:rPr lang="en-US" altLang="zh-TW" dirty="0" smtClean="0"/>
              <a:t>system call</a:t>
            </a:r>
            <a:r>
              <a:rPr lang="zh-TW" altLang="en-US" dirty="0" smtClean="0"/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是否合法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1600" dirty="0" smtClean="0">
                <a:ea typeface="微軟正黑體" panose="020B0604030504040204" pitchFamily="34" charset="-120"/>
              </a:rPr>
              <a:t>if so, call *</a:t>
            </a:r>
            <a:r>
              <a:rPr lang="en-US" altLang="zh-TW" sz="1600" dirty="0" err="1" smtClean="0">
                <a:ea typeface="微軟正黑體" panose="020B0604030504040204" pitchFamily="34" charset="-120"/>
              </a:rPr>
              <a:t>sys_call_table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(,%rax,8);</a:t>
            </a:r>
            <a:br>
              <a:rPr lang="en-US" altLang="zh-TW" sz="1600" dirty="0" smtClean="0">
                <a:ea typeface="微軟正黑體" panose="020B0604030504040204" pitchFamily="34" charset="-120"/>
              </a:rPr>
            </a:br>
            <a:r>
              <a:rPr lang="en-US" altLang="zh-TW" sz="1600" dirty="0" smtClean="0"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ea typeface="微軟正黑體" panose="020B0604030504040204" pitchFamily="34" charset="-120"/>
              </a:rPr>
            </a:br>
            <a:endParaRPr lang="en-US" altLang="zh-TW" sz="1600" dirty="0" smtClean="0">
              <a:ea typeface="微軟正黑體" panose="020B0604030504040204" pitchFamily="34" charset="-120"/>
            </a:endParaRPr>
          </a:p>
          <a:p>
            <a:r>
              <a:rPr lang="en-US" altLang="zh-TW" sz="1800" dirty="0" smtClean="0"/>
              <a:t>Parameter of </a:t>
            </a:r>
            <a:r>
              <a:rPr lang="en-US" altLang="zh-TW" sz="1800" dirty="0" err="1" smtClean="0"/>
              <a:t>func</a:t>
            </a:r>
            <a:r>
              <a:rPr lang="en-US" altLang="zh-TW" sz="1800" dirty="0" smtClean="0"/>
              <a:t>() : </a:t>
            </a:r>
            <a:r>
              <a:rPr lang="en-US" altLang="zh-TW" sz="1800" dirty="0" err="1" smtClean="0"/>
              <a:t>ebx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ecx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edx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esi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edi</a:t>
            </a:r>
            <a:r>
              <a:rPr lang="en-US" altLang="zh-TW" sz="1800" dirty="0" smtClean="0"/>
              <a:t> register in X86_32</a:t>
            </a:r>
          </a:p>
          <a:p>
            <a:r>
              <a:rPr lang="en-US" altLang="zh-TW" sz="1800" dirty="0" smtClean="0"/>
              <a:t>Name of Service Routine : </a:t>
            </a:r>
            <a:r>
              <a:rPr lang="en-US" altLang="zh-TW" sz="1800" dirty="0" err="1" smtClean="0"/>
              <a:t>sys_xyz</a:t>
            </a:r>
            <a:r>
              <a:rPr lang="en-US" altLang="zh-TW" sz="1800" dirty="0" smtClean="0"/>
              <a:t>() ← xyz()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07" y="142702"/>
            <a:ext cx="4808793" cy="20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System Call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000" b="1" dirty="0" smtClean="0"/>
              <a:t>- Ways to invoke Sys Call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1411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There are two ways to invoke and exit Sys Call: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914400" lvl="1" indent="-4572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invoke 	: 	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$0x80 	assembly  	(old)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exit	:	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iret</a:t>
            </a:r>
            <a:r>
              <a:rPr lang="en-US" altLang="zh-TW" dirty="0" smtClean="0">
                <a:solidFill>
                  <a:srgbClr val="FF0000"/>
                </a:solidFill>
              </a:rPr>
              <a:t> 		assembly	(old)</a:t>
            </a:r>
          </a:p>
          <a:p>
            <a:pPr marL="914400" lvl="1" indent="-457200">
              <a:buAutoNum type="arabicPeriod"/>
            </a:pPr>
            <a:r>
              <a:rPr lang="en-US" altLang="zh-TW" dirty="0" smtClean="0">
                <a:solidFill>
                  <a:srgbClr val="FFFF00"/>
                </a:solidFill>
              </a:rPr>
              <a:t>invoke 	: 	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err="1" smtClean="0">
                <a:solidFill>
                  <a:srgbClr val="FFFF00"/>
                </a:solidFill>
              </a:rPr>
              <a:t>sysenter</a:t>
            </a:r>
            <a:r>
              <a:rPr lang="zh-TW" altLang="en-US" dirty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	assembly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	</a:t>
            </a:r>
            <a:r>
              <a:rPr lang="en-US" altLang="zh-TW" dirty="0" smtClean="0">
                <a:solidFill>
                  <a:srgbClr val="FFFF00"/>
                </a:solidFill>
              </a:rPr>
              <a:t>exit	:	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err="1" smtClean="0">
                <a:solidFill>
                  <a:srgbClr val="FFFF00"/>
                </a:solidFill>
              </a:rPr>
              <a:t>sysexit</a:t>
            </a:r>
            <a:r>
              <a:rPr lang="en-US" altLang="zh-TW" dirty="0" smtClean="0">
                <a:solidFill>
                  <a:srgbClr val="FFFF00"/>
                </a:solidFill>
              </a:rPr>
              <a:t>	assembly </a:t>
            </a:r>
            <a:r>
              <a:rPr lang="en-US" altLang="zh-TW" dirty="0" smtClean="0">
                <a:solidFill>
                  <a:srgbClr val="7030A0"/>
                </a:solidFill>
              </a:rPr>
              <a:t/>
            </a:r>
            <a:br>
              <a:rPr lang="en-US" altLang="zh-TW" dirty="0" smtClean="0">
                <a:solidFill>
                  <a:srgbClr val="7030A0"/>
                </a:solidFill>
              </a:rPr>
            </a:br>
            <a:r>
              <a:rPr lang="en-US" altLang="zh-TW" dirty="0" smtClean="0">
                <a:solidFill>
                  <a:srgbClr val="7030A0"/>
                </a:solidFill>
              </a:rPr>
              <a:t/>
            </a:r>
            <a:br>
              <a:rPr lang="en-US" altLang="zh-TW" dirty="0" smtClean="0">
                <a:solidFill>
                  <a:srgbClr val="7030A0"/>
                </a:solidFill>
              </a:rPr>
            </a:br>
            <a:r>
              <a:rPr lang="en-US" altLang="zh-TW" dirty="0" smtClean="0">
                <a:solidFill>
                  <a:srgbClr val="7030A0"/>
                </a:solidFill>
              </a:rPr>
              <a:t/>
            </a:r>
            <a:br>
              <a:rPr lang="en-US" altLang="zh-TW" dirty="0" smtClean="0">
                <a:solidFill>
                  <a:srgbClr val="7030A0"/>
                </a:solidFill>
              </a:rPr>
            </a:br>
            <a:r>
              <a:rPr lang="en-US" altLang="zh-TW" dirty="0" smtClean="0">
                <a:solidFill>
                  <a:srgbClr val="7030A0"/>
                </a:solidFill>
              </a:rPr>
              <a:t/>
            </a:r>
            <a:br>
              <a:rPr lang="en-US" altLang="zh-TW" dirty="0" smtClean="0">
                <a:solidFill>
                  <a:srgbClr val="7030A0"/>
                </a:solidFill>
              </a:rPr>
            </a:br>
            <a:r>
              <a:rPr lang="en-US" altLang="zh-TW" dirty="0" smtClean="0">
                <a:solidFill>
                  <a:srgbClr val="FFFF00"/>
                </a:solidFill>
              </a:rPr>
              <a:t>Appendix ? </a:t>
            </a:r>
          </a:p>
        </p:txBody>
      </p:sp>
    </p:spTree>
    <p:extLst>
      <p:ext uri="{BB962C8B-B14F-4D97-AF65-F5344CB8AC3E}">
        <p14:creationId xmlns:p14="http://schemas.microsoft.com/office/powerpoint/2010/main" val="39535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Passing </a:t>
            </a:r>
            <a:r>
              <a:rPr lang="en-US" altLang="zh-TW" dirty="0"/>
              <a:t>&amp; Verifying </a:t>
            </a:r>
            <a:r>
              <a:rPr lang="en-US" altLang="zh-TW" dirty="0" smtClean="0"/>
              <a:t>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751638"/>
          </a:xfrm>
        </p:spPr>
        <p:txBody>
          <a:bodyPr/>
          <a:lstStyle/>
          <a:p>
            <a:r>
              <a:rPr lang="en-US" altLang="zh-TW" dirty="0" smtClean="0"/>
              <a:t>(1). Exceed 32bit (because of register) (2). 5 parameters</a:t>
            </a:r>
            <a:endParaRPr lang="en-US" altLang="zh-TW" dirty="0"/>
          </a:p>
          <a:p>
            <a:r>
              <a:rPr lang="en-US" altLang="zh-TW" dirty="0" smtClean="0"/>
              <a:t>More than 5 : A </a:t>
            </a:r>
            <a:r>
              <a:rPr lang="en-US" altLang="zh-TW" dirty="0" smtClean="0">
                <a:solidFill>
                  <a:srgbClr val="FF0000"/>
                </a:solidFill>
              </a:rPr>
              <a:t>register</a:t>
            </a:r>
            <a:r>
              <a:rPr lang="en-US" altLang="zh-TW" dirty="0" smtClean="0"/>
              <a:t> will </a:t>
            </a:r>
            <a:r>
              <a:rPr lang="en-US" altLang="zh-TW" dirty="0"/>
              <a:t>point to a </a:t>
            </a:r>
            <a:r>
              <a:rPr lang="en-US" altLang="zh-TW" dirty="0">
                <a:solidFill>
                  <a:srgbClr val="FF0000"/>
                </a:solidFill>
              </a:rPr>
              <a:t>memory area </a:t>
            </a:r>
            <a:r>
              <a:rPr lang="en-US" altLang="zh-TW" dirty="0"/>
              <a:t>in the process address space </a:t>
            </a:r>
            <a:r>
              <a:rPr lang="en-US" altLang="zh-TW" dirty="0" smtClean="0"/>
              <a:t>that contains </a:t>
            </a:r>
            <a:r>
              <a:rPr lang="en-US" altLang="zh-TW" dirty="0"/>
              <a:t>the parameter values.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TW" dirty="0" smtClean="0"/>
              <a:t>An useful &amp; efficient examination process </a:t>
            </a:r>
            <a:r>
              <a:rPr lang="en-US" altLang="zh-TW" sz="2000" dirty="0" smtClean="0"/>
              <a:t>(return </a:t>
            </a:r>
            <a:r>
              <a:rPr lang="en-US" altLang="zh-TW" sz="2000" dirty="0" smtClean="0">
                <a:solidFill>
                  <a:srgbClr val="FF0000"/>
                </a:solidFill>
              </a:rPr>
              <a:t>–EFAULT </a:t>
            </a:r>
            <a:r>
              <a:rPr lang="en-US" altLang="zh-TW" sz="2000" dirty="0" smtClean="0"/>
              <a:t>when error):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Verify the </a:t>
            </a:r>
            <a:r>
              <a:rPr lang="en-US" altLang="zh-TW" dirty="0"/>
              <a:t>linear address is lower than PAGE_OFFSET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sz="1800" dirty="0" smtClean="0"/>
              <a:t>(</a:t>
            </a:r>
            <a:r>
              <a:rPr lang="en-US" altLang="zh-TW" sz="1800" dirty="0"/>
              <a:t>i.e., that it </a:t>
            </a:r>
            <a:r>
              <a:rPr lang="en-US" altLang="zh-TW" sz="1800" dirty="0" smtClean="0"/>
              <a:t>doesn’t fall </a:t>
            </a:r>
            <a:r>
              <a:rPr lang="en-US" altLang="zh-TW" sz="1800" dirty="0"/>
              <a:t>within the range of interval addresses reserved </a:t>
            </a:r>
            <a:r>
              <a:rPr lang="en-US" altLang="zh-TW" sz="1800" dirty="0" smtClean="0"/>
              <a:t>to the </a:t>
            </a:r>
            <a:r>
              <a:rPr lang="en-US" altLang="zh-TW" sz="1800" dirty="0"/>
              <a:t>kernel</a:t>
            </a:r>
            <a:r>
              <a:rPr lang="en-US" altLang="zh-TW" sz="1800" dirty="0" smtClean="0"/>
              <a:t>).</a:t>
            </a:r>
          </a:p>
          <a:p>
            <a:pPr lvl="1"/>
            <a:r>
              <a:rPr lang="en-US" altLang="zh-TW" dirty="0"/>
              <a:t>Checki</a:t>
            </a:r>
            <a:r>
              <a:rPr lang="en-US" altLang="zh-TW" dirty="0" smtClean="0"/>
              <a:t>ng </a:t>
            </a:r>
            <a:r>
              <a:rPr lang="en-US" altLang="zh-TW" dirty="0"/>
              <a:t>until the last possible </a:t>
            </a:r>
            <a:r>
              <a:rPr lang="en-US" altLang="zh-TW" dirty="0" smtClean="0"/>
              <a:t>moment</a:t>
            </a:r>
          </a:p>
          <a:p>
            <a:pPr lvl="1"/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access_ok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(); </a:t>
            </a:r>
            <a:r>
              <a:rPr lang="en-US" altLang="zh-TW" sz="1800" dirty="0" smtClean="0">
                <a:ea typeface="Fira Code" panose="020B0509050000020004" pitchFamily="49" charset="0"/>
              </a:rPr>
              <a:t>two parameters: </a:t>
            </a:r>
            <a:r>
              <a:rPr lang="en-US" altLang="zh-TW" sz="1800" dirty="0" err="1" smtClean="0">
                <a:ea typeface="Fira Code" panose="020B0509050000020004" pitchFamily="49" charset="0"/>
              </a:rPr>
              <a:t>addr</a:t>
            </a:r>
            <a:r>
              <a:rPr lang="en-US" altLang="zh-TW" sz="1800" dirty="0" smtClean="0">
                <a:ea typeface="Fira Code" panose="020B0509050000020004" pitchFamily="49" charset="0"/>
              </a:rPr>
              <a:t>, size, 	</a:t>
            </a:r>
            <a:r>
              <a:rPr lang="en-US" altLang="zh-TW" sz="1800" dirty="0" err="1" smtClean="0">
                <a:ea typeface="Fira Code" panose="020B0509050000020004" pitchFamily="49" charset="0"/>
              </a:rPr>
              <a:t>addr+size</a:t>
            </a:r>
            <a:r>
              <a:rPr lang="en-US" altLang="zh-TW" sz="1800" dirty="0" smtClean="0">
                <a:ea typeface="Fira Code" panose="020B0509050000020004" pitchFamily="49" charset="0"/>
              </a:rPr>
              <a:t>	 &lt; (1) 2^32-1 (2)</a:t>
            </a:r>
            <a:r>
              <a:rPr lang="en-US" altLang="zh-TW" sz="1800" dirty="0" err="1" smtClean="0">
                <a:ea typeface="Fira Code" panose="020B0509050000020004" pitchFamily="49" charset="0"/>
              </a:rPr>
              <a:t>thread_info</a:t>
            </a:r>
            <a:r>
              <a:rPr lang="en-US" altLang="zh-TW" sz="1800" dirty="0">
                <a:ea typeface="Fira Code" panose="020B0509050000020004" pitchFamily="49" charset="0"/>
              </a:rPr>
              <a:t> </a:t>
            </a:r>
            <a:r>
              <a:rPr lang="en-US" altLang="zh-TW" sz="1800" dirty="0" err="1" smtClean="0">
                <a:ea typeface="Fira Code" panose="020B0509050000020004" pitchFamily="49" charset="0"/>
              </a:rPr>
              <a:t>addr_limit.seg</a:t>
            </a:r>
            <a:r>
              <a:rPr lang="en-US" altLang="zh-TW" sz="1800" dirty="0" smtClean="0">
                <a:ea typeface="Fira Code" panose="020B0509050000020004" pitchFamily="49" charset="0"/>
              </a:rPr>
              <a:t> store</a:t>
            </a:r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pointer legal </a:t>
            </a:r>
            <a:r>
              <a:rPr lang="en-US" altLang="zh-TW" dirty="0" smtClean="0"/>
              <a:t>access, Check if in user space…</a:t>
            </a:r>
          </a:p>
          <a:p>
            <a:pPr lvl="2"/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linux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capability.h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endParaRPr lang="en-US" altLang="zh-TW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2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Binding A System 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altLang="zh-TW" dirty="0"/>
              <a:t>Register to an official system call:</a:t>
            </a:r>
          </a:p>
          <a:p>
            <a:pPr marL="457200" lvl="1" indent="0">
              <a:buNone/>
            </a:pPr>
            <a:r>
              <a:rPr lang="en-US" altLang="zh-TW" dirty="0" smtClean="0"/>
              <a:t>1.	Add </a:t>
            </a:r>
            <a:r>
              <a:rPr lang="en-US" altLang="zh-TW" dirty="0"/>
              <a:t>an entry to the end of the system call </a:t>
            </a:r>
            <a:r>
              <a:rPr lang="en-US" altLang="zh-TW" dirty="0" smtClean="0"/>
              <a:t>table (for every </a:t>
            </a:r>
            <a:r>
              <a:rPr lang="en-US" altLang="zh-TW" dirty="0" err="1" smtClean="0"/>
              <a:t>achitecture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 smtClean="0"/>
              <a:t>2.	Define system call </a:t>
            </a:r>
            <a:r>
              <a:rPr lang="en-US" altLang="zh-TW" dirty="0"/>
              <a:t>number in  &lt;</a:t>
            </a:r>
            <a:r>
              <a:rPr lang="en-US" altLang="zh-TW" dirty="0" err="1"/>
              <a:t>asm</a:t>
            </a:r>
            <a:r>
              <a:rPr lang="en-US" altLang="zh-TW" dirty="0"/>
              <a:t>/</a:t>
            </a:r>
            <a:r>
              <a:rPr lang="en-US" altLang="zh-TW" dirty="0" err="1"/>
              <a:t>unistd.h</a:t>
            </a:r>
            <a:r>
              <a:rPr lang="en-US" altLang="zh-TW" dirty="0" smtClean="0"/>
              <a:t>&gt;</a:t>
            </a:r>
          </a:p>
          <a:p>
            <a:pPr marL="914400" lvl="1" indent="-457200">
              <a:buAutoNum type="arabicPeriod" startAt="3"/>
            </a:pPr>
            <a:r>
              <a:rPr lang="en-US" altLang="zh-TW" dirty="0" smtClean="0"/>
              <a:t>Compile </a:t>
            </a:r>
            <a:r>
              <a:rPr lang="en-US" altLang="zh-TW" dirty="0" err="1" smtClean="0"/>
              <a:t>syscall</a:t>
            </a:r>
            <a:r>
              <a:rPr lang="en-US" altLang="zh-TW" dirty="0" smtClean="0"/>
              <a:t> to kernel image(not module)</a:t>
            </a:r>
          </a:p>
          <a:p>
            <a:pPr marL="914400" lvl="2" indent="0">
              <a:buNone/>
            </a:pPr>
            <a:r>
              <a:rPr lang="en-US" altLang="zh-TW" dirty="0" smtClean="0"/>
              <a:t>put system call into relevant file under kernel/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836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: Create System 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Assume a system call “foo”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8635209" y="901787"/>
            <a:ext cx="2718591" cy="1420250"/>
            <a:chOff x="1138032" y="1825625"/>
            <a:chExt cx="2718591" cy="142025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032" y="1825625"/>
              <a:ext cx="2718591" cy="1011852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r="1211"/>
            <a:stretch/>
          </p:blipFill>
          <p:spPr>
            <a:xfrm>
              <a:off x="1138032" y="2837477"/>
              <a:ext cx="2715783" cy="408398"/>
            </a:xfrm>
            <a:prstGeom prst="rect">
              <a:avLst/>
            </a:prstGeom>
          </p:spPr>
        </p:pic>
      </p:grpSp>
      <p:sp>
        <p:nvSpPr>
          <p:cNvPr id="11" name="文字方塊 10"/>
          <p:cNvSpPr txBox="1"/>
          <p:nvPr/>
        </p:nvSpPr>
        <p:spPr>
          <a:xfrm>
            <a:off x="4091940" y="2623881"/>
            <a:ext cx="81000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  Add 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.long 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sys_foo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FF0000"/>
                </a:solidFill>
              </a:rPr>
              <a:t>the end </a:t>
            </a:r>
            <a:r>
              <a:rPr lang="en-US" altLang="zh-TW" dirty="0" smtClean="0"/>
              <a:t>of the </a:t>
            </a:r>
            <a:r>
              <a:rPr lang="en-US" altLang="zh-TW" dirty="0" err="1" smtClean="0"/>
              <a:t>entry.s</a:t>
            </a:r>
            <a:r>
              <a:rPr lang="en-US" altLang="zh-TW" dirty="0" smtClean="0"/>
              <a:t> file</a:t>
            </a:r>
            <a:r>
              <a:rPr lang="en-US" altLang="zh-TW" sz="1200" dirty="0" smtClean="0"/>
              <a:t> (the order indicate the </a:t>
            </a:r>
            <a:r>
              <a:rPr lang="en-US" altLang="zh-TW" sz="1200" dirty="0" err="1" smtClean="0"/>
              <a:t>syscall</a:t>
            </a:r>
            <a:r>
              <a:rPr lang="en-US" altLang="zh-TW" sz="1200" dirty="0" smtClean="0"/>
              <a:t> number)</a:t>
            </a:r>
            <a:br>
              <a:rPr lang="en-US" altLang="zh-TW" sz="1200" dirty="0" smtClean="0"/>
            </a:br>
            <a:endParaRPr lang="en-US" altLang="zh-TW" sz="1200" dirty="0" smtClean="0"/>
          </a:p>
          <a:p>
            <a:pPr marL="342900" indent="-342900">
              <a:buAutoNum type="arabicPeriod" startAt="2"/>
            </a:pPr>
            <a:r>
              <a:rPr lang="en-US" altLang="zh-TW" dirty="0" smtClean="0"/>
              <a:t>Add </a:t>
            </a:r>
            <a:r>
              <a:rPr lang="en-US" altLang="zh-TW" dirty="0" err="1"/>
              <a:t>syscall</a:t>
            </a:r>
            <a:r>
              <a:rPr lang="en-US" altLang="zh-TW" dirty="0"/>
              <a:t> </a:t>
            </a:r>
            <a:r>
              <a:rPr lang="en-US" altLang="zh-TW" dirty="0" smtClean="0"/>
              <a:t>number (ex: 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#define __</a:t>
            </a:r>
            <a:r>
              <a:rPr lang="en-US" altLang="zh-TW" sz="1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NR_foo</a:t>
            </a:r>
            <a:r>
              <a:rPr lang="en-US" altLang="zh-TW" sz="1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338 </a:t>
            </a:r>
            <a:r>
              <a:rPr lang="en-US" altLang="zh-TW" dirty="0" smtClean="0"/>
              <a:t>) </a:t>
            </a:r>
            <a:r>
              <a:rPr lang="en-US" altLang="zh-TW" dirty="0"/>
              <a:t>to &lt;</a:t>
            </a:r>
            <a:r>
              <a:rPr lang="en-US" altLang="zh-TW" dirty="0" err="1" smtClean="0"/>
              <a:t>asm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unist.h</a:t>
            </a:r>
            <a:r>
              <a:rPr lang="en-US" altLang="zh-TW" dirty="0" smtClean="0"/>
              <a:t>&gt;</a:t>
            </a:r>
          </a:p>
          <a:p>
            <a:pPr marL="342900" indent="-342900">
              <a:buAutoNum type="arabicPeriod" startAt="2"/>
            </a:pPr>
            <a:endParaRPr lang="en-US" altLang="zh-TW" dirty="0"/>
          </a:p>
          <a:p>
            <a:pPr marL="342900" indent="-342900">
              <a:buAutoNum type="arabicPeriod" startAt="2"/>
            </a:pPr>
            <a:endParaRPr lang="en-US" altLang="zh-TW" dirty="0" smtClean="0"/>
          </a:p>
          <a:p>
            <a:pPr marL="342900" indent="-342900">
              <a:buAutoNum type="arabicPeriod" startAt="2"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3.   Put code under kernel/</a:t>
            </a:r>
            <a:r>
              <a:rPr lang="en-US" altLang="zh-TW" dirty="0" err="1" smtClean="0"/>
              <a:t>sys.c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72" y="2823694"/>
            <a:ext cx="2572299" cy="143244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272" y="4592134"/>
            <a:ext cx="2870979" cy="1584829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V="1">
            <a:off x="7112000" y="2432889"/>
            <a:ext cx="1798320" cy="222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095312" y="3384710"/>
            <a:ext cx="996628" cy="871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2814321" y="4917058"/>
            <a:ext cx="1314449" cy="718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8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system call from user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/>
          <a:lstStyle/>
          <a:p>
            <a:r>
              <a:rPr lang="en-US" altLang="zh-TW" dirty="0" smtClean="0"/>
              <a:t>Usually, the system call is provide from C lib</a:t>
            </a:r>
          </a:p>
          <a:p>
            <a:r>
              <a:rPr lang="en-US" altLang="zh-TW" dirty="0" smtClean="0"/>
              <a:t>Linux provide a macro, so that we can access without </a:t>
            </a:r>
            <a:r>
              <a:rPr lang="en-US" altLang="zh-TW" dirty="0" err="1" smtClean="0"/>
              <a:t>glibc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General form of system call: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long open(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const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char *filename,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flags,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mode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r>
              <a:rPr lang="en-US" altLang="zh-TW" dirty="0"/>
              <a:t>Linux Macro </a:t>
            </a:r>
            <a:r>
              <a:rPr lang="en-US" altLang="zh-TW" dirty="0" smtClean="0"/>
              <a:t>form: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200" dirty="0">
                <a:latin typeface="Fira Code" panose="020B0509050000020004" pitchFamily="49" charset="0"/>
              </a:rPr>
              <a:t> </a:t>
            </a:r>
            <a:r>
              <a:rPr lang="en-US" altLang="zh-TW" sz="1200" dirty="0" smtClean="0">
                <a:latin typeface="Fira Code" panose="020B0509050000020004" pitchFamily="49" charset="0"/>
              </a:rPr>
              <a:t>    #</a:t>
            </a:r>
            <a:r>
              <a:rPr lang="en-US" altLang="zh-TW" sz="1200" dirty="0">
                <a:latin typeface="Fira Code" panose="020B0509050000020004" pitchFamily="49" charset="0"/>
              </a:rPr>
              <a:t>define __</a:t>
            </a:r>
            <a:r>
              <a:rPr lang="en-US" altLang="zh-TW" sz="1200" dirty="0" err="1">
                <a:latin typeface="Fira Code" panose="020B0509050000020004" pitchFamily="49" charset="0"/>
              </a:rPr>
              <a:t>NR_open</a:t>
            </a:r>
            <a:r>
              <a:rPr lang="en-US" altLang="zh-TW" sz="1200" dirty="0">
                <a:latin typeface="Fira Code" panose="020B0509050000020004" pitchFamily="49" charset="0"/>
              </a:rPr>
              <a:t> 5 </a:t>
            </a:r>
            <a:r>
              <a:rPr lang="en-US" altLang="zh-TW" sz="11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// The system call number of open is 5</a:t>
            </a:r>
            <a:endParaRPr lang="en-US" altLang="zh-TW" sz="1100" dirty="0">
              <a:solidFill>
                <a:srgbClr val="FFFF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Fira Code" panose="020B0509050000020004" pitchFamily="49" charset="0"/>
              </a:rPr>
              <a:t>     _</a:t>
            </a:r>
            <a:r>
              <a:rPr lang="en-US" altLang="zh-TW" sz="1200" dirty="0">
                <a:latin typeface="Fira Code" panose="020B0509050000020004" pitchFamily="49" charset="0"/>
              </a:rPr>
              <a:t>syscall3(long, open, </a:t>
            </a:r>
            <a:r>
              <a:rPr lang="en-US" altLang="zh-TW" sz="1200" dirty="0" err="1">
                <a:latin typeface="Fira Code" panose="020B0509050000020004" pitchFamily="49" charset="0"/>
              </a:rPr>
              <a:t>const</a:t>
            </a:r>
            <a:r>
              <a:rPr lang="en-US" altLang="zh-TW" sz="1200" dirty="0">
                <a:latin typeface="Fira Code" panose="020B0509050000020004" pitchFamily="49" charset="0"/>
              </a:rPr>
              <a:t> char *, filename, </a:t>
            </a:r>
            <a:r>
              <a:rPr lang="en-US" altLang="zh-TW" sz="1200" dirty="0" err="1">
                <a:latin typeface="Fira Code" panose="020B0509050000020004" pitchFamily="49" charset="0"/>
              </a:rPr>
              <a:t>int</a:t>
            </a:r>
            <a:r>
              <a:rPr lang="en-US" altLang="zh-TW" sz="1200" dirty="0">
                <a:latin typeface="Fira Code" panose="020B0509050000020004" pitchFamily="49" charset="0"/>
              </a:rPr>
              <a:t>, flags, </a:t>
            </a:r>
            <a:r>
              <a:rPr lang="en-US" altLang="zh-TW" sz="1200" dirty="0" err="1">
                <a:latin typeface="Fira Code" panose="020B0509050000020004" pitchFamily="49" charset="0"/>
              </a:rPr>
              <a:t>int</a:t>
            </a:r>
            <a:r>
              <a:rPr lang="en-US" altLang="zh-TW" sz="1200" dirty="0">
                <a:latin typeface="Fira Code" panose="020B0509050000020004" pitchFamily="49" charset="0"/>
              </a:rPr>
              <a:t>, mode</a:t>
            </a:r>
            <a:r>
              <a:rPr lang="en-US" altLang="zh-TW" sz="1200" dirty="0" smtClean="0"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100" dirty="0">
                <a:latin typeface="Fira Code" panose="020B0509050000020004" pitchFamily="49" charset="0"/>
              </a:rPr>
              <a:t> </a:t>
            </a:r>
            <a:r>
              <a:rPr lang="en-US" altLang="zh-TW" sz="1100" dirty="0" smtClean="0">
                <a:latin typeface="Fira Code" panose="020B0509050000020004" pitchFamily="49" charset="0"/>
              </a:rPr>
              <a:t>    </a:t>
            </a:r>
            <a:r>
              <a:rPr lang="en-US" altLang="zh-TW" sz="11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// The parameters: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srgbClr val="FFFF00"/>
                </a:solidFill>
                <a:latin typeface="Fira Code" panose="020B0509050000020004" pitchFamily="49" charset="0"/>
              </a:rPr>
              <a:t>	</a:t>
            </a:r>
            <a:r>
              <a:rPr lang="en-US" altLang="zh-TW" sz="11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	1. The system call return type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srgbClr val="FFFF00"/>
                </a:solidFill>
                <a:latin typeface="Fira Code" panose="020B0509050000020004" pitchFamily="49" charset="0"/>
              </a:rPr>
              <a:t>	</a:t>
            </a:r>
            <a:r>
              <a:rPr lang="en-US" altLang="zh-TW" sz="11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	2. The system call name 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srgbClr val="FFFF00"/>
                </a:solidFill>
                <a:latin typeface="Fira Code" panose="020B0509050000020004" pitchFamily="49" charset="0"/>
              </a:rPr>
              <a:t>	</a:t>
            </a:r>
            <a:r>
              <a:rPr lang="en-US" altLang="zh-TW" sz="1100" dirty="0" smtClean="0">
                <a:solidFill>
                  <a:srgbClr val="FFFF00"/>
                </a:solidFill>
                <a:latin typeface="Fira Code" panose="020B0509050000020004" pitchFamily="49" charset="0"/>
              </a:rPr>
              <a:t>	3. The type and name of system call parameters</a:t>
            </a:r>
            <a:endParaRPr lang="en-US" altLang="zh-TW" sz="1100" dirty="0">
              <a:solidFill>
                <a:srgbClr val="FFFF00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9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Not to Implement a System 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Pro of creating new system call:</a:t>
            </a:r>
          </a:p>
          <a:p>
            <a:pPr lvl="1"/>
            <a:r>
              <a:rPr lang="en-US" altLang="zh-TW" dirty="0" smtClean="0"/>
              <a:t>easy and efficient under </a:t>
            </a:r>
            <a:r>
              <a:rPr lang="en-US" altLang="zh-TW" dirty="0" err="1" smtClean="0"/>
              <a:t>linux</a:t>
            </a:r>
            <a:endParaRPr lang="en-US" altLang="zh-TW" dirty="0" smtClean="0"/>
          </a:p>
          <a:p>
            <a:r>
              <a:rPr lang="en-US" altLang="zh-TW" dirty="0" smtClean="0"/>
              <a:t>Con of system call:</a:t>
            </a:r>
          </a:p>
          <a:p>
            <a:pPr lvl="1"/>
            <a:r>
              <a:rPr lang="en-US" altLang="zh-TW" dirty="0" smtClean="0"/>
              <a:t>need extra </a:t>
            </a:r>
            <a:r>
              <a:rPr lang="en-US" altLang="zh-TW" dirty="0" err="1" smtClean="0"/>
              <a:t>syscall</a:t>
            </a:r>
            <a:r>
              <a:rPr lang="en-US" altLang="zh-TW" dirty="0" smtClean="0"/>
              <a:t> number</a:t>
            </a:r>
          </a:p>
          <a:p>
            <a:pPr lvl="1"/>
            <a:r>
              <a:rPr lang="en-US" altLang="zh-TW" dirty="0" smtClean="0"/>
              <a:t>no modification</a:t>
            </a:r>
          </a:p>
          <a:p>
            <a:pPr lvl="1"/>
            <a:r>
              <a:rPr lang="en-US" altLang="zh-TW" dirty="0" smtClean="0"/>
              <a:t>overkill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Alternative Solutions:</a:t>
            </a:r>
          </a:p>
          <a:p>
            <a:pPr lvl="1"/>
            <a:r>
              <a:rPr lang="en-US" altLang="zh-TW" dirty="0"/>
              <a:t>Implement a device node and </a:t>
            </a:r>
            <a:r>
              <a:rPr lang="en-US" altLang="zh-TW" dirty="0" smtClean="0"/>
              <a:t>read() and </a:t>
            </a:r>
            <a:r>
              <a:rPr lang="en-US" altLang="zh-TW" dirty="0"/>
              <a:t>write()  to it. </a:t>
            </a:r>
            <a:r>
              <a:rPr lang="en-US" altLang="zh-TW" dirty="0" smtClean="0"/>
              <a:t>Use </a:t>
            </a:r>
            <a:r>
              <a:rPr lang="en-US" altLang="zh-TW" dirty="0" err="1"/>
              <a:t>ioctl</a:t>
            </a:r>
            <a:r>
              <a:rPr lang="en-US" altLang="zh-TW" dirty="0" smtClean="0"/>
              <a:t>() </a:t>
            </a:r>
            <a:r>
              <a:rPr lang="en-US" altLang="zh-TW" dirty="0"/>
              <a:t>to </a:t>
            </a:r>
            <a:r>
              <a:rPr lang="en-US" altLang="zh-TW" dirty="0" smtClean="0"/>
              <a:t>manipulate </a:t>
            </a:r>
            <a:r>
              <a:rPr lang="en-US" altLang="zh-TW" dirty="0"/>
              <a:t>specific settings or retrieve specific </a:t>
            </a:r>
            <a:r>
              <a:rPr lang="en-US" altLang="zh-TW" dirty="0" smtClean="0"/>
              <a:t>information.</a:t>
            </a:r>
            <a:endParaRPr lang="en-US" altLang="zh-TW" dirty="0"/>
          </a:p>
          <a:p>
            <a:pPr lvl="1"/>
            <a:r>
              <a:rPr lang="en-US" altLang="zh-TW" dirty="0" smtClean="0"/>
              <a:t>Use file </a:t>
            </a:r>
            <a:r>
              <a:rPr lang="en-US" altLang="zh-TW" dirty="0"/>
              <a:t>descriptors </a:t>
            </a:r>
            <a:r>
              <a:rPr lang="en-US" altLang="zh-TW" dirty="0" smtClean="0"/>
              <a:t>to represent  </a:t>
            </a:r>
            <a:r>
              <a:rPr lang="en-US" altLang="zh-TW" dirty="0"/>
              <a:t>interfaces, such as semaphores, </a:t>
            </a:r>
            <a:r>
              <a:rPr lang="en-US" altLang="zh-TW" dirty="0" smtClean="0"/>
              <a:t>and manipulate.</a:t>
            </a:r>
            <a:endParaRPr lang="en-US" altLang="zh-TW" dirty="0"/>
          </a:p>
          <a:p>
            <a:pPr lvl="1"/>
            <a:r>
              <a:rPr lang="en-US" altLang="zh-TW" dirty="0" smtClean="0"/>
              <a:t>Add </a:t>
            </a:r>
            <a:r>
              <a:rPr lang="en-US" altLang="zh-TW" dirty="0"/>
              <a:t>the information as a file to the appropriate location in </a:t>
            </a:r>
            <a:r>
              <a:rPr lang="en-US" altLang="zh-TW" b="1" i="1" dirty="0" err="1"/>
              <a:t>sysfs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484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7178"/>
              </p:ext>
            </p:extLst>
          </p:nvPr>
        </p:nvGraphicFramePr>
        <p:xfrm>
          <a:off x="1059426" y="1344699"/>
          <a:ext cx="10515600" cy="2430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764414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89775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6945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730285"/>
                    </a:ext>
                  </a:extLst>
                </a:gridCol>
              </a:tblGrid>
              <a:tr h="57495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Linux</a:t>
                      </a:r>
                      <a:r>
                        <a:rPr lang="en-US" altLang="zh-TW" baseline="0" dirty="0" smtClean="0"/>
                        <a:t> Kernel Dev 3rd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Understand</a:t>
                      </a:r>
                      <a:r>
                        <a:rPr lang="en-US" altLang="zh-TW" baseline="0" dirty="0" smtClean="0"/>
                        <a:t> Linux Kernel 3rd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Extra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551700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微軟正黑體" panose="020B0604030504040204" pitchFamily="34" charset="-120"/>
                        </a:rPr>
                        <a:t>Bottom</a:t>
                      </a:r>
                      <a:r>
                        <a:rPr lang="en-US" altLang="zh-TW" baseline="0" dirty="0" smtClean="0">
                          <a:latin typeface="+mn-lt"/>
                          <a:ea typeface="微軟正黑體" panose="020B0604030504040204" pitchFamily="34" charset="-120"/>
                        </a:rPr>
                        <a:t> Half of interrupt context</a:t>
                      </a:r>
                      <a:endParaRPr lang="en-US" altLang="zh-TW" dirty="0" smtClean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752984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微軟正黑體" panose="020B0604030504040204" pitchFamily="34" charset="-120"/>
                        </a:rPr>
                        <a:t>System</a:t>
                      </a:r>
                      <a:r>
                        <a:rPr lang="en-US" altLang="zh-TW" baseline="0" dirty="0" smtClean="0">
                          <a:latin typeface="+mn-lt"/>
                          <a:ea typeface="微軟正黑體" panose="020B0604030504040204" pitchFamily="34" charset="-120"/>
                        </a:rPr>
                        <a:t> Call</a:t>
                      </a:r>
                      <a:endParaRPr lang="en-US" altLang="zh-TW" dirty="0" smtClean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447671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Process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</a:t>
                      </a:r>
                      <a:r>
                        <a:rPr lang="en-US" altLang="zh-TW" baseline="0" dirty="0" smtClean="0"/>
                        <a:t>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Chapter 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4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7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0087" y="2780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/>
              <a:t>Process Management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915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1	Intro of Process</a:t>
            </a:r>
          </a:p>
          <a:p>
            <a:pPr marL="0" indent="0">
              <a:buNone/>
            </a:pPr>
            <a:r>
              <a:rPr lang="en-US" altLang="zh-TW" dirty="0" smtClean="0"/>
              <a:t>	2	Process Descriptor &amp; Task Structure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</a:p>
          <a:p>
            <a:pPr marL="0" indent="0">
              <a:buNone/>
            </a:pPr>
            <a:r>
              <a:rPr lang="en-US" altLang="zh-TW" dirty="0" smtClean="0"/>
              <a:t>	3	Process Switch</a:t>
            </a:r>
          </a:p>
          <a:p>
            <a:pPr marL="0" indent="0">
              <a:buNone/>
            </a:pPr>
            <a:r>
              <a:rPr lang="en-US" altLang="zh-TW" dirty="0" smtClean="0"/>
              <a:t>	4	Process Creation</a:t>
            </a:r>
          </a:p>
          <a:p>
            <a:pPr marL="0" indent="0">
              <a:buNone/>
            </a:pPr>
            <a:r>
              <a:rPr lang="en-US" altLang="zh-TW" dirty="0" smtClean="0"/>
              <a:t>	5	Thread</a:t>
            </a:r>
          </a:p>
          <a:p>
            <a:pPr marL="0" indent="0">
              <a:buNone/>
            </a:pPr>
            <a:r>
              <a:rPr lang="en-US" altLang="zh-TW" dirty="0" smtClean="0"/>
              <a:t>	6	Process Termination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8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of </a:t>
            </a:r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is a running program</a:t>
            </a:r>
          </a:p>
          <a:p>
            <a:r>
              <a:rPr lang="en-US" altLang="zh-TW" dirty="0" smtClean="0"/>
              <a:t>need other resource, ex : kernel data, state, MM, data section…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fork()	// clone()</a:t>
            </a:r>
          </a:p>
          <a:p>
            <a:pPr marL="0" indent="0">
              <a:buNone/>
            </a:pP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exec()	//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wait()	//</a:t>
            </a:r>
          </a:p>
          <a:p>
            <a:pPr marL="0" indent="0">
              <a:buNone/>
            </a:pPr>
            <a:r>
              <a:rPr lang="en-US" altLang="zh-TW" sz="20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waitpid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	//</a:t>
            </a:r>
          </a:p>
        </p:txBody>
      </p:sp>
    </p:spTree>
    <p:extLst>
      <p:ext uri="{BB962C8B-B14F-4D97-AF65-F5344CB8AC3E}">
        <p14:creationId xmlns:p14="http://schemas.microsoft.com/office/powerpoint/2010/main" val="19257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Descriptor &amp; Task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type of 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task_struct</a:t>
            </a:r>
            <a:endParaRPr lang="en-US" altLang="zh-TW" dirty="0" smtClean="0"/>
          </a:p>
          <a:p>
            <a:r>
              <a:rPr lang="en-US" altLang="zh-TW" dirty="0" smtClean="0"/>
              <a:t>Item of doubly linked list - called “task list”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efined in &lt;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sched.h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 smtClean="0"/>
              <a:t>task_struct</a:t>
            </a:r>
            <a:r>
              <a:rPr lang="en-US" altLang="zh-TW" dirty="0" smtClean="0"/>
              <a:t> is huge, </a:t>
            </a:r>
            <a:r>
              <a:rPr lang="en-US" altLang="zh-TW" dirty="0" smtClean="0">
                <a:solidFill>
                  <a:srgbClr val="FF0000"/>
                </a:solidFill>
              </a:rPr>
              <a:t>17kb</a:t>
            </a:r>
            <a:r>
              <a:rPr lang="en-US" altLang="zh-TW" dirty="0" smtClean="0"/>
              <a:t> in x86 arch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018" y="1825625"/>
            <a:ext cx="4640982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Allocation, Storage of </a:t>
            </a:r>
            <a:r>
              <a:rPr lang="en-US" altLang="zh-TW" dirty="0"/>
              <a:t>Process Descriptor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5032375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thread_info</a:t>
            </a:r>
            <a:r>
              <a:rPr lang="en-US" altLang="zh-TW" dirty="0" smtClean="0"/>
              <a:t> is </a:t>
            </a:r>
            <a:r>
              <a:rPr lang="en-US" altLang="zh-TW" dirty="0"/>
              <a:t>defined on x86 in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&lt;</a:t>
            </a:r>
            <a:r>
              <a:rPr lang="en-US" altLang="zh-TW" dirty="0" err="1"/>
              <a:t>asm</a:t>
            </a:r>
            <a:r>
              <a:rPr lang="en-US" altLang="zh-TW" dirty="0"/>
              <a:t>/</a:t>
            </a:r>
            <a:r>
              <a:rPr lang="en-US" altLang="zh-TW" dirty="0" err="1"/>
              <a:t>thread_info.h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task_struct</a:t>
            </a:r>
            <a:r>
              <a:rPr lang="en-US" altLang="zh-TW" dirty="0"/>
              <a:t>  </a:t>
            </a:r>
            <a:r>
              <a:rPr lang="en-US" altLang="zh-TW" dirty="0" smtClean="0"/>
              <a:t>stored </a:t>
            </a:r>
            <a:r>
              <a:rPr lang="en-US" altLang="zh-TW" dirty="0"/>
              <a:t>at the end of </a:t>
            </a:r>
            <a:br>
              <a:rPr lang="en-US" altLang="zh-TW" dirty="0"/>
            </a:br>
            <a:r>
              <a:rPr lang="en-US" altLang="zh-TW" dirty="0" smtClean="0"/>
              <a:t>the </a:t>
            </a:r>
            <a:r>
              <a:rPr lang="en-US" altLang="zh-TW" dirty="0"/>
              <a:t>kernel stack of each </a:t>
            </a:r>
            <a:r>
              <a:rPr lang="en-US" altLang="zh-TW" dirty="0" smtClean="0"/>
              <a:t>process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 smtClean="0">
                <a:solidFill>
                  <a:srgbClr val="FFFF00"/>
                </a:solidFill>
              </a:rPr>
              <a:t>- to use less register, stack pointer is enough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Use unique PID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pid_t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 </a:t>
            </a:r>
            <a:r>
              <a:rPr lang="en-US" altLang="zh-TW" dirty="0" smtClean="0"/>
              <a:t>to identify processes</a:t>
            </a:r>
          </a:p>
          <a:p>
            <a:r>
              <a:rPr lang="en-US" altLang="zh-TW" dirty="0"/>
              <a:t>max as </a:t>
            </a:r>
            <a:r>
              <a:rPr lang="en-US" altLang="zh-TW" dirty="0" smtClean="0"/>
              <a:t>32,768 </a:t>
            </a:r>
            <a:r>
              <a:rPr lang="en-US" altLang="zh-TW" sz="2000" dirty="0" smtClean="0">
                <a:solidFill>
                  <a:srgbClr val="FFFF00"/>
                </a:solidFill>
              </a:rPr>
              <a:t>(or </a:t>
            </a:r>
            <a:r>
              <a:rPr lang="en-US" altLang="zh-TW" sz="2000" dirty="0">
                <a:solidFill>
                  <a:srgbClr val="FFFF00"/>
                </a:solidFill>
              </a:rPr>
              <a:t>modify in </a:t>
            </a:r>
            <a:r>
              <a:rPr lang="en-US" altLang="zh-TW" sz="2000" dirty="0" smtClean="0">
                <a:solidFill>
                  <a:srgbClr val="FFFF00"/>
                </a:solidFill>
              </a:rPr>
              <a:t>/</a:t>
            </a:r>
            <a:r>
              <a:rPr lang="en-US" altLang="zh-TW" sz="2000" dirty="0" err="1">
                <a:solidFill>
                  <a:srgbClr val="FFFF00"/>
                </a:solidFill>
              </a:rPr>
              <a:t>proc</a:t>
            </a:r>
            <a:r>
              <a:rPr lang="en-US" altLang="zh-TW" sz="2000" dirty="0">
                <a:solidFill>
                  <a:srgbClr val="FFFF00"/>
                </a:solidFill>
              </a:rPr>
              <a:t>/sys/kernel/</a:t>
            </a:r>
            <a:r>
              <a:rPr lang="en-US" altLang="zh-TW" sz="2000" dirty="0" err="1">
                <a:solidFill>
                  <a:srgbClr val="FFFF00"/>
                </a:solidFill>
              </a:rPr>
              <a:t>pid_max</a:t>
            </a:r>
            <a:r>
              <a:rPr lang="en-US" altLang="zh-TW" sz="20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altLang="zh-TW" dirty="0" smtClean="0"/>
              <a:t>In x86, offset of thread info is 8192 (13 LSB)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current_thread_info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()-&gt;task;</a:t>
            </a:r>
            <a:endParaRPr lang="en-US" altLang="zh-TW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TW" sz="2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getpid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();	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//  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tgid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vs 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pid</a:t>
            </a:r>
            <a:endParaRPr lang="en-US" altLang="zh-TW" sz="16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7768224" y="1501623"/>
            <a:ext cx="2688688" cy="1752751"/>
            <a:chOff x="8829955" y="2022186"/>
            <a:chExt cx="2688688" cy="175275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9955" y="3035733"/>
              <a:ext cx="2688687" cy="739204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9955" y="2022186"/>
              <a:ext cx="2688688" cy="1051651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224" y="5979409"/>
            <a:ext cx="1254909" cy="36850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224" y="3377756"/>
            <a:ext cx="4260320" cy="24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 State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966" y="913606"/>
            <a:ext cx="4998396" cy="404415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1485900"/>
            <a:ext cx="4648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TASK_RUNNING: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sz="1200" dirty="0" smtClean="0"/>
              <a:t>Runnable, running, waiting  for run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dirty="0" smtClean="0"/>
              <a:t>TASK_INTERRUPTIBLE: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	</a:t>
            </a:r>
            <a:r>
              <a:rPr lang="en-US" altLang="zh-TW" sz="1200" dirty="0" smtClean="0"/>
              <a:t>The process is sleeping (blocked)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dirty="0" smtClean="0"/>
              <a:t>TASK_UNINTERRUPTIBLE: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1200" dirty="0" smtClean="0"/>
              <a:t>it does not wake up and become runnable if it receives a signal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TASK_STOPPED: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1200" dirty="0" smtClean="0"/>
              <a:t>This occurs if the task receives the  </a:t>
            </a:r>
            <a:br>
              <a:rPr lang="en-US" altLang="zh-TW" sz="1200" dirty="0" smtClean="0"/>
            </a:br>
            <a:r>
              <a:rPr lang="en-US" altLang="zh-TW" sz="1200" dirty="0" smtClean="0"/>
              <a:t>	</a:t>
            </a:r>
            <a:r>
              <a:rPr lang="en-US" altLang="zh-TW" sz="1200" dirty="0" smtClean="0">
                <a:solidFill>
                  <a:srgbClr val="FFFF00"/>
                </a:solidFill>
              </a:rPr>
              <a:t>SIGSTOP ,  SIGTSTP ,  SIGTTIN , or SIGTTOU</a:t>
            </a:r>
            <a:r>
              <a:rPr lang="en-US" altLang="zh-TW" sz="1200" dirty="0" smtClean="0"/>
              <a:t>  signal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TASK_TRACED:</a:t>
            </a:r>
          </a:p>
          <a:p>
            <a:r>
              <a:rPr lang="en-US" altLang="zh-TW" dirty="0" smtClean="0"/>
              <a:t>	</a:t>
            </a:r>
            <a:r>
              <a:rPr lang="en-US" altLang="zh-TW" sz="1200" dirty="0" smtClean="0"/>
              <a:t>In debugger, </a:t>
            </a:r>
            <a:r>
              <a:rPr lang="en-US" altLang="zh-TW" sz="105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ptrace</a:t>
            </a:r>
            <a:r>
              <a:rPr lang="en-US" altLang="zh-TW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 </a:t>
            </a:r>
            <a:r>
              <a:rPr lang="en-US" altLang="zh-TW" sz="1200" dirty="0" smtClean="0">
                <a:ea typeface="Fira Code" panose="020B0509050000020004" pitchFamily="49" charset="0"/>
              </a:rPr>
              <a:t>by another process</a:t>
            </a:r>
            <a:endParaRPr lang="en-US" altLang="zh-TW" dirty="0">
              <a:ea typeface="Fira Code" panose="020B0509050000020004" pitchFamily="49" charset="0"/>
            </a:endParaRPr>
          </a:p>
          <a:p>
            <a:r>
              <a:rPr lang="en-US" altLang="zh-TW" dirty="0" smtClean="0"/>
              <a:t>--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EXIT_ZOMBIE: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1200" dirty="0" smtClean="0"/>
              <a:t>process terminate before parent call </a:t>
            </a:r>
            <a:r>
              <a:rPr lang="en-US" altLang="zh-TW" sz="1200" dirty="0" err="1" smtClean="0"/>
              <a:t>waitpid</a:t>
            </a:r>
            <a:r>
              <a:rPr lang="en-US" altLang="zh-TW" sz="1200" dirty="0" smtClean="0"/>
              <a:t>()</a:t>
            </a:r>
            <a:r>
              <a:rPr lang="en-US" altLang="zh-TW" sz="1200" dirty="0"/>
              <a:t/>
            </a:r>
            <a:br>
              <a:rPr lang="en-US" altLang="zh-TW" sz="1200" dirty="0"/>
            </a:br>
            <a:r>
              <a:rPr lang="en-US" altLang="zh-TW" dirty="0" smtClean="0"/>
              <a:t>EXIT_DEAD: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1200" dirty="0" smtClean="0"/>
              <a:t>The final state before delete, after parent issued </a:t>
            </a:r>
            <a:r>
              <a:rPr lang="en-US" altLang="zh-TW" sz="1200" dirty="0" err="1" smtClean="0"/>
              <a:t>waitpid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95966" y="5278056"/>
            <a:ext cx="4013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	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p-&gt;state = 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task_running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kernel:</a:t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set_task_state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set_current_state</a:t>
            </a:r>
            <a:endParaRPr lang="zh-TW" altLang="en-US" sz="1200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 Relationship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80" y="2550437"/>
            <a:ext cx="4669150" cy="24808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44880" y="1524000"/>
            <a:ext cx="6202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PID 0 is called </a:t>
            </a:r>
            <a:r>
              <a:rPr lang="en-US" altLang="zh-TW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swapper, use for scheduling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All process are the child of </a:t>
            </a:r>
            <a:r>
              <a:rPr lang="en-US" altLang="zh-TW" sz="2400" i="1" dirty="0" err="1" smtClean="0"/>
              <a:t>init</a:t>
            </a:r>
            <a:r>
              <a:rPr lang="en-US" altLang="zh-TW" sz="2400" dirty="0" smtClean="0"/>
              <a:t> </a:t>
            </a:r>
            <a:r>
              <a:rPr lang="en-US" altLang="zh-TW" dirty="0" smtClean="0"/>
              <a:t>(PID = 1)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25" y="2550437"/>
            <a:ext cx="4669150" cy="17887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560" y="587320"/>
            <a:ext cx="4669150" cy="14906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305" y="5359342"/>
            <a:ext cx="4632577" cy="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PIDhash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198"/>
          </a:xfrm>
        </p:spPr>
        <p:txBody>
          <a:bodyPr/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ash table with 2048 indexes + chaining</a:t>
            </a:r>
          </a:p>
          <a:p>
            <a:r>
              <a:rPr lang="en-US" altLang="zh-TW" dirty="0" err="1" smtClean="0"/>
              <a:t>struct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pid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do_each_task_pid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nr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, type, task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while_each_task_pid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nr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, type, task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find_task_by_pid_type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(type, 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nr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find_task_by_pid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nr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attach_pid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(task, type, 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nr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detach_pid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(task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, type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1600" dirty="0" err="1">
                <a:latin typeface="Fira Code" panose="020B0509050000020004" pitchFamily="49" charset="0"/>
                <a:ea typeface="Fira Code" panose="020B0509050000020004" pitchFamily="49" charset="0"/>
              </a:rPr>
              <a:t>next_thread</a:t>
            </a:r>
            <a:r>
              <a:rPr lang="en-US" altLang="zh-TW" sz="1600" dirty="0">
                <a:latin typeface="Fira Code" panose="020B0509050000020004" pitchFamily="49" charset="0"/>
                <a:ea typeface="Fira Code" panose="020B0509050000020004" pitchFamily="49" charset="0"/>
              </a:rPr>
              <a:t>(task)</a:t>
            </a:r>
            <a:endParaRPr lang="en-US" altLang="zh-TW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424" y="511841"/>
            <a:ext cx="4618465" cy="191546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24" y="2531356"/>
            <a:ext cx="4640982" cy="42294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6" y="2908566"/>
            <a:ext cx="4611791" cy="7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 Creation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fork() &amp; exec()</a:t>
            </a:r>
          </a:p>
          <a:p>
            <a:r>
              <a:rPr lang="en-US" altLang="zh-TW" dirty="0" smtClean="0">
                <a:ea typeface="Fira Code" panose="020B0509050000020004" pitchFamily="49" charset="0"/>
              </a:rPr>
              <a:t>fork(copy) a current process</a:t>
            </a:r>
          </a:p>
          <a:p>
            <a:pPr lvl="1"/>
            <a:r>
              <a:rPr lang="en-US" altLang="zh-TW" dirty="0" smtClean="0">
                <a:ea typeface="Fira Code" panose="020B0509050000020004" pitchFamily="49" charset="0"/>
              </a:rPr>
              <a:t>only difference is </a:t>
            </a:r>
            <a:r>
              <a:rPr lang="en-US" altLang="zh-TW" dirty="0" err="1" smtClean="0">
                <a:ea typeface="Fira Code" panose="020B0509050000020004" pitchFamily="49" charset="0"/>
              </a:rPr>
              <a:t>pid</a:t>
            </a:r>
            <a:r>
              <a:rPr lang="en-US" altLang="zh-TW" dirty="0" smtClean="0">
                <a:ea typeface="Fira Code" panose="020B0509050000020004" pitchFamily="49" charset="0"/>
              </a:rPr>
              <a:t> &amp; some resource</a:t>
            </a:r>
          </a:p>
          <a:p>
            <a:r>
              <a:rPr lang="en-US" altLang="zh-TW" dirty="0" smtClean="0">
                <a:ea typeface="Fira Code" panose="020B0509050000020004" pitchFamily="49" charset="0"/>
              </a:rPr>
              <a:t>Copy-on-Write</a:t>
            </a:r>
          </a:p>
          <a:p>
            <a:pPr lvl="1"/>
            <a:r>
              <a:rPr lang="en-US" altLang="zh-TW" dirty="0" smtClean="0">
                <a:ea typeface="Fira Code" panose="020B0509050000020004" pitchFamily="49" charset="0"/>
              </a:rPr>
              <a:t>Share same process address space</a:t>
            </a:r>
          </a:p>
          <a:p>
            <a:pPr lvl="1"/>
            <a:r>
              <a:rPr lang="en-US" altLang="zh-TW" dirty="0">
                <a:ea typeface="Fira Code" panose="020B0509050000020004" pitchFamily="49" charset="0"/>
              </a:rPr>
              <a:t>W</a:t>
            </a:r>
            <a:r>
              <a:rPr lang="en-US" altLang="zh-TW" dirty="0" smtClean="0">
                <a:ea typeface="Fira Code" panose="020B0509050000020004" pitchFamily="49" charset="0"/>
              </a:rPr>
              <a:t>hen there is modify request, duplicate the parent content</a:t>
            </a:r>
          </a:p>
          <a:p>
            <a:pPr lvl="1"/>
            <a:r>
              <a:rPr lang="en-US" altLang="zh-TW" dirty="0" smtClean="0">
                <a:ea typeface="Fira Code" panose="020B0509050000020004" pitchFamily="49" charset="0"/>
              </a:rPr>
              <a:t>very important optimization</a:t>
            </a:r>
          </a:p>
          <a:p>
            <a:r>
              <a:rPr lang="en-US" altLang="zh-TW" dirty="0" smtClean="0">
                <a:ea typeface="Fira Code" panose="020B0509050000020004" pitchFamily="49" charset="0"/>
              </a:rPr>
              <a:t>Loads </a:t>
            </a:r>
            <a:r>
              <a:rPr lang="en-US" altLang="zh-TW" dirty="0">
                <a:ea typeface="Fira Code" panose="020B0509050000020004" pitchFamily="49" charset="0"/>
              </a:rPr>
              <a:t>a new </a:t>
            </a:r>
            <a:r>
              <a:rPr lang="en-US" altLang="zh-TW" dirty="0" smtClean="0">
                <a:ea typeface="Fira Code" panose="020B0509050000020004" pitchFamily="49" charset="0"/>
              </a:rPr>
              <a:t>into </a:t>
            </a:r>
            <a:r>
              <a:rPr lang="en-US" altLang="zh-TW" dirty="0">
                <a:ea typeface="Fira Code" panose="020B0509050000020004" pitchFamily="49" charset="0"/>
              </a:rPr>
              <a:t>the address </a:t>
            </a:r>
            <a:r>
              <a:rPr lang="en-US" altLang="zh-TW" dirty="0" smtClean="0">
                <a:ea typeface="Fira Code" panose="020B0509050000020004" pitchFamily="49" charset="0"/>
              </a:rPr>
              <a:t>space then execute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611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 Resource Limitation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717800" y="1462088"/>
            <a:ext cx="5638800" cy="5395912"/>
            <a:chOff x="838200" y="1690689"/>
            <a:chExt cx="4532148" cy="44807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r="2466" b="331"/>
            <a:stretch/>
          </p:blipFill>
          <p:spPr>
            <a:xfrm>
              <a:off x="838201" y="1690689"/>
              <a:ext cx="4526280" cy="2027872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725297"/>
              <a:ext cx="4532148" cy="2446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872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7627" y="2581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/>
              <a:t>Interrupt Context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332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3624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fork() </a:t>
            </a:r>
            <a:r>
              <a:rPr lang="en-US" altLang="zh-TW" sz="3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vfork</a:t>
            </a:r>
            <a:r>
              <a:rPr lang="en-US" altLang="zh-TW" sz="3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endParaRPr lang="zh-TW" altLang="en-US" sz="3600" dirty="0">
              <a:latin typeface="Fira Code" panose="020B05090500000200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28749"/>
            <a:ext cx="10388600" cy="5349875"/>
          </a:xfrm>
        </p:spPr>
        <p:txBody>
          <a:bodyPr/>
          <a:lstStyle/>
          <a:p>
            <a:r>
              <a:rPr lang="en-US" altLang="zh-TW" sz="24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do_fork</a:t>
            </a:r>
            <a:r>
              <a:rPr lang="en-US" altLang="zh-TW" sz="24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altLang="zh-TW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6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// defined in kernel/</a:t>
            </a:r>
            <a:r>
              <a:rPr lang="en-US" altLang="zh-TW" sz="16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fork.c</a:t>
            </a:r>
            <a:endParaRPr lang="en-US" altLang="zh-TW" sz="16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TW" sz="2000" dirty="0" err="1" smtClean="0">
                <a:latin typeface="Fira Code" panose="020B0509050000020004" pitchFamily="49" charset="0"/>
              </a:rPr>
              <a:t>copy_process</a:t>
            </a:r>
            <a:r>
              <a:rPr lang="en-US" altLang="zh-TW" sz="2000" dirty="0" smtClean="0">
                <a:latin typeface="Fira Code" panose="020B0509050000020004" pitchFamily="49" charset="0"/>
              </a:rPr>
              <a:t>()</a:t>
            </a:r>
          </a:p>
          <a:p>
            <a:pPr lvl="2"/>
            <a:r>
              <a:rPr lang="en-US" altLang="zh-TW" sz="1600" dirty="0" err="1" smtClean="0">
                <a:latin typeface="Fira Code" panose="020B0509050000020004" pitchFamily="49" charset="0"/>
              </a:rPr>
              <a:t>dup_task_struct</a:t>
            </a:r>
            <a:r>
              <a:rPr lang="en-US" altLang="zh-TW" sz="1600" dirty="0" smtClean="0">
                <a:latin typeface="Fira Code" panose="020B0509050000020004" pitchFamily="49" charset="0"/>
              </a:rPr>
              <a:t>()	// create a kernel stack for new process</a:t>
            </a:r>
          </a:p>
          <a:p>
            <a:pPr lvl="2"/>
            <a:r>
              <a:rPr lang="en-US" altLang="zh-TW" sz="1600" dirty="0" smtClean="0">
                <a:latin typeface="Fira Code" panose="020B0509050000020004" pitchFamily="49" charset="0"/>
              </a:rPr>
              <a:t>Check </a:t>
            </a:r>
            <a:r>
              <a:rPr lang="en-US" altLang="zh-TW" sz="1600" dirty="0">
                <a:latin typeface="Fira Code" panose="020B0509050000020004" pitchFamily="49" charset="0"/>
              </a:rPr>
              <a:t>not exceed the resource </a:t>
            </a:r>
            <a:r>
              <a:rPr lang="en-US" altLang="zh-TW" sz="1600" dirty="0" smtClean="0">
                <a:latin typeface="Fira Code" panose="020B0509050000020004" pitchFamily="49" charset="0"/>
              </a:rPr>
              <a:t>limits</a:t>
            </a:r>
          </a:p>
          <a:p>
            <a:pPr lvl="2"/>
            <a:r>
              <a:rPr lang="en-US" altLang="zh-TW" sz="1600" dirty="0" smtClean="0">
                <a:latin typeface="Fira Code" panose="020B0509050000020004" pitchFamily="49" charset="0"/>
              </a:rPr>
              <a:t>Reset some of </a:t>
            </a:r>
            <a:r>
              <a:rPr lang="en-US" altLang="zh-TW" sz="1600" dirty="0">
                <a:latin typeface="Fira Code" panose="020B0509050000020004" pitchFamily="49" charset="0"/>
              </a:rPr>
              <a:t>the item in process descriptor</a:t>
            </a:r>
            <a:endParaRPr lang="en-US" altLang="zh-TW" sz="1600" dirty="0" smtClean="0">
              <a:latin typeface="Fira Code" panose="020B0509050000020004" pitchFamily="49" charset="0"/>
            </a:endParaRPr>
          </a:p>
          <a:p>
            <a:pPr lvl="2"/>
            <a:r>
              <a:rPr lang="en-US" altLang="zh-TW" sz="1600" dirty="0" smtClean="0">
                <a:latin typeface="Fira Code" panose="020B0509050000020004" pitchFamily="49" charset="0"/>
              </a:rPr>
              <a:t>child’s </a:t>
            </a:r>
            <a:r>
              <a:rPr lang="en-US" altLang="zh-TW" sz="1600" dirty="0">
                <a:latin typeface="Fira Code" panose="020B0509050000020004" pitchFamily="49" charset="0"/>
              </a:rPr>
              <a:t>state is set to </a:t>
            </a:r>
            <a:r>
              <a:rPr lang="en-US" altLang="zh-TW" sz="1600" dirty="0" smtClean="0">
                <a:latin typeface="Fira Code" panose="020B0509050000020004" pitchFamily="49" charset="0"/>
              </a:rPr>
              <a:t>TASK_UNINTERRUPTIBLE</a:t>
            </a:r>
          </a:p>
          <a:p>
            <a:pPr lvl="2"/>
            <a:r>
              <a:rPr lang="en-US" altLang="zh-TW" sz="1600" dirty="0">
                <a:latin typeface="Fira Code" panose="020B0509050000020004" pitchFamily="49" charset="0"/>
              </a:rPr>
              <a:t>C</a:t>
            </a:r>
            <a:r>
              <a:rPr lang="en-US" altLang="zh-TW" sz="1600" dirty="0" smtClean="0">
                <a:latin typeface="Fira Code" panose="020B0509050000020004" pitchFamily="49" charset="0"/>
              </a:rPr>
              <a:t>alls </a:t>
            </a:r>
            <a:r>
              <a:rPr lang="en-US" altLang="zh-TW" sz="1600" dirty="0" err="1" smtClean="0">
                <a:latin typeface="Fira Code" panose="020B0509050000020004" pitchFamily="49" charset="0"/>
              </a:rPr>
              <a:t>copy_flags</a:t>
            </a:r>
            <a:r>
              <a:rPr lang="en-US" altLang="zh-TW" sz="1600" dirty="0">
                <a:latin typeface="Fira Code" panose="020B0509050000020004" pitchFamily="49" charset="0"/>
              </a:rPr>
              <a:t>() </a:t>
            </a:r>
            <a:r>
              <a:rPr lang="en-US" altLang="zh-TW" sz="1600" dirty="0" smtClean="0">
                <a:latin typeface="Fira Code" panose="020B0509050000020004" pitchFamily="49" charset="0"/>
              </a:rPr>
              <a:t>to </a:t>
            </a:r>
            <a:r>
              <a:rPr lang="en-US" altLang="zh-TW" sz="1600" dirty="0">
                <a:latin typeface="Fira Code" panose="020B0509050000020004" pitchFamily="49" charset="0"/>
              </a:rPr>
              <a:t>update </a:t>
            </a:r>
            <a:r>
              <a:rPr lang="en-US" altLang="zh-TW" sz="1600" dirty="0" smtClean="0">
                <a:latin typeface="Fira Code" panose="020B0509050000020004" pitchFamily="49" charset="0"/>
              </a:rPr>
              <a:t>the </a:t>
            </a:r>
            <a:r>
              <a:rPr lang="en-US" altLang="zh-TW" sz="1600" dirty="0">
                <a:latin typeface="Fira Code" panose="020B0509050000020004" pitchFamily="49" charset="0"/>
              </a:rPr>
              <a:t>flags </a:t>
            </a:r>
            <a:r>
              <a:rPr lang="en-US" altLang="zh-TW" sz="1600" dirty="0" smtClean="0">
                <a:latin typeface="Fira Code" panose="020B0509050000020004" pitchFamily="49" charset="0"/>
              </a:rPr>
              <a:t>member </a:t>
            </a:r>
            <a:r>
              <a:rPr lang="en-US" altLang="zh-TW" sz="1600" dirty="0">
                <a:latin typeface="Fira Code" panose="020B0509050000020004" pitchFamily="49" charset="0"/>
              </a:rPr>
              <a:t>of </a:t>
            </a:r>
            <a:r>
              <a:rPr lang="en-US" altLang="zh-TW" sz="1600" dirty="0" smtClean="0">
                <a:latin typeface="Fira Code" panose="020B0509050000020004" pitchFamily="49" charset="0"/>
              </a:rPr>
              <a:t>the </a:t>
            </a:r>
            <a:r>
              <a:rPr lang="en-US" altLang="zh-TW" sz="1600" dirty="0" err="1" smtClean="0">
                <a:latin typeface="Fira Code" panose="020B0509050000020004" pitchFamily="49" charset="0"/>
              </a:rPr>
              <a:t>task_struct</a:t>
            </a:r>
            <a:r>
              <a:rPr lang="en-US" altLang="zh-TW" sz="1600" dirty="0" smtClean="0">
                <a:latin typeface="Fira Code" panose="020B0509050000020004" pitchFamily="49" charset="0"/>
              </a:rPr>
              <a:t>.</a:t>
            </a:r>
          </a:p>
          <a:p>
            <a:pPr lvl="2"/>
            <a:r>
              <a:rPr lang="en-US" altLang="zh-TW" sz="1600" dirty="0" err="1" smtClean="0">
                <a:latin typeface="Fira Code" panose="020B0509050000020004" pitchFamily="49" charset="0"/>
              </a:rPr>
              <a:t>alloc_pid</a:t>
            </a:r>
            <a:endParaRPr lang="en-US" altLang="zh-TW" sz="1600" dirty="0" smtClean="0">
              <a:latin typeface="Fira Code" panose="020B0509050000020004" pitchFamily="49" charset="0"/>
            </a:endParaRPr>
          </a:p>
          <a:p>
            <a:pPr lvl="2"/>
            <a:r>
              <a:rPr lang="en-US" altLang="zh-TW" sz="1600" dirty="0" smtClean="0">
                <a:latin typeface="Fira Code" panose="020B0509050000020004" pitchFamily="49" charset="0"/>
              </a:rPr>
              <a:t>return </a:t>
            </a:r>
          </a:p>
          <a:p>
            <a:pPr lvl="2"/>
            <a:endParaRPr lang="zh-TW" altLang="en-US" sz="1600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Half &amp; Bottom Half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pipeline, to make handler deal with interrupt faster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Top half : 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eceive and response to interrupt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eset hardware</a:t>
            </a:r>
          </a:p>
          <a:p>
            <a:pPr marL="457200" lvl="1" indent="0">
              <a:buNone/>
            </a:pPr>
            <a:endParaRPr lang="en-US" altLang="zh-TW" b="1" dirty="0" smtClean="0"/>
          </a:p>
          <a:p>
            <a:r>
              <a:rPr lang="en-US" altLang="zh-TW" dirty="0" smtClean="0"/>
              <a:t>Bottom half : </a:t>
            </a:r>
          </a:p>
          <a:p>
            <a:pPr lvl="1"/>
            <a:r>
              <a:rPr lang="en-US" altLang="zh-TW" dirty="0" smtClean="0"/>
              <a:t>Almost all the Interrupt handler part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4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environment of bottom half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107" y="4572000"/>
            <a:ext cx="5548522" cy="1987237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10515600" cy="473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First we have the “bottom half(BH)” mechanism</a:t>
            </a:r>
          </a:p>
          <a:p>
            <a:pPr lvl="1"/>
            <a:r>
              <a:rPr lang="en-US" altLang="zh-TW" dirty="0" smtClean="0"/>
              <a:t>Static, simple , but , not allow concurrent, BOTTLENECK</a:t>
            </a:r>
          </a:p>
          <a:p>
            <a:r>
              <a:rPr lang="en-US" altLang="zh-TW" dirty="0" smtClean="0"/>
              <a:t>Task queue</a:t>
            </a:r>
          </a:p>
          <a:p>
            <a:pPr lvl="1"/>
            <a:r>
              <a:rPr lang="en-US" altLang="zh-TW" dirty="0" smtClean="0"/>
              <a:t>Still not flexible enough </a:t>
            </a:r>
          </a:p>
          <a:p>
            <a:r>
              <a:rPr lang="en-US" altLang="zh-TW" dirty="0" err="1" smtClean="0"/>
              <a:t>Softirq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Static defined in </a:t>
            </a:r>
            <a:r>
              <a:rPr lang="en-US" altLang="zh-TW" dirty="0" smtClean="0">
                <a:solidFill>
                  <a:srgbClr val="FF0000"/>
                </a:solidFill>
              </a:rPr>
              <a:t>compile time</a:t>
            </a:r>
          </a:p>
          <a:p>
            <a:r>
              <a:rPr lang="en-US" altLang="zh-TW" dirty="0" err="1" smtClean="0"/>
              <a:t>Tasklet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dynamic defined in </a:t>
            </a:r>
            <a:r>
              <a:rPr lang="en-US" altLang="zh-TW" dirty="0" smtClean="0">
                <a:solidFill>
                  <a:srgbClr val="FF0000"/>
                </a:solidFill>
              </a:rPr>
              <a:t>runtime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/>
              <a:t>implement by </a:t>
            </a:r>
            <a:r>
              <a:rPr lang="en-US" altLang="zh-TW" dirty="0" err="1" smtClean="0"/>
              <a:t>Softirq</a:t>
            </a:r>
            <a:endParaRPr lang="en-US" altLang="zh-TW" dirty="0" smtClean="0"/>
          </a:p>
          <a:p>
            <a:r>
              <a:rPr lang="en-US" altLang="zh-TW" dirty="0" smtClean="0"/>
              <a:t>Work queue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Softirq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Rarely used, only in </a:t>
            </a:r>
          </a:p>
          <a:p>
            <a:r>
              <a:rPr lang="en-US" altLang="zh-TW" dirty="0" smtClean="0"/>
              <a:t>Defined in &lt;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interrupt.h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Implement:</a:t>
            </a:r>
          </a:p>
          <a:p>
            <a:pPr lvl="1"/>
            <a:r>
              <a:rPr lang="en-US" altLang="zh-TW" dirty="0" smtClean="0"/>
              <a:t>Handler 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xecuting </a:t>
            </a:r>
          </a:p>
          <a:p>
            <a:r>
              <a:rPr lang="en-US" altLang="zh-TW" dirty="0" smtClean="0"/>
              <a:t>Using 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ssign index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egister handler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open_softirq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(NET_TX_SOFTIRQ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net_tx_action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</a:p>
          <a:p>
            <a:pPr marL="914400" lvl="2" indent="0">
              <a:buNone/>
            </a:pP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open_softirq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(NET_RX_SOFTIRQ,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net_rx_action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altLang="zh-TW" dirty="0" smtClean="0"/>
              <a:t>Raise </a:t>
            </a:r>
            <a:r>
              <a:rPr lang="en-US" altLang="zh-TW" dirty="0" err="1" smtClean="0"/>
              <a:t>softirq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raise_softirq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(NET_TX_SOFTIRQ);</a:t>
            </a:r>
            <a:endParaRPr lang="zh-TW" altLang="en-US" sz="1200" dirty="0">
              <a:latin typeface="Fira Code" panose="020B05090500000200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70" y="2494722"/>
            <a:ext cx="3340473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Tasklets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937"/>
            <a:ext cx="10515600" cy="5171523"/>
          </a:xfrm>
        </p:spPr>
        <p:txBody>
          <a:bodyPr/>
          <a:lstStyle/>
          <a:p>
            <a:r>
              <a:rPr lang="en-US" altLang="zh-TW" dirty="0" smtClean="0"/>
              <a:t>used frequently, simpler interface &amp; locking rules</a:t>
            </a:r>
            <a:endParaRPr lang="en-US" altLang="zh-TW" dirty="0"/>
          </a:p>
          <a:p>
            <a:r>
              <a:rPr lang="en-US" altLang="zh-TW" dirty="0" smtClean="0"/>
              <a:t>Usage</a:t>
            </a:r>
            <a:endParaRPr lang="en-US" altLang="zh-TW" dirty="0"/>
          </a:p>
          <a:p>
            <a:pPr lvl="1"/>
            <a:r>
              <a:rPr lang="en-US" altLang="zh-TW" dirty="0"/>
              <a:t>Declare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DECLARE_TASKLET(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my_tasklet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my_tasklet_handler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, dev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tasklet_init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tasklet_handler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, dev);</a:t>
            </a:r>
            <a:endParaRPr lang="en-US" altLang="zh-TW" sz="12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TW" dirty="0" smtClean="0"/>
              <a:t>Write </a:t>
            </a:r>
            <a:r>
              <a:rPr lang="en-US" altLang="zh-TW" dirty="0" err="1"/>
              <a:t>Tasklet</a:t>
            </a:r>
            <a:r>
              <a:rPr lang="en-US" altLang="zh-TW" dirty="0"/>
              <a:t> Handler</a:t>
            </a:r>
            <a:br>
              <a:rPr lang="en-US" altLang="zh-TW" dirty="0"/>
            </a:br>
            <a:r>
              <a:rPr lang="en-US" altLang="zh-TW" dirty="0"/>
              <a:t>		 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tasklet_handler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(unsigned long data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altLang="zh-TW" dirty="0"/>
              <a:t>Schedule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tasklet_schedule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my_tasklet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b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		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tasklet_disable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my_tasklet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		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tasklet_enable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(&amp;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my_tasklet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altLang="zh-TW" dirty="0" err="1" smtClean="0"/>
              <a:t>ksoftirqd</a:t>
            </a:r>
            <a:endParaRPr lang="en-US" altLang="zh-TW" dirty="0" smtClean="0"/>
          </a:p>
          <a:p>
            <a:pPr lvl="2"/>
            <a:r>
              <a:rPr lang="en-US" altLang="zh-TW" dirty="0"/>
              <a:t>A</a:t>
            </a:r>
            <a:r>
              <a:rPr lang="en-US" altLang="zh-TW" dirty="0" smtClean="0"/>
              <a:t> kernel thread to support a lot of </a:t>
            </a:r>
            <a:r>
              <a:rPr lang="en-US" altLang="zh-TW" dirty="0" err="1" smtClean="0"/>
              <a:t>tasklet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softirq</a:t>
            </a:r>
            <a:r>
              <a:rPr lang="en-US" altLang="zh-TW" dirty="0" smtClean="0"/>
              <a:t> : Scheduling</a:t>
            </a:r>
          </a:p>
          <a:p>
            <a:pPr lvl="2"/>
            <a:r>
              <a:rPr lang="en-US" altLang="zh-TW" dirty="0" err="1" smtClean="0"/>
              <a:t>ksoftirqd</a:t>
            </a:r>
            <a:r>
              <a:rPr lang="en-US" altLang="zh-TW" dirty="0" smtClean="0"/>
              <a:t> use </a:t>
            </a:r>
            <a:r>
              <a:rPr lang="en-US" altLang="zh-TW" dirty="0" err="1" smtClean="0"/>
              <a:t>do_softirq</a:t>
            </a:r>
            <a:r>
              <a:rPr lang="en-US" altLang="zh-TW" dirty="0" smtClean="0"/>
              <a:t>() to deal with pending </a:t>
            </a:r>
            <a:r>
              <a:rPr lang="en-US" altLang="zh-TW" dirty="0" err="1" smtClean="0"/>
              <a:t>softirq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call schedule() to enable more important process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29" y="231166"/>
            <a:ext cx="4233463" cy="9649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85" y="3975814"/>
            <a:ext cx="3230707" cy="24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zh-TW" dirty="0"/>
              <a:t>Work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927652"/>
            <a:ext cx="11088757" cy="59303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Different mechanism, push the work to a kernel thread, </a:t>
            </a:r>
            <a:r>
              <a:rPr lang="en-US" altLang="zh-TW" dirty="0" smtClean="0">
                <a:solidFill>
                  <a:srgbClr val="FF0000"/>
                </a:solidFill>
              </a:rPr>
              <a:t>context switch</a:t>
            </a:r>
          </a:p>
          <a:p>
            <a:r>
              <a:rPr lang="en-US" altLang="zh-TW" dirty="0" smtClean="0"/>
              <a:t>Implement : </a:t>
            </a:r>
            <a:r>
              <a:rPr lang="en-US" altLang="zh-TW" dirty="0" err="1" smtClean="0"/>
              <a:t>workqueue_struct</a:t>
            </a:r>
            <a:r>
              <a:rPr lang="en-US" altLang="zh-TW" dirty="0" smtClean="0"/>
              <a:t>, worker thread</a:t>
            </a:r>
          </a:p>
          <a:p>
            <a:r>
              <a:rPr lang="en-US" altLang="zh-TW" dirty="0" smtClean="0"/>
              <a:t>Usage</a:t>
            </a:r>
          </a:p>
          <a:p>
            <a:pPr lvl="1"/>
            <a:r>
              <a:rPr lang="en-US" altLang="zh-TW" dirty="0" smtClean="0"/>
              <a:t>create task:</a:t>
            </a:r>
          </a:p>
          <a:p>
            <a:pPr lvl="2"/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DECLARE_WORK(name, void (*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)(void *), void *data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2"/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INIT_WORK(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work_struct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*work, void (*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)(void *), void *data)</a:t>
            </a:r>
            <a:endParaRPr lang="en-US" altLang="zh-TW" sz="12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en-US" altLang="zh-TW" dirty="0" smtClean="0"/>
              <a:t>work </a:t>
            </a:r>
            <a:r>
              <a:rPr lang="en-US" altLang="zh-TW" dirty="0"/>
              <a:t>handling function </a:t>
            </a:r>
            <a:r>
              <a:rPr lang="en-US" altLang="zh-TW" dirty="0" smtClean="0"/>
              <a:t>: 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</a:p>
          <a:p>
            <a:pPr lvl="2"/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work_handler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(void 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*data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// exec by kernel thread, run at process context</a:t>
            </a:r>
          </a:p>
          <a:p>
            <a:pPr lvl="1"/>
            <a:r>
              <a:rPr lang="en-US" altLang="zh-TW" dirty="0" smtClean="0"/>
              <a:t>scheduling </a:t>
            </a:r>
          </a:p>
          <a:p>
            <a:pPr lvl="2"/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schedule_work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(&amp;work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2"/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schedule_delayed_work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(&amp;work, delay);</a:t>
            </a:r>
          </a:p>
          <a:p>
            <a:pPr lvl="1"/>
            <a:r>
              <a:rPr lang="en-US" altLang="zh-TW" dirty="0" smtClean="0"/>
              <a:t>flushing</a:t>
            </a:r>
          </a:p>
          <a:p>
            <a:pPr lvl="2"/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void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flush_scheduled_work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(void);</a:t>
            </a:r>
          </a:p>
          <a:p>
            <a:pPr lvl="2"/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cancel_delayed_work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work_struct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*work);</a:t>
            </a:r>
          </a:p>
          <a:p>
            <a:pPr lvl="1"/>
            <a:r>
              <a:rPr lang="en-US" altLang="zh-TW" dirty="0" smtClean="0"/>
              <a:t>create new </a:t>
            </a:r>
            <a:r>
              <a:rPr lang="en-US" altLang="zh-TW" dirty="0" err="1" smtClean="0"/>
              <a:t>workque</a:t>
            </a:r>
            <a:endParaRPr lang="en-US" altLang="zh-TW" dirty="0" smtClean="0"/>
          </a:p>
          <a:p>
            <a:pPr lvl="2"/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workqueue_struct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*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create_workqueue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const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char *name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2"/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queue_work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workqueue_struct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*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wq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work_struct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*work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2"/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queue_delayed_work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workqueue_struct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*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wq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TW" sz="12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struct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TW" sz="1200" dirty="0" err="1">
                <a:latin typeface="Fira Code" panose="020B0509050000020004" pitchFamily="49" charset="0"/>
                <a:ea typeface="Fira Code" panose="020B0509050000020004" pitchFamily="49" charset="0"/>
              </a:rPr>
              <a:t>work_struct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 *work, </a:t>
            </a:r>
            <a:r>
              <a:rPr lang="en-US" altLang="zh-TW" sz="12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unsigned </a:t>
            </a:r>
            <a:r>
              <a:rPr lang="en-US" altLang="zh-TW" sz="1200" dirty="0">
                <a:latin typeface="Fira Code" panose="020B0509050000020004" pitchFamily="49" charset="0"/>
                <a:ea typeface="Fira Code" panose="020B0509050000020004" pitchFamily="49" charset="0"/>
              </a:rPr>
              <a:t>long delay)</a:t>
            </a:r>
            <a:endParaRPr lang="zh-TW" altLang="en-US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Which Bottom Half Should I Use?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81487"/>
            <a:ext cx="10515600" cy="4975769"/>
          </a:xfrm>
        </p:spPr>
        <p:txBody>
          <a:bodyPr/>
          <a:lstStyle/>
          <a:p>
            <a:r>
              <a:rPr lang="en-US" altLang="zh-TW" dirty="0" err="1"/>
              <a:t>Tasklet</a:t>
            </a:r>
            <a:r>
              <a:rPr lang="en-US" altLang="zh-TW" dirty="0"/>
              <a:t> is a simpler form of </a:t>
            </a:r>
            <a:r>
              <a:rPr lang="en-US" altLang="zh-TW" dirty="0" err="1" smtClean="0"/>
              <a:t>Softirq</a:t>
            </a:r>
            <a:endParaRPr lang="en-US" altLang="zh-TW" dirty="0" smtClean="0"/>
          </a:p>
          <a:p>
            <a:r>
              <a:rPr lang="en-US" altLang="zh-TW" dirty="0" err="1" smtClean="0"/>
              <a:t>Softirq</a:t>
            </a:r>
            <a:r>
              <a:rPr lang="en-US" altLang="zh-TW" dirty="0" smtClean="0"/>
              <a:t> leak support of serializations</a:t>
            </a:r>
            <a:endParaRPr lang="en-US" altLang="zh-TW" dirty="0"/>
          </a:p>
          <a:p>
            <a:r>
              <a:rPr lang="en-US" altLang="zh-TW" dirty="0" err="1"/>
              <a:t>Workque</a:t>
            </a:r>
            <a:r>
              <a:rPr lang="en-US" altLang="zh-TW" dirty="0"/>
              <a:t> use kernel thread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pPr lvl="1"/>
            <a:r>
              <a:rPr lang="en-US" altLang="zh-TW" dirty="0" smtClean="0"/>
              <a:t>1. If the  program fully support thread, </a:t>
            </a:r>
            <a:r>
              <a:rPr lang="en-US" altLang="zh-TW" dirty="0" smtClean="0">
                <a:solidFill>
                  <a:srgbClr val="FFFF00"/>
                </a:solidFill>
              </a:rPr>
              <a:t>CAN</a:t>
            </a:r>
            <a:r>
              <a:rPr lang="en-US" altLang="zh-TW" dirty="0" smtClean="0"/>
              <a:t> use </a:t>
            </a:r>
            <a:r>
              <a:rPr lang="en-US" altLang="zh-TW" dirty="0" err="1" smtClean="0"/>
              <a:t>Softirq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2. Prefer </a:t>
            </a:r>
            <a:r>
              <a:rPr lang="en-US" altLang="zh-TW" dirty="0" err="1" smtClean="0"/>
              <a:t>Tasklet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Softirq</a:t>
            </a:r>
            <a:r>
              <a:rPr lang="en-US" altLang="zh-TW" dirty="0" smtClean="0"/>
              <a:t> in general case.</a:t>
            </a:r>
          </a:p>
          <a:p>
            <a:pPr lvl="1"/>
            <a:r>
              <a:rPr lang="en-US" altLang="zh-TW" dirty="0" smtClean="0"/>
              <a:t>3. If the task need to run in </a:t>
            </a:r>
            <a:r>
              <a:rPr lang="en-US" altLang="zh-TW" dirty="0" smtClean="0">
                <a:solidFill>
                  <a:srgbClr val="FF0000"/>
                </a:solidFill>
              </a:rPr>
              <a:t>context switch(sleep)</a:t>
            </a:r>
            <a:r>
              <a:rPr lang="en-US" altLang="zh-TW" dirty="0" smtClean="0"/>
              <a:t>, choose </a:t>
            </a:r>
            <a:r>
              <a:rPr lang="en-US" altLang="zh-TW" dirty="0" err="1" smtClean="0"/>
              <a:t>Workque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Overhead: 		</a:t>
            </a:r>
            <a:r>
              <a:rPr lang="en-US" altLang="zh-TW" dirty="0" err="1" smtClean="0"/>
              <a:t>Workque</a:t>
            </a:r>
            <a:r>
              <a:rPr lang="en-US" altLang="zh-TW" dirty="0" smtClean="0"/>
              <a:t> &gt; others </a:t>
            </a:r>
            <a:r>
              <a:rPr lang="en-US" altLang="zh-TW" sz="2000" dirty="0" smtClean="0"/>
              <a:t>(because of context switch)</a:t>
            </a:r>
          </a:p>
          <a:p>
            <a:r>
              <a:rPr lang="en-US" altLang="zh-TW" dirty="0" smtClean="0"/>
              <a:t>Easy to use: 	</a:t>
            </a:r>
            <a:r>
              <a:rPr lang="en-US" altLang="zh-TW" dirty="0" err="1" smtClean="0"/>
              <a:t>Workque</a:t>
            </a:r>
            <a:r>
              <a:rPr lang="en-US" altLang="zh-TW" dirty="0" smtClean="0"/>
              <a:t> &gt; </a:t>
            </a:r>
            <a:r>
              <a:rPr lang="en-US" altLang="zh-TW" dirty="0" err="1" smtClean="0"/>
              <a:t>tasklet</a:t>
            </a:r>
            <a:r>
              <a:rPr lang="en-US" altLang="zh-TW" dirty="0" smtClean="0"/>
              <a:t> &gt; </a:t>
            </a:r>
            <a:r>
              <a:rPr lang="en-US" altLang="zh-TW" dirty="0" err="1" smtClean="0"/>
              <a:t>Softirq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327" y="1971664"/>
            <a:ext cx="3864544" cy="12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1821</Words>
  <Application>Microsoft Office PowerPoint</Application>
  <PresentationFormat>寬螢幕</PresentationFormat>
  <Paragraphs>248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Fira Code</vt:lpstr>
      <vt:lpstr>Office Theme</vt:lpstr>
      <vt:lpstr>Linux Kernel Development Week 2</vt:lpstr>
      <vt:lpstr>PowerPoint 簡報</vt:lpstr>
      <vt:lpstr>Interrupt Context</vt:lpstr>
      <vt:lpstr>Top Half &amp; Bottom Half</vt:lpstr>
      <vt:lpstr>The environment of bottom half</vt:lpstr>
      <vt:lpstr>Softirq</vt:lpstr>
      <vt:lpstr>Tasklets</vt:lpstr>
      <vt:lpstr>Work Queues</vt:lpstr>
      <vt:lpstr>Which Bottom Half Should I Use?</vt:lpstr>
      <vt:lpstr>Locking &amp; Disabling in Bottom Halves</vt:lpstr>
      <vt:lpstr>System Call</vt:lpstr>
      <vt:lpstr>System Call</vt:lpstr>
      <vt:lpstr>System Call  - Handler &amp; Service Routine</vt:lpstr>
      <vt:lpstr>System Call - Ways to invoke Sys Call</vt:lpstr>
      <vt:lpstr>Passing &amp; Verifying Parameters</vt:lpstr>
      <vt:lpstr>Binding A System Call</vt:lpstr>
      <vt:lpstr>Summary : Create System Call</vt:lpstr>
      <vt:lpstr>Access system call from user space</vt:lpstr>
      <vt:lpstr>Why Not to Implement a System Call</vt:lpstr>
      <vt:lpstr>Process Management</vt:lpstr>
      <vt:lpstr>PowerPoint 簡報</vt:lpstr>
      <vt:lpstr>Intro of Process</vt:lpstr>
      <vt:lpstr>Process Descriptor &amp; Task Structure</vt:lpstr>
      <vt:lpstr>Allocation, Storage of Process Descriptor</vt:lpstr>
      <vt:lpstr>Process State</vt:lpstr>
      <vt:lpstr>Process Relationship</vt:lpstr>
      <vt:lpstr>PIDhash</vt:lpstr>
      <vt:lpstr>Process Creation</vt:lpstr>
      <vt:lpstr>Process Resource Limitation</vt:lpstr>
      <vt:lpstr>fork() vfork()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Development Week 2</dc:title>
  <dc:creator>davida330300@gmail.com</dc:creator>
  <cp:lastModifiedBy>davida330300@gmail.com</cp:lastModifiedBy>
  <cp:revision>63</cp:revision>
  <dcterms:created xsi:type="dcterms:W3CDTF">2020-10-02T12:58:20Z</dcterms:created>
  <dcterms:modified xsi:type="dcterms:W3CDTF">2020-10-28T16:32:13Z</dcterms:modified>
</cp:coreProperties>
</file>