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8" r:id="rId3"/>
    <p:sldId id="259" r:id="rId4"/>
    <p:sldId id="272" r:id="rId5"/>
    <p:sldId id="274" r:id="rId6"/>
    <p:sldId id="263" r:id="rId7"/>
    <p:sldId id="269" r:id="rId8"/>
    <p:sldId id="323" r:id="rId9"/>
    <p:sldId id="268" r:id="rId10"/>
    <p:sldId id="271" r:id="rId11"/>
    <p:sldId id="262" r:id="rId12"/>
    <p:sldId id="275" r:id="rId13"/>
    <p:sldId id="278" r:id="rId14"/>
    <p:sldId id="302" r:id="rId15"/>
    <p:sldId id="303" r:id="rId16"/>
    <p:sldId id="301" r:id="rId17"/>
    <p:sldId id="280" r:id="rId18"/>
    <p:sldId id="281" r:id="rId19"/>
    <p:sldId id="307" r:id="rId20"/>
    <p:sldId id="308" r:id="rId21"/>
    <p:sldId id="306" r:id="rId22"/>
    <p:sldId id="305" r:id="rId23"/>
    <p:sldId id="311" r:id="rId24"/>
    <p:sldId id="283" r:id="rId25"/>
    <p:sldId id="322" r:id="rId26"/>
    <p:sldId id="285" r:id="rId27"/>
    <p:sldId id="260" r:id="rId28"/>
    <p:sldId id="276" r:id="rId29"/>
    <p:sldId id="287" r:id="rId30"/>
    <p:sldId id="288" r:id="rId31"/>
    <p:sldId id="289" r:id="rId32"/>
    <p:sldId id="312" r:id="rId33"/>
    <p:sldId id="290" r:id="rId34"/>
    <p:sldId id="313" r:id="rId35"/>
    <p:sldId id="291" r:id="rId36"/>
    <p:sldId id="314" r:id="rId37"/>
    <p:sldId id="292" r:id="rId38"/>
    <p:sldId id="316" r:id="rId39"/>
    <p:sldId id="293" r:id="rId40"/>
    <p:sldId id="294" r:id="rId41"/>
    <p:sldId id="317" r:id="rId42"/>
    <p:sldId id="318" r:id="rId43"/>
    <p:sldId id="296" r:id="rId44"/>
    <p:sldId id="297" r:id="rId45"/>
    <p:sldId id="298" r:id="rId46"/>
    <p:sldId id="299" r:id="rId47"/>
    <p:sldId id="319" r:id="rId48"/>
    <p:sldId id="321" r:id="rId49"/>
    <p:sldId id="32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4C73-EE98-4A08-95C0-6460B1DD3287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6F30-504C-4DEB-82EB-82C48175F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65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sz="1200" dirty="0" smtClean="0"/>
              <a:t>Creates a wait queue entry by macro  DEFINE_WAIT().</a:t>
            </a:r>
          </a:p>
          <a:p>
            <a:pPr marL="342900" indent="-342900">
              <a:buAutoNum type="arabicPeriod"/>
            </a:pPr>
            <a:endParaRPr lang="en-US" altLang="zh-TW" sz="1200" dirty="0" smtClean="0"/>
          </a:p>
          <a:p>
            <a:r>
              <a:rPr lang="en-US" altLang="zh-TW" sz="1200" dirty="0" smtClean="0"/>
              <a:t>2. Adds itself to a wait queue via  </a:t>
            </a:r>
            <a:r>
              <a:rPr lang="en-US" altLang="zh-TW" sz="1200" dirty="0" err="1" smtClean="0"/>
              <a:t>add_wait_queue</a:t>
            </a:r>
            <a:r>
              <a:rPr lang="en-US" altLang="zh-TW" sz="1200" dirty="0" smtClean="0"/>
              <a:t>() .This wait queue awakens the process when the condition for which it is waiting occurs. 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3. Calls  </a:t>
            </a:r>
            <a:r>
              <a:rPr lang="en-US" altLang="zh-TW" sz="1200" dirty="0" err="1" smtClean="0"/>
              <a:t>prepare_to_wait</a:t>
            </a:r>
            <a:r>
              <a:rPr lang="en-US" altLang="zh-TW" sz="1200" dirty="0" smtClean="0"/>
              <a:t>()  to change the process state to either TASK_INTERRUPTIBLE  or  TASK_UNINTERRUPTIBLE.</a:t>
            </a:r>
          </a:p>
          <a:p>
            <a:r>
              <a:rPr lang="en-US" altLang="zh-TW" sz="1200" dirty="0" smtClean="0"/>
              <a:t> </a:t>
            </a:r>
          </a:p>
          <a:p>
            <a:r>
              <a:rPr lang="en-US" altLang="zh-TW" sz="1200" dirty="0" smtClean="0"/>
              <a:t>4. If the state is set to  TASK_INTERRUPTIBLE , a signal wakes the process (spurious wake), check and handle signals.</a:t>
            </a:r>
          </a:p>
          <a:p>
            <a:endParaRPr lang="en-US" altLang="zh-TW" sz="1200" dirty="0" smtClean="0"/>
          </a:p>
          <a:p>
            <a:pPr marL="342900" indent="-342900">
              <a:buAutoNum type="arabicPeriod" startAt="5"/>
            </a:pPr>
            <a:r>
              <a:rPr lang="en-US" altLang="zh-TW" sz="1200" dirty="0" smtClean="0"/>
              <a:t>When the task awakens: </a:t>
            </a:r>
          </a:p>
          <a:p>
            <a:r>
              <a:rPr lang="en-US" altLang="zh-TW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if </a:t>
            </a:r>
            <a:r>
              <a:rPr lang="en-US" altLang="zh-TW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condtion_true</a:t>
            </a:r>
            <a:r>
              <a:rPr lang="en-US" altLang="zh-TW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? exit() loop : call schedule() &amp; repeat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6. If true, the task sets itself to  TASK_RUNNING  and removes itself from the wait queue via  </a:t>
            </a:r>
            <a:r>
              <a:rPr lang="en-US" altLang="zh-TW" sz="1200" dirty="0" err="1" smtClean="0"/>
              <a:t>finish_wait</a:t>
            </a:r>
            <a:r>
              <a:rPr lang="en-US" altLang="zh-TW" sz="1200" dirty="0" smtClean="0"/>
              <a:t>() .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6F30-504C-4DEB-82EB-82C48175F9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0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7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8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D2F-77F1-4885-9733-FFAE38B39C26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77D0-E66C-4641-85EC-273072629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7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Kernel Development 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01108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工海系</a:t>
            </a:r>
            <a:r>
              <a:rPr lang="zh-TW" altLang="en-US" dirty="0"/>
              <a:t> </a:t>
            </a:r>
            <a:r>
              <a:rPr lang="zh-TW" altLang="en-US" dirty="0" smtClean="0"/>
              <a:t>大四 朱紹勳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4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38" y="1064594"/>
            <a:ext cx="6929472" cy="33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103" y="26717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Process Scheduling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of Linux </a:t>
            </a:r>
            <a:r>
              <a:rPr lang="en-US" altLang="zh-TW" dirty="0"/>
              <a:t>Process Scheduling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698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preemptive &amp; non-preemptive(yield)</a:t>
            </a:r>
          </a:p>
          <a:p>
            <a:r>
              <a:rPr lang="en-US" altLang="zh-TW" dirty="0" smtClean="0"/>
              <a:t> History of Linux </a:t>
            </a:r>
            <a:r>
              <a:rPr lang="en-US" altLang="zh-TW" dirty="0"/>
              <a:t>Process </a:t>
            </a:r>
            <a:r>
              <a:rPr lang="en-US" altLang="zh-TW" dirty="0" smtClean="0"/>
              <a:t>Scheduling Algorithm:</a:t>
            </a:r>
          </a:p>
          <a:p>
            <a:pPr marL="457200" lvl="1" indent="0">
              <a:buNone/>
            </a:pPr>
            <a:r>
              <a:rPr lang="en-US" altLang="zh-TW" dirty="0" smtClean="0"/>
              <a:t>	1.	Simple </a:t>
            </a:r>
            <a:r>
              <a:rPr lang="en-US" altLang="zh-TW" sz="1800" dirty="0" smtClean="0"/>
              <a:t>(scan the process linked list and calculate the priority) </a:t>
            </a:r>
          </a:p>
          <a:p>
            <a:pPr marL="457200" lvl="1" indent="0">
              <a:buNone/>
            </a:pPr>
            <a:r>
              <a:rPr lang="en-US" altLang="zh-TW" dirty="0" smtClean="0"/>
              <a:t>	2.	O(1) algorithm: ideal for larger server workload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 </a:t>
            </a:r>
            <a:r>
              <a:rPr lang="en-US" altLang="zh-TW" dirty="0"/>
              <a:t>	</a:t>
            </a:r>
            <a:r>
              <a:rPr lang="en-US" altLang="zh-TW" dirty="0" smtClean="0"/>
              <a:t>Rotating Staircase </a:t>
            </a:r>
            <a:r>
              <a:rPr lang="en-US" altLang="zh-TW" dirty="0"/>
              <a:t>Deadline </a:t>
            </a:r>
            <a:r>
              <a:rPr lang="en-US" altLang="zh-TW" dirty="0" smtClean="0"/>
              <a:t>Scheduler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(Known as Completely Fair Scheduler, CFS)</a:t>
            </a:r>
          </a:p>
          <a:p>
            <a:r>
              <a:rPr lang="en-US" altLang="zh-TW" dirty="0"/>
              <a:t>I/O-Bound Vs. </a:t>
            </a:r>
            <a:r>
              <a:rPr lang="en-US" altLang="zh-TW" dirty="0" smtClean="0"/>
              <a:t>Processor-Bound</a:t>
            </a:r>
          </a:p>
          <a:p>
            <a:r>
              <a:rPr lang="en-US" altLang="zh-TW" dirty="0"/>
              <a:t>Interactive processes Vs. Batch processes Vs. Real-time processes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Performance bottleneck </a:t>
            </a:r>
            <a:r>
              <a:rPr lang="en-US" altLang="zh-TW" dirty="0"/>
              <a:t>is limited by IO Request or Processor </a:t>
            </a:r>
            <a:r>
              <a:rPr lang="en-US" altLang="zh-TW" dirty="0" smtClean="0"/>
              <a:t>Computing</a:t>
            </a:r>
          </a:p>
          <a:p>
            <a:pPr lvl="1"/>
            <a:r>
              <a:rPr lang="en-US" altLang="zh-TW" dirty="0" smtClean="0"/>
              <a:t>Trade off between two goals: </a:t>
            </a:r>
            <a:r>
              <a:rPr lang="en-US" altLang="zh-TW" dirty="0" smtClean="0">
                <a:solidFill>
                  <a:srgbClr val="FF0000"/>
                </a:solidFill>
              </a:rPr>
              <a:t>low latency </a:t>
            </a:r>
            <a:r>
              <a:rPr lang="en-US" altLang="zh-TW" dirty="0" smtClean="0"/>
              <a:t>&amp; </a:t>
            </a:r>
            <a:r>
              <a:rPr lang="en-US" altLang="zh-TW" dirty="0" smtClean="0">
                <a:solidFill>
                  <a:srgbClr val="FF0000"/>
                </a:solidFill>
              </a:rPr>
              <a:t>high throughput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Priority &amp; </a:t>
            </a:r>
            <a:r>
              <a:rPr lang="en-US" altLang="zh-TW" dirty="0" smtClean="0"/>
              <a:t>Time slice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approaches of priority determination:</a:t>
            </a:r>
          </a:p>
          <a:p>
            <a:pPr marL="914400" lvl="1" indent="-4572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Real </a:t>
            </a:r>
            <a:r>
              <a:rPr lang="en-US" altLang="zh-TW" dirty="0" smtClean="0">
                <a:solidFill>
                  <a:srgbClr val="FF0000"/>
                </a:solidFill>
              </a:rPr>
              <a:t>Time Priority(0~99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&amp;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Nice </a:t>
            </a:r>
            <a:r>
              <a:rPr lang="en-US" altLang="zh-TW" dirty="0" smtClean="0"/>
              <a:t>Value(100 </a:t>
            </a:r>
            <a:r>
              <a:rPr lang="en-US" altLang="zh-TW" dirty="0"/>
              <a:t>~ </a:t>
            </a:r>
            <a:r>
              <a:rPr lang="en-US" altLang="zh-TW" dirty="0" smtClean="0"/>
              <a:t>139)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Time </a:t>
            </a:r>
            <a:r>
              <a:rPr lang="en-US" altLang="zh-TW" dirty="0" smtClean="0"/>
              <a:t>Slice</a:t>
            </a:r>
          </a:p>
          <a:p>
            <a:pPr marL="1828800" lvl="3" indent="-457200"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hort 	→ waste time on process overhead, I/O-bound prefer</a:t>
            </a:r>
          </a:p>
          <a:p>
            <a:pPr marL="1828800" lvl="3" indent="-457200">
              <a:buAutoNum type="arabicPeriod"/>
            </a:pPr>
            <a:r>
              <a:rPr lang="en-US" altLang="zh-TW" dirty="0"/>
              <a:t>L</a:t>
            </a:r>
            <a:r>
              <a:rPr lang="en-US" altLang="zh-TW" dirty="0" smtClean="0"/>
              <a:t>ong </a:t>
            </a:r>
            <a:r>
              <a:rPr lang="en-US" altLang="zh-TW" dirty="0"/>
              <a:t>	</a:t>
            </a:r>
            <a:r>
              <a:rPr lang="en-US" altLang="zh-TW" dirty="0" smtClean="0"/>
              <a:t>→ poor interactive performance, CPU-bound prefer</a:t>
            </a:r>
          </a:p>
          <a:p>
            <a:pPr marL="1828800" lvl="3" indent="-457200">
              <a:buAutoNum type="arabicPeriod"/>
            </a:pPr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inux assigns </a:t>
            </a:r>
            <a:r>
              <a:rPr lang="en-US" altLang="zh-TW" dirty="0"/>
              <a:t>processes a proportion of the </a:t>
            </a:r>
            <a:r>
              <a:rPr lang="en-US" altLang="zh-TW" dirty="0" smtClean="0"/>
              <a:t>processor, which related to the nice value.</a:t>
            </a:r>
          </a:p>
          <a:p>
            <a:r>
              <a:rPr lang="en-US" altLang="zh-TW" sz="2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SCHED_FIFO, SCHED_RR</a:t>
            </a:r>
            <a:r>
              <a:rPr lang="en-US" altLang="zh-TW" dirty="0" smtClean="0"/>
              <a:t>(Round Robin), </a:t>
            </a:r>
            <a:r>
              <a:rPr lang="en-US" altLang="zh-TW" sz="24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SCHED_NORMAL</a:t>
            </a:r>
          </a:p>
          <a:p>
            <a:r>
              <a:rPr lang="en-US" altLang="zh-TW" dirty="0" smtClean="0"/>
              <a:t>Use swapper (PID 0) to execute scheduling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 Used by the Scheduler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8808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scheduler_tick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800" dirty="0"/>
              <a:t>Keeps the </a:t>
            </a:r>
            <a:r>
              <a:rPr lang="en-US" altLang="zh-TW" sz="1800" dirty="0" err="1"/>
              <a:t>time_slice</a:t>
            </a:r>
            <a:r>
              <a:rPr lang="en-US" altLang="zh-TW" sz="1800" dirty="0"/>
              <a:t> counter of current up-to-date</a:t>
            </a:r>
          </a:p>
          <a:p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try_to_wake_up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(p, TASH_NORMAL, 0);</a:t>
            </a:r>
            <a:endParaRPr lang="en-US" altLang="zh-TW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sz="1800" dirty="0"/>
              <a:t>Awakens a sleeping process</a:t>
            </a:r>
          </a:p>
          <a:p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recalc_task_prio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800" dirty="0"/>
              <a:t>Updates the dynamic priority of a process</a:t>
            </a:r>
          </a:p>
          <a:p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schedule()</a:t>
            </a:r>
          </a:p>
          <a:p>
            <a:pPr lvl="1"/>
            <a:r>
              <a:rPr lang="en-US" altLang="zh-TW" sz="1800" dirty="0"/>
              <a:t>Selects a new process to be executed</a:t>
            </a:r>
          </a:p>
          <a:p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load_balance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800" dirty="0"/>
              <a:t>Keeps the </a:t>
            </a:r>
            <a:r>
              <a:rPr lang="en-US" altLang="zh-TW" sz="1800" dirty="0" err="1"/>
              <a:t>runqueues</a:t>
            </a:r>
            <a:r>
              <a:rPr lang="en-US" altLang="zh-TW" sz="1800" dirty="0"/>
              <a:t> of a multiprocessor system balanced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28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2" y="392624"/>
            <a:ext cx="3812136" cy="23726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11" y="392624"/>
            <a:ext cx="3812136" cy="52207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20" y="392624"/>
            <a:ext cx="3825242" cy="503880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9242156" y="811078"/>
            <a:ext cx="526942" cy="1911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87680" y="2290354"/>
            <a:ext cx="905691" cy="148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93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Normal Scheduling vs Real Time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4560"/>
            <a:ext cx="5193082" cy="4351338"/>
          </a:xfrm>
        </p:spPr>
        <p:txBody>
          <a:bodyPr/>
          <a:lstStyle/>
          <a:p>
            <a:r>
              <a:rPr lang="en-US" altLang="zh-TW" dirty="0" smtClean="0"/>
              <a:t>Normal Scheduling</a:t>
            </a:r>
          </a:p>
          <a:p>
            <a:r>
              <a:rPr lang="en-US" altLang="zh-TW" sz="2400" dirty="0">
                <a:ea typeface="Fira Code" panose="020B0509050000020004" pitchFamily="49" charset="0"/>
              </a:rPr>
              <a:t>Can use system call to change priority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nice() 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and 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setpriority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5" y="3434611"/>
            <a:ext cx="4581911" cy="11835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97" y="2682519"/>
            <a:ext cx="4095961" cy="3746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5" y="3120421"/>
            <a:ext cx="3632387" cy="228612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6031281" y="1464560"/>
            <a:ext cx="5193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Real Time Scheduling</a:t>
            </a:r>
          </a:p>
          <a:p>
            <a:r>
              <a:rPr lang="en-US" altLang="zh-TW" dirty="0"/>
              <a:t>SCHED_FIFO, </a:t>
            </a:r>
            <a:r>
              <a:rPr lang="en-US" altLang="zh-TW" dirty="0" smtClean="0"/>
              <a:t>SCHED_RR</a:t>
            </a:r>
            <a:br>
              <a:rPr lang="en-US" altLang="zh-TW" dirty="0" smtClean="0"/>
            </a:br>
            <a:r>
              <a:rPr lang="en-US" altLang="zh-TW" sz="2000" dirty="0" smtClean="0"/>
              <a:t>(SCHED_RR have time slice)</a:t>
            </a:r>
          </a:p>
          <a:p>
            <a:r>
              <a:rPr lang="en-US" altLang="zh-TW" sz="2400" dirty="0" smtClean="0">
                <a:ea typeface="Fira Code" panose="020B0509050000020004" pitchFamily="49" charset="0"/>
              </a:rPr>
              <a:t>Can use system call to change priority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sched_setparam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sched_setscheduler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r>
              <a:rPr lang="en-US" altLang="zh-TW" sz="2400" dirty="0">
                <a:ea typeface="Fira Code" panose="020B0509050000020004" pitchFamily="49" charset="0"/>
              </a:rPr>
              <a:t>context switch in following </a:t>
            </a:r>
            <a:r>
              <a:rPr lang="en-US" altLang="zh-TW" sz="2400" dirty="0" smtClean="0">
                <a:ea typeface="Fira Code" panose="020B0509050000020004" pitchFamily="49" charset="0"/>
              </a:rPr>
              <a:t>situations</a:t>
            </a:r>
          </a:p>
          <a:p>
            <a:pPr lvl="1"/>
            <a:r>
              <a:rPr lang="en-US" altLang="zh-TW" sz="2000" dirty="0" smtClean="0">
                <a:ea typeface="Fira Code" panose="020B0509050000020004" pitchFamily="49" charset="0"/>
              </a:rPr>
              <a:t>preempt by higher priority process</a:t>
            </a:r>
          </a:p>
          <a:p>
            <a:pPr lvl="1"/>
            <a:r>
              <a:rPr lang="en-US" altLang="zh-TW" sz="2000" dirty="0" smtClean="0">
                <a:ea typeface="Fira Code" panose="020B0509050000020004" pitchFamily="49" charset="0"/>
              </a:rPr>
              <a:t>process block and sleep</a:t>
            </a:r>
          </a:p>
          <a:p>
            <a:pPr lvl="1"/>
            <a:r>
              <a:rPr lang="en-US" altLang="zh-TW" sz="2000" dirty="0" smtClean="0">
                <a:ea typeface="Fira Code" panose="020B0509050000020004" pitchFamily="49" charset="0"/>
              </a:rPr>
              <a:t>process stop or be killed</a:t>
            </a:r>
          </a:p>
          <a:p>
            <a:pPr lvl="1"/>
            <a:r>
              <a:rPr lang="en-US" altLang="zh-TW" sz="2000" dirty="0" smtClean="0">
                <a:ea typeface="Fira Code" panose="020B0509050000020004" pitchFamily="49" charset="0"/>
              </a:rPr>
              <a:t>yield</a:t>
            </a:r>
          </a:p>
          <a:p>
            <a:pPr lvl="1"/>
            <a:r>
              <a:rPr lang="en-US" altLang="zh-TW" sz="2000" dirty="0" smtClean="0">
                <a:ea typeface="Fira Code" panose="020B0509050000020004" pitchFamily="49" charset="0"/>
              </a:rPr>
              <a:t>Finish time slice in SCHED_RR</a:t>
            </a:r>
            <a:endParaRPr lang="en-US" altLang="zh-TW" sz="2000" dirty="0">
              <a:ea typeface="Fira Code" panose="020B0509050000020004" pitchFamily="49" charset="0"/>
            </a:endParaRPr>
          </a:p>
          <a:p>
            <a:endParaRPr lang="zh-TW" altLang="en-US" sz="1600" dirty="0">
              <a:latin typeface="Fira Code" panose="020B0509050000020004" pitchFamily="49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46" y="4692539"/>
            <a:ext cx="4603987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of Completely Fair Scheduler(CFS)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0161"/>
            <a:ext cx="10515600" cy="512278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defined in 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&lt;kernel/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fair.c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un each </a:t>
            </a:r>
            <a:r>
              <a:rPr lang="en-US" altLang="zh-TW" dirty="0"/>
              <a:t>process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round-robin</a:t>
            </a:r>
          </a:p>
          <a:p>
            <a:pPr lvl="1"/>
            <a:r>
              <a:rPr lang="en-US" altLang="zh-TW" dirty="0" smtClean="0"/>
              <a:t>selecting process </a:t>
            </a:r>
            <a:r>
              <a:rPr lang="en-US" altLang="zh-TW" dirty="0"/>
              <a:t>that has </a:t>
            </a:r>
            <a:r>
              <a:rPr lang="en-US" altLang="zh-TW" dirty="0" smtClean="0"/>
              <a:t>run </a:t>
            </a:r>
            <a:r>
              <a:rPr lang="en-US" altLang="zh-TW" dirty="0"/>
              <a:t>the </a:t>
            </a:r>
            <a:r>
              <a:rPr lang="en-US" altLang="zh-TW" dirty="0" smtClean="0"/>
              <a:t>least.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alculates </a:t>
            </a:r>
            <a:r>
              <a:rPr lang="en-US" altLang="zh-TW" dirty="0"/>
              <a:t>how long a </a:t>
            </a:r>
            <a:r>
              <a:rPr lang="en-US" altLang="zh-TW" dirty="0" smtClean="0"/>
              <a:t>process </a:t>
            </a:r>
            <a:r>
              <a:rPr lang="en-US" altLang="zh-TW" dirty="0"/>
              <a:t>should run as a function of the total number of runnable processes.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nice value </a:t>
            </a:r>
            <a:r>
              <a:rPr lang="en-US" altLang="zh-TW" dirty="0" smtClean="0"/>
              <a:t>is only </a:t>
            </a:r>
            <a:r>
              <a:rPr lang="en-US" altLang="zh-TW" dirty="0"/>
              <a:t>use </a:t>
            </a:r>
            <a:r>
              <a:rPr lang="en-US" altLang="zh-TW" dirty="0" smtClean="0"/>
              <a:t>for weighting </a:t>
            </a:r>
            <a:r>
              <a:rPr lang="en-US" altLang="zh-TW" dirty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proportion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dirty="0" smtClean="0">
                <a:solidFill>
                  <a:srgbClr val="FF0000"/>
                </a:solidFill>
              </a:rPr>
              <a:t>processor</a:t>
            </a:r>
          </a:p>
          <a:p>
            <a:r>
              <a:rPr lang="en-US" altLang="zh-TW" dirty="0" smtClean="0"/>
              <a:t>CFS </a:t>
            </a:r>
            <a:r>
              <a:rPr lang="en-US" altLang="zh-TW" dirty="0"/>
              <a:t>sets a target for its </a:t>
            </a:r>
            <a:r>
              <a:rPr lang="en-US" altLang="zh-TW" dirty="0" smtClean="0"/>
              <a:t>approximation </a:t>
            </a:r>
            <a:r>
              <a:rPr lang="en-US" altLang="zh-TW" dirty="0"/>
              <a:t>of the “infinitely small” scheduling duration in perfect multitasking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No time slice concept in CFS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minimum granularity : 1ms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6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of CFS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/>
              <a:t>Accounting</a:t>
            </a:r>
          </a:p>
          <a:p>
            <a:r>
              <a:rPr lang="en-US" altLang="zh-TW" dirty="0" smtClean="0"/>
              <a:t>Process </a:t>
            </a:r>
            <a:r>
              <a:rPr lang="en-US" altLang="zh-TW" dirty="0"/>
              <a:t>Selection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Scheduler Entry Point</a:t>
            </a:r>
          </a:p>
          <a:p>
            <a:r>
              <a:rPr lang="en-US" altLang="zh-TW" dirty="0" smtClean="0"/>
              <a:t>Sleeping </a:t>
            </a:r>
            <a:r>
              <a:rPr lang="en-US" altLang="zh-TW" dirty="0"/>
              <a:t>and Waking 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Accounting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Scheduler </a:t>
            </a:r>
            <a:r>
              <a:rPr lang="en-US" altLang="zh-TW" dirty="0"/>
              <a:t>Entity </a:t>
            </a:r>
            <a:r>
              <a:rPr lang="en-US" altLang="zh-TW" dirty="0" smtClean="0"/>
              <a:t>Structure</a:t>
            </a:r>
          </a:p>
          <a:p>
            <a:pPr lvl="1"/>
            <a:r>
              <a:rPr lang="en-US" altLang="zh-TW" dirty="0"/>
              <a:t>defined </a:t>
            </a:r>
            <a:r>
              <a:rPr lang="en-US" altLang="zh-TW" dirty="0" smtClean="0"/>
              <a:t>in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linux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sched.h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altLang="zh-TW" dirty="0" smtClean="0"/>
              <a:t>embedded in </a:t>
            </a:r>
            <a:r>
              <a:rPr lang="en-US" altLang="zh-TW" dirty="0" err="1" smtClean="0"/>
              <a:t>task_struct</a:t>
            </a:r>
            <a:r>
              <a:rPr lang="en-US" altLang="zh-TW" dirty="0" smtClean="0"/>
              <a:t> of process</a:t>
            </a:r>
          </a:p>
          <a:p>
            <a:r>
              <a:rPr lang="en-US" altLang="zh-TW" dirty="0"/>
              <a:t>Virtual </a:t>
            </a:r>
            <a:r>
              <a:rPr lang="en-US" altLang="zh-TW" dirty="0" smtClean="0"/>
              <a:t>Runtime (ns)</a:t>
            </a:r>
          </a:p>
          <a:p>
            <a:pPr lvl="1"/>
            <a:r>
              <a:rPr lang="en-US" altLang="zh-TW" dirty="0"/>
              <a:t>=</a:t>
            </a:r>
            <a:r>
              <a:rPr lang="en-US" altLang="zh-TW" dirty="0" smtClean="0"/>
              <a:t> Actual </a:t>
            </a:r>
            <a:r>
              <a:rPr lang="en-US" altLang="zh-TW" dirty="0"/>
              <a:t>runtime </a:t>
            </a:r>
            <a:r>
              <a:rPr lang="en-US" altLang="zh-TW" dirty="0" smtClean="0"/>
              <a:t>normalized </a:t>
            </a:r>
            <a:r>
              <a:rPr lang="en-US" altLang="zh-TW" dirty="0"/>
              <a:t>(or weighted) by the </a:t>
            </a:r>
            <a:r>
              <a:rPr lang="en-US" altLang="zh-TW" dirty="0" smtClean="0"/>
              <a:t># runnable process</a:t>
            </a:r>
          </a:p>
          <a:p>
            <a:pPr lvl="1"/>
            <a:r>
              <a:rPr lang="en-US" altLang="zh-TW" dirty="0"/>
              <a:t>To approximate the “ideal </a:t>
            </a:r>
            <a:r>
              <a:rPr lang="en-US" altLang="zh-TW" dirty="0" smtClean="0"/>
              <a:t>multitasking processor” in CFS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6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51801"/>
              </p:ext>
            </p:extLst>
          </p:nvPr>
        </p:nvGraphicFramePr>
        <p:xfrm>
          <a:off x="1059426" y="1344699"/>
          <a:ext cx="10515600" cy="2364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76441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8977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6945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730285"/>
                    </a:ext>
                  </a:extLst>
                </a:gridCol>
              </a:tblGrid>
              <a:tr h="5749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</a:t>
                      </a:r>
                      <a:r>
                        <a:rPr lang="en-US" altLang="zh-TW" baseline="0" dirty="0" smtClean="0"/>
                        <a:t> Kernel Dev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Understand</a:t>
                      </a:r>
                      <a:r>
                        <a:rPr lang="en-US" altLang="zh-TW" baseline="0" dirty="0" smtClean="0"/>
                        <a:t> Linux Kernel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Code Example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51700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微軟正黑體" panose="020B0604030504040204" pitchFamily="34" charset="-120"/>
                        </a:rPr>
                        <a:t>Process</a:t>
                      </a:r>
                      <a:r>
                        <a:rPr lang="en-US" altLang="zh-TW" baseline="0" dirty="0" smtClean="0">
                          <a:latin typeface="+mn-lt"/>
                          <a:ea typeface="微軟正黑體" panose="020B0604030504040204" pitchFamily="34" charset="-120"/>
                        </a:rPr>
                        <a:t> Management</a:t>
                      </a:r>
                      <a:endParaRPr lang="en-US" altLang="zh-TW" dirty="0" smtClean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752984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微軟正黑體" panose="020B0604030504040204" pitchFamily="34" charset="-120"/>
                        </a:rPr>
                        <a:t>Process Scheduling</a:t>
                      </a:r>
                      <a:r>
                        <a:rPr lang="en-US" altLang="zh-TW" baseline="0" dirty="0" smtClean="0"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dirty="0" smtClean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447671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Kernel</a:t>
                      </a:r>
                      <a:r>
                        <a:rPr lang="en-US" altLang="zh-TW" baseline="0" dirty="0" smtClean="0"/>
                        <a:t> Synchronization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</a:t>
                      </a:r>
                      <a:r>
                        <a:rPr lang="en-US" altLang="zh-TW" baseline="0" dirty="0" smtClean="0"/>
                        <a:t> 9, 10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6" y="772510"/>
            <a:ext cx="5066419" cy="46078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69" y="772510"/>
            <a:ext cx="5059078" cy="25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</a:t>
            </a:r>
            <a:r>
              <a:rPr lang="en-US" altLang="zh-TW" dirty="0" smtClean="0"/>
              <a:t>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2154"/>
            <a:ext cx="10515600" cy="2038619"/>
          </a:xfrm>
        </p:spPr>
        <p:txBody>
          <a:bodyPr/>
          <a:lstStyle/>
          <a:p>
            <a:r>
              <a:rPr lang="en-US" altLang="zh-TW" dirty="0" smtClean="0"/>
              <a:t>Simply find the process with smallest </a:t>
            </a:r>
            <a:r>
              <a:rPr lang="en-US" altLang="zh-TW" dirty="0" err="1" smtClean="0"/>
              <a:t>vruntime</a:t>
            </a:r>
            <a:endParaRPr lang="en-US" altLang="zh-TW" dirty="0" smtClean="0"/>
          </a:p>
          <a:p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pick_next_entity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altLang="zh-TW" dirty="0" smtClean="0"/>
              <a:t>, defined in 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&lt;kernel/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sched_fair.c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altLang="zh-TW" dirty="0" smtClean="0"/>
              <a:t>We use </a:t>
            </a:r>
            <a:r>
              <a:rPr lang="en-US" altLang="zh-TW" dirty="0" err="1" smtClean="0"/>
              <a:t>RBtree</a:t>
            </a:r>
            <a:r>
              <a:rPr lang="en-US" altLang="zh-TW" dirty="0" smtClean="0"/>
              <a:t>, the key of each process are the </a:t>
            </a:r>
            <a:r>
              <a:rPr lang="en-US" altLang="zh-TW" dirty="0" err="1" smtClean="0"/>
              <a:t>vruntime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far left node is the next process for run</a:t>
            </a:r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736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The Scheduler Entry Point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86539" y="4852961"/>
            <a:ext cx="10515600" cy="14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schedule()</a:t>
            </a:r>
            <a:r>
              <a:rPr lang="en-US" altLang="zh-TW" sz="200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mtClean="0">
                <a:ea typeface="Fira Code" panose="020B0509050000020004" pitchFamily="49" charset="0"/>
              </a:rPr>
              <a:t>defined in </a:t>
            </a:r>
            <a:r>
              <a:rPr lang="en-US" altLang="zh-TW" sz="2000" smtClean="0">
                <a:latin typeface="Fira Code" panose="020B0509050000020004" pitchFamily="49" charset="0"/>
                <a:ea typeface="Fira Code" panose="020B0509050000020004" pitchFamily="49" charset="0"/>
              </a:rPr>
              <a:t>&lt;kernel/sched.c&gt;</a:t>
            </a:r>
          </a:p>
          <a:p>
            <a:r>
              <a:rPr lang="en-US" altLang="zh-TW" smtClean="0">
                <a:ea typeface="Fira Code" panose="020B0509050000020004" pitchFamily="49" charset="0"/>
              </a:rPr>
              <a:t>The</a:t>
            </a:r>
            <a:r>
              <a:rPr lang="en-US" altLang="zh-TW" sz="2000" smtClean="0">
                <a:latin typeface="Fira Code" panose="020B0509050000020004" pitchFamily="49" charset="0"/>
                <a:ea typeface="Fira Code" panose="020B0509050000020004" pitchFamily="49" charset="0"/>
              </a:rPr>
              <a:t> schedule() </a:t>
            </a:r>
            <a:r>
              <a:rPr lang="en-US" altLang="zh-TW" smtClean="0">
                <a:ea typeface="Fira Code" panose="020B0509050000020004" pitchFamily="49" charset="0"/>
              </a:rPr>
              <a:t>will call</a:t>
            </a:r>
            <a:r>
              <a:rPr lang="en-US" altLang="zh-TW" sz="2000" smtClean="0">
                <a:latin typeface="Fira Code" panose="020B0509050000020004" pitchFamily="49" charset="0"/>
                <a:ea typeface="Fira Code" panose="020B0509050000020004" pitchFamily="49" charset="0"/>
              </a:rPr>
              <a:t> pick_next_task()</a:t>
            </a:r>
          </a:p>
          <a:p>
            <a:endParaRPr lang="zh-TW" altLang="en-US" sz="20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Sleeping and Waking </a:t>
            </a:r>
            <a:r>
              <a:rPr lang="en-US" altLang="zh-TW" dirty="0" smtClean="0"/>
              <a:t>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472"/>
          </a:xfrm>
        </p:spPr>
        <p:txBody>
          <a:bodyPr>
            <a:norm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tate </a:t>
            </a:r>
            <a:r>
              <a:rPr lang="en-US" altLang="zh-TW" dirty="0"/>
              <a:t>: </a:t>
            </a:r>
            <a:r>
              <a:rPr lang="en-US" altLang="zh-TW" dirty="0" smtClean="0"/>
              <a:t>TASK_INTERRUPTIBLE(wake up prematurely &amp; response)</a:t>
            </a:r>
            <a:br>
              <a:rPr lang="en-US" altLang="zh-TW" dirty="0" smtClean="0"/>
            </a:br>
            <a:r>
              <a:rPr lang="en-US" altLang="zh-TW" dirty="0" smtClean="0"/>
              <a:t>or TASK_UNINTERRUPTIBLE()</a:t>
            </a:r>
            <a:endParaRPr lang="en-US" altLang="zh-TW" dirty="0"/>
          </a:p>
          <a:p>
            <a:r>
              <a:rPr lang="en-US" altLang="zh-TW" dirty="0" smtClean="0"/>
              <a:t>Waiting Queue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Waking Up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wake_up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altLang="zh-TW" dirty="0" smtClean="0"/>
              <a:t>, nested call 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try_to_wake_up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set TASK_RUNNING &amp; use 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enqueuer_task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to insert task to </a:t>
            </a:r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RBtree</a:t>
            </a:r>
            <a:endParaRPr lang="en-US" altLang="zh-TW" sz="18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endParaRPr lang="zh-TW" altLang="en-US" sz="18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2" y="387082"/>
            <a:ext cx="5993688" cy="1710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10" y="387082"/>
            <a:ext cx="5003278" cy="633401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3104" y="1988949"/>
            <a:ext cx="601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32" y="2796591"/>
            <a:ext cx="5983552" cy="36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Preemption and Context Switching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967" y="1174695"/>
            <a:ext cx="11623728" cy="5505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Schedule() → </a:t>
            </a:r>
            <a:r>
              <a:rPr lang="en-US" altLang="zh-TW" dirty="0" err="1" smtClean="0"/>
              <a:t>context_switch</a:t>
            </a:r>
            <a:r>
              <a:rPr lang="en-US" altLang="zh-TW" dirty="0" smtClean="0"/>
              <a:t>(), defined in 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&lt;kernel/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sched.c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switch_mm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(), switch process in virtual memory</a:t>
            </a:r>
          </a:p>
          <a:p>
            <a:pPr lvl="1"/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switch_to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save &amp; restore 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stack 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information 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and the processor 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registers</a:t>
            </a:r>
          </a:p>
          <a:p>
            <a:pPr lvl="1"/>
            <a:endParaRPr lang="en-US" altLang="zh-TW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>
                <a:ea typeface="Fira Code" panose="020B0509050000020004" pitchFamily="49" charset="0"/>
              </a:rPr>
              <a:t>Use </a:t>
            </a:r>
            <a:r>
              <a:rPr lang="en-US" altLang="zh-TW" dirty="0" err="1" smtClean="0">
                <a:ea typeface="Fira Code" panose="020B0509050000020004" pitchFamily="49" charset="0"/>
              </a:rPr>
              <a:t>need_resched</a:t>
            </a:r>
            <a:r>
              <a:rPr lang="en-US" altLang="zh-TW" dirty="0" smtClean="0">
                <a:ea typeface="Fira Code" panose="020B0509050000020004" pitchFamily="49" charset="0"/>
              </a:rPr>
              <a:t> to check the needed of rescheduling</a:t>
            </a:r>
          </a:p>
          <a:p>
            <a:r>
              <a:rPr lang="en-US" altLang="zh-TW" dirty="0" smtClean="0">
                <a:ea typeface="Fira Code" panose="020B0509050000020004" pitchFamily="49" charset="0"/>
              </a:rPr>
              <a:t>User preemption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(1).Return from </a:t>
            </a:r>
            <a:r>
              <a:rPr lang="en-US" altLang="zh-TW" dirty="0">
                <a:ea typeface="Fira Code" panose="020B0509050000020004" pitchFamily="49" charset="0"/>
              </a:rPr>
              <a:t>a system </a:t>
            </a:r>
            <a:r>
              <a:rPr lang="en-US" altLang="zh-TW" dirty="0" smtClean="0">
                <a:ea typeface="Fira Code" panose="020B0509050000020004" pitchFamily="49" charset="0"/>
              </a:rPr>
              <a:t>call  (2).Return from </a:t>
            </a:r>
            <a:r>
              <a:rPr lang="en-US" altLang="zh-TW" dirty="0">
                <a:ea typeface="Fira Code" panose="020B0509050000020004" pitchFamily="49" charset="0"/>
              </a:rPr>
              <a:t>an interrupt </a:t>
            </a:r>
            <a:r>
              <a:rPr lang="en-US" altLang="zh-TW" dirty="0" smtClean="0">
                <a:ea typeface="Fira Code" panose="020B0509050000020004" pitchFamily="49" charset="0"/>
              </a:rPr>
              <a:t>handler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check </a:t>
            </a:r>
            <a:r>
              <a:rPr lang="en-US" altLang="zh-TW" dirty="0" err="1" smtClean="0">
                <a:ea typeface="Fira Code" panose="020B0509050000020004" pitchFamily="49" charset="0"/>
              </a:rPr>
              <a:t>need_resched</a:t>
            </a:r>
            <a:r>
              <a:rPr lang="en-US" altLang="zh-TW" dirty="0" smtClean="0">
                <a:ea typeface="Fira Code" panose="020B0509050000020004" pitchFamily="49" charset="0"/>
              </a:rPr>
              <a:t>, if set ? find another process, </a:t>
            </a:r>
            <a:r>
              <a:rPr lang="en-US" altLang="zh-TW" dirty="0" err="1" smtClean="0">
                <a:ea typeface="Fira Code" panose="020B0509050000020004" pitchFamily="49" charset="0"/>
              </a:rPr>
              <a:t>entry.s</a:t>
            </a:r>
            <a:endParaRPr lang="en-US" altLang="zh-TW" dirty="0">
              <a:ea typeface="Fira Code" panose="020B0509050000020004" pitchFamily="49" charset="0"/>
            </a:endParaRPr>
          </a:p>
          <a:p>
            <a:r>
              <a:rPr lang="en-US" altLang="zh-TW" dirty="0" smtClean="0">
                <a:ea typeface="Fira Code" panose="020B0509050000020004" pitchFamily="49" charset="0"/>
              </a:rPr>
              <a:t>Kernel preemption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(1) interrupt </a:t>
            </a:r>
            <a:r>
              <a:rPr lang="en-US" altLang="zh-TW" dirty="0">
                <a:ea typeface="Fira Code" panose="020B0509050000020004" pitchFamily="49" charset="0"/>
              </a:rPr>
              <a:t>handler </a:t>
            </a:r>
            <a:r>
              <a:rPr lang="en-US" altLang="zh-TW" dirty="0" smtClean="0">
                <a:ea typeface="Fira Code" panose="020B0509050000020004" pitchFamily="49" charset="0"/>
              </a:rPr>
              <a:t>exits before </a:t>
            </a:r>
            <a:r>
              <a:rPr lang="en-US" altLang="zh-TW" dirty="0">
                <a:ea typeface="Fira Code" panose="020B0509050000020004" pitchFamily="49" charset="0"/>
              </a:rPr>
              <a:t>returning to </a:t>
            </a:r>
            <a:r>
              <a:rPr lang="en-US" altLang="zh-TW" dirty="0" err="1" smtClean="0">
                <a:ea typeface="Fira Code" panose="020B0509050000020004" pitchFamily="49" charset="0"/>
              </a:rPr>
              <a:t>kermel</a:t>
            </a:r>
            <a:r>
              <a:rPr lang="en-US" altLang="zh-TW" dirty="0" smtClean="0">
                <a:ea typeface="Fira Code" panose="020B0509050000020004" pitchFamily="49" charset="0"/>
              </a:rPr>
              <a:t> (2)Kernel </a:t>
            </a:r>
            <a:r>
              <a:rPr lang="en-US" altLang="zh-TW" dirty="0">
                <a:ea typeface="Fira Code" panose="020B0509050000020004" pitchFamily="49" charset="0"/>
              </a:rPr>
              <a:t>code becomes </a:t>
            </a:r>
            <a:r>
              <a:rPr lang="en-US" altLang="zh-TW" dirty="0" err="1">
                <a:ea typeface="Fira Code" panose="020B0509050000020004" pitchFamily="49" charset="0"/>
              </a:rPr>
              <a:t>preemptible</a:t>
            </a:r>
            <a:r>
              <a:rPr lang="en-US" altLang="zh-TW" dirty="0">
                <a:ea typeface="Fira Code" panose="020B0509050000020004" pitchFamily="49" charset="0"/>
              </a:rPr>
              <a:t> </a:t>
            </a:r>
            <a:r>
              <a:rPr lang="en-US" altLang="zh-TW" dirty="0" smtClean="0">
                <a:ea typeface="Fira Code" panose="020B0509050000020004" pitchFamily="49" charset="0"/>
              </a:rPr>
              <a:t> (3)kernel </a:t>
            </a:r>
            <a:r>
              <a:rPr lang="en-US" altLang="zh-TW" dirty="0">
                <a:ea typeface="Fira Code" panose="020B0509050000020004" pitchFamily="49" charset="0"/>
              </a:rPr>
              <a:t>explicitly calls </a:t>
            </a:r>
            <a:r>
              <a:rPr lang="en-US" altLang="zh-TW" dirty="0" smtClean="0">
                <a:ea typeface="Fira Code" panose="020B0509050000020004" pitchFamily="49" charset="0"/>
              </a:rPr>
              <a:t>schedule() (4)kernel blocks</a:t>
            </a:r>
            <a:endParaRPr lang="en-US" altLang="zh-TW" sz="20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dirty="0" err="1" smtClean="0"/>
              <a:t>preempt_count</a:t>
            </a:r>
            <a:r>
              <a:rPr lang="en-US" altLang="zh-TW" dirty="0" smtClean="0"/>
              <a:t>, lock++, release—, != 0 means has holding lock </a:t>
            </a:r>
          </a:p>
        </p:txBody>
      </p:sp>
    </p:spTree>
    <p:extLst>
      <p:ext uri="{BB962C8B-B14F-4D97-AF65-F5344CB8AC3E}">
        <p14:creationId xmlns:p14="http://schemas.microsoft.com/office/powerpoint/2010/main" val="3750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5" y="71810"/>
            <a:ext cx="4291148" cy="678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8869" y="3640181"/>
            <a:ext cx="1166947" cy="14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4667794"/>
            <a:ext cx="1123406" cy="130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66651" y="6209211"/>
            <a:ext cx="905691" cy="148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Scheduler-Related System Calls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2" y="1589423"/>
            <a:ext cx="8428667" cy="48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103" y="26717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Kernel Synchronization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3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of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Critical Section(CS) &amp; Race Condition</a:t>
            </a:r>
          </a:p>
          <a:p>
            <a:r>
              <a:rPr lang="en-US" altLang="zh-TW" dirty="0" smtClean="0"/>
              <a:t>Lock, </a:t>
            </a:r>
            <a:r>
              <a:rPr lang="en-US" altLang="zh-TW" dirty="0"/>
              <a:t>atomic </a:t>
            </a:r>
            <a:r>
              <a:rPr lang="en-US" altLang="zh-TW" dirty="0" smtClean="0"/>
              <a:t>operation</a:t>
            </a:r>
          </a:p>
          <a:p>
            <a:r>
              <a:rPr lang="en-US" altLang="zh-TW" dirty="0" smtClean="0"/>
              <a:t>Concurrency</a:t>
            </a:r>
          </a:p>
          <a:p>
            <a:pPr lvl="1"/>
            <a:r>
              <a:rPr lang="en-US" altLang="zh-TW" dirty="0" smtClean="0"/>
              <a:t>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by:</a:t>
            </a:r>
          </a:p>
          <a:p>
            <a:pPr lvl="2"/>
            <a:r>
              <a:rPr lang="en-US" altLang="zh-TW" dirty="0" smtClean="0"/>
              <a:t>interrupt</a:t>
            </a:r>
          </a:p>
          <a:p>
            <a:pPr lvl="2"/>
            <a:r>
              <a:rPr lang="en-US" altLang="zh-TW" dirty="0" err="1" smtClean="0"/>
              <a:t>softirq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tasklet</a:t>
            </a:r>
            <a:endParaRPr lang="en-US" altLang="zh-TW" dirty="0" smtClean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Kernel </a:t>
            </a:r>
            <a:r>
              <a:rPr lang="en-US" altLang="zh-TW" dirty="0" smtClean="0">
                <a:solidFill>
                  <a:srgbClr val="FF0000"/>
                </a:solidFill>
              </a:rPr>
              <a:t>preemption</a:t>
            </a:r>
          </a:p>
          <a:p>
            <a:pPr lvl="2"/>
            <a:r>
              <a:rPr lang="en-US" altLang="zh-TW" dirty="0"/>
              <a:t>Sleeping and synchronization with </a:t>
            </a:r>
            <a:r>
              <a:rPr lang="en-US" altLang="zh-TW" dirty="0" smtClean="0"/>
              <a:t>user-space</a:t>
            </a:r>
          </a:p>
          <a:p>
            <a:pPr lvl="2"/>
            <a:r>
              <a:rPr lang="en-US" altLang="zh-TW" dirty="0"/>
              <a:t>Symmetrical </a:t>
            </a:r>
            <a:r>
              <a:rPr lang="en-US" altLang="zh-TW" dirty="0" smtClean="0"/>
              <a:t>multiprocessing(different </a:t>
            </a:r>
            <a:r>
              <a:rPr lang="en-US" altLang="zh-TW" dirty="0" err="1" smtClean="0"/>
              <a:t>cpu</a:t>
            </a:r>
            <a:r>
              <a:rPr lang="en-US" altLang="zh-TW" dirty="0" smtClean="0"/>
              <a:t> run same process)</a:t>
            </a:r>
          </a:p>
          <a:p>
            <a:pPr lvl="1"/>
            <a:r>
              <a:rPr lang="en-US" altLang="zh-TW" dirty="0" smtClean="0"/>
              <a:t>Solution:</a:t>
            </a:r>
          </a:p>
          <a:p>
            <a:pPr lvl="2"/>
            <a:r>
              <a:rPr lang="en-US" altLang="zh-TW" dirty="0" smtClean="0"/>
              <a:t>interrupt-</a:t>
            </a:r>
            <a:r>
              <a:rPr lang="en-US" altLang="zh-TW" dirty="0" err="1" smtClean="0"/>
              <a:t>saft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SMP-safe</a:t>
            </a:r>
          </a:p>
          <a:p>
            <a:pPr lvl="2"/>
            <a:r>
              <a:rPr lang="en-US" altLang="zh-TW" dirty="0" smtClean="0"/>
              <a:t>Preempt-safe</a:t>
            </a:r>
          </a:p>
        </p:txBody>
      </p:sp>
    </p:spTree>
    <p:extLst>
      <p:ext uri="{BB962C8B-B14F-4D97-AF65-F5344CB8AC3E}">
        <p14:creationId xmlns:p14="http://schemas.microsoft.com/office/powerpoint/2010/main" val="8548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of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US" altLang="zh-TW" dirty="0" smtClean="0"/>
              <a:t>Deadlock</a:t>
            </a:r>
          </a:p>
          <a:p>
            <a:pPr lvl="1"/>
            <a:r>
              <a:rPr lang="en-US" altLang="zh-TW" dirty="0" smtClean="0"/>
              <a:t>some simple rules:</a:t>
            </a:r>
          </a:p>
          <a:p>
            <a:pPr lvl="2"/>
            <a:r>
              <a:rPr lang="en-US" altLang="zh-TW" dirty="0" smtClean="0"/>
              <a:t>Implement </a:t>
            </a:r>
            <a:r>
              <a:rPr lang="en-US" altLang="zh-TW" dirty="0"/>
              <a:t>lock </a:t>
            </a:r>
            <a:r>
              <a:rPr lang="en-US" altLang="zh-TW" dirty="0" smtClean="0"/>
              <a:t>ordering.</a:t>
            </a:r>
          </a:p>
          <a:p>
            <a:pPr lvl="2"/>
            <a:r>
              <a:rPr lang="en-US" altLang="zh-TW" dirty="0" smtClean="0"/>
              <a:t>Prevent </a:t>
            </a:r>
            <a:r>
              <a:rPr lang="en-US" altLang="zh-TW" dirty="0"/>
              <a:t>starvation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/>
              <a:t>Design for </a:t>
            </a:r>
            <a:r>
              <a:rPr lang="en-US" altLang="zh-TW" dirty="0" smtClean="0"/>
              <a:t>simplicity</a:t>
            </a:r>
          </a:p>
          <a:p>
            <a:r>
              <a:rPr lang="en-US" altLang="zh-TW" dirty="0" smtClean="0"/>
              <a:t>lock contention</a:t>
            </a:r>
          </a:p>
          <a:p>
            <a:pPr lvl="1"/>
            <a:r>
              <a:rPr lang="en-US" altLang="zh-TW" dirty="0"/>
              <a:t> High </a:t>
            </a:r>
            <a:r>
              <a:rPr lang="en-US" altLang="zh-TW" dirty="0" smtClean="0"/>
              <a:t>contented lock may lead to overhead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scalability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granularity of locking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62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103" y="26717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Enter &amp; Exit of System Call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1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Solutions for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67967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Atomic Operation</a:t>
            </a:r>
          </a:p>
          <a:p>
            <a:r>
              <a:rPr lang="en-US" altLang="zh-TW" dirty="0" smtClean="0"/>
              <a:t>Spinlock</a:t>
            </a:r>
          </a:p>
          <a:p>
            <a:r>
              <a:rPr lang="en-US" altLang="zh-TW" dirty="0" smtClean="0"/>
              <a:t>Reader-Writer Spinlock</a:t>
            </a:r>
          </a:p>
          <a:p>
            <a:r>
              <a:rPr lang="en-US" altLang="zh-TW" dirty="0" smtClean="0"/>
              <a:t>Semaphore</a:t>
            </a:r>
          </a:p>
          <a:p>
            <a:r>
              <a:rPr lang="en-US" altLang="zh-TW" dirty="0"/>
              <a:t>Reader-Writer </a:t>
            </a:r>
            <a:r>
              <a:rPr lang="en-US" altLang="zh-TW" dirty="0" smtClean="0"/>
              <a:t>Semaphores</a:t>
            </a:r>
          </a:p>
          <a:p>
            <a:r>
              <a:rPr lang="en-US" altLang="zh-TW" dirty="0" err="1" smtClean="0"/>
              <a:t>Mutexes</a:t>
            </a:r>
            <a:endParaRPr lang="en-US" altLang="zh-TW" dirty="0" smtClean="0"/>
          </a:p>
          <a:p>
            <a:r>
              <a:rPr lang="en-US" altLang="zh-TW" dirty="0"/>
              <a:t>Completion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/>
              <a:t>BKL: The Big Kernel </a:t>
            </a:r>
            <a:r>
              <a:rPr lang="en-US" altLang="zh-TW" dirty="0" smtClean="0"/>
              <a:t>Lock</a:t>
            </a:r>
          </a:p>
          <a:p>
            <a:r>
              <a:rPr lang="en-US" altLang="zh-TW" dirty="0"/>
              <a:t>Sequential Locks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81057" y="1825625"/>
            <a:ext cx="5170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Preemption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Disable</a:t>
            </a:r>
          </a:p>
          <a:p>
            <a:r>
              <a:rPr lang="en-US" altLang="zh-TW" dirty="0" smtClean="0"/>
              <a:t>Ordering &amp; Barriers</a:t>
            </a:r>
          </a:p>
        </p:txBody>
      </p:sp>
    </p:spTree>
    <p:extLst>
      <p:ext uri="{BB962C8B-B14F-4D97-AF65-F5344CB8AC3E}">
        <p14:creationId xmlns:p14="http://schemas.microsoft.com/office/powerpoint/2010/main" val="9521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Atomic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O</a:t>
            </a:r>
            <a:r>
              <a:rPr lang="en-US" altLang="zh-TW" dirty="0" smtClean="0"/>
              <a:t>perates </a:t>
            </a:r>
            <a:r>
              <a:rPr lang="en-US" altLang="zh-TW" dirty="0"/>
              <a:t>on integers	2. O</a:t>
            </a:r>
            <a:r>
              <a:rPr lang="en-US" altLang="zh-TW" dirty="0" smtClean="0"/>
              <a:t>perates </a:t>
            </a:r>
            <a:r>
              <a:rPr lang="en-US" altLang="zh-TW" dirty="0"/>
              <a:t>on individual </a:t>
            </a:r>
            <a:r>
              <a:rPr lang="en-US" altLang="zh-TW" dirty="0" smtClean="0"/>
              <a:t>bits</a:t>
            </a:r>
          </a:p>
          <a:p>
            <a:r>
              <a:rPr lang="en-US" altLang="zh-TW" dirty="0" err="1" smtClean="0"/>
              <a:t>atomic_t</a:t>
            </a:r>
            <a:r>
              <a:rPr lang="en-US" altLang="zh-TW" dirty="0" smtClean="0"/>
              <a:t> data type (instead of </a:t>
            </a:r>
            <a:r>
              <a:rPr lang="en-US" altLang="zh-TW" dirty="0" err="1" smtClean="0"/>
              <a:t>int</a:t>
            </a:r>
            <a:r>
              <a:rPr lang="en-US" altLang="zh-TW" dirty="0"/>
              <a:t>), defined in 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linux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types.h</a:t>
            </a: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altLang="zh-TW" dirty="0"/>
              <a:t> 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Ensures </a:t>
            </a:r>
            <a:r>
              <a:rPr lang="en-US" altLang="zh-TW" dirty="0"/>
              <a:t>the compiler does not </a:t>
            </a:r>
            <a:r>
              <a:rPr lang="en-US" altLang="zh-TW" dirty="0" smtClean="0"/>
              <a:t>optimize </a:t>
            </a:r>
            <a:r>
              <a:rPr lang="en-US" altLang="zh-TW" dirty="0"/>
              <a:t>access to the 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in old Linux, </a:t>
            </a:r>
            <a:r>
              <a:rPr lang="en-US" altLang="zh-TW" dirty="0" err="1" smtClean="0"/>
              <a:t>atomic_t</a:t>
            </a:r>
            <a:r>
              <a:rPr lang="en-US" altLang="zh-TW" dirty="0" smtClean="0"/>
              <a:t> has only 24</a:t>
            </a:r>
            <a:r>
              <a:rPr lang="zh-TW" altLang="en-US" dirty="0"/>
              <a:t> </a:t>
            </a:r>
            <a:r>
              <a:rPr lang="en-US" altLang="zh-TW" dirty="0" smtClean="0"/>
              <a:t>bits for integer operation</a:t>
            </a:r>
          </a:p>
          <a:p>
            <a:pPr lvl="1"/>
            <a:r>
              <a:rPr lang="en-US" altLang="zh-TW" dirty="0" smtClean="0"/>
              <a:t>atomic64_T</a:t>
            </a:r>
          </a:p>
          <a:p>
            <a:pPr lvl="1"/>
            <a:r>
              <a:rPr lang="en-US" altLang="zh-TW" dirty="0" smtClean="0"/>
              <a:t>low cost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26" y="524506"/>
            <a:ext cx="2938266" cy="8732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46" y="524506"/>
            <a:ext cx="3666080" cy="873220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1327588" y="5607527"/>
            <a:ext cx="3878138" cy="772373"/>
            <a:chOff x="1316162" y="3865034"/>
            <a:chExt cx="3878138" cy="772373"/>
          </a:xfrm>
        </p:grpSpPr>
        <p:grpSp>
          <p:nvGrpSpPr>
            <p:cNvPr id="12" name="群組 11"/>
            <p:cNvGrpSpPr/>
            <p:nvPr/>
          </p:nvGrpSpPr>
          <p:grpSpPr>
            <a:xfrm>
              <a:off x="1316162" y="3865034"/>
              <a:ext cx="3878138" cy="633223"/>
              <a:chOff x="1316162" y="3865034"/>
              <a:chExt cx="3878138" cy="633223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4"/>
              <a:srcRect t="-4115" r="402" b="-1"/>
              <a:stretch/>
            </p:blipFill>
            <p:spPr>
              <a:xfrm>
                <a:off x="1316162" y="3865034"/>
                <a:ext cx="3873905" cy="262158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5"/>
              <a:srcRect t="-5621" r="124"/>
              <a:stretch/>
            </p:blipFill>
            <p:spPr>
              <a:xfrm>
                <a:off x="1316162" y="4106333"/>
                <a:ext cx="3878138" cy="391924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6162" y="4498257"/>
              <a:ext cx="3876311" cy="139150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198" y="4558562"/>
            <a:ext cx="2682472" cy="5182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318" y="4558562"/>
            <a:ext cx="4435224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79" y="182881"/>
            <a:ext cx="4473302" cy="525126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51761" y="5508171"/>
            <a:ext cx="188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asm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atomic.h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endParaRPr lang="zh-TW" altLang="en-US" dirty="0">
              <a:latin typeface="Fira Code" panose="020B05090500000200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11" y="182881"/>
            <a:ext cx="4274647" cy="26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Spinlock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r>
              <a:rPr lang="en-US" altLang="zh-TW" dirty="0" smtClean="0"/>
              <a:t>Atomic can only work for variables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omplicate function can us lock</a:t>
            </a:r>
          </a:p>
          <a:p>
            <a:r>
              <a:rPr lang="en-US" altLang="zh-TW" dirty="0" smtClean="0"/>
              <a:t>simple, busy-waiting</a:t>
            </a:r>
            <a:r>
              <a:rPr lang="en-US" altLang="zh-TW" dirty="0"/>
              <a:t>, </a:t>
            </a:r>
            <a:r>
              <a:rPr lang="en-US" altLang="zh-TW" dirty="0" smtClean="0"/>
              <a:t>should not </a:t>
            </a:r>
            <a:r>
              <a:rPr lang="en-US" altLang="zh-TW" dirty="0"/>
              <a:t>hold </a:t>
            </a:r>
            <a:r>
              <a:rPr lang="en-US" altLang="zh-TW" dirty="0" smtClean="0"/>
              <a:t>for </a:t>
            </a:r>
            <a:r>
              <a:rPr lang="en-US" altLang="zh-TW" dirty="0"/>
              <a:t>a long </a:t>
            </a:r>
            <a:r>
              <a:rPr lang="en-US" altLang="zh-TW" dirty="0" smtClean="0"/>
              <a:t>time (t &lt; 2*context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Not </a:t>
            </a:r>
            <a:r>
              <a:rPr lang="en-US" altLang="zh-TW" dirty="0" smtClean="0"/>
              <a:t>Recursive</a:t>
            </a:r>
          </a:p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6000" y="3375085"/>
            <a:ext cx="2705100" cy="1247716"/>
            <a:chOff x="952500" y="3531179"/>
            <a:chExt cx="2346182" cy="1248007"/>
          </a:xfrm>
        </p:grpSpPr>
        <p:grpSp>
          <p:nvGrpSpPr>
            <p:cNvPr id="6" name="群組 5"/>
            <p:cNvGrpSpPr/>
            <p:nvPr/>
          </p:nvGrpSpPr>
          <p:grpSpPr>
            <a:xfrm>
              <a:off x="1028700" y="3531179"/>
              <a:ext cx="2269982" cy="940230"/>
              <a:chOff x="1239452" y="3267704"/>
              <a:chExt cx="1444482" cy="544025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2"/>
              <a:srcRect r="8601" b="2933"/>
              <a:stretch/>
            </p:blipFill>
            <p:spPr>
              <a:xfrm>
                <a:off x="1239452" y="3267704"/>
                <a:ext cx="1444482" cy="140130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452" y="3407834"/>
                <a:ext cx="1440305" cy="403895"/>
              </a:xfrm>
              <a:prstGeom prst="rect">
                <a:avLst/>
              </a:prstGeom>
            </p:spPr>
          </p:pic>
        </p:grpSp>
        <p:sp>
          <p:nvSpPr>
            <p:cNvPr id="7" name="文字方塊 6"/>
            <p:cNvSpPr txBox="1"/>
            <p:nvPr/>
          </p:nvSpPr>
          <p:spPr>
            <a:xfrm>
              <a:off x="952500" y="4471409"/>
              <a:ext cx="233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Fira Code" panose="020B0509050000020004" pitchFamily="49" charset="0"/>
                  <a:ea typeface="Fira Code" panose="020B0509050000020004" pitchFamily="49" charset="0"/>
                </a:rPr>
                <a:t>&lt;</a:t>
              </a:r>
              <a:r>
                <a:rPr lang="en-US" altLang="zh-TW" sz="1400" dirty="0" err="1" smtClean="0">
                  <a:latin typeface="Fira Code" panose="020B0509050000020004" pitchFamily="49" charset="0"/>
                  <a:ea typeface="Fira Code" panose="020B0509050000020004" pitchFamily="49" charset="0"/>
                </a:rPr>
                <a:t>linux</a:t>
              </a:r>
              <a:r>
                <a:rPr lang="en-US" altLang="zh-TW" sz="1400" dirty="0" smtClean="0">
                  <a:latin typeface="Fira Code" panose="020B0509050000020004" pitchFamily="49" charset="0"/>
                  <a:ea typeface="Fira Code" panose="020B0509050000020004" pitchFamily="49" charset="0"/>
                </a:rPr>
                <a:t>/</a:t>
              </a:r>
              <a:r>
                <a:rPr lang="en-US" altLang="zh-TW" sz="1400" dirty="0" err="1" smtClean="0">
                  <a:latin typeface="Fira Code" panose="020B0509050000020004" pitchFamily="49" charset="0"/>
                  <a:ea typeface="Fira Code" panose="020B0509050000020004" pitchFamily="49" charset="0"/>
                </a:rPr>
                <a:t>spinlock.h</a:t>
              </a:r>
              <a:r>
                <a:rPr lang="en-US" altLang="zh-TW" sz="1400" dirty="0" smtClean="0">
                  <a:latin typeface="Fira Code" panose="020B0509050000020004" pitchFamily="49" charset="0"/>
                  <a:ea typeface="Fira Code" panose="020B0509050000020004" pitchFamily="49" charset="0"/>
                </a:rPr>
                <a:t>&gt;</a:t>
              </a:r>
              <a:endParaRPr lang="zh-TW" altLang="en-US" sz="1400" dirty="0">
                <a:latin typeface="Fira Code" panose="020B0509050000020004" pitchFamily="49" charset="0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980" y="3375084"/>
            <a:ext cx="3920300" cy="14890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160" y="3361921"/>
            <a:ext cx="2499638" cy="12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183872"/>
            <a:ext cx="6908800" cy="3454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2444" y="495300"/>
            <a:ext cx="473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Initialize: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#DEFINE_SPINLOCK(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my_lock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 smtClean="0"/>
              <a:t>	</a:t>
            </a:r>
            <a:r>
              <a:rPr lang="en-US" altLang="zh-TW" sz="2000" dirty="0" smtClean="0"/>
              <a:t>	or</a:t>
            </a:r>
          </a:p>
          <a:p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spin_lock_init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spinlock_t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*lock);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2444" y="2546628"/>
            <a:ext cx="101539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Bottom Halve:</a:t>
            </a:r>
          </a:p>
          <a:p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spin_lock_bh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spinlock_t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*lock);</a:t>
            </a:r>
          </a:p>
          <a:p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spin_unlock_bh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spinlock_t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*lock);</a:t>
            </a:r>
          </a:p>
          <a:p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2400" dirty="0" smtClean="0"/>
              <a:t>Bottom half preempt </a:t>
            </a:r>
            <a:r>
              <a:rPr lang="en-US" altLang="zh-TW" sz="2400" dirty="0"/>
              <a:t>process context code, </a:t>
            </a:r>
            <a:endParaRPr lang="en-US" altLang="zh-TW" sz="2400" dirty="0" smtClean="0"/>
          </a:p>
          <a:p>
            <a:r>
              <a:rPr lang="en-US" altLang="zh-TW" sz="2400" dirty="0" smtClean="0"/>
              <a:t>	if </a:t>
            </a:r>
            <a:r>
              <a:rPr lang="en-US" altLang="zh-TW" sz="2400" dirty="0"/>
              <a:t>data </a:t>
            </a:r>
            <a:r>
              <a:rPr lang="en-US" altLang="zh-TW" sz="2400" dirty="0" smtClean="0"/>
              <a:t>share between BH </a:t>
            </a:r>
            <a:r>
              <a:rPr lang="en-US" altLang="zh-TW" sz="2400" dirty="0"/>
              <a:t>process </a:t>
            </a:r>
            <a:r>
              <a:rPr lang="en-US" altLang="zh-TW" sz="2400" dirty="0" smtClean="0"/>
              <a:t>context, we use: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	1.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A lock 	2. 	Disable </a:t>
            </a:r>
            <a:r>
              <a:rPr lang="en-US" altLang="zh-TW" sz="2400" dirty="0"/>
              <a:t>bottom halves</a:t>
            </a:r>
            <a:r>
              <a:rPr lang="en-US" altLang="zh-TW" sz="2400" dirty="0" smtClean="0"/>
              <a:t>. 	to protect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Interrupt </a:t>
            </a:r>
            <a:r>
              <a:rPr lang="en-US" altLang="zh-TW" sz="2400" dirty="0"/>
              <a:t>handler </a:t>
            </a:r>
            <a:r>
              <a:rPr lang="en-US" altLang="zh-TW" sz="2400" dirty="0" smtClean="0"/>
              <a:t>may preempt </a:t>
            </a:r>
            <a:r>
              <a:rPr lang="en-US" altLang="zh-TW" sz="2400" dirty="0"/>
              <a:t>a bottom half, </a:t>
            </a:r>
            <a:endParaRPr lang="en-US" altLang="zh-TW" sz="2400" dirty="0" smtClean="0"/>
          </a:p>
          <a:p>
            <a:r>
              <a:rPr lang="en-US" altLang="zh-TW" sz="2400" dirty="0" smtClean="0"/>
              <a:t>	if </a:t>
            </a:r>
            <a:r>
              <a:rPr lang="en-US" altLang="zh-TW" sz="2400" dirty="0"/>
              <a:t>data s</a:t>
            </a:r>
            <a:r>
              <a:rPr lang="en-US" altLang="zh-TW" sz="2400" dirty="0" smtClean="0"/>
              <a:t>hare </a:t>
            </a:r>
            <a:r>
              <a:rPr lang="en-US" altLang="zh-TW" sz="2400" dirty="0"/>
              <a:t>between </a:t>
            </a:r>
            <a:r>
              <a:rPr lang="en-US" altLang="zh-TW" sz="2400" dirty="0" smtClean="0"/>
              <a:t>interrupt </a:t>
            </a:r>
            <a:r>
              <a:rPr lang="en-US" altLang="zh-TW" sz="2400" dirty="0"/>
              <a:t>handler and </a:t>
            </a:r>
            <a:r>
              <a:rPr lang="en-US" altLang="zh-TW" sz="2400" dirty="0" smtClean="0"/>
              <a:t>a BH, we use:</a:t>
            </a:r>
            <a:endParaRPr lang="en-US" altLang="zh-TW" sz="2400" dirty="0"/>
          </a:p>
          <a:p>
            <a:r>
              <a:rPr lang="en-US" altLang="zh-TW" sz="2400" dirty="0" smtClean="0"/>
              <a:t>		1</a:t>
            </a:r>
            <a:r>
              <a:rPr lang="en-US" altLang="zh-TW" sz="2400" dirty="0"/>
              <a:t>.	A lock 	2. 	</a:t>
            </a:r>
            <a:r>
              <a:rPr lang="en-US" altLang="zh-TW" sz="2400" dirty="0" smtClean="0"/>
              <a:t>Disable interrupt. </a:t>
            </a:r>
            <a:r>
              <a:rPr lang="en-US" altLang="zh-TW" sz="2400" dirty="0"/>
              <a:t>	to </a:t>
            </a:r>
            <a:r>
              <a:rPr lang="en-US" altLang="zh-TW" sz="2400" dirty="0" smtClean="0"/>
              <a:t>protect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290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Read-Write </a:t>
            </a:r>
            <a:r>
              <a:rPr lang="en-US" altLang="zh-TW" dirty="0"/>
              <a:t>L</a:t>
            </a:r>
            <a:r>
              <a:rPr lang="en-US" altLang="zh-TW" dirty="0" smtClean="0"/>
              <a:t>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RW</a:t>
            </a:r>
            <a:r>
              <a:rPr lang="zh-TW" altLang="en-US" dirty="0"/>
              <a:t> </a:t>
            </a:r>
            <a:r>
              <a:rPr lang="en-US" altLang="zh-TW" dirty="0" smtClean="0"/>
              <a:t>lock of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One </a:t>
            </a:r>
            <a:r>
              <a:rPr lang="en-US" altLang="zh-TW" dirty="0"/>
              <a:t>or more readers can </a:t>
            </a:r>
            <a:r>
              <a:rPr lang="en-US" altLang="zh-TW" dirty="0" smtClean="0"/>
              <a:t>concurrently </a:t>
            </a:r>
            <a:r>
              <a:rPr lang="en-US" altLang="zh-TW" dirty="0"/>
              <a:t>hold the reader </a:t>
            </a:r>
            <a:r>
              <a:rPr lang="en-US" altLang="zh-TW" dirty="0" smtClean="0"/>
              <a:t>lock</a:t>
            </a:r>
          </a:p>
          <a:p>
            <a:pPr lvl="1"/>
            <a:r>
              <a:rPr lang="en-US" altLang="zh-TW" dirty="0" smtClean="0"/>
              <a:t>Only </a:t>
            </a:r>
            <a:r>
              <a:rPr lang="en-US" altLang="zh-TW" dirty="0"/>
              <a:t>one write lock	(shared </a:t>
            </a:r>
            <a:r>
              <a:rPr lang="en-US" altLang="zh-TW" dirty="0" smtClean="0"/>
              <a:t>and exclusive form)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5200" y="3213100"/>
            <a:ext cx="567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DEFINE_RWLOCK(</a:t>
            </a:r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altLang="zh-TW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read_lock</a:t>
            </a:r>
            <a:r>
              <a:rPr lang="en-US" altLang="zh-TW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</a:p>
          <a:p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critical section (read only</a:t>
            </a:r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)*/ </a:t>
            </a:r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read_unlock</a:t>
            </a:r>
            <a:r>
              <a:rPr lang="en-US" altLang="zh-TW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altLang="zh-TW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write_lock</a:t>
            </a:r>
            <a:r>
              <a:rPr lang="en-US" altLang="zh-TW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</a:p>
          <a:p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/* critical section (read and write</a:t>
            </a:r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)*/ </a:t>
            </a:r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write_unlock</a:t>
            </a:r>
            <a:r>
              <a:rPr lang="en-US" altLang="zh-TW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mr_lock</a:t>
            </a:r>
            <a:r>
              <a:rPr lang="en-US" altLang="zh-TW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zh-TW" altLang="en-US" dirty="0">
              <a:solidFill>
                <a:srgbClr val="FFFF00"/>
              </a:solidFill>
              <a:latin typeface="Fira Code" panose="020B05090500000200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13500" y="3208337"/>
            <a:ext cx="5892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Warning: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A read-write lock pair may cause deadlock</a:t>
            </a:r>
          </a:p>
          <a:p>
            <a:endParaRPr lang="en-US" altLang="zh-TW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read_lock</a:t>
            </a:r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</a:p>
          <a:p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write_lock</a:t>
            </a:r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dirty="0" err="1">
                <a:latin typeface="Fira Code" panose="020B0509050000020004" pitchFamily="49" charset="0"/>
                <a:ea typeface="Fira Code" panose="020B0509050000020004" pitchFamily="49" charset="0"/>
              </a:rPr>
              <a:t>mr_rwlock</a:t>
            </a:r>
            <a:r>
              <a:rPr lang="en-US" altLang="zh-TW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altLang="zh-TW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altLang="zh-TW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2400" dirty="0" smtClean="0">
                <a:ea typeface="Fira Code" panose="020B0509050000020004" pitchFamily="49" charset="0"/>
              </a:rPr>
              <a:t>If cannot </a:t>
            </a:r>
            <a:r>
              <a:rPr lang="en-US" altLang="zh-TW" sz="2400" dirty="0" err="1" smtClean="0">
                <a:ea typeface="Fira Code" panose="020B0509050000020004" pitchFamily="49" charset="0"/>
              </a:rPr>
              <a:t>serperate</a:t>
            </a:r>
            <a:r>
              <a:rPr lang="en-US" altLang="zh-TW" sz="2400" dirty="0" smtClean="0">
                <a:ea typeface="Fira Code" panose="020B0509050000020004" pitchFamily="49" charset="0"/>
              </a:rPr>
              <a:t> read &amp; write:</a:t>
            </a:r>
          </a:p>
          <a:p>
            <a:r>
              <a:rPr lang="en-US" altLang="zh-TW" sz="2400" dirty="0">
                <a:ea typeface="Fira Code" panose="020B0509050000020004" pitchFamily="49" charset="0"/>
              </a:rPr>
              <a:t>	</a:t>
            </a:r>
            <a:r>
              <a:rPr lang="en-US" altLang="zh-TW" sz="2400" dirty="0" smtClean="0">
                <a:ea typeface="Fira Code" panose="020B0509050000020004" pitchFamily="49" charset="0"/>
              </a:rPr>
              <a:t>use spinlock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5143500" y="780756"/>
            <a:ext cx="6706182" cy="5404144"/>
            <a:chOff x="5219700" y="704556"/>
            <a:chExt cx="6706182" cy="540414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9700" y="4470400"/>
              <a:ext cx="6689726" cy="16383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9700" y="704556"/>
              <a:ext cx="6706182" cy="4019844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520700" y="780756"/>
            <a:ext cx="4533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wrIte</a:t>
            </a:r>
            <a:r>
              <a:rPr lang="en-US" altLang="zh-TW" sz="2400" dirty="0" smtClean="0"/>
              <a:t>(X) : read(O)</a:t>
            </a:r>
          </a:p>
          <a:p>
            <a:r>
              <a:rPr lang="en-US" altLang="zh-TW" sz="2000" dirty="0" smtClean="0"/>
              <a:t>	use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read_lock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  <a:r>
              <a:rPr lang="en-US" altLang="zh-TW" sz="2000" dirty="0" smtClean="0"/>
              <a:t>is enough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400" dirty="0" smtClean="0"/>
              <a:t>write(O) : read(O)</a:t>
            </a:r>
          </a:p>
          <a:p>
            <a:r>
              <a:rPr lang="en-US" altLang="zh-TW" sz="2000" dirty="0" smtClean="0"/>
              <a:t>	disable </a:t>
            </a:r>
            <a:r>
              <a:rPr lang="en-US" altLang="zh-TW" sz="2000" dirty="0"/>
              <a:t>interrupts for write </a:t>
            </a:r>
            <a:r>
              <a:rPr lang="en-US" altLang="zh-TW" sz="2000" dirty="0" smtClean="0"/>
              <a:t>access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FF00"/>
                </a:solidFill>
              </a:rPr>
              <a:t>use  </a:t>
            </a:r>
            <a:r>
              <a:rPr lang="en-US" altLang="zh-TW" sz="16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write_lock_irqsave</a:t>
            </a:r>
            <a:r>
              <a:rPr lang="en-US" altLang="zh-TW" sz="16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endParaRPr lang="en-US" altLang="zh-TW" sz="16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2400" dirty="0" smtClean="0">
                <a:ea typeface="Fira Code" panose="020B0509050000020004" pitchFamily="49" charset="0"/>
              </a:rPr>
              <a:t>Reader favorite </a:t>
            </a:r>
          </a:p>
          <a:p>
            <a:r>
              <a:rPr lang="en-US" altLang="zh-TW" sz="2400" dirty="0" smtClean="0">
                <a:ea typeface="Fira Code" panose="020B0509050000020004" pitchFamily="49" charset="0"/>
              </a:rPr>
              <a:t>May lead to write starvation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27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leeping locks, push to wait queue to sleep if the lock is occupied </a:t>
            </a:r>
          </a:p>
          <a:p>
            <a:r>
              <a:rPr lang="en-US" altLang="zh-TW" dirty="0" smtClean="0"/>
              <a:t>Wake up if when the semaphore is released.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ead to: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Better CPU utility 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Higher cost than spinlock (the waiting time is important)</a:t>
            </a:r>
            <a:endParaRPr lang="en-US" altLang="zh-TW" dirty="0"/>
          </a:p>
          <a:p>
            <a:r>
              <a:rPr lang="en-US" altLang="zh-TW" dirty="0" smtClean="0"/>
              <a:t>Obtain semaphore in process not interrupt context(not schedulable).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41400" y="4738689"/>
            <a:ext cx="7353300" cy="2005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dirty="0" smtClean="0"/>
              <a:t>Initialize:</a:t>
            </a:r>
            <a:br>
              <a:rPr lang="en-US" altLang="zh-TW" dirty="0" smtClean="0"/>
            </a:b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 semaphore name; </a:t>
            </a:r>
          </a:p>
          <a:p>
            <a:pPr marL="457200" lvl="1" indent="0">
              <a:buNone/>
            </a:pP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sema_init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(&amp;name, count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sema_init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, count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static DECLARE_MUTEX(name); // binary 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semaphore</a:t>
            </a: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init_MUTEX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899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727564" y="2886665"/>
            <a:ext cx="6352141" cy="3581511"/>
            <a:chOff x="695156" y="660944"/>
            <a:chExt cx="4731088" cy="246880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56" y="1612355"/>
              <a:ext cx="4717835" cy="151739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56" y="660944"/>
              <a:ext cx="4731088" cy="1192711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4" y="206374"/>
            <a:ext cx="5172075" cy="6381131"/>
          </a:xfrm>
          <a:prstGeom prst="rect">
            <a:avLst/>
          </a:prstGeom>
        </p:spPr>
      </p:pic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422899" y="190679"/>
            <a:ext cx="3560127" cy="2983833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Initialize counting semaphore</a:t>
            </a:r>
          </a:p>
          <a:p>
            <a:pPr marL="457200" lvl="1" indent="0">
              <a:buNone/>
            </a:pPr>
            <a:endParaRPr lang="en-US" altLang="zh-TW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semaphore name; </a:t>
            </a:r>
          </a:p>
          <a:p>
            <a:pPr marL="457200" lvl="1" indent="0">
              <a:buNone/>
            </a:pP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sema_init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(&amp;name, count);</a:t>
            </a:r>
          </a:p>
          <a:p>
            <a:pPr marL="457200" lvl="1" indent="0">
              <a:buNone/>
            </a:pPr>
            <a:endParaRPr lang="en-US" altLang="zh-TW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sema_init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count);</a:t>
            </a:r>
          </a:p>
          <a:p>
            <a:pPr marL="457200" lvl="1" indent="0">
              <a:buNone/>
            </a:pPr>
            <a:endParaRPr lang="en-US" altLang="zh-TW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static DECLARE_MUTEX(name); // binary semaphore</a:t>
            </a:r>
          </a:p>
          <a:p>
            <a:pPr marL="457200" lvl="1" indent="0">
              <a:buNone/>
            </a:pPr>
            <a:endParaRPr lang="en-US" altLang="zh-TW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init_MUTEX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altLang="zh-TW" sz="22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751303" y="206375"/>
            <a:ext cx="3440698" cy="26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Application</a:t>
            </a:r>
          </a:p>
          <a:p>
            <a:pPr marL="0" indent="0">
              <a:buNone/>
            </a:pP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800" dirty="0">
                <a:latin typeface="Fira Code" panose="020B0509050000020004" pitchFamily="49" charset="0"/>
                <a:ea typeface="Fira Code" panose="020B0509050000020004" pitchFamily="49" charset="0"/>
              </a:rPr>
              <a:t>define and declare a semaphore, named </a:t>
            </a:r>
            <a:r>
              <a:rPr lang="en-US" altLang="zh-TW" sz="800" dirty="0" err="1">
                <a:latin typeface="Fira Code" panose="020B0509050000020004" pitchFamily="49" charset="0"/>
                <a:ea typeface="Fira Code" panose="020B0509050000020004" pitchFamily="49" charset="0"/>
              </a:rPr>
              <a:t>mr_sem</a:t>
            </a:r>
            <a:r>
              <a:rPr lang="en-US" altLang="zh-TW" sz="800" dirty="0">
                <a:latin typeface="Fira Code" panose="020B0509050000020004" pitchFamily="49" charset="0"/>
                <a:ea typeface="Fira Code" panose="020B0509050000020004" pitchFamily="49" charset="0"/>
              </a:rPr>
              <a:t>, with a count of one */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 DECLARE_MUTEX(</a:t>
            </a:r>
            <a:r>
              <a:rPr lang="en-US" altLang="zh-TW" sz="12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mr_sem</a:t>
            </a:r>
            <a:r>
              <a:rPr lang="en-US" altLang="zh-TW" sz="12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9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900" dirty="0">
                <a:latin typeface="Fira Code" panose="020B0509050000020004" pitchFamily="49" charset="0"/>
                <a:ea typeface="Fira Code" panose="020B0509050000020004" pitchFamily="49" charset="0"/>
              </a:rPr>
              <a:t>attempt to acquire the semaphore ... */ </a:t>
            </a:r>
            <a:r>
              <a:rPr lang="en-US" altLang="zh-TW" sz="9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9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if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down_interruptible</a:t>
            </a:r>
            <a:r>
              <a:rPr lang="en-US" altLang="zh-TW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2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mr_sem</a:t>
            </a:r>
            <a:r>
              <a:rPr lang="en-US" altLang="zh-TW" sz="12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signal received, semaphore not acquired ... */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800" dirty="0">
                <a:latin typeface="Fira Code" panose="020B0509050000020004" pitchFamily="49" charset="0"/>
                <a:ea typeface="Fira Code" panose="020B0509050000020004" pitchFamily="49" charset="0"/>
              </a:rPr>
              <a:t>critical region ... </a:t>
            </a: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*/</a:t>
            </a:r>
            <a:b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altLang="zh-TW" sz="800" dirty="0">
                <a:latin typeface="Fira Code" panose="020B0509050000020004" pitchFamily="49" charset="0"/>
                <a:ea typeface="Fira Code" panose="020B0509050000020004" pitchFamily="49" charset="0"/>
              </a:rPr>
              <a:t>release the given semaphore */ </a:t>
            </a: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8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</a:t>
            </a:r>
            <a:r>
              <a:rPr lang="en-US" altLang="zh-TW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2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mr_sem</a:t>
            </a:r>
            <a:r>
              <a:rPr lang="en-US" altLang="zh-TW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en-US" altLang="zh-TW" sz="1200" dirty="0" smtClean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18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2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Read-Write Semaphore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28700" y="1533525"/>
            <a:ext cx="4813300" cy="136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Initialize: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 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DECLARE_RWSEM(</a:t>
            </a:r>
            <a:r>
              <a:rPr lang="en-US" altLang="zh-TW" sz="16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mr_rwsem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</a:rPr>
              <a:t>init_rwsem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Fira Code" panose="020B0509050000020004" pitchFamily="49" charset="0"/>
              </a:rPr>
              <a:t>rw_semaphore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*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</a:rPr>
              <a:t>sem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Fira Code" panose="020B05090500000200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28700" y="2895599"/>
            <a:ext cx="4813300" cy="334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Functions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down_read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mr_rwsem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up_read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mr_rwsem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down_write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mr_rwsem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up_write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mr_sem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down_read_trylock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(*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endParaRPr lang="en-US" altLang="zh-TW" sz="1700" dirty="0" smtClean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down_write_trylock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(*</a:t>
            </a:r>
            <a:r>
              <a:rPr lang="en-US" altLang="zh-TW" sz="17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7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downgrade_write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(*</a:t>
            </a:r>
            <a:r>
              <a:rPr lang="en-US" altLang="zh-TW" sz="17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sem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b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dynamically turn write to read </a:t>
            </a:r>
            <a:endParaRPr lang="zh-TW" altLang="en-US" sz="17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552449"/>
            <a:ext cx="5016500" cy="56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int0x80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7717" cy="4351338"/>
          </a:xfrm>
        </p:spPr>
        <p:txBody>
          <a:bodyPr/>
          <a:lstStyle/>
          <a:p>
            <a:r>
              <a:rPr lang="en-US" altLang="zh-TW" dirty="0" smtClean="0"/>
              <a:t>Entering</a:t>
            </a:r>
          </a:p>
          <a:p>
            <a:pPr lvl="1"/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set_system_gate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(0x80, &amp;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system_call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system_call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system_call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eax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SAVE_ALL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$0xffffe000,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ebx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/*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 0xfffff000 for 4-KB stacks */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andl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ebx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cmpl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$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NR_syscalls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eax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jb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nobadsys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$(-ENOSYS), 24(%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jmp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resume_userspace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nobadsys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</a:p>
          <a:p>
            <a:pPr marL="914400" lvl="2" indent="0">
              <a:lnSpc>
                <a:spcPts val="1000"/>
              </a:lnSpc>
              <a:buNone/>
            </a:pP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lnSpc>
                <a:spcPts val="1000"/>
              </a:lnSpc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 *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sys_call_table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(0, %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eax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4)</a:t>
            </a:r>
            <a:endParaRPr lang="zh-TW" altLang="en-US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399283" y="1825625"/>
            <a:ext cx="395451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Exiting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sz="18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system_call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eax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24(%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cli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8(%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ecx</a:t>
            </a:r>
            <a:endParaRPr lang="en-US" altLang="zh-TW" sz="1200" dirty="0" smtClean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testw $0xffff, %cx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je restore_all</a:t>
            </a:r>
            <a:endParaRPr lang="zh-TW" altLang="en-US" sz="1200" dirty="0">
              <a:solidFill>
                <a:srgbClr val="FFFF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0" y="1533525"/>
            <a:ext cx="5892800" cy="4351338"/>
          </a:xfrm>
        </p:spPr>
        <p:txBody>
          <a:bodyPr/>
          <a:lstStyle/>
          <a:p>
            <a:r>
              <a:rPr lang="en-US" altLang="zh-TW" dirty="0" smtClean="0"/>
              <a:t>Not just binary semaphore, </a:t>
            </a:r>
            <a:r>
              <a:rPr lang="en-US" altLang="zh-TW" dirty="0" smtClean="0">
                <a:solidFill>
                  <a:srgbClr val="FFFF00"/>
                </a:solidFill>
              </a:rPr>
              <a:t>STRICTER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L</a:t>
            </a:r>
            <a:r>
              <a:rPr lang="en-US" altLang="zh-TW" dirty="0" smtClean="0"/>
              <a:t>ock, </a:t>
            </a:r>
            <a:r>
              <a:rPr lang="en-US" altLang="zh-TW" dirty="0"/>
              <a:t>unlock from the </a:t>
            </a:r>
            <a:r>
              <a:rPr lang="en-US" altLang="zh-TW" dirty="0">
                <a:solidFill>
                  <a:srgbClr val="FF0000"/>
                </a:solidFill>
              </a:rPr>
              <a:t>same context</a:t>
            </a:r>
            <a:r>
              <a:rPr lang="en-US" altLang="zh-TW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Cannot </a:t>
            </a:r>
            <a:r>
              <a:rPr lang="en-US" altLang="zh-TW" dirty="0"/>
              <a:t>exit while holding a </a:t>
            </a:r>
            <a:r>
              <a:rPr lang="en-US" altLang="zh-TW" dirty="0" err="1"/>
              <a:t>mutex</a:t>
            </a:r>
            <a:r>
              <a:rPr lang="en-US" altLang="zh-TW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Cannot used by </a:t>
            </a:r>
            <a:r>
              <a:rPr lang="en-US" altLang="zh-TW" dirty="0"/>
              <a:t>an interrupt handler or bottom </a:t>
            </a:r>
            <a:r>
              <a:rPr lang="en-US" altLang="zh-TW" dirty="0" smtClean="0"/>
              <a:t>half</a:t>
            </a:r>
          </a:p>
          <a:p>
            <a:pPr marL="457200" lvl="1" indent="0">
              <a:buNone/>
            </a:pPr>
            <a:r>
              <a:rPr lang="en-US" altLang="zh-TW" dirty="0" smtClean="0"/>
              <a:t>…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Prefer using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than semaphore</a:t>
            </a:r>
          </a:p>
          <a:p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533525"/>
            <a:ext cx="4813300" cy="136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Initialize: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DEFINE_MUTEX(name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FF0000"/>
                </a:solidFill>
                <a:latin typeface="Fira Code" panose="020B0509050000020004" pitchFamily="49" charset="0"/>
              </a:rPr>
              <a:t>mutex_init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(&amp;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</a:rPr>
              <a:t>mutex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</a:rPr>
              <a:t>);</a:t>
            </a:r>
            <a:endParaRPr lang="en-US" altLang="zh-TW" sz="1600" dirty="0" smtClean="0">
              <a:solidFill>
                <a:srgbClr val="FF0000"/>
              </a:solidFill>
              <a:latin typeface="Fira Code" panose="020B05090500000200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990600" y="2895599"/>
            <a:ext cx="4813300" cy="334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Functions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mutex_lock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*)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mutex_unlock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*) </a:t>
            </a:r>
            <a:endParaRPr lang="en-US" altLang="zh-TW" sz="1700" dirty="0" smtClean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mutex_trylock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*)</a:t>
            </a:r>
          </a:p>
          <a:p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mutex_is_locked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7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mutex</a:t>
            </a:r>
            <a: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*) </a:t>
            </a:r>
            <a:br>
              <a:rPr lang="en-US" altLang="zh-TW" sz="17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zh-TW" altLang="en-US" sz="17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410"/>
            <a:ext cx="10538914" cy="39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400" y="207962"/>
            <a:ext cx="10515600" cy="1325563"/>
          </a:xfrm>
        </p:spPr>
        <p:txBody>
          <a:bodyPr/>
          <a:lstStyle/>
          <a:p>
            <a:r>
              <a:rPr lang="en-US" altLang="zh-TW" dirty="0"/>
              <a:t>Completion Variables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68301" y="2905173"/>
            <a:ext cx="4813300" cy="1158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Initialize: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DECLARE_COMPLETION(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mr_comp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init_completion</a:t>
            </a:r>
            <a:r>
              <a:rPr lang="en-US" altLang="zh-TW" sz="1600" dirty="0" smtClean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8301" y="4063999"/>
            <a:ext cx="4813300" cy="187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Functions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init_completion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completion *) 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wait_for_completion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completion *) 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complete(</a:t>
            </a:r>
            <a:r>
              <a:rPr lang="en-US" altLang="zh-TW" sz="16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completion *)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0"/>
            <a:ext cx="3542190" cy="6400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33" y="0"/>
            <a:ext cx="3449967" cy="2476500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374652" y="1425600"/>
            <a:ext cx="4813300" cy="115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Fira Code" panose="020B0509050000020004" pitchFamily="49" charset="0"/>
              </a:rPr>
              <a:t>one task needs to signal to the other that an event has occurred</a:t>
            </a:r>
            <a:endParaRPr lang="en-US" altLang="zh-TW" sz="2400" dirty="0" smtClean="0"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Kernel 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Transition mechanism from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2.0 to 2.2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ine-grained locking for SMP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sleep while holding the BKL</a:t>
            </a:r>
            <a:r>
              <a:rPr lang="en-US" altLang="zh-TW" dirty="0" smtClean="0"/>
              <a:t>. The </a:t>
            </a:r>
            <a:r>
              <a:rPr lang="en-US" altLang="zh-TW" dirty="0"/>
              <a:t>lock is automatically dropped when the </a:t>
            </a:r>
            <a:r>
              <a:rPr lang="en-US" altLang="zh-TW" dirty="0" smtClean="0"/>
              <a:t>task </a:t>
            </a:r>
            <a:r>
              <a:rPr lang="en-US" altLang="zh-TW" dirty="0"/>
              <a:t>is unscheduled and reacquired when the task is </a:t>
            </a:r>
            <a:r>
              <a:rPr lang="en-US" altLang="zh-TW" dirty="0" smtClean="0"/>
              <a:t>rescheduled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=&gt; avoid deadlock cause by sleeping.</a:t>
            </a:r>
            <a:endParaRPr lang="en-US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BKL is a </a:t>
            </a:r>
            <a:r>
              <a:rPr lang="en-US" altLang="zh-TW" dirty="0" smtClean="0"/>
              <a:t>recursive lock. 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use the BKL only in process </a:t>
            </a:r>
            <a:r>
              <a:rPr lang="en-US" altLang="zh-TW" dirty="0" smtClean="0"/>
              <a:t>context, not interrupt context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70" y="4727704"/>
            <a:ext cx="6930898" cy="18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better method for writer, which readers can not starve writer</a:t>
            </a:r>
          </a:p>
          <a:p>
            <a:r>
              <a:rPr lang="en-US" altLang="zh-TW" dirty="0" smtClean="0"/>
              <a:t>Reader may read multiple times to get the latest version</a:t>
            </a:r>
          </a:p>
          <a:p>
            <a:r>
              <a:rPr lang="en-US" altLang="zh-TW" dirty="0" smtClean="0"/>
              <a:t>The sequence number increase when writing 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ame number: not interrupt yet; </a:t>
            </a:r>
            <a:r>
              <a:rPr lang="en-US" altLang="zh-TW" dirty="0"/>
              <a:t>O</a:t>
            </a:r>
            <a:r>
              <a:rPr lang="en-US" altLang="zh-TW" dirty="0" smtClean="0"/>
              <a:t>dd: is writing; Even: finish writing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262992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Preemption Disabling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Kernel is preemptive, may preempt when another process in CS</a:t>
            </a:r>
          </a:p>
          <a:p>
            <a:r>
              <a:rPr lang="en-US" altLang="zh-TW" dirty="0" smtClean="0"/>
              <a:t>1. spinlock(preempt-free) 2. </a:t>
            </a:r>
            <a:r>
              <a:rPr lang="en-US" altLang="zh-TW" dirty="0" err="1" smtClean="0"/>
              <a:t>preempt_disable</a:t>
            </a:r>
            <a:r>
              <a:rPr lang="en-US" altLang="zh-TW" dirty="0" smtClean="0"/>
              <a:t>()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6374"/>
            <a:ext cx="10037224" cy="30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Ordering and Barriers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compiler and </a:t>
            </a:r>
            <a:r>
              <a:rPr lang="en-US" altLang="zh-TW" dirty="0" smtClean="0"/>
              <a:t>processor </a:t>
            </a:r>
            <a:r>
              <a:rPr lang="en-US" altLang="zh-TW" dirty="0"/>
              <a:t>can reorder reads and </a:t>
            </a:r>
            <a:r>
              <a:rPr lang="en-US" altLang="zh-TW" dirty="0" smtClean="0"/>
              <a:t>writes </a:t>
            </a:r>
            <a:r>
              <a:rPr lang="en-US" altLang="zh-TW" dirty="0"/>
              <a:t>for performance </a:t>
            </a:r>
            <a:r>
              <a:rPr lang="en-US" altLang="zh-TW" dirty="0" smtClean="0"/>
              <a:t>reasons (compiler time, runtime)</a:t>
            </a:r>
          </a:p>
          <a:p>
            <a:r>
              <a:rPr lang="en-US" altLang="zh-TW" dirty="0" smtClean="0"/>
              <a:t>barrier is use as a block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9" y="3576599"/>
            <a:ext cx="5267511" cy="23552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41" y="3582303"/>
            <a:ext cx="3157902" cy="7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378196" y="274972"/>
            <a:ext cx="9225616" cy="6375272"/>
            <a:chOff x="1594096" y="465472"/>
            <a:chExt cx="9225616" cy="63752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096" y="465472"/>
              <a:ext cx="9225616" cy="320482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096" y="3534454"/>
              <a:ext cx="9225616" cy="330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Protect </a:t>
            </a:r>
            <a:r>
              <a:rPr lang="en-US" altLang="zh-TW" dirty="0"/>
              <a:t>a data </a:t>
            </a:r>
            <a:r>
              <a:rPr lang="en-US" altLang="zh-TW" dirty="0" smtClean="0"/>
              <a:t>accessed </a:t>
            </a:r>
            <a:r>
              <a:rPr lang="en-US" altLang="zh-TW" dirty="0"/>
              <a:t>by 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multiple </a:t>
            </a:r>
            <a:r>
              <a:rPr lang="en-US" altLang="zh-TW" dirty="0" err="1" smtClean="0"/>
              <a:t>irq</a:t>
            </a:r>
            <a:r>
              <a:rPr lang="en-US" altLang="zh-TW" dirty="0" smtClean="0"/>
              <a:t> </a:t>
            </a:r>
            <a:r>
              <a:rPr lang="en-US" altLang="zh-TW" dirty="0" smtClean="0"/>
              <a:t>access data </a:t>
            </a:r>
            <a:r>
              <a:rPr lang="en-US" altLang="zh-TW" dirty="0" smtClean="0"/>
              <a:t>at same time…, even multiple </a:t>
            </a:r>
            <a:r>
              <a:rPr lang="en-US" altLang="zh-TW" dirty="0" err="1" smtClean="0"/>
              <a:t>cpu</a:t>
            </a:r>
            <a:endParaRPr lang="en-US" altLang="zh-TW" dirty="0" smtClean="0"/>
          </a:p>
          <a:p>
            <a:r>
              <a:rPr lang="en-US" altLang="zh-TW" dirty="0"/>
              <a:t>In </a:t>
            </a:r>
            <a:r>
              <a:rPr lang="en-US" altLang="zh-TW" dirty="0" smtClean="0"/>
              <a:t>uniprocessor, disable interrupt in CS</a:t>
            </a:r>
          </a:p>
          <a:p>
            <a:r>
              <a:rPr lang="en-US" altLang="zh-TW" dirty="0"/>
              <a:t>In multiprocessor,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2800" dirty="0"/>
              <a:t>disabling local interrupts + use spin lock to protect data.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446929" cy="25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6" y="151444"/>
            <a:ext cx="10251841" cy="34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sysenter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sysexit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9110" y="1825625"/>
            <a:ext cx="4459014" cy="467096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Use 3 </a:t>
            </a:r>
            <a:r>
              <a:rPr lang="en-US" altLang="zh-TW" dirty="0"/>
              <a:t>special registers:</a:t>
            </a:r>
            <a:br>
              <a:rPr lang="en-US" altLang="zh-TW" dirty="0"/>
            </a:b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cs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&lt;- SYSENTER_CS_MSR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eip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&lt;- SYSENTER_EIP_MSR    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&lt;- SYSENTER_ESP_MSR    </a:t>
            </a:r>
            <a:b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ss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&lt;- SYSENTER_CS_MSR + 8</a:t>
            </a:r>
          </a:p>
          <a:p>
            <a:r>
              <a:rPr lang="en-US" altLang="zh-TW" dirty="0" err="1" smtClean="0"/>
              <a:t>vsyscall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CPU support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kernel_vsyscall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$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0x80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</a:t>
            </a:r>
            <a:endParaRPr lang="en-US" altLang="zh-TW" dirty="0"/>
          </a:p>
          <a:p>
            <a:pPr lvl="1"/>
            <a:r>
              <a:rPr lang="en-US" altLang="zh-TW" dirty="0" smtClean="0"/>
              <a:t>CPU not support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__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kernel_vsyscall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ecx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edx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sysenter</a:t>
            </a:r>
            <a:endParaRPr lang="zh-TW" altLang="en-US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45724" y="1787744"/>
            <a:ext cx="3573517" cy="413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Entering</a:t>
            </a:r>
          </a:p>
          <a:p>
            <a:pPr lvl="1"/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eax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 &lt;- #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syscall</a:t>
            </a:r>
            <a:endParaRPr lang="en-US" altLang="zh-TW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__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kernel_vsyscall</a:t>
            </a:r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save registers to user stack</a:t>
            </a:r>
          </a:p>
          <a:p>
            <a:pPr lvl="1"/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sysenter_entry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-508(%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%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endParaRPr lang="en-US" altLang="zh-TW" sz="1200" dirty="0" smtClean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sti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$(__USER_DS)</a:t>
            </a: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pushfl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$(__USER_CS)</a:t>
            </a: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$SYSENTER_RETURN</a:t>
            </a:r>
            <a:b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(%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4545724" y="1825625"/>
            <a:ext cx="0" cy="4748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135006" y="1825625"/>
            <a:ext cx="0" cy="4748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/>
          <p:cNvSpPr txBox="1">
            <a:spLocks/>
          </p:cNvSpPr>
          <p:nvPr/>
        </p:nvSpPr>
        <p:spPr>
          <a:xfrm>
            <a:off x="8119241" y="1822450"/>
            <a:ext cx="3573517" cy="413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Exiting</a:t>
            </a:r>
          </a:p>
          <a:p>
            <a:pPr lvl="1"/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altLang="zh-TW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altLang="zh-TW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SYSENTER_RETURN:</a:t>
            </a: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popl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popl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edx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popl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ecx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</a:t>
            </a: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103" y="26717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Process 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Termination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4106"/>
            <a:ext cx="10515600" cy="5273894"/>
          </a:xfrm>
        </p:spPr>
        <p:txBody>
          <a:bodyPr/>
          <a:lstStyle/>
          <a:p>
            <a:r>
              <a:rPr lang="en-US" altLang="zh-TW" sz="20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do_group_exit</a:t>
            </a:r>
            <a:r>
              <a:rPr lang="en-US" altLang="zh-TW" sz="2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lvl="1"/>
            <a:r>
              <a:rPr lang="en-US" altLang="zh-TW" sz="1800" dirty="0">
                <a:ea typeface="Fira Code" panose="020B0509050000020004" pitchFamily="49" charset="0"/>
              </a:rPr>
              <a:t>terminate while thread group. Extension from </a:t>
            </a:r>
            <a:r>
              <a:rPr lang="en-US" altLang="zh-TW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do_exit</a:t>
            </a:r>
            <a:r>
              <a:rPr lang="en-US" altLang="zh-TW" sz="14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r>
              <a:rPr lang="en-US" altLang="zh-TW" sz="2000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do_exit</a:t>
            </a:r>
            <a:r>
              <a:rPr lang="en-US" altLang="zh-TW" sz="20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>
                <a:latin typeface="Fira Code" panose="020B0509050000020004" pitchFamily="49" charset="0"/>
              </a:rPr>
              <a:t>Set flag(</a:t>
            </a:r>
            <a:r>
              <a:rPr lang="en-US" altLang="zh-TW" sz="1600" dirty="0" err="1">
                <a:latin typeface="Fira Code" panose="020B0509050000020004" pitchFamily="49" charset="0"/>
              </a:rPr>
              <a:t>proc</a:t>
            </a:r>
            <a:r>
              <a:rPr lang="en-US" altLang="zh-TW" sz="1600" dirty="0">
                <a:latin typeface="Fira Code" panose="020B0509050000020004" pitchFamily="49" charset="0"/>
              </a:rPr>
              <a:t> </a:t>
            </a:r>
            <a:r>
              <a:rPr lang="en-US" altLang="zh-TW" sz="1600" dirty="0" err="1">
                <a:latin typeface="Fira Code" panose="020B0509050000020004" pitchFamily="49" charset="0"/>
              </a:rPr>
              <a:t>desc</a:t>
            </a:r>
            <a:r>
              <a:rPr lang="en-US" altLang="zh-TW" sz="1600" dirty="0">
                <a:latin typeface="Fira Code" panose="020B0509050000020004" pitchFamily="49" charset="0"/>
              </a:rPr>
              <a:t>.) to PF_EXITING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>
                <a:latin typeface="Fira Code" panose="020B0509050000020004" pitchFamily="49" charset="0"/>
              </a:rPr>
              <a:t>Call </a:t>
            </a:r>
            <a:r>
              <a:rPr lang="en-US" altLang="zh-TW" sz="1600" dirty="0" err="1">
                <a:latin typeface="Fira Code" panose="020B0509050000020004" pitchFamily="49" charset="0"/>
              </a:rPr>
              <a:t>del_timer_sync</a:t>
            </a:r>
            <a:r>
              <a:rPr lang="en-US" altLang="zh-TW" sz="1600" dirty="0">
                <a:latin typeface="Fira Code" panose="020B05090500000200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>
                <a:latin typeface="Fira Code" panose="020B0509050000020004" pitchFamily="49" charset="0"/>
              </a:rPr>
              <a:t>Call </a:t>
            </a:r>
            <a:r>
              <a:rPr lang="en-US" altLang="zh-TW" sz="1600" dirty="0" err="1">
                <a:latin typeface="Fira Code" panose="020B0509050000020004" pitchFamily="49" charset="0"/>
              </a:rPr>
              <a:t>exit_mm</a:t>
            </a:r>
            <a:r>
              <a:rPr lang="en-US" altLang="zh-TW" sz="1600" dirty="0">
                <a:latin typeface="Fira Code" panose="020B0509050000020004" pitchFamily="49" charset="0"/>
              </a:rPr>
              <a:t>(), </a:t>
            </a:r>
            <a:r>
              <a:rPr lang="en-US" altLang="zh-TW" sz="1600" dirty="0" err="1">
                <a:latin typeface="Fira Code" panose="020B0509050000020004" pitchFamily="49" charset="0"/>
              </a:rPr>
              <a:t>exit_sem</a:t>
            </a:r>
            <a:r>
              <a:rPr lang="en-US" altLang="zh-TW" sz="1600" dirty="0">
                <a:latin typeface="Fira Code" panose="020B0509050000020004" pitchFamily="49" charset="0"/>
              </a:rPr>
              <a:t>(), </a:t>
            </a:r>
            <a:r>
              <a:rPr lang="en-US" altLang="zh-TW" sz="1600" dirty="0" err="1">
                <a:latin typeface="Fira Code" panose="020B0509050000020004" pitchFamily="49" charset="0"/>
              </a:rPr>
              <a:t>exit_files</a:t>
            </a:r>
            <a:r>
              <a:rPr lang="en-US" altLang="zh-TW" sz="1600" dirty="0">
                <a:latin typeface="Fira Code" panose="020B0509050000020004" pitchFamily="49" charset="0"/>
              </a:rPr>
              <a:t>(), </a:t>
            </a:r>
            <a:r>
              <a:rPr lang="en-US" altLang="zh-TW" sz="1600" dirty="0" err="1">
                <a:latin typeface="Fira Code" panose="020B0509050000020004" pitchFamily="49" charset="0"/>
              </a:rPr>
              <a:t>exit_fs</a:t>
            </a:r>
            <a:r>
              <a:rPr lang="en-US" altLang="zh-TW" sz="1600" dirty="0">
                <a:latin typeface="Fira Code" panose="020B0509050000020004" pitchFamily="49" charset="0"/>
              </a:rPr>
              <a:t>()…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>
                <a:latin typeface="Fira Code" panose="020B0509050000020004" pitchFamily="49" charset="0"/>
              </a:rPr>
              <a:t>exit_notify</a:t>
            </a:r>
            <a:r>
              <a:rPr lang="en-US" altLang="zh-TW" sz="1600" dirty="0">
                <a:latin typeface="Fira Code" panose="020B0509050000020004" pitchFamily="49" charset="0"/>
              </a:rPr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update family relationship(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</a:rPr>
              <a:t>init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SIGCHLD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if _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</a:rPr>
              <a:t>exit_signal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 == 1 ? EXIT_DEAD : EXIT_ZOMBIE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latin typeface="Fira Code" panose="020B0509050000020004" pitchFamily="49" charset="0"/>
              </a:rPr>
              <a:t>schedule() // to switch to new process</a:t>
            </a:r>
            <a:endParaRPr lang="en-US" altLang="zh-TW" sz="1600" dirty="0">
              <a:latin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Fira Code" panose="020B0509050000020004" pitchFamily="49" charset="0"/>
              </a:rPr>
              <a:t>6. </a:t>
            </a:r>
            <a:r>
              <a:rPr lang="en-US" altLang="zh-TW" sz="1600" dirty="0" err="1" smtClean="0">
                <a:latin typeface="Fira Code" panose="020B0509050000020004" pitchFamily="49" charset="0"/>
              </a:rPr>
              <a:t>release_task</a:t>
            </a:r>
            <a:r>
              <a:rPr lang="en-US" altLang="zh-TW" sz="1600" dirty="0" smtClean="0">
                <a:latin typeface="Fira Code" panose="020B0509050000020004" pitchFamily="49" charset="0"/>
              </a:rPr>
              <a:t>()</a:t>
            </a:r>
            <a:br>
              <a:rPr lang="en-US" altLang="zh-TW" sz="1600" dirty="0" smtClean="0">
                <a:latin typeface="Fira Code" panose="020B0509050000020004" pitchFamily="49" charset="0"/>
              </a:rPr>
            </a:br>
            <a:r>
              <a:rPr lang="en-US" altLang="zh-TW" sz="1600" dirty="0" smtClean="0">
                <a:latin typeface="Fira Code" panose="020B0509050000020004" pitchFamily="49" charset="0"/>
              </a:rPr>
              <a:t>   delete </a:t>
            </a:r>
            <a:r>
              <a:rPr lang="en-US" altLang="zh-TW" sz="1600" dirty="0" err="1">
                <a:latin typeface="Fira Code" panose="020B0509050000020004" pitchFamily="49" charset="0"/>
              </a:rPr>
              <a:t>proc</a:t>
            </a:r>
            <a:r>
              <a:rPr lang="en-US" altLang="zh-TW" sz="1600" dirty="0">
                <a:latin typeface="Fira Code" panose="020B0509050000020004" pitchFamily="49" charset="0"/>
              </a:rPr>
              <a:t> </a:t>
            </a:r>
            <a:r>
              <a:rPr lang="en-US" altLang="zh-TW" sz="1600" dirty="0" err="1">
                <a:latin typeface="Fira Code" panose="020B0509050000020004" pitchFamily="49" charset="0"/>
              </a:rPr>
              <a:t>desc</a:t>
            </a:r>
            <a:r>
              <a:rPr lang="en-US" altLang="zh-TW" sz="1600" dirty="0">
                <a:latin typeface="Fira Code" panose="020B0509050000020004" pitchFamily="49" charset="0"/>
              </a:rPr>
              <a:t>. (before then, we can still access info of dead process)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__</a:t>
            </a:r>
            <a:r>
              <a:rPr lang="en-US" altLang="zh-TW" sz="1200" dirty="0" err="1" smtClean="0">
                <a:solidFill>
                  <a:srgbClr val="FFFF00"/>
                </a:solidFill>
                <a:latin typeface="Fira Code" panose="020B0509050000020004" pitchFamily="49" charset="0"/>
              </a:rPr>
              <a:t>exit_signal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wait</a:t>
            </a:r>
            <a:r>
              <a:rPr lang="en-US" altLang="zh-TW" sz="1200" dirty="0">
                <a:solidFill>
                  <a:srgbClr val="FFFF00"/>
                </a:solidFill>
                <a:latin typeface="Fira Code" panose="020B0509050000020004" pitchFamily="49" charset="0"/>
              </a:rPr>
              <a:t>() wait4(), </a:t>
            </a:r>
            <a:r>
              <a:rPr lang="en-US" altLang="zh-TW" sz="1200" dirty="0" err="1">
                <a:solidFill>
                  <a:srgbClr val="FFFF00"/>
                </a:solidFill>
                <a:latin typeface="Fira Code" panose="020B0509050000020004" pitchFamily="49" charset="0"/>
              </a:rPr>
              <a:t>waitpid</a:t>
            </a:r>
            <a:r>
              <a:rPr lang="en-US" altLang="zh-TW" sz="12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()</a:t>
            </a:r>
          </a:p>
          <a:p>
            <a:pPr marL="457200" lvl="1" indent="0">
              <a:buNone/>
            </a:pPr>
            <a:endParaRPr lang="en-US" altLang="zh-TW" sz="1600" dirty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Fira Code" panose="020B0509050000020004" pitchFamily="49" charset="0"/>
              </a:rPr>
              <a:t>Parentless Task: </a:t>
            </a:r>
            <a:r>
              <a:rPr lang="en-US" altLang="zh-TW" sz="1600" dirty="0" err="1">
                <a:latin typeface="Fira Code" panose="020B0509050000020004" pitchFamily="49" charset="0"/>
              </a:rPr>
              <a:t>exit_notify</a:t>
            </a:r>
            <a:r>
              <a:rPr lang="en-US" altLang="zh-TW" sz="1600" dirty="0" smtClean="0">
                <a:latin typeface="Fira Code" panose="020B0509050000020004" pitchFamily="49" charset="0"/>
              </a:rPr>
              <a:t>(), 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</a:rPr>
              <a:t>forget_original_parent</a:t>
            </a:r>
            <a:r>
              <a:rPr lang="en-US" altLang="zh-TW" sz="1600" dirty="0">
                <a:latin typeface="Fira Code" panose="020B0509050000020004" pitchFamily="49" charset="0"/>
              </a:rPr>
              <a:t>(), </a:t>
            </a:r>
            <a:r>
              <a:rPr lang="en-US" altLang="zh-TW" sz="1600" dirty="0" err="1" smtClean="0">
                <a:latin typeface="Fira Code" panose="020B0509050000020004" pitchFamily="49" charset="0"/>
              </a:rPr>
              <a:t>find_new_reaper</a:t>
            </a:r>
            <a:r>
              <a:rPr lang="en-US" altLang="zh-TW" sz="1600" dirty="0">
                <a:latin typeface="Fira Code" panose="020B0509050000020004" pitchFamily="49" charset="0"/>
              </a:rPr>
              <a:t>(), </a:t>
            </a:r>
            <a:r>
              <a:rPr lang="en-US" altLang="zh-TW" sz="1600" dirty="0" err="1">
                <a:latin typeface="Fira Code" panose="020B0509050000020004" pitchFamily="49" charset="0"/>
              </a:rPr>
              <a:t>ptrace_exit_finish</a:t>
            </a:r>
            <a:r>
              <a:rPr lang="en-US" altLang="zh-TW" sz="1600" dirty="0">
                <a:latin typeface="Fira Code" panose="020B0509050000020004" pitchFamily="49" charset="0"/>
              </a:rPr>
              <a:t>()</a:t>
            </a:r>
            <a:endParaRPr lang="en-US" altLang="zh-TW" sz="1600" dirty="0" smtClean="0">
              <a:latin typeface="Fira Code" panose="020B0509050000020004" pitchFamily="49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zh-TW" sz="1200" dirty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pPr marL="914400" lvl="2" indent="0">
              <a:buNone/>
            </a:pPr>
            <a:endParaRPr lang="en-US" altLang="zh-TW" sz="800" dirty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9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93" y="0"/>
            <a:ext cx="4743450" cy="66389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59718" y="6133237"/>
            <a:ext cx="260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arch/ia64/kernel/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traps.c</a:t>
            </a:r>
            <a:endParaRPr lang="zh-TW" altLang="en-US" sz="12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6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Actually a light-weighted (specialized) process</a:t>
            </a:r>
          </a:p>
          <a:p>
            <a:r>
              <a:rPr lang="en-US" altLang="zh-TW" dirty="0" smtClean="0"/>
              <a:t>Thread Creation</a:t>
            </a:r>
          </a:p>
          <a:p>
            <a:pPr lvl="1"/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clone(CLONE_VM | CLONE_FS | CLONE_FILES | CLONE_SIGHAND, 0</a:t>
            </a:r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 // </a:t>
            </a:r>
            <a:r>
              <a:rPr lang="en-US" altLang="zh-TW" sz="11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clone(SIGCHLD, 0);</a:t>
            </a:r>
          </a:p>
          <a:p>
            <a:pPr lvl="1"/>
            <a:r>
              <a:rPr lang="en-US" altLang="zh-TW" sz="18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flags are defined 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in &lt;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linux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sched.h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457200" lvl="1" indent="0">
              <a:buNone/>
            </a:pPr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smtClean="0"/>
              <a:t>Kernel Thread</a:t>
            </a:r>
          </a:p>
          <a:p>
            <a:pPr lvl="1"/>
            <a:r>
              <a:rPr lang="en-US" altLang="zh-TW" dirty="0" smtClean="0"/>
              <a:t>Perform </a:t>
            </a:r>
            <a:r>
              <a:rPr lang="en-US" altLang="zh-TW" dirty="0"/>
              <a:t>some operations in the </a:t>
            </a:r>
            <a:r>
              <a:rPr lang="en-US" altLang="zh-TW" dirty="0" smtClean="0"/>
              <a:t>background(in kernel)</a:t>
            </a:r>
          </a:p>
          <a:p>
            <a:pPr lvl="1"/>
            <a:r>
              <a:rPr lang="en-US" altLang="zh-TW" dirty="0"/>
              <a:t>declared in  </a:t>
            </a:r>
            <a:r>
              <a:rPr lang="en-US" altLang="zh-TW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linux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kthread.h</a:t>
            </a:r>
            <a:r>
              <a:rPr lang="en-US" altLang="zh-TW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kthread_create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(*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threadfn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)(void *data),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*data,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const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char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namefmt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[],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...)</a:t>
            </a:r>
          </a:p>
          <a:p>
            <a:pPr lvl="1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kthread_run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(*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threadfn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)(void *data),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*data,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const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char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namefmt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[],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...)</a:t>
            </a:r>
          </a:p>
          <a:p>
            <a:pPr lvl="1"/>
            <a:r>
              <a:rPr lang="en-US" altLang="zh-TW" dirty="0" err="1" smtClean="0"/>
              <a:t>ksoftirqd</a:t>
            </a:r>
            <a:r>
              <a:rPr lang="en-US" altLang="zh-TW" dirty="0" smtClean="0"/>
              <a:t> is an example</a:t>
            </a:r>
          </a:p>
        </p:txBody>
      </p:sp>
    </p:spTree>
    <p:extLst>
      <p:ext uri="{BB962C8B-B14F-4D97-AF65-F5344CB8AC3E}">
        <p14:creationId xmlns:p14="http://schemas.microsoft.com/office/powerpoint/2010/main" val="35077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9638</TotalTime>
  <Words>2181</Words>
  <Application>Microsoft Office PowerPoint</Application>
  <PresentationFormat>寬螢幕</PresentationFormat>
  <Paragraphs>395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Calibri Light</vt:lpstr>
      <vt:lpstr>Fira Code</vt:lpstr>
      <vt:lpstr>Office Theme</vt:lpstr>
      <vt:lpstr>Linux Kernel Development 03</vt:lpstr>
      <vt:lpstr>PowerPoint 簡報</vt:lpstr>
      <vt:lpstr>Enter &amp; Exit of System Call </vt:lpstr>
      <vt:lpstr>int0x80</vt:lpstr>
      <vt:lpstr>sysenter, sysexit</vt:lpstr>
      <vt:lpstr>Process Management</vt:lpstr>
      <vt:lpstr>Process Termination</vt:lpstr>
      <vt:lpstr>PowerPoint 簡報</vt:lpstr>
      <vt:lpstr>Thread</vt:lpstr>
      <vt:lpstr>PowerPoint 簡報</vt:lpstr>
      <vt:lpstr>Process Scheduling </vt:lpstr>
      <vt:lpstr>Intro of Linux Process Scheduling  </vt:lpstr>
      <vt:lpstr>Process Priority &amp; Time slice</vt:lpstr>
      <vt:lpstr>Functions Used by the Scheduler</vt:lpstr>
      <vt:lpstr>PowerPoint 簡報</vt:lpstr>
      <vt:lpstr>Normal Scheduling vs Real Time Scheduling</vt:lpstr>
      <vt:lpstr>Intro of Completely Fair Scheduler(CFS)</vt:lpstr>
      <vt:lpstr>Implement of CFS</vt:lpstr>
      <vt:lpstr>Time Accounting</vt:lpstr>
      <vt:lpstr>PowerPoint 簡報</vt:lpstr>
      <vt:lpstr>Process Selection</vt:lpstr>
      <vt:lpstr>Sleeping and Waking Up</vt:lpstr>
      <vt:lpstr>PowerPoint 簡報</vt:lpstr>
      <vt:lpstr>Preemption and Context Switching</vt:lpstr>
      <vt:lpstr>PowerPoint 簡報</vt:lpstr>
      <vt:lpstr>Scheduler-Related System Calls</vt:lpstr>
      <vt:lpstr>Kernel Synchronization</vt:lpstr>
      <vt:lpstr>Intro of Synchronization</vt:lpstr>
      <vt:lpstr>Intro of Synchronization</vt:lpstr>
      <vt:lpstr>Solutions for Synchronization</vt:lpstr>
      <vt:lpstr>Atomic Operation</vt:lpstr>
      <vt:lpstr>PowerPoint 簡報</vt:lpstr>
      <vt:lpstr>Spinlock</vt:lpstr>
      <vt:lpstr>PowerPoint 簡報</vt:lpstr>
      <vt:lpstr>Read-Write Lock</vt:lpstr>
      <vt:lpstr>PowerPoint 簡報</vt:lpstr>
      <vt:lpstr>Semaphore</vt:lpstr>
      <vt:lpstr>PowerPoint 簡報</vt:lpstr>
      <vt:lpstr>Read-Write Semaphore</vt:lpstr>
      <vt:lpstr>Mutex</vt:lpstr>
      <vt:lpstr>PowerPoint 簡報</vt:lpstr>
      <vt:lpstr>Completion Variables</vt:lpstr>
      <vt:lpstr>Big Kernel Lock</vt:lpstr>
      <vt:lpstr>Sequential Locks</vt:lpstr>
      <vt:lpstr>Preemption Disabling</vt:lpstr>
      <vt:lpstr>Ordering and Barriers</vt:lpstr>
      <vt:lpstr>PowerPoint 簡報</vt:lpstr>
      <vt:lpstr>Protect a data accessed by interrupts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Development</dc:title>
  <dc:creator>davida330300@gmail.com</dc:creator>
  <cp:lastModifiedBy>davida330300@gmail.com</cp:lastModifiedBy>
  <cp:revision>97</cp:revision>
  <dcterms:created xsi:type="dcterms:W3CDTF">2020-10-28T16:38:01Z</dcterms:created>
  <dcterms:modified xsi:type="dcterms:W3CDTF">2020-11-06T02:40:27Z</dcterms:modified>
</cp:coreProperties>
</file>